
<file path=[Content_Types].xml><?xml version="1.0" encoding="utf-8"?>
<Types xmlns="http://schemas.openxmlformats.org/package/2006/content-types">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autoCompressPictures="0">
  <p:sldMasterIdLst>
    <p:sldMasterId id="2147483648" r:id="rId1"/>
  </p:sldMasterIdLst>
  <p:notesMasterIdLst>
    <p:notesMasterId r:id="rId14"/>
  </p:notesMasterIdLst>
  <p:sldIdLst>
    <p:sldId id="256" r:id="rId2"/>
    <p:sldId id="257" r:id="rId3"/>
    <p:sldId id="258" r:id="rId4"/>
    <p:sldId id="268" r:id="rId5"/>
    <p:sldId id="260" r:id="rId6"/>
    <p:sldId id="264" r:id="rId7"/>
    <p:sldId id="265" r:id="rId8"/>
    <p:sldId id="266" r:id="rId9"/>
    <p:sldId id="270" r:id="rId10"/>
    <p:sldId id="267" r:id="rId11"/>
    <p:sldId id="269" r:id="rId12"/>
    <p:sldId id="271" r:id="rId13"/>
  </p:sldIdLst>
  <p:sldSz cx="12192000" cy="6858000"/>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610"/>
    <p:restoredTop sz="94613"/>
  </p:normalViewPr>
  <p:slideViewPr>
    <p:cSldViewPr snapToGrid="0" snapToObjects="1">
      <p:cViewPr varScale="1">
        <p:scale>
          <a:sx n="142" d="100"/>
          <a:sy n="142" d="100"/>
        </p:scale>
        <p:origin x="2484" y="34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presProps" Target="pres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notesMaster" Target="notesMasters/notesMaster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413321299"/>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10</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9860DAA-F0FA-57FC-7D9E-0F6A5E231E8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FEDC9C98-2A2F-4946-2EA3-C03238165B4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A3BF5C0-D9B2-9952-1B54-4079DCB7317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E2ABB91-8165-2351-3582-4A6B89007212}"/>
              </a:ext>
            </a:extLst>
          </p:cNvPr>
          <p:cNvSpPr>
            <a:spLocks noGrp="1"/>
          </p:cNvSpPr>
          <p:nvPr>
            <p:ph type="sldNum" sz="quarter" idx="10"/>
          </p:nvPr>
        </p:nvSpPr>
        <p:spPr/>
        <p:txBody>
          <a:bodyPr/>
          <a:lstStyle/>
          <a:p>
            <a:fld id="{F7021451-1387-4CA6-816F-3879F97B5CBC}" type="slidenum">
              <a:rPr lang="en-US" smtClean="0"/>
              <a:t>11</a:t>
            </a:fld>
            <a:endParaRPr lang="en-US"/>
          </a:p>
        </p:txBody>
      </p:sp>
    </p:spTree>
    <p:extLst>
      <p:ext uri="{BB962C8B-B14F-4D97-AF65-F5344CB8AC3E}">
        <p14:creationId xmlns:p14="http://schemas.microsoft.com/office/powerpoint/2010/main" val="3429744872"/>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154707F-81D1-5175-BBD2-39E06DC2A09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A1E0178-8A01-A9D5-9504-CDA46B812B66}"/>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F394B2-51D2-EA6B-BF9D-2FA2DF124A17}"/>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96165602-617D-AAF0-E86A-BDDCCD7FAD60}"/>
              </a:ext>
            </a:extLst>
          </p:cNvPr>
          <p:cNvSpPr>
            <a:spLocks noGrp="1"/>
          </p:cNvSpPr>
          <p:nvPr>
            <p:ph type="sldNum" sz="quarter" idx="10"/>
          </p:nvPr>
        </p:nvSpPr>
        <p:spPr/>
        <p:txBody>
          <a:bodyPr/>
          <a:lstStyle/>
          <a:p>
            <a:fld id="{F7021451-1387-4CA6-816F-3879F97B5CBC}" type="slidenum">
              <a:rPr lang="en-US" smtClean="0"/>
              <a:t>12</a:t>
            </a:fld>
            <a:endParaRPr lang="en-US"/>
          </a:p>
        </p:txBody>
      </p:sp>
    </p:spTree>
    <p:extLst>
      <p:ext uri="{BB962C8B-B14F-4D97-AF65-F5344CB8AC3E}">
        <p14:creationId xmlns:p14="http://schemas.microsoft.com/office/powerpoint/2010/main" val="399289496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2</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3</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F74879F-D31F-3730-DAE9-9E65119930F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6B28969-43E6-2025-21F2-84AF868586A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E53F5B7-0A85-91CF-E421-889448E6658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84D3DC45-98CC-0D74-1A4D-00238043261B}"/>
              </a:ext>
            </a:extLst>
          </p:cNvPr>
          <p:cNvSpPr>
            <a:spLocks noGrp="1"/>
          </p:cNvSpPr>
          <p:nvPr>
            <p:ph type="sldNum" sz="quarter" idx="10"/>
          </p:nvPr>
        </p:nvSpPr>
        <p:spPr/>
        <p:txBody>
          <a:bodyPr/>
          <a:lstStyle/>
          <a:p>
            <a:fld id="{F7021451-1387-4CA6-816F-3879F97B5CBC}" type="slidenum">
              <a:rPr lang="en-US" smtClean="0"/>
              <a:t>4</a:t>
            </a:fld>
            <a:endParaRPr lang="en-US"/>
          </a:p>
        </p:txBody>
      </p:sp>
    </p:spTree>
    <p:extLst>
      <p:ext uri="{BB962C8B-B14F-4D97-AF65-F5344CB8AC3E}">
        <p14:creationId xmlns:p14="http://schemas.microsoft.com/office/powerpoint/2010/main" val="32657076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5</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6</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7</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10"/>
          </p:nvPr>
        </p:nvSpPr>
        <p:spPr/>
        <p:txBody>
          <a:bodyPr/>
          <a:lstStyle/>
          <a:p>
            <a:fld id="{F7021451-1387-4CA6-816F-3879F97B5CBC}" type="slidenum">
              <a:rPr lang="en-US" smtClean="0"/>
              <a:t>8</a:t>
            </a:fld>
            <a:endParaRPr lang="en-US"/>
          </a:p>
        </p:txBody>
      </p:sp>
    </p:spTree>
    <p:extLst>
      <p:ext uri="{BB962C8B-B14F-4D97-AF65-F5344CB8AC3E}">
        <p14:creationId xmlns:p14="http://schemas.microsoft.com/office/powerpoint/2010/main" val="102408699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360016E-2A81-2404-BB61-E0A376301FD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DC3AB03-DB22-BEB9-B880-1B7DDEE6572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3213CBC2-A8FC-37B6-24EB-F2B5D723BCCA}"/>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BF1D875F-0C3B-F583-D132-80644A95CCD3}"/>
              </a:ext>
            </a:extLst>
          </p:cNvPr>
          <p:cNvSpPr>
            <a:spLocks noGrp="1"/>
          </p:cNvSpPr>
          <p:nvPr>
            <p:ph type="sldNum" sz="quarter" idx="10"/>
          </p:nvPr>
        </p:nvSpPr>
        <p:spPr/>
        <p:txBody>
          <a:bodyPr/>
          <a:lstStyle/>
          <a:p>
            <a:fld id="{F7021451-1387-4CA6-816F-3879F97B5CBC}" type="slidenum">
              <a:rPr lang="en-US" smtClean="0"/>
              <a:t>9</a:t>
            </a:fld>
            <a:endParaRPr lang="en-US"/>
          </a:p>
        </p:txBody>
      </p:sp>
    </p:spTree>
    <p:extLst>
      <p:ext uri="{BB962C8B-B14F-4D97-AF65-F5344CB8AC3E}">
        <p14:creationId xmlns:p14="http://schemas.microsoft.com/office/powerpoint/2010/main" val="10608110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p:cSld name="BLANK">
    <p:spTree>
      <p:nvGrpSpPr>
        <p:cNvPr id="1" name=""/>
        <p:cNvGrpSpPr/>
        <p:nvPr/>
      </p:nvGrpSpPr>
      <p:grpSpPr>
        <a:xfrm>
          <a:off x="0" y="0"/>
          <a:ext cx="0" cy="0"/>
          <a:chOff x="0" y="0"/>
          <a:chExt cx="0" cy="0"/>
        </a:xfrm>
      </p:grpSpPr>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49" r:id="rId1"/>
  </p:sldLayoutIdLst>
  <p:hf sldNum="0" hdr="0" ftr="0" dt="0"/>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1.xml"/></Relationships>
</file>

<file path=ppt/slides/_rels/slide11.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11.xml"/><Relationship Id="rId1" Type="http://schemas.openxmlformats.org/officeDocument/2006/relationships/slideLayout" Target="../slideLayouts/slideLayout1.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s>
</file>

<file path=ppt/slides/_rels/slide1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12.xml"/><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s>
</file>

<file path=ppt/slides/_rels/slide2.xml.rels><?xml version="1.0" encoding="UTF-8" standalone="yes"?>
<Relationships xmlns="http://schemas.openxmlformats.org/package/2006/relationships"><Relationship Id="rId8" Type="http://schemas.openxmlformats.org/officeDocument/2006/relationships/image" Target="../media/image7.svg"/><Relationship Id="rId3" Type="http://schemas.openxmlformats.org/officeDocument/2006/relationships/image" Target="../media/image2.png"/><Relationship Id="rId7" Type="http://schemas.openxmlformats.org/officeDocument/2006/relationships/image" Target="../media/image6.png"/><Relationship Id="rId2" Type="http://schemas.openxmlformats.org/officeDocument/2006/relationships/notesSlide" Target="../notesSlides/notesSlide2.xml"/><Relationship Id="rId1" Type="http://schemas.openxmlformats.org/officeDocument/2006/relationships/slideLayout" Target="../slideLayouts/slideLayout1.xml"/><Relationship Id="rId6" Type="http://schemas.openxmlformats.org/officeDocument/2006/relationships/image" Target="../media/image5.svg"/><Relationship Id="rId5" Type="http://schemas.openxmlformats.org/officeDocument/2006/relationships/image" Target="../media/image4.png"/><Relationship Id="rId4" Type="http://schemas.openxmlformats.org/officeDocument/2006/relationships/image" Target="../media/image3.svg"/><Relationship Id="rId9" Type="http://schemas.openxmlformats.org/officeDocument/2006/relationships/image" Target="../media/image8.png"/></Relationships>
</file>

<file path=ppt/slides/_rels/slide3.xml.rels><?xml version="1.0" encoding="UTF-8" standalone="yes"?>
<Relationships xmlns="http://schemas.openxmlformats.org/package/2006/relationships"><Relationship Id="rId8" Type="http://schemas.openxmlformats.org/officeDocument/2006/relationships/image" Target="../media/image14.svg"/><Relationship Id="rId13" Type="http://schemas.openxmlformats.org/officeDocument/2006/relationships/image" Target="../media/image19.svg"/><Relationship Id="rId18" Type="http://schemas.openxmlformats.org/officeDocument/2006/relationships/image" Target="../media/image24.png"/><Relationship Id="rId3" Type="http://schemas.openxmlformats.org/officeDocument/2006/relationships/image" Target="../media/image9.png"/><Relationship Id="rId7" Type="http://schemas.openxmlformats.org/officeDocument/2006/relationships/image" Target="../media/image13.png"/><Relationship Id="rId12" Type="http://schemas.openxmlformats.org/officeDocument/2006/relationships/image" Target="../media/image18.svg"/><Relationship Id="rId17" Type="http://schemas.openxmlformats.org/officeDocument/2006/relationships/image" Target="../media/image23.svg"/><Relationship Id="rId2" Type="http://schemas.openxmlformats.org/officeDocument/2006/relationships/notesSlide" Target="../notesSlides/notesSlide3.xml"/><Relationship Id="rId16" Type="http://schemas.openxmlformats.org/officeDocument/2006/relationships/image" Target="../media/image22.png"/><Relationship Id="rId1" Type="http://schemas.openxmlformats.org/officeDocument/2006/relationships/slideLayout" Target="../slideLayouts/slideLayout1.xml"/><Relationship Id="rId6" Type="http://schemas.openxmlformats.org/officeDocument/2006/relationships/image" Target="../media/image12.svg"/><Relationship Id="rId11" Type="http://schemas.openxmlformats.org/officeDocument/2006/relationships/image" Target="../media/image17.png"/><Relationship Id="rId5" Type="http://schemas.openxmlformats.org/officeDocument/2006/relationships/image" Target="../media/image11.png"/><Relationship Id="rId15" Type="http://schemas.openxmlformats.org/officeDocument/2006/relationships/image" Target="../media/image21.svg"/><Relationship Id="rId10" Type="http://schemas.openxmlformats.org/officeDocument/2006/relationships/image" Target="../media/image16.svg"/><Relationship Id="rId19" Type="http://schemas.openxmlformats.org/officeDocument/2006/relationships/image" Target="../media/image25.svg"/><Relationship Id="rId4" Type="http://schemas.openxmlformats.org/officeDocument/2006/relationships/image" Target="../media/image10.svg"/><Relationship Id="rId9" Type="http://schemas.openxmlformats.org/officeDocument/2006/relationships/image" Target="../media/image15.png"/><Relationship Id="rId14" Type="http://schemas.openxmlformats.org/officeDocument/2006/relationships/image" Target="../media/image20.png"/></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image" Target="../media/image26.png"/><Relationship Id="rId2" Type="http://schemas.openxmlformats.org/officeDocument/2006/relationships/notesSlide" Target="../notesSlides/notesSlide5.xml"/><Relationship Id="rId1" Type="http://schemas.openxmlformats.org/officeDocument/2006/relationships/slideLayout" Target="../slideLayouts/slideLayout1.xml"/><Relationship Id="rId5" Type="http://schemas.openxmlformats.org/officeDocument/2006/relationships/image" Target="../media/image28.png"/><Relationship Id="rId4" Type="http://schemas.openxmlformats.org/officeDocument/2006/relationships/image" Target="../media/image27.png"/></Relationships>
</file>

<file path=ppt/slides/_rels/slide6.xml.rels><?xml version="1.0" encoding="UTF-8" standalone="yes"?>
<Relationships xmlns="http://schemas.openxmlformats.org/package/2006/relationships"><Relationship Id="rId8" Type="http://schemas.openxmlformats.org/officeDocument/2006/relationships/image" Target="../media/image34.svg"/><Relationship Id="rId3" Type="http://schemas.openxmlformats.org/officeDocument/2006/relationships/image" Target="../media/image29.png"/><Relationship Id="rId7" Type="http://schemas.openxmlformats.org/officeDocument/2006/relationships/image" Target="../media/image33.png"/><Relationship Id="rId2" Type="http://schemas.openxmlformats.org/officeDocument/2006/relationships/notesSlide" Target="../notesSlides/notesSlide6.xml"/><Relationship Id="rId1" Type="http://schemas.openxmlformats.org/officeDocument/2006/relationships/slideLayout" Target="../slideLayouts/slideLayout1.xml"/><Relationship Id="rId6" Type="http://schemas.openxmlformats.org/officeDocument/2006/relationships/image" Target="../media/image32.svg"/><Relationship Id="rId5" Type="http://schemas.openxmlformats.org/officeDocument/2006/relationships/image" Target="../media/image31.png"/><Relationship Id="rId4" Type="http://schemas.openxmlformats.org/officeDocument/2006/relationships/image" Target="../media/image30.svg"/><Relationship Id="rId9" Type="http://schemas.openxmlformats.org/officeDocument/2006/relationships/image" Target="../media/image35.png"/></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1.xml"/></Relationships>
</file>

<file path=ppt/slides/_rels/slide8.xml.rels><?xml version="1.0" encoding="UTF-8" standalone="yes"?>
<Relationships xmlns="http://schemas.openxmlformats.org/package/2006/relationships"><Relationship Id="rId8" Type="http://schemas.openxmlformats.org/officeDocument/2006/relationships/image" Target="../media/image41.svg"/><Relationship Id="rId3" Type="http://schemas.openxmlformats.org/officeDocument/2006/relationships/image" Target="../media/image36.png"/><Relationship Id="rId7" Type="http://schemas.openxmlformats.org/officeDocument/2006/relationships/image" Target="../media/image40.png"/><Relationship Id="rId2" Type="http://schemas.openxmlformats.org/officeDocument/2006/relationships/notesSlide" Target="../notesSlides/notesSlide8.xml"/><Relationship Id="rId1" Type="http://schemas.openxmlformats.org/officeDocument/2006/relationships/slideLayout" Target="../slideLayouts/slideLayout1.xml"/><Relationship Id="rId6" Type="http://schemas.openxmlformats.org/officeDocument/2006/relationships/image" Target="../media/image39.svg"/><Relationship Id="rId5" Type="http://schemas.openxmlformats.org/officeDocument/2006/relationships/image" Target="../media/image38.png"/><Relationship Id="rId4" Type="http://schemas.openxmlformats.org/officeDocument/2006/relationships/image" Target="../media/image37.svg"/></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name="Slide 1">
    <p:bg>
      <p:bgPr>
        <a:solidFill>
          <a:srgbClr val="FFFFFF"/>
        </a:solidFill>
        <a:effectLst/>
      </p:bgPr>
    </p:bg>
    <p:spTree>
      <p:nvGrpSpPr>
        <p:cNvPr id="1" name=""/>
        <p:cNvGrpSpPr/>
        <p:nvPr/>
      </p:nvGrpSpPr>
      <p:grpSpPr>
        <a:xfrm>
          <a:off x="0" y="0"/>
          <a:ext cx="0" cy="0"/>
          <a:chOff x="0" y="0"/>
          <a:chExt cx="0" cy="0"/>
        </a:xfrm>
      </p:grpSpPr>
      <p:sp>
        <p:nvSpPr>
          <p:cNvPr id="2" name="Object 1"/>
          <p:cNvSpPr/>
          <p:nvPr/>
        </p:nvSpPr>
        <p:spPr>
          <a:xfrm>
            <a:off x="6718663" y="707398"/>
            <a:ext cx="5000446" cy="4073428"/>
          </a:xfrm>
          <a:prstGeom prst="rect">
            <a:avLst/>
          </a:prstGeom>
          <a:noFill/>
        </p:spPr>
        <p:txBody>
          <a:bodyPr wrap="square" lIns="0" tIns="0" rIns="0" bIns="0" rtlCol="0" anchor="ctr"/>
          <a:lstStyle/>
          <a:p>
            <a:pPr algn="l">
              <a:lnSpc>
                <a:spcPts val="6701"/>
              </a:lnSpc>
              <a:buNone/>
            </a:pPr>
            <a:r>
              <a:rPr lang="en-US" sz="5738" b="1" kern="0" spc="-344" dirty="0">
                <a:solidFill>
                  <a:srgbClr val="22AAEE"/>
                </a:solidFill>
                <a:latin typeface="Inter" pitchFamily="34" charset="0"/>
                <a:ea typeface="Inter" pitchFamily="34" charset="-122"/>
                <a:cs typeface="Inter" pitchFamily="34" charset="-120"/>
              </a:rPr>
              <a:t>RAG Evaluation Framework: A Strategic Journey for AI Excellence</a:t>
            </a:r>
            <a:endParaRPr lang="en-US" dirty="0"/>
          </a:p>
        </p:txBody>
      </p:sp>
      <p:sp>
        <p:nvSpPr>
          <p:cNvPr id="3" name="Object 2"/>
          <p:cNvSpPr/>
          <p:nvPr/>
        </p:nvSpPr>
        <p:spPr>
          <a:xfrm>
            <a:off x="6669740" y="5207204"/>
            <a:ext cx="5253611" cy="606174"/>
          </a:xfrm>
          <a:prstGeom prst="rect">
            <a:avLst/>
          </a:prstGeom>
          <a:noFill/>
        </p:spPr>
        <p:txBody>
          <a:bodyPr wrap="square" lIns="0" tIns="0" rIns="0" bIns="0" rtlCol="0" anchor="ctr"/>
          <a:lstStyle/>
          <a:p>
            <a:pPr algn="l">
              <a:lnSpc>
                <a:spcPts val="2387"/>
              </a:lnSpc>
              <a:spcBef>
                <a:spcPts val="654"/>
              </a:spcBef>
              <a:buNone/>
            </a:pPr>
            <a:r>
              <a:rPr lang="en-US" sz="1721" kern="0" spc="-34" dirty="0">
                <a:solidFill>
                  <a:srgbClr val="22AAEE"/>
                </a:solidFill>
                <a:latin typeface="Inter" pitchFamily="34" charset="0"/>
                <a:ea typeface="Inter" pitchFamily="34" charset="-122"/>
                <a:cs typeface="Inter" pitchFamily="34" charset="-120"/>
              </a:rPr>
              <a:t>A comprehensive system for ensuring accurate, reliable, and high-quality AI performance across an enterprise</a:t>
            </a:r>
            <a:endParaRPr lang="en-US" dirty="0"/>
          </a:p>
        </p:txBody>
      </p:sp>
      <p:sp>
        <p:nvSpPr>
          <p:cNvPr id="4" name="Object 3"/>
          <p:cNvSpPr/>
          <p:nvPr/>
        </p:nvSpPr>
        <p:spPr>
          <a:xfrm>
            <a:off x="0" y="707398"/>
            <a:ext cx="5894000" cy="6148888"/>
          </a:xfrm>
          <a:prstGeom prst="rect">
            <a:avLst/>
          </a:prstGeom>
          <a:solidFill>
            <a:srgbClr val="000000">
              <a:alpha val="0"/>
            </a:srgbClr>
          </a:solidFill>
        </p:spPr>
        <p:txBody>
          <a:bodyPr/>
          <a:lstStyle/>
          <a:p>
            <a:endParaRPr lang="en-US"/>
          </a:p>
        </p:txBody>
      </p:sp>
      <p:pic>
        <p:nvPicPr>
          <p:cNvPr id="7" name="Picture 6">
            <a:extLst>
              <a:ext uri="{FF2B5EF4-FFF2-40B4-BE49-F238E27FC236}">
                <a16:creationId xmlns:a16="http://schemas.microsoft.com/office/drawing/2014/main" id="{70CCA772-88DB-49D0-6048-3AA5BC3BA951}"/>
              </a:ext>
            </a:extLst>
          </p:cNvPr>
          <p:cNvPicPr>
            <a:picLocks noChangeAspect="1"/>
          </p:cNvPicPr>
          <p:nvPr/>
        </p:nvPicPr>
        <p:blipFill>
          <a:blip r:embed="rId3"/>
          <a:stretch>
            <a:fillRect/>
          </a:stretch>
        </p:blipFill>
        <p:spPr>
          <a:xfrm>
            <a:off x="154641" y="911752"/>
            <a:ext cx="6298002" cy="4780826"/>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2">
    <p:bg>
      <p:bgPr>
        <a:solidFill>
          <a:srgbClr val="FFFFFF"/>
        </a:solidFill>
        <a:effectLst/>
      </p:bgPr>
    </p:bg>
    <p:spTree>
      <p:nvGrpSpPr>
        <p:cNvPr id="1" name=""/>
        <p:cNvGrpSpPr/>
        <p:nvPr/>
      </p:nvGrpSpPr>
      <p:grpSpPr>
        <a:xfrm>
          <a:off x="0" y="0"/>
          <a:ext cx="0" cy="0"/>
          <a:chOff x="0" y="0"/>
          <a:chExt cx="0" cy="0"/>
        </a:xfrm>
      </p:grpSpPr>
      <p:sp>
        <p:nvSpPr>
          <p:cNvPr id="2" name="Object 1"/>
          <p:cNvSpPr/>
          <p:nvPr/>
        </p:nvSpPr>
        <p:spPr>
          <a:xfrm>
            <a:off x="2649386" y="379119"/>
            <a:ext cx="6890180" cy="1112063"/>
          </a:xfrm>
          <a:prstGeom prst="rect">
            <a:avLst/>
          </a:prstGeom>
          <a:noFill/>
        </p:spPr>
        <p:txBody>
          <a:bodyPr wrap="square" lIns="0" tIns="0" rIns="0" bIns="0" rtlCol="0" anchor="t"/>
          <a:lstStyle/>
          <a:p>
            <a:pPr algn="ctr">
              <a:lnSpc>
                <a:spcPts val="4380"/>
              </a:lnSpc>
              <a:buNone/>
            </a:pPr>
            <a:r>
              <a:rPr lang="en-US" sz="3750" b="1" kern="0" spc="-225" dirty="0">
                <a:solidFill>
                  <a:srgbClr val="22AAEE"/>
                </a:solidFill>
                <a:latin typeface="Inter" pitchFamily="34" charset="0"/>
                <a:ea typeface="Inter" pitchFamily="34" charset="-122"/>
                <a:cs typeface="Inter" pitchFamily="34" charset="-120"/>
              </a:rPr>
              <a:t>The Expansion Opportunity: Enterprise-Wide Transformation</a:t>
            </a:r>
            <a:endParaRPr lang="en-US" dirty="0"/>
          </a:p>
        </p:txBody>
      </p:sp>
      <p:sp>
        <p:nvSpPr>
          <p:cNvPr id="3" name="Object 2"/>
          <p:cNvSpPr/>
          <p:nvPr/>
        </p:nvSpPr>
        <p:spPr>
          <a:xfrm>
            <a:off x="952262" y="2167884"/>
            <a:ext cx="5446938" cy="3809643"/>
          </a:xfrm>
          <a:prstGeom prst="rect">
            <a:avLst/>
          </a:prstGeom>
          <a:noFill/>
        </p:spPr>
        <p:txBody>
          <a:bodyPr wrap="square" lIns="0" tIns="0" rIns="0" bIns="0" rtlCol="0" anchor="t"/>
          <a:lstStyle/>
          <a:p>
            <a:pPr marL="242900" indent="-242900" algn="l">
              <a:lnSpc>
                <a:spcPts val="3154"/>
              </a:lnSpc>
              <a:buSzPct val="100000"/>
              <a:buChar char="•"/>
            </a:pPr>
            <a:r>
              <a:rPr lang="en-US" sz="2700" b="1" kern="0" spc="-162" dirty="0">
                <a:solidFill>
                  <a:srgbClr val="22AAEE"/>
                </a:solidFill>
                <a:latin typeface="Inter" pitchFamily="34" charset="0"/>
                <a:ea typeface="Inter" pitchFamily="34" charset="-122"/>
                <a:cs typeface="Inter" pitchFamily="34" charset="-120"/>
              </a:rPr>
              <a:t>Immediate Adoption Candidates</a:t>
            </a:r>
          </a:p>
          <a:p>
            <a:pPr lvl="1" algn="l">
              <a:lnSpc>
                <a:spcPts val="2392"/>
              </a:lnSpc>
              <a:spcBef>
                <a:spcPts val="321"/>
              </a:spcBef>
              <a:buNone/>
            </a:pPr>
            <a:r>
              <a:rPr lang="en-US" sz="1725" kern="0" spc="-34" dirty="0">
                <a:solidFill>
                  <a:srgbClr val="22AAEE"/>
                </a:solidFill>
                <a:latin typeface="Inter" pitchFamily="34" charset="0"/>
                <a:ea typeface="Inter" pitchFamily="34" charset="-122"/>
                <a:cs typeface="Inter" pitchFamily="34" charset="-120"/>
              </a:rPr>
              <a:t>High-Impact Programs Ready for Deployment: HR Systems, IT Helpdesk, Sales Support, Procurement, Risk Management</a:t>
            </a:r>
          </a:p>
          <a:p>
            <a:pPr marL="242900" indent="-242900" algn="l">
              <a:lnSpc>
                <a:spcPts val="3154"/>
              </a:lnSpc>
              <a:spcBef>
                <a:spcPts val="2555"/>
              </a:spcBef>
              <a:buSzPct val="100000"/>
              <a:buChar char="•"/>
            </a:pPr>
            <a:r>
              <a:rPr lang="en-US" sz="2700" b="1" kern="0" spc="-162" dirty="0">
                <a:solidFill>
                  <a:srgbClr val="22AAEE"/>
                </a:solidFill>
                <a:latin typeface="Inter" pitchFamily="34" charset="0"/>
                <a:ea typeface="Inter" pitchFamily="34" charset="-122"/>
                <a:cs typeface="Inter" pitchFamily="34" charset="-120"/>
              </a:rPr>
              <a:t>HR Systems</a:t>
            </a:r>
          </a:p>
          <a:p>
            <a:pPr lvl="1" algn="l">
              <a:lnSpc>
                <a:spcPts val="2392"/>
              </a:lnSpc>
              <a:spcBef>
                <a:spcPts val="321"/>
              </a:spcBef>
              <a:buNone/>
            </a:pPr>
            <a:r>
              <a:rPr lang="en-US" sz="1725" kern="0" spc="-34" dirty="0">
                <a:solidFill>
                  <a:srgbClr val="22AAEE"/>
                </a:solidFill>
                <a:latin typeface="Inter" pitchFamily="34" charset="0"/>
                <a:ea typeface="Inter" pitchFamily="34" charset="-122"/>
                <a:cs typeface="Inter" pitchFamily="34" charset="-120"/>
              </a:rPr>
              <a:t>Employee query accuracy and policy compliance</a:t>
            </a:r>
          </a:p>
          <a:p>
            <a:pPr marL="242900" indent="-242900" algn="l">
              <a:lnSpc>
                <a:spcPts val="3154"/>
              </a:lnSpc>
              <a:spcBef>
                <a:spcPts val="2555"/>
              </a:spcBef>
              <a:buSzPct val="100000"/>
              <a:buChar char="•"/>
            </a:pPr>
            <a:r>
              <a:rPr lang="en-US" sz="2700" b="1" kern="0" spc="-162" dirty="0">
                <a:solidFill>
                  <a:srgbClr val="22AAEE"/>
                </a:solidFill>
                <a:latin typeface="Inter" pitchFamily="34" charset="0"/>
                <a:ea typeface="Inter" pitchFamily="34" charset="-122"/>
                <a:cs typeface="Inter" pitchFamily="34" charset="-120"/>
              </a:rPr>
              <a:t>IT Helpdesk</a:t>
            </a:r>
          </a:p>
          <a:p>
            <a:pPr lvl="1" algn="l">
              <a:lnSpc>
                <a:spcPts val="2392"/>
              </a:lnSpc>
              <a:spcBef>
                <a:spcPts val="321"/>
              </a:spcBef>
              <a:buNone/>
            </a:pPr>
            <a:r>
              <a:rPr lang="en-US" sz="1725" kern="0" spc="-34" dirty="0">
                <a:solidFill>
                  <a:srgbClr val="22AAEE"/>
                </a:solidFill>
                <a:latin typeface="Inter" pitchFamily="34" charset="0"/>
                <a:ea typeface="Inter" pitchFamily="34" charset="-122"/>
                <a:cs typeface="Inter" pitchFamily="34" charset="-120"/>
              </a:rPr>
              <a:t>Technical support response quality</a:t>
            </a:r>
            <a:endParaRPr lang="en-US" dirty="0"/>
          </a:p>
        </p:txBody>
      </p:sp>
      <p:sp>
        <p:nvSpPr>
          <p:cNvPr id="4" name="Object 3"/>
          <p:cNvSpPr/>
          <p:nvPr/>
        </p:nvSpPr>
        <p:spPr>
          <a:xfrm>
            <a:off x="6284928" y="2167884"/>
            <a:ext cx="5446938" cy="2898596"/>
          </a:xfrm>
          <a:prstGeom prst="rect">
            <a:avLst/>
          </a:prstGeom>
          <a:noFill/>
        </p:spPr>
        <p:txBody>
          <a:bodyPr wrap="square" lIns="0" tIns="0" rIns="0" bIns="0" rtlCol="0" anchor="t"/>
          <a:lstStyle/>
          <a:p>
            <a:pPr marL="242900" indent="-242900" algn="l">
              <a:lnSpc>
                <a:spcPts val="3154"/>
              </a:lnSpc>
              <a:buSzPct val="100000"/>
              <a:buChar char="•"/>
            </a:pPr>
            <a:r>
              <a:rPr lang="en-US" sz="2700" b="1" kern="0" spc="-162" dirty="0">
                <a:solidFill>
                  <a:srgbClr val="22AAEE"/>
                </a:solidFill>
                <a:latin typeface="Inter" pitchFamily="34" charset="0"/>
                <a:ea typeface="Inter" pitchFamily="34" charset="-122"/>
                <a:cs typeface="Inter" pitchFamily="34" charset="-120"/>
              </a:rPr>
              <a:t>Sales Support</a:t>
            </a:r>
          </a:p>
          <a:p>
            <a:pPr lvl="1" algn="l">
              <a:lnSpc>
                <a:spcPts val="2392"/>
              </a:lnSpc>
              <a:spcBef>
                <a:spcPts val="321"/>
              </a:spcBef>
              <a:buNone/>
            </a:pPr>
            <a:r>
              <a:rPr lang="en-US" sz="1725" kern="0" spc="-34" dirty="0">
                <a:solidFill>
                  <a:srgbClr val="22AAEE"/>
                </a:solidFill>
                <a:latin typeface="Inter" pitchFamily="34" charset="0"/>
                <a:ea typeface="Inter" pitchFamily="34" charset="-122"/>
                <a:cs typeface="Inter" pitchFamily="34" charset="-120"/>
              </a:rPr>
              <a:t>Product information accuracy and consistency</a:t>
            </a:r>
          </a:p>
          <a:p>
            <a:pPr marL="242900" indent="-242900" algn="l">
              <a:lnSpc>
                <a:spcPts val="3154"/>
              </a:lnSpc>
              <a:spcBef>
                <a:spcPts val="2555"/>
              </a:spcBef>
              <a:buSzPct val="100000"/>
              <a:buChar char="•"/>
            </a:pPr>
            <a:r>
              <a:rPr lang="en-US" sz="2700" b="1" kern="0" spc="-162" dirty="0">
                <a:solidFill>
                  <a:srgbClr val="22AAEE"/>
                </a:solidFill>
                <a:latin typeface="Inter" pitchFamily="34" charset="0"/>
                <a:ea typeface="Inter" pitchFamily="34" charset="-122"/>
                <a:cs typeface="Inter" pitchFamily="34" charset="-120"/>
              </a:rPr>
              <a:t>Procurement</a:t>
            </a:r>
          </a:p>
          <a:p>
            <a:pPr lvl="1" algn="l">
              <a:lnSpc>
                <a:spcPts val="2392"/>
              </a:lnSpc>
              <a:spcBef>
                <a:spcPts val="321"/>
              </a:spcBef>
              <a:buNone/>
            </a:pPr>
            <a:r>
              <a:rPr lang="en-US" sz="1725" kern="0" spc="-34" dirty="0">
                <a:solidFill>
                  <a:srgbClr val="22AAEE"/>
                </a:solidFill>
                <a:latin typeface="Inter" pitchFamily="34" charset="0"/>
                <a:ea typeface="Inter" pitchFamily="34" charset="-122"/>
                <a:cs typeface="Inter" pitchFamily="34" charset="-120"/>
              </a:rPr>
              <a:t>Vendor evaluation and compliance checking</a:t>
            </a:r>
          </a:p>
          <a:p>
            <a:pPr marL="242900" indent="-242900" algn="l">
              <a:lnSpc>
                <a:spcPts val="3154"/>
              </a:lnSpc>
              <a:spcBef>
                <a:spcPts val="2555"/>
              </a:spcBef>
              <a:buSzPct val="100000"/>
              <a:buChar char="•"/>
            </a:pPr>
            <a:r>
              <a:rPr lang="en-US" sz="2700" b="1" kern="0" spc="-162" dirty="0">
                <a:solidFill>
                  <a:srgbClr val="22AAEE"/>
                </a:solidFill>
                <a:latin typeface="Inter" pitchFamily="34" charset="0"/>
                <a:ea typeface="Inter" pitchFamily="34" charset="-122"/>
                <a:cs typeface="Inter" pitchFamily="34" charset="-120"/>
              </a:rPr>
              <a:t>Risk Management</a:t>
            </a:r>
          </a:p>
          <a:p>
            <a:pPr lvl="1" algn="l">
              <a:lnSpc>
                <a:spcPts val="2392"/>
              </a:lnSpc>
              <a:spcBef>
                <a:spcPts val="321"/>
              </a:spcBef>
              <a:buNone/>
            </a:pPr>
            <a:r>
              <a:rPr lang="en-US" sz="1725" kern="0" spc="-34" dirty="0">
                <a:solidFill>
                  <a:srgbClr val="22AAEE"/>
                </a:solidFill>
                <a:latin typeface="Inter" pitchFamily="34" charset="0"/>
                <a:ea typeface="Inter" pitchFamily="34" charset="-122"/>
                <a:cs typeface="Inter" pitchFamily="34" charset="-120"/>
              </a:rPr>
              <a:t>Risk assessment AI validation</a:t>
            </a:r>
            <a:endParaRPr lang="en-US" dirty="0"/>
          </a:p>
        </p:txBody>
      </p:sp>
      <p:sp>
        <p:nvSpPr>
          <p:cNvPr id="5" name="Object 4"/>
          <p:cNvSpPr/>
          <p:nvPr/>
        </p:nvSpPr>
        <p:spPr>
          <a:xfrm>
            <a:off x="11798525" y="6497848"/>
            <a:ext cx="199975" cy="237619"/>
          </a:xfrm>
          <a:prstGeom prst="rect">
            <a:avLst/>
          </a:prstGeom>
          <a:noFill/>
        </p:spPr>
        <p:txBody>
          <a:bodyPr/>
          <a:lstStyle/>
          <a:p>
            <a:endParaRPr lang="en-US"/>
          </a:p>
        </p:txBody>
      </p:sp>
      <p:sp>
        <p:nvSpPr>
          <p:cNvPr id="25" name="Slide Number Placeholder 24"/>
          <p:cNvSpPr>
            <a:spLocks noGrp="1"/>
          </p:cNvSpPr>
          <p:nvPr>
            <p:ph type="sldNum" sz="quarter" idx="4294967295"/>
          </p:nvPr>
        </p:nvSpPr>
        <p:spPr>
          <a:xfrm>
            <a:off x="11826240" y="6515100"/>
            <a:ext cx="800000" cy="300000"/>
          </a:xfrm>
          <a:prstGeom prst="rect">
            <a:avLst/>
          </a:prstGeom>
          <a:extLst>
            <a:ext uri="{C572A759-6A51-4108-AA02-DFA0A04FC94B}">
              <ma14:wrappingTextBoxFlag xmlns:ma14="http://schemas.microsoft.com/office/mac/drawingml/2011/main" xmlns="" val="0"/>
            </a:ext>
          </a:extLst>
        </p:spPr>
        <p:txBody>
          <a:bodyPr/>
          <a:lstStyle>
            <a:lvl1pPr>
              <a:defRPr sz="1100"/>
            </a:lvl1pPr>
          </a:lstStyle>
          <a:p>
            <a:fld id="{F7021451-1387-4CA6-816F-3879F97B5CBC}" type="slidenum">
              <a:rPr lang="en-US" smtClean="0"/>
              <a:t>10</a:t>
            </a:fld>
            <a:endParaRPr lang="en-US"/>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201E4A0D-4CEF-D58A-7380-BBF1AA0F8C44}"/>
            </a:ext>
          </a:extLst>
        </p:cNvPr>
        <p:cNvGrpSpPr/>
        <p:nvPr/>
      </p:nvGrpSpPr>
      <p:grpSpPr>
        <a:xfrm>
          <a:off x="0" y="0"/>
          <a:ext cx="0" cy="0"/>
          <a:chOff x="0" y="0"/>
          <a:chExt cx="0" cy="0"/>
        </a:xfrm>
      </p:grpSpPr>
      <p:sp>
        <p:nvSpPr>
          <p:cNvPr id="2" name="Object 1">
            <a:extLst>
              <a:ext uri="{FF2B5EF4-FFF2-40B4-BE49-F238E27FC236}">
                <a16:creationId xmlns:a16="http://schemas.microsoft.com/office/drawing/2014/main" id="{32472D25-544E-B0F4-CD15-A5C9271FC49B}"/>
              </a:ext>
            </a:extLst>
          </p:cNvPr>
          <p:cNvSpPr/>
          <p:nvPr/>
        </p:nvSpPr>
        <p:spPr>
          <a:xfrm>
            <a:off x="2826150" y="379119"/>
            <a:ext cx="6536653" cy="1112063"/>
          </a:xfrm>
          <a:prstGeom prst="rect">
            <a:avLst/>
          </a:prstGeom>
          <a:noFill/>
        </p:spPr>
        <p:txBody>
          <a:bodyPr wrap="square" lIns="0" tIns="0" rIns="0" bIns="0" rtlCol="0" anchor="t"/>
          <a:lstStyle/>
          <a:p>
            <a:pPr algn="ctr">
              <a:lnSpc>
                <a:spcPts val="4380"/>
              </a:lnSpc>
              <a:buNone/>
            </a:pPr>
            <a:r>
              <a:rPr lang="en-US" sz="3750" b="1" kern="0" spc="-225" dirty="0">
                <a:solidFill>
                  <a:srgbClr val="22AAEE"/>
                </a:solidFill>
                <a:latin typeface="Inter" pitchFamily="34" charset="0"/>
                <a:ea typeface="Inter" pitchFamily="34" charset="-122"/>
                <a:cs typeface="Inter" pitchFamily="34" charset="-120"/>
              </a:rPr>
              <a:t>Advanced Capabilities: What Makes Our Framework Unique</a:t>
            </a:r>
            <a:endParaRPr lang="en-US" dirty="0"/>
          </a:p>
        </p:txBody>
      </p:sp>
      <p:sp>
        <p:nvSpPr>
          <p:cNvPr id="3" name="Object 2">
            <a:extLst>
              <a:ext uri="{FF2B5EF4-FFF2-40B4-BE49-F238E27FC236}">
                <a16:creationId xmlns:a16="http://schemas.microsoft.com/office/drawing/2014/main" id="{73C27DFD-E68D-F73B-116C-7AB7BBD63CEB}"/>
              </a:ext>
            </a:extLst>
          </p:cNvPr>
          <p:cNvSpPr/>
          <p:nvPr/>
        </p:nvSpPr>
        <p:spPr>
          <a:xfrm>
            <a:off x="476131" y="2266383"/>
            <a:ext cx="714196" cy="714196"/>
          </a:xfrm>
          <a:prstGeom prst="ellipse">
            <a:avLst/>
          </a:prstGeom>
          <a:solidFill>
            <a:srgbClr val="22AAEE"/>
          </a:solidFill>
        </p:spPr>
        <p:txBody>
          <a:bodyPr/>
          <a:lstStyle/>
          <a:p>
            <a:endParaRPr lang="en-US"/>
          </a:p>
        </p:txBody>
      </p:sp>
      <p:pic>
        <p:nvPicPr>
          <p:cNvPr id="4" name="Object 3">
            <a:extLst>
              <a:ext uri="{FF2B5EF4-FFF2-40B4-BE49-F238E27FC236}">
                <a16:creationId xmlns:a16="http://schemas.microsoft.com/office/drawing/2014/main" id="{18BFB19B-F56D-B820-B4DC-4B31CF27E4C3}"/>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70017" y="2489571"/>
            <a:ext cx="333292" cy="276156"/>
          </a:xfrm>
          <a:prstGeom prst="rect">
            <a:avLst/>
          </a:prstGeom>
        </p:spPr>
      </p:pic>
      <p:sp>
        <p:nvSpPr>
          <p:cNvPr id="5" name="Object 4">
            <a:extLst>
              <a:ext uri="{FF2B5EF4-FFF2-40B4-BE49-F238E27FC236}">
                <a16:creationId xmlns:a16="http://schemas.microsoft.com/office/drawing/2014/main" id="{AA668EC2-5723-24FA-C2DB-63FB69336937}"/>
              </a:ext>
            </a:extLst>
          </p:cNvPr>
          <p:cNvSpPr/>
          <p:nvPr/>
        </p:nvSpPr>
        <p:spPr>
          <a:xfrm>
            <a:off x="1380780" y="2219812"/>
            <a:ext cx="2775843" cy="533862"/>
          </a:xfrm>
          <a:prstGeom prst="rect">
            <a:avLst/>
          </a:prstGeom>
          <a:noFill/>
        </p:spPr>
        <p:txBody>
          <a:bodyPr wrap="square" lIns="0" tIns="0" rIns="0" bIns="0" rtlCol="0" anchor="t"/>
          <a:lstStyle/>
          <a:p>
            <a:pPr algn="l">
              <a:lnSpc>
                <a:spcPts val="2102"/>
              </a:lnSpc>
              <a:buNone/>
            </a:pPr>
            <a:r>
              <a:rPr lang="en-US" sz="1800" b="1" kern="0" spc="-108" dirty="0">
                <a:solidFill>
                  <a:srgbClr val="22AAEE"/>
                </a:solidFill>
                <a:latin typeface="Inter" pitchFamily="34" charset="0"/>
                <a:ea typeface="Inter" pitchFamily="34" charset="-122"/>
                <a:cs typeface="Inter" pitchFamily="34" charset="-120"/>
              </a:rPr>
              <a:t>Real-Time Production Monitoring</a:t>
            </a:r>
            <a:endParaRPr lang="en-US" dirty="0"/>
          </a:p>
        </p:txBody>
      </p:sp>
      <p:sp>
        <p:nvSpPr>
          <p:cNvPr id="6" name="Object 5">
            <a:extLst>
              <a:ext uri="{FF2B5EF4-FFF2-40B4-BE49-F238E27FC236}">
                <a16:creationId xmlns:a16="http://schemas.microsoft.com/office/drawing/2014/main" id="{982F20D9-1EF2-1F79-715A-EB05AD35E667}"/>
              </a:ext>
            </a:extLst>
          </p:cNvPr>
          <p:cNvSpPr/>
          <p:nvPr/>
        </p:nvSpPr>
        <p:spPr>
          <a:xfrm>
            <a:off x="1380780" y="2830896"/>
            <a:ext cx="2775843" cy="1848727"/>
          </a:xfrm>
          <a:prstGeom prst="rect">
            <a:avLst/>
          </a:prstGeom>
          <a:noFill/>
        </p:spPr>
        <p:txBody>
          <a:bodyPr wrap="square" lIns="0" tIns="0" rIns="0" bIns="0" rtlCol="0" anchor="t"/>
          <a:lstStyle/>
          <a:p>
            <a:pPr algn="l">
              <a:lnSpc>
                <a:spcPts val="2081"/>
              </a:lnSpc>
              <a:spcBef>
                <a:spcPts val="596"/>
              </a:spcBef>
              <a:buNone/>
            </a:pPr>
            <a:r>
              <a:rPr lang="en-US" sz="1500" kern="0" spc="-30" dirty="0">
                <a:solidFill>
                  <a:srgbClr val="22AAEE"/>
                </a:solidFill>
                <a:latin typeface="Inter" pitchFamily="34" charset="0"/>
                <a:ea typeface="Inter" pitchFamily="34" charset="-122"/>
                <a:cs typeface="Inter" pitchFamily="34" charset="-120"/>
              </a:rPr>
              <a:t>Live system integration, real-time capture of user interactions and AI responses, continuous assessment, and time-based analysis for immediate detection of performance issues.</a:t>
            </a:r>
            <a:endParaRPr lang="en-US" dirty="0"/>
          </a:p>
        </p:txBody>
      </p:sp>
      <p:sp>
        <p:nvSpPr>
          <p:cNvPr id="7" name="Object 6">
            <a:extLst>
              <a:ext uri="{FF2B5EF4-FFF2-40B4-BE49-F238E27FC236}">
                <a16:creationId xmlns:a16="http://schemas.microsoft.com/office/drawing/2014/main" id="{20F23E21-D3BB-B490-622F-2C96E870E218}"/>
              </a:ext>
            </a:extLst>
          </p:cNvPr>
          <p:cNvSpPr/>
          <p:nvPr/>
        </p:nvSpPr>
        <p:spPr>
          <a:xfrm>
            <a:off x="4380405" y="2266383"/>
            <a:ext cx="714196" cy="714196"/>
          </a:xfrm>
          <a:prstGeom prst="ellipse">
            <a:avLst/>
          </a:prstGeom>
          <a:solidFill>
            <a:srgbClr val="FFD9AD"/>
          </a:solidFill>
        </p:spPr>
        <p:txBody>
          <a:bodyPr/>
          <a:lstStyle/>
          <a:p>
            <a:endParaRPr lang="en-US"/>
          </a:p>
        </p:txBody>
      </p:sp>
      <p:pic>
        <p:nvPicPr>
          <p:cNvPr id="8" name="Object 7">
            <a:extLst>
              <a:ext uri="{FF2B5EF4-FFF2-40B4-BE49-F238E27FC236}">
                <a16:creationId xmlns:a16="http://schemas.microsoft.com/office/drawing/2014/main" id="{5F51439F-671D-0462-1862-DDB17E11CCDA}"/>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74299" y="2460277"/>
            <a:ext cx="323769" cy="323769"/>
          </a:xfrm>
          <a:prstGeom prst="rect">
            <a:avLst/>
          </a:prstGeom>
        </p:spPr>
      </p:pic>
      <p:sp>
        <p:nvSpPr>
          <p:cNvPr id="9" name="Object 8">
            <a:extLst>
              <a:ext uri="{FF2B5EF4-FFF2-40B4-BE49-F238E27FC236}">
                <a16:creationId xmlns:a16="http://schemas.microsoft.com/office/drawing/2014/main" id="{8066A0BB-64E7-D577-6E9E-976834C1E4AD}"/>
              </a:ext>
            </a:extLst>
          </p:cNvPr>
          <p:cNvSpPr/>
          <p:nvPr/>
        </p:nvSpPr>
        <p:spPr>
          <a:xfrm>
            <a:off x="5285053" y="2219812"/>
            <a:ext cx="2775843" cy="266931"/>
          </a:xfrm>
          <a:prstGeom prst="rect">
            <a:avLst/>
          </a:prstGeom>
          <a:noFill/>
        </p:spPr>
        <p:txBody>
          <a:bodyPr wrap="square" lIns="0" tIns="0" rIns="0" bIns="0" rtlCol="0" anchor="t"/>
          <a:lstStyle/>
          <a:p>
            <a:pPr algn="l">
              <a:lnSpc>
                <a:spcPts val="2102"/>
              </a:lnSpc>
              <a:buNone/>
            </a:pPr>
            <a:r>
              <a:rPr lang="en-US" sz="1800" b="1" kern="0" spc="-108" dirty="0">
                <a:solidFill>
                  <a:srgbClr val="22AAEE"/>
                </a:solidFill>
                <a:latin typeface="Inter" pitchFamily="34" charset="0"/>
                <a:ea typeface="Inter" pitchFamily="34" charset="-122"/>
                <a:cs typeface="Inter" pitchFamily="34" charset="-120"/>
              </a:rPr>
              <a:t>Custom Evaluation Testin</a:t>
            </a:r>
            <a:r>
              <a:rPr lang="en-US" sz="1800" b="1" u="sng" kern="0" spc="-108" dirty="0">
                <a:solidFill>
                  <a:srgbClr val="22AAEE"/>
                </a:solidFill>
                <a:latin typeface="Inter" pitchFamily="34" charset="0"/>
                <a:ea typeface="Inter" pitchFamily="34" charset="-122"/>
                <a:cs typeface="Inter" pitchFamily="34" charset="-120"/>
              </a:rPr>
              <a:t>g</a:t>
            </a:r>
            <a:endParaRPr lang="en-US" dirty="0"/>
          </a:p>
        </p:txBody>
      </p:sp>
      <p:sp>
        <p:nvSpPr>
          <p:cNvPr id="10" name="Object 9">
            <a:extLst>
              <a:ext uri="{FF2B5EF4-FFF2-40B4-BE49-F238E27FC236}">
                <a16:creationId xmlns:a16="http://schemas.microsoft.com/office/drawing/2014/main" id="{C92733D3-5974-E125-393E-03686BEF437D}"/>
              </a:ext>
            </a:extLst>
          </p:cNvPr>
          <p:cNvSpPr/>
          <p:nvPr/>
        </p:nvSpPr>
        <p:spPr>
          <a:xfrm>
            <a:off x="5285053" y="2563965"/>
            <a:ext cx="2775843" cy="1848727"/>
          </a:xfrm>
          <a:prstGeom prst="rect">
            <a:avLst/>
          </a:prstGeom>
          <a:noFill/>
        </p:spPr>
        <p:txBody>
          <a:bodyPr wrap="square" lIns="0" tIns="0" rIns="0" bIns="0" rtlCol="0" anchor="t"/>
          <a:lstStyle/>
          <a:p>
            <a:pPr algn="l">
              <a:lnSpc>
                <a:spcPts val="2081"/>
              </a:lnSpc>
              <a:spcBef>
                <a:spcPts val="596"/>
              </a:spcBef>
              <a:buNone/>
            </a:pPr>
            <a:r>
              <a:rPr lang="en-US" sz="1500" kern="0" spc="-30" dirty="0">
                <a:solidFill>
                  <a:srgbClr val="22AAEE"/>
                </a:solidFill>
                <a:latin typeface="Inter" pitchFamily="34" charset="0"/>
                <a:ea typeface="Inter" pitchFamily="34" charset="-122"/>
                <a:cs typeface="Inter" pitchFamily="34" charset="-120"/>
              </a:rPr>
              <a:t>Controlled assessment environment with custom datasets, model comparison, pre-deployment validation, and scenario testing for risk mitigation and informed decision-making.</a:t>
            </a:r>
            <a:endParaRPr lang="en-US" dirty="0"/>
          </a:p>
        </p:txBody>
      </p:sp>
      <p:sp>
        <p:nvSpPr>
          <p:cNvPr id="11" name="Object 10">
            <a:extLst>
              <a:ext uri="{FF2B5EF4-FFF2-40B4-BE49-F238E27FC236}">
                <a16:creationId xmlns:a16="http://schemas.microsoft.com/office/drawing/2014/main" id="{599EC7A1-46D9-5EB7-82EE-8E306AB9CD17}"/>
              </a:ext>
            </a:extLst>
          </p:cNvPr>
          <p:cNvSpPr/>
          <p:nvPr/>
        </p:nvSpPr>
        <p:spPr>
          <a:xfrm>
            <a:off x="8284678" y="2266383"/>
            <a:ext cx="714196" cy="714196"/>
          </a:xfrm>
          <a:prstGeom prst="ellipse">
            <a:avLst/>
          </a:prstGeom>
          <a:solidFill>
            <a:srgbClr val="FEC088"/>
          </a:solidFill>
        </p:spPr>
        <p:txBody>
          <a:bodyPr/>
          <a:lstStyle/>
          <a:p>
            <a:endParaRPr lang="en-US"/>
          </a:p>
        </p:txBody>
      </p:sp>
      <p:pic>
        <p:nvPicPr>
          <p:cNvPr id="12" name="Object 11">
            <a:extLst>
              <a:ext uri="{FF2B5EF4-FFF2-40B4-BE49-F238E27FC236}">
                <a16:creationId xmlns:a16="http://schemas.microsoft.com/office/drawing/2014/main" id="{ED11D8B8-136B-6C2E-2445-F822C712A148}"/>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499501" y="2502122"/>
            <a:ext cx="285679" cy="238065"/>
          </a:xfrm>
          <a:prstGeom prst="rect">
            <a:avLst/>
          </a:prstGeom>
        </p:spPr>
      </p:pic>
      <p:sp>
        <p:nvSpPr>
          <p:cNvPr id="13" name="Object 12">
            <a:extLst>
              <a:ext uri="{FF2B5EF4-FFF2-40B4-BE49-F238E27FC236}">
                <a16:creationId xmlns:a16="http://schemas.microsoft.com/office/drawing/2014/main" id="{CBA7133C-9BD6-B1E0-E000-1F2A1FFDD772}"/>
              </a:ext>
            </a:extLst>
          </p:cNvPr>
          <p:cNvSpPr/>
          <p:nvPr/>
        </p:nvSpPr>
        <p:spPr>
          <a:xfrm>
            <a:off x="9189327" y="2219812"/>
            <a:ext cx="2775843" cy="533862"/>
          </a:xfrm>
          <a:prstGeom prst="rect">
            <a:avLst/>
          </a:prstGeom>
          <a:noFill/>
        </p:spPr>
        <p:txBody>
          <a:bodyPr wrap="square" lIns="0" tIns="0" rIns="0" bIns="0" rtlCol="0" anchor="t"/>
          <a:lstStyle/>
          <a:p>
            <a:pPr algn="l">
              <a:lnSpc>
                <a:spcPts val="2102"/>
              </a:lnSpc>
              <a:buNone/>
            </a:pPr>
            <a:r>
              <a:rPr lang="en-US" sz="1800" b="1" kern="0" spc="-108" dirty="0">
                <a:solidFill>
                  <a:srgbClr val="22AAEE"/>
                </a:solidFill>
                <a:latin typeface="Inter" pitchFamily="34" charset="0"/>
                <a:ea typeface="Inter" pitchFamily="34" charset="-122"/>
                <a:cs typeface="Inter" pitchFamily="34" charset="-120"/>
              </a:rPr>
              <a:t>Advanced Analytics &amp; Visualization</a:t>
            </a:r>
            <a:endParaRPr lang="en-US" dirty="0"/>
          </a:p>
        </p:txBody>
      </p:sp>
      <p:sp>
        <p:nvSpPr>
          <p:cNvPr id="14" name="Object 13">
            <a:extLst>
              <a:ext uri="{FF2B5EF4-FFF2-40B4-BE49-F238E27FC236}">
                <a16:creationId xmlns:a16="http://schemas.microsoft.com/office/drawing/2014/main" id="{02E345A1-669F-6D24-E9E6-1BDC43CA2853}"/>
              </a:ext>
            </a:extLst>
          </p:cNvPr>
          <p:cNvSpPr/>
          <p:nvPr/>
        </p:nvSpPr>
        <p:spPr>
          <a:xfrm>
            <a:off x="9189327" y="2830896"/>
            <a:ext cx="2775843" cy="1848727"/>
          </a:xfrm>
          <a:prstGeom prst="rect">
            <a:avLst/>
          </a:prstGeom>
          <a:noFill/>
        </p:spPr>
        <p:txBody>
          <a:bodyPr wrap="square" lIns="0" tIns="0" rIns="0" bIns="0" rtlCol="0" anchor="t"/>
          <a:lstStyle/>
          <a:p>
            <a:pPr algn="l">
              <a:lnSpc>
                <a:spcPts val="2081"/>
              </a:lnSpc>
              <a:spcBef>
                <a:spcPts val="596"/>
              </a:spcBef>
              <a:buNone/>
            </a:pPr>
            <a:r>
              <a:rPr lang="en-US" sz="1500" kern="0" spc="-30" dirty="0">
                <a:solidFill>
                  <a:srgbClr val="22AAEE"/>
                </a:solidFill>
                <a:latin typeface="Inter" pitchFamily="34" charset="0"/>
                <a:ea typeface="Inter" pitchFamily="34" charset="-122"/>
                <a:cs typeface="Inter" pitchFamily="34" charset="-120"/>
              </a:rPr>
              <a:t>Executive dashboard with real-time gauges, trend analysis, drill-down capability, correlation analysis, and automated alerting for data-driven decision making and early warning.</a:t>
            </a:r>
            <a:endParaRPr lang="en-US" dirty="0"/>
          </a:p>
        </p:txBody>
      </p:sp>
      <p:sp>
        <p:nvSpPr>
          <p:cNvPr id="15" name="Object 14">
            <a:extLst>
              <a:ext uri="{FF2B5EF4-FFF2-40B4-BE49-F238E27FC236}">
                <a16:creationId xmlns:a16="http://schemas.microsoft.com/office/drawing/2014/main" id="{85392494-CFE7-6B4A-EBD1-940B5B7BAA97}"/>
              </a:ext>
            </a:extLst>
          </p:cNvPr>
          <p:cNvSpPr/>
          <p:nvPr/>
        </p:nvSpPr>
        <p:spPr>
          <a:xfrm>
            <a:off x="0" y="5218395"/>
            <a:ext cx="12188952" cy="1637890"/>
          </a:xfrm>
          <a:prstGeom prst="rect">
            <a:avLst/>
          </a:prstGeom>
          <a:solidFill>
            <a:srgbClr val="22AAEE"/>
          </a:solidFill>
        </p:spPr>
        <p:txBody>
          <a:bodyPr/>
          <a:lstStyle/>
          <a:p>
            <a:endParaRPr lang="en-US"/>
          </a:p>
        </p:txBody>
      </p:sp>
      <p:sp>
        <p:nvSpPr>
          <p:cNvPr id="16" name="Object 15">
            <a:extLst>
              <a:ext uri="{FF2B5EF4-FFF2-40B4-BE49-F238E27FC236}">
                <a16:creationId xmlns:a16="http://schemas.microsoft.com/office/drawing/2014/main" id="{811F01AD-CD2E-75A5-5042-D2EB469150FD}"/>
              </a:ext>
            </a:extLst>
          </p:cNvPr>
          <p:cNvSpPr/>
          <p:nvPr/>
        </p:nvSpPr>
        <p:spPr>
          <a:xfrm>
            <a:off x="1595515" y="5541123"/>
            <a:ext cx="8997922" cy="1000768"/>
          </a:xfrm>
          <a:prstGeom prst="rect">
            <a:avLst/>
          </a:prstGeom>
          <a:noFill/>
        </p:spPr>
        <p:txBody>
          <a:bodyPr wrap="square" lIns="0" tIns="0" rIns="0" bIns="0" rtlCol="0" anchor="ctr"/>
          <a:lstStyle/>
          <a:p>
            <a:pPr algn="ctr">
              <a:lnSpc>
                <a:spcPts val="2628"/>
              </a:lnSpc>
              <a:buNone/>
            </a:pPr>
            <a:r>
              <a:rPr lang="en-US" sz="2250" b="1" kern="0" spc="-135" dirty="0">
                <a:solidFill>
                  <a:srgbClr val="FFFFFF"/>
                </a:solidFill>
                <a:latin typeface="Inter" pitchFamily="34" charset="0"/>
                <a:ea typeface="Inter" pitchFamily="34" charset="-122"/>
                <a:cs typeface="Inter" pitchFamily="34" charset="-120"/>
              </a:rPr>
              <a:t>Our advanced capabilities transform AI evaluation from a technical challenge into a strategic advantage, enabling confident AI deployment, superior performance, and enterprise-wide transformation.</a:t>
            </a:r>
            <a:endParaRPr lang="en-US" dirty="0"/>
          </a:p>
        </p:txBody>
      </p:sp>
    </p:spTree>
    <p:extLst>
      <p:ext uri="{BB962C8B-B14F-4D97-AF65-F5344CB8AC3E}">
        <p14:creationId xmlns:p14="http://schemas.microsoft.com/office/powerpoint/2010/main" val="384570688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4FC61CE4-4424-2CE0-C602-550B2EA937CE}"/>
            </a:ext>
          </a:extLst>
        </p:cNvPr>
        <p:cNvGrpSpPr/>
        <p:nvPr/>
      </p:nvGrpSpPr>
      <p:grpSpPr>
        <a:xfrm>
          <a:off x="0" y="0"/>
          <a:ext cx="0" cy="0"/>
          <a:chOff x="0" y="0"/>
          <a:chExt cx="0" cy="0"/>
        </a:xfrm>
      </p:grpSpPr>
      <p:sp>
        <p:nvSpPr>
          <p:cNvPr id="2" name="Object 1">
            <a:extLst>
              <a:ext uri="{FF2B5EF4-FFF2-40B4-BE49-F238E27FC236}">
                <a16:creationId xmlns:a16="http://schemas.microsoft.com/office/drawing/2014/main" id="{AB1CF6B8-D858-16C4-D729-51DDAC93DA03}"/>
              </a:ext>
            </a:extLst>
          </p:cNvPr>
          <p:cNvSpPr/>
          <p:nvPr/>
        </p:nvSpPr>
        <p:spPr>
          <a:xfrm>
            <a:off x="0" y="379119"/>
            <a:ext cx="12188952" cy="556032"/>
          </a:xfrm>
          <a:prstGeom prst="rect">
            <a:avLst/>
          </a:prstGeom>
          <a:noFill/>
        </p:spPr>
        <p:txBody>
          <a:bodyPr wrap="square" lIns="0" tIns="0" rIns="0" bIns="0" rtlCol="0" anchor="t"/>
          <a:lstStyle/>
          <a:p>
            <a:pPr algn="ctr">
              <a:lnSpc>
                <a:spcPts val="4380"/>
              </a:lnSpc>
              <a:buNone/>
            </a:pPr>
            <a:r>
              <a:rPr lang="en-US" sz="3750" b="1" kern="0" spc="-225" dirty="0">
                <a:solidFill>
                  <a:srgbClr val="22AAEE"/>
                </a:solidFill>
                <a:latin typeface="Inter" pitchFamily="34" charset="0"/>
                <a:ea typeface="Inter" pitchFamily="34" charset="-122"/>
                <a:cs typeface="Inter" pitchFamily="34" charset="-120"/>
              </a:rPr>
              <a:t>The Challenge: Why We Need RAG Evaluation</a:t>
            </a:r>
            <a:endParaRPr lang="en-US" dirty="0"/>
          </a:p>
        </p:txBody>
      </p:sp>
      <p:sp>
        <p:nvSpPr>
          <p:cNvPr id="3" name="Object 2">
            <a:extLst>
              <a:ext uri="{FF2B5EF4-FFF2-40B4-BE49-F238E27FC236}">
                <a16:creationId xmlns:a16="http://schemas.microsoft.com/office/drawing/2014/main" id="{660E6F8C-397B-6212-0EAE-F2A742724DB9}"/>
              </a:ext>
            </a:extLst>
          </p:cNvPr>
          <p:cNvSpPr/>
          <p:nvPr/>
        </p:nvSpPr>
        <p:spPr>
          <a:xfrm>
            <a:off x="1476006" y="1899762"/>
            <a:ext cx="1428393" cy="1428393"/>
          </a:xfrm>
          <a:prstGeom prst="ellipse">
            <a:avLst/>
          </a:prstGeom>
          <a:solidFill>
            <a:srgbClr val="22AAEE"/>
          </a:solidFill>
        </p:spPr>
        <p:txBody>
          <a:bodyPr/>
          <a:lstStyle/>
          <a:p>
            <a:endParaRPr lang="en-US"/>
          </a:p>
        </p:txBody>
      </p:sp>
      <p:pic>
        <p:nvPicPr>
          <p:cNvPr id="4" name="Object 3">
            <a:extLst>
              <a:ext uri="{FF2B5EF4-FFF2-40B4-BE49-F238E27FC236}">
                <a16:creationId xmlns:a16="http://schemas.microsoft.com/office/drawing/2014/main" id="{6878B01B-479B-D16E-E75A-E0C05F45EC2A}"/>
              </a:ext>
            </a:extLst>
          </p:cNvPr>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855422" y="2295918"/>
            <a:ext cx="676106" cy="638015"/>
          </a:xfrm>
          <a:prstGeom prst="rect">
            <a:avLst/>
          </a:prstGeom>
        </p:spPr>
      </p:pic>
      <p:sp>
        <p:nvSpPr>
          <p:cNvPr id="5" name="Object 4">
            <a:extLst>
              <a:ext uri="{FF2B5EF4-FFF2-40B4-BE49-F238E27FC236}">
                <a16:creationId xmlns:a16="http://schemas.microsoft.com/office/drawing/2014/main" id="{BDACF5AD-5058-9082-AE11-122901973D04}"/>
              </a:ext>
            </a:extLst>
          </p:cNvPr>
          <p:cNvSpPr/>
          <p:nvPr/>
        </p:nvSpPr>
        <p:spPr>
          <a:xfrm>
            <a:off x="508984" y="3424423"/>
            <a:ext cx="3362437" cy="266931"/>
          </a:xfrm>
          <a:prstGeom prst="rect">
            <a:avLst/>
          </a:prstGeom>
          <a:noFill/>
        </p:spPr>
        <p:txBody>
          <a:bodyPr wrap="square" lIns="0" tIns="0" rIns="0" bIns="0" rtlCol="0" anchor="t"/>
          <a:lstStyle/>
          <a:p>
            <a:pPr algn="ctr">
              <a:lnSpc>
                <a:spcPts val="2102"/>
              </a:lnSpc>
              <a:buNone/>
            </a:pPr>
            <a:r>
              <a:rPr lang="en-US" sz="1800" b="1" kern="0" spc="-108" dirty="0">
                <a:solidFill>
                  <a:srgbClr val="22AAEE"/>
                </a:solidFill>
                <a:latin typeface="Inter" pitchFamily="34" charset="0"/>
                <a:ea typeface="Inter" pitchFamily="34" charset="-122"/>
                <a:cs typeface="Inter" pitchFamily="34" charset="-120"/>
              </a:rPr>
              <a:t>The Reality of AI in Business</a:t>
            </a:r>
            <a:endParaRPr lang="en-US" dirty="0"/>
          </a:p>
        </p:txBody>
      </p:sp>
      <p:sp>
        <p:nvSpPr>
          <p:cNvPr id="6" name="Object 5">
            <a:extLst>
              <a:ext uri="{FF2B5EF4-FFF2-40B4-BE49-F238E27FC236}">
                <a16:creationId xmlns:a16="http://schemas.microsoft.com/office/drawing/2014/main" id="{3FB6D96D-E256-66D4-D696-DF2E1E5FB916}"/>
              </a:ext>
            </a:extLst>
          </p:cNvPr>
          <p:cNvSpPr/>
          <p:nvPr/>
        </p:nvSpPr>
        <p:spPr>
          <a:xfrm>
            <a:off x="508984" y="3768576"/>
            <a:ext cx="3362437" cy="1056416"/>
          </a:xfrm>
          <a:prstGeom prst="rect">
            <a:avLst/>
          </a:prstGeom>
          <a:noFill/>
        </p:spPr>
        <p:txBody>
          <a:bodyPr wrap="square" lIns="0" tIns="0" rIns="0" bIns="0" rtlCol="0" anchor="t"/>
          <a:lstStyle/>
          <a:p>
            <a:pPr algn="ctr">
              <a:lnSpc>
                <a:spcPts val="2081"/>
              </a:lnSpc>
              <a:spcBef>
                <a:spcPts val="596"/>
              </a:spcBef>
              <a:buNone/>
            </a:pPr>
            <a:r>
              <a:rPr lang="en-US" sz="1500" kern="0" spc="-30" dirty="0">
                <a:solidFill>
                  <a:srgbClr val="22AAEE"/>
                </a:solidFill>
                <a:latin typeface="Inter" pitchFamily="34" charset="0"/>
                <a:ea typeface="Inter" pitchFamily="34" charset="-122"/>
                <a:cs typeface="Inter" pitchFamily="34" charset="-120"/>
              </a:rPr>
              <a:t>We're using AI systems across our company, but we have a big problem: How do we know if our AI is giving correct and reliable answers?</a:t>
            </a:r>
            <a:endParaRPr lang="en-US" dirty="0"/>
          </a:p>
        </p:txBody>
      </p:sp>
      <p:sp>
        <p:nvSpPr>
          <p:cNvPr id="7" name="Object 6">
            <a:extLst>
              <a:ext uri="{FF2B5EF4-FFF2-40B4-BE49-F238E27FC236}">
                <a16:creationId xmlns:a16="http://schemas.microsoft.com/office/drawing/2014/main" id="{9ED34586-3EBA-4976-0A8D-DB9EF7F3B322}"/>
              </a:ext>
            </a:extLst>
          </p:cNvPr>
          <p:cNvSpPr/>
          <p:nvPr/>
        </p:nvSpPr>
        <p:spPr>
          <a:xfrm>
            <a:off x="5380280" y="1899762"/>
            <a:ext cx="1428393" cy="1428393"/>
          </a:xfrm>
          <a:prstGeom prst="ellipse">
            <a:avLst/>
          </a:prstGeom>
          <a:solidFill>
            <a:srgbClr val="FFD9AD"/>
          </a:solidFill>
        </p:spPr>
        <p:txBody>
          <a:bodyPr/>
          <a:lstStyle/>
          <a:p>
            <a:endParaRPr lang="en-US"/>
          </a:p>
        </p:txBody>
      </p:sp>
      <p:pic>
        <p:nvPicPr>
          <p:cNvPr id="8" name="Object 7">
            <a:extLst>
              <a:ext uri="{FF2B5EF4-FFF2-40B4-BE49-F238E27FC236}">
                <a16:creationId xmlns:a16="http://schemas.microsoft.com/office/drawing/2014/main" id="{C3DD1380-28AA-27B9-31CC-1A4F5CDA35A9}"/>
              </a:ext>
            </a:extLst>
          </p:cNvPr>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5809917" y="2371241"/>
            <a:ext cx="561835" cy="476131"/>
          </a:xfrm>
          <a:prstGeom prst="rect">
            <a:avLst/>
          </a:prstGeom>
        </p:spPr>
      </p:pic>
      <p:sp>
        <p:nvSpPr>
          <p:cNvPr id="9" name="Object 8">
            <a:extLst>
              <a:ext uri="{FF2B5EF4-FFF2-40B4-BE49-F238E27FC236}">
                <a16:creationId xmlns:a16="http://schemas.microsoft.com/office/drawing/2014/main" id="{B780BFF3-1930-52FF-EB5D-3924096D1318}"/>
              </a:ext>
            </a:extLst>
          </p:cNvPr>
          <p:cNvSpPr/>
          <p:nvPr/>
        </p:nvSpPr>
        <p:spPr>
          <a:xfrm>
            <a:off x="4266609" y="3424423"/>
            <a:ext cx="3655733" cy="266931"/>
          </a:xfrm>
          <a:prstGeom prst="rect">
            <a:avLst/>
          </a:prstGeom>
          <a:noFill/>
        </p:spPr>
        <p:txBody>
          <a:bodyPr wrap="square" lIns="0" tIns="0" rIns="0" bIns="0" rtlCol="0" anchor="t"/>
          <a:lstStyle/>
          <a:p>
            <a:pPr algn="ctr">
              <a:lnSpc>
                <a:spcPts val="2102"/>
              </a:lnSpc>
              <a:buNone/>
            </a:pPr>
            <a:r>
              <a:rPr lang="en-US" sz="1800" b="1" kern="0" spc="-108" dirty="0">
                <a:solidFill>
                  <a:srgbClr val="22AAEE"/>
                </a:solidFill>
                <a:latin typeface="Inter" pitchFamily="34" charset="0"/>
                <a:ea typeface="Inter" pitchFamily="34" charset="-122"/>
                <a:cs typeface="Inter" pitchFamily="34" charset="-120"/>
              </a:rPr>
              <a:t>Where This Matters Most</a:t>
            </a:r>
            <a:endParaRPr lang="en-US" dirty="0"/>
          </a:p>
        </p:txBody>
      </p:sp>
      <p:sp>
        <p:nvSpPr>
          <p:cNvPr id="10" name="Object 9">
            <a:extLst>
              <a:ext uri="{FF2B5EF4-FFF2-40B4-BE49-F238E27FC236}">
                <a16:creationId xmlns:a16="http://schemas.microsoft.com/office/drawing/2014/main" id="{95CF2C45-2821-ACB8-6E6D-429092A344E5}"/>
              </a:ext>
            </a:extLst>
          </p:cNvPr>
          <p:cNvSpPr/>
          <p:nvPr/>
        </p:nvSpPr>
        <p:spPr>
          <a:xfrm>
            <a:off x="4266609" y="3768576"/>
            <a:ext cx="3655733" cy="1056416"/>
          </a:xfrm>
          <a:prstGeom prst="rect">
            <a:avLst/>
          </a:prstGeom>
          <a:noFill/>
        </p:spPr>
        <p:txBody>
          <a:bodyPr wrap="square" lIns="0" tIns="0" rIns="0" bIns="0" rtlCol="0" anchor="t"/>
          <a:lstStyle/>
          <a:p>
            <a:pPr algn="ctr">
              <a:lnSpc>
                <a:spcPts val="2081"/>
              </a:lnSpc>
              <a:spcBef>
                <a:spcPts val="596"/>
              </a:spcBef>
              <a:buNone/>
            </a:pPr>
            <a:r>
              <a:rPr lang="en-US" sz="1500" kern="0" spc="-30" dirty="0">
                <a:solidFill>
                  <a:srgbClr val="22AAEE"/>
                </a:solidFill>
                <a:latin typeface="Inter" pitchFamily="34" charset="0"/>
                <a:ea typeface="Inter" pitchFamily="34" charset="-122"/>
                <a:cs typeface="Inter" pitchFamily="34" charset="-120"/>
              </a:rPr>
              <a:t>Banking, Customer Support, Healthcare, Legal Work - wrong information could cost millions, upset customers, harm people, and create liability risks</a:t>
            </a:r>
            <a:endParaRPr lang="en-US" dirty="0"/>
          </a:p>
        </p:txBody>
      </p:sp>
      <p:sp>
        <p:nvSpPr>
          <p:cNvPr id="11" name="Object 10">
            <a:extLst>
              <a:ext uri="{FF2B5EF4-FFF2-40B4-BE49-F238E27FC236}">
                <a16:creationId xmlns:a16="http://schemas.microsoft.com/office/drawing/2014/main" id="{3ECFC92D-00F5-941F-61BA-FC4003945005}"/>
              </a:ext>
            </a:extLst>
          </p:cNvPr>
          <p:cNvSpPr/>
          <p:nvPr/>
        </p:nvSpPr>
        <p:spPr>
          <a:xfrm>
            <a:off x="9284553" y="1899762"/>
            <a:ext cx="1428393" cy="1428393"/>
          </a:xfrm>
          <a:prstGeom prst="ellipse">
            <a:avLst/>
          </a:prstGeom>
          <a:solidFill>
            <a:srgbClr val="FEC088"/>
          </a:solidFill>
        </p:spPr>
        <p:txBody>
          <a:bodyPr/>
          <a:lstStyle/>
          <a:p>
            <a:endParaRPr lang="en-US"/>
          </a:p>
        </p:txBody>
      </p:sp>
      <p:pic>
        <p:nvPicPr>
          <p:cNvPr id="12" name="Object 11">
            <a:extLst>
              <a:ext uri="{FF2B5EF4-FFF2-40B4-BE49-F238E27FC236}">
                <a16:creationId xmlns:a16="http://schemas.microsoft.com/office/drawing/2014/main" id="{AF946BDA-30AC-9AF8-C91D-257715351E13}"/>
              </a:ext>
            </a:extLst>
          </p:cNvPr>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9680709" y="2300103"/>
            <a:ext cx="638015" cy="590402"/>
          </a:xfrm>
          <a:prstGeom prst="rect">
            <a:avLst/>
          </a:prstGeom>
        </p:spPr>
      </p:pic>
      <p:sp>
        <p:nvSpPr>
          <p:cNvPr id="13" name="Object 12">
            <a:extLst>
              <a:ext uri="{FF2B5EF4-FFF2-40B4-BE49-F238E27FC236}">
                <a16:creationId xmlns:a16="http://schemas.microsoft.com/office/drawing/2014/main" id="{BCE3BAB4-D6C7-F26E-3E06-A427F098CAB7}"/>
              </a:ext>
            </a:extLst>
          </p:cNvPr>
          <p:cNvSpPr/>
          <p:nvPr/>
        </p:nvSpPr>
        <p:spPr>
          <a:xfrm>
            <a:off x="8123746" y="3424423"/>
            <a:ext cx="3750007" cy="266931"/>
          </a:xfrm>
          <a:prstGeom prst="rect">
            <a:avLst/>
          </a:prstGeom>
          <a:noFill/>
        </p:spPr>
        <p:txBody>
          <a:bodyPr wrap="square" lIns="0" tIns="0" rIns="0" bIns="0" rtlCol="0" anchor="t"/>
          <a:lstStyle/>
          <a:p>
            <a:pPr algn="ctr">
              <a:lnSpc>
                <a:spcPts val="2102"/>
              </a:lnSpc>
              <a:buNone/>
            </a:pPr>
            <a:r>
              <a:rPr lang="en-US" sz="1800" b="1" kern="0" spc="-108" dirty="0">
                <a:solidFill>
                  <a:srgbClr val="22AAEE"/>
                </a:solidFill>
                <a:latin typeface="Inter" pitchFamily="34" charset="0"/>
                <a:ea typeface="Inter" pitchFamily="34" charset="-122"/>
                <a:cs typeface="Inter" pitchFamily="34" charset="-120"/>
              </a:rPr>
              <a:t>What Everyone Expects from Our AI</a:t>
            </a:r>
            <a:endParaRPr lang="en-US" dirty="0"/>
          </a:p>
        </p:txBody>
      </p:sp>
      <p:sp>
        <p:nvSpPr>
          <p:cNvPr id="14" name="Object 13">
            <a:extLst>
              <a:ext uri="{FF2B5EF4-FFF2-40B4-BE49-F238E27FC236}">
                <a16:creationId xmlns:a16="http://schemas.microsoft.com/office/drawing/2014/main" id="{28D6D92C-57BA-60C3-CD42-055D6DEB9F58}"/>
              </a:ext>
            </a:extLst>
          </p:cNvPr>
          <p:cNvSpPr/>
          <p:nvPr/>
        </p:nvSpPr>
        <p:spPr>
          <a:xfrm>
            <a:off x="8123746" y="3768576"/>
            <a:ext cx="3750007" cy="1056416"/>
          </a:xfrm>
          <a:prstGeom prst="rect">
            <a:avLst/>
          </a:prstGeom>
          <a:noFill/>
        </p:spPr>
        <p:txBody>
          <a:bodyPr wrap="square" lIns="0" tIns="0" rIns="0" bIns="0" rtlCol="0" anchor="t"/>
          <a:lstStyle/>
          <a:p>
            <a:pPr algn="ctr">
              <a:lnSpc>
                <a:spcPts val="2081"/>
              </a:lnSpc>
              <a:spcBef>
                <a:spcPts val="596"/>
              </a:spcBef>
              <a:buNone/>
            </a:pPr>
            <a:r>
              <a:rPr lang="en-US" sz="1500" kern="0" spc="-30" dirty="0">
                <a:solidFill>
                  <a:srgbClr val="22AAEE"/>
                </a:solidFill>
                <a:latin typeface="Inter" pitchFamily="34" charset="0"/>
                <a:ea typeface="Inter" pitchFamily="34" charset="-122"/>
                <a:cs typeface="Inter" pitchFamily="34" charset="-120"/>
              </a:rPr>
              <a:t>Correct Information, Relevant Responses, Consistent Quality, Provable Results - we need to grow AI use while keeping quality high</a:t>
            </a:r>
            <a:endParaRPr lang="en-US" dirty="0"/>
          </a:p>
        </p:txBody>
      </p:sp>
      <p:sp>
        <p:nvSpPr>
          <p:cNvPr id="15" name="Object 14">
            <a:extLst>
              <a:ext uri="{FF2B5EF4-FFF2-40B4-BE49-F238E27FC236}">
                <a16:creationId xmlns:a16="http://schemas.microsoft.com/office/drawing/2014/main" id="{63EBDCF8-EACA-B571-BB92-8EBCDD6FCE8C}"/>
              </a:ext>
            </a:extLst>
          </p:cNvPr>
          <p:cNvSpPr/>
          <p:nvPr/>
        </p:nvSpPr>
        <p:spPr>
          <a:xfrm>
            <a:off x="0" y="5551687"/>
            <a:ext cx="12188952" cy="1304599"/>
          </a:xfrm>
          <a:prstGeom prst="rect">
            <a:avLst/>
          </a:prstGeom>
          <a:solidFill>
            <a:srgbClr val="22AAEE"/>
          </a:solidFill>
        </p:spPr>
        <p:txBody>
          <a:bodyPr/>
          <a:lstStyle/>
          <a:p>
            <a:endParaRPr lang="en-US"/>
          </a:p>
        </p:txBody>
      </p:sp>
      <p:sp>
        <p:nvSpPr>
          <p:cNvPr id="16" name="Object 15">
            <a:extLst>
              <a:ext uri="{FF2B5EF4-FFF2-40B4-BE49-F238E27FC236}">
                <a16:creationId xmlns:a16="http://schemas.microsoft.com/office/drawing/2014/main" id="{C7E6F48E-3B7B-F0CA-9C00-3AF818A5FE80}"/>
              </a:ext>
            </a:extLst>
          </p:cNvPr>
          <p:cNvSpPr/>
          <p:nvPr/>
        </p:nvSpPr>
        <p:spPr>
          <a:xfrm>
            <a:off x="2087834" y="5874414"/>
            <a:ext cx="8013284" cy="667178"/>
          </a:xfrm>
          <a:prstGeom prst="rect">
            <a:avLst/>
          </a:prstGeom>
          <a:noFill/>
        </p:spPr>
        <p:txBody>
          <a:bodyPr wrap="square" lIns="0" tIns="0" rIns="0" bIns="0" rtlCol="0" anchor="ctr"/>
          <a:lstStyle/>
          <a:p>
            <a:pPr algn="ctr">
              <a:lnSpc>
                <a:spcPts val="2628"/>
              </a:lnSpc>
              <a:buNone/>
            </a:pPr>
            <a:r>
              <a:rPr lang="en-US" sz="2250" b="1" kern="0" spc="-135" dirty="0">
                <a:solidFill>
                  <a:srgbClr val="FFFFFF"/>
                </a:solidFill>
                <a:latin typeface="Inter" pitchFamily="34" charset="0"/>
                <a:ea typeface="Inter" pitchFamily="34" charset="-122"/>
                <a:cs typeface="Inter" pitchFamily="34" charset="-120"/>
              </a:rPr>
              <a:t>The key question is how do we ensure the quality and reliability of our AI systems as we expand their use across the enterprise?</a:t>
            </a:r>
            <a:endParaRPr lang="en-US" dirty="0"/>
          </a:p>
        </p:txBody>
      </p:sp>
    </p:spTree>
    <p:extLst>
      <p:ext uri="{BB962C8B-B14F-4D97-AF65-F5344CB8AC3E}">
        <p14:creationId xmlns:p14="http://schemas.microsoft.com/office/powerpoint/2010/main" val="4027651123"/>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bg>
      <p:bgPr>
        <a:solidFill>
          <a:srgbClr val="FFFFFF"/>
        </a:solidFill>
        <a:effectLst/>
      </p:bgPr>
    </p:bg>
    <p:spTree>
      <p:nvGrpSpPr>
        <p:cNvPr id="1" name=""/>
        <p:cNvGrpSpPr/>
        <p:nvPr/>
      </p:nvGrpSpPr>
      <p:grpSpPr>
        <a:xfrm>
          <a:off x="0" y="0"/>
          <a:ext cx="0" cy="0"/>
          <a:chOff x="0" y="0"/>
          <a:chExt cx="0" cy="0"/>
        </a:xfrm>
      </p:grpSpPr>
      <p:sp>
        <p:nvSpPr>
          <p:cNvPr id="2" name="Object 1"/>
          <p:cNvSpPr/>
          <p:nvPr/>
        </p:nvSpPr>
        <p:spPr>
          <a:xfrm>
            <a:off x="3471384" y="406116"/>
            <a:ext cx="8464117" cy="1126421"/>
          </a:xfrm>
          <a:prstGeom prst="rect">
            <a:avLst/>
          </a:prstGeom>
          <a:noFill/>
        </p:spPr>
        <p:txBody>
          <a:bodyPr wrap="square" lIns="0" tIns="0" rIns="0" bIns="0" rtlCol="0" anchor="t"/>
          <a:lstStyle/>
          <a:p>
            <a:pPr algn="ctr">
              <a:lnSpc>
                <a:spcPts val="4380"/>
              </a:lnSpc>
              <a:buNone/>
            </a:pPr>
            <a:r>
              <a:rPr lang="en-US" sz="3750" b="1" kern="0" spc="-225" dirty="0">
                <a:solidFill>
                  <a:srgbClr val="22AAEE"/>
                </a:solidFill>
                <a:latin typeface="Inter" pitchFamily="34" charset="0"/>
                <a:ea typeface="Inter" pitchFamily="34" charset="-122"/>
                <a:cs typeface="Inter" pitchFamily="34" charset="-120"/>
              </a:rPr>
              <a:t>The Challenge: </a:t>
            </a:r>
            <a:br>
              <a:rPr lang="en-US" sz="3750" b="1" kern="0" spc="-225" dirty="0">
                <a:solidFill>
                  <a:srgbClr val="22AAEE"/>
                </a:solidFill>
                <a:latin typeface="Inter" pitchFamily="34" charset="0"/>
                <a:ea typeface="Inter" pitchFamily="34" charset="-122"/>
                <a:cs typeface="Inter" pitchFamily="34" charset="-120"/>
              </a:rPr>
            </a:br>
            <a:r>
              <a:rPr lang="en-US" sz="3750" b="1" kern="0" spc="-225" dirty="0">
                <a:solidFill>
                  <a:srgbClr val="22AAEE"/>
                </a:solidFill>
                <a:latin typeface="Inter" pitchFamily="34" charset="0"/>
                <a:ea typeface="Inter" pitchFamily="34" charset="-122"/>
                <a:cs typeface="Inter" pitchFamily="34" charset="-120"/>
              </a:rPr>
              <a:t>Why We Need RAG Evaluation</a:t>
            </a:r>
            <a:endParaRPr lang="en-US" dirty="0"/>
          </a:p>
        </p:txBody>
      </p:sp>
      <p:sp>
        <p:nvSpPr>
          <p:cNvPr id="3" name="Object 2"/>
          <p:cNvSpPr/>
          <p:nvPr/>
        </p:nvSpPr>
        <p:spPr>
          <a:xfrm>
            <a:off x="4394034" y="1899762"/>
            <a:ext cx="1428393" cy="1428393"/>
          </a:xfrm>
          <a:prstGeom prst="ellipse">
            <a:avLst/>
          </a:prstGeom>
          <a:solidFill>
            <a:srgbClr val="22AAEE"/>
          </a:solidFill>
        </p:spPr>
        <p:txBody>
          <a:bodyPr/>
          <a:lstStyle/>
          <a:p>
            <a:endParaRPr lang="en-US" dirty="0"/>
          </a:p>
        </p:txBody>
      </p:sp>
      <p:pic>
        <p:nvPicPr>
          <p:cNvPr id="4" name="Object 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4770177" y="2295918"/>
            <a:ext cx="676106" cy="638015"/>
          </a:xfrm>
          <a:prstGeom prst="rect">
            <a:avLst/>
          </a:prstGeom>
        </p:spPr>
      </p:pic>
      <p:sp>
        <p:nvSpPr>
          <p:cNvPr id="5" name="Object 4"/>
          <p:cNvSpPr/>
          <p:nvPr/>
        </p:nvSpPr>
        <p:spPr>
          <a:xfrm>
            <a:off x="3427012" y="3424423"/>
            <a:ext cx="3362437" cy="266931"/>
          </a:xfrm>
          <a:prstGeom prst="rect">
            <a:avLst/>
          </a:prstGeom>
          <a:noFill/>
        </p:spPr>
        <p:txBody>
          <a:bodyPr wrap="square" lIns="0" tIns="0" rIns="0" bIns="0" rtlCol="0" anchor="t"/>
          <a:lstStyle/>
          <a:p>
            <a:pPr algn="ctr">
              <a:lnSpc>
                <a:spcPts val="2102"/>
              </a:lnSpc>
              <a:buNone/>
            </a:pPr>
            <a:r>
              <a:rPr lang="en-US" sz="1400" b="1" kern="0" spc="-108" dirty="0">
                <a:solidFill>
                  <a:srgbClr val="22AAEE"/>
                </a:solidFill>
                <a:latin typeface="Inter" pitchFamily="34" charset="0"/>
                <a:ea typeface="Inter" pitchFamily="34" charset="-122"/>
                <a:cs typeface="Inter" pitchFamily="34" charset="-120"/>
              </a:rPr>
              <a:t>The Reality of AI in Business</a:t>
            </a:r>
            <a:endParaRPr lang="en-US" sz="1400" dirty="0"/>
          </a:p>
        </p:txBody>
      </p:sp>
      <p:sp>
        <p:nvSpPr>
          <p:cNvPr id="6" name="Object 5"/>
          <p:cNvSpPr/>
          <p:nvPr/>
        </p:nvSpPr>
        <p:spPr>
          <a:xfrm>
            <a:off x="3899646" y="3768576"/>
            <a:ext cx="2466210" cy="1056416"/>
          </a:xfrm>
          <a:prstGeom prst="rect">
            <a:avLst/>
          </a:prstGeom>
          <a:noFill/>
        </p:spPr>
        <p:txBody>
          <a:bodyPr wrap="square" lIns="0" tIns="0" rIns="0" bIns="0" rtlCol="0" anchor="t"/>
          <a:lstStyle/>
          <a:p>
            <a:pPr algn="ctr">
              <a:lnSpc>
                <a:spcPts val="2081"/>
              </a:lnSpc>
              <a:spcBef>
                <a:spcPts val="596"/>
              </a:spcBef>
              <a:buNone/>
            </a:pPr>
            <a:r>
              <a:rPr lang="en-US" sz="1200" kern="0" spc="-30" dirty="0">
                <a:solidFill>
                  <a:srgbClr val="22AAEE"/>
                </a:solidFill>
                <a:latin typeface="Inter" pitchFamily="34" charset="0"/>
                <a:ea typeface="Inter" pitchFamily="34" charset="-122"/>
                <a:cs typeface="Inter" pitchFamily="34" charset="-120"/>
              </a:rPr>
              <a:t>We're using AI systems across our company, but we have a big problem: How do we know if our AI is giving correct and reliable answers?</a:t>
            </a:r>
            <a:endParaRPr lang="en-US" sz="1400" dirty="0"/>
          </a:p>
        </p:txBody>
      </p:sp>
      <p:sp>
        <p:nvSpPr>
          <p:cNvPr id="7" name="Object 6"/>
          <p:cNvSpPr/>
          <p:nvPr/>
        </p:nvSpPr>
        <p:spPr>
          <a:xfrm>
            <a:off x="7047726" y="1899762"/>
            <a:ext cx="1428393" cy="1428393"/>
          </a:xfrm>
          <a:prstGeom prst="ellipse">
            <a:avLst/>
          </a:prstGeom>
          <a:solidFill>
            <a:srgbClr val="FFD9AD"/>
          </a:solidFill>
        </p:spPr>
        <p:txBody>
          <a:bodyPr/>
          <a:lstStyle/>
          <a:p>
            <a:endParaRPr lang="en-US"/>
          </a:p>
        </p:txBody>
      </p:sp>
      <p:pic>
        <p:nvPicPr>
          <p:cNvPr id="8" name="Object 7"/>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7504258" y="2362278"/>
            <a:ext cx="561835" cy="476131"/>
          </a:xfrm>
          <a:prstGeom prst="rect">
            <a:avLst/>
          </a:prstGeom>
        </p:spPr>
      </p:pic>
      <p:sp>
        <p:nvSpPr>
          <p:cNvPr id="9" name="Object 8"/>
          <p:cNvSpPr/>
          <p:nvPr/>
        </p:nvSpPr>
        <p:spPr>
          <a:xfrm>
            <a:off x="5934055" y="3424423"/>
            <a:ext cx="3655733" cy="266931"/>
          </a:xfrm>
          <a:prstGeom prst="rect">
            <a:avLst/>
          </a:prstGeom>
          <a:noFill/>
        </p:spPr>
        <p:txBody>
          <a:bodyPr wrap="square" lIns="0" tIns="0" rIns="0" bIns="0" rtlCol="0" anchor="t"/>
          <a:lstStyle/>
          <a:p>
            <a:pPr algn="ctr">
              <a:lnSpc>
                <a:spcPts val="2102"/>
              </a:lnSpc>
              <a:buNone/>
            </a:pPr>
            <a:r>
              <a:rPr lang="en-US" sz="1400" b="1" kern="0" spc="-108" dirty="0">
                <a:solidFill>
                  <a:srgbClr val="22AAEE"/>
                </a:solidFill>
                <a:latin typeface="Inter" pitchFamily="34" charset="0"/>
                <a:ea typeface="Inter" pitchFamily="34" charset="-122"/>
                <a:cs typeface="Inter" pitchFamily="34" charset="-120"/>
              </a:rPr>
              <a:t>Where This Matters Most</a:t>
            </a:r>
            <a:endParaRPr lang="en-US" sz="1400" dirty="0"/>
          </a:p>
        </p:txBody>
      </p:sp>
      <p:sp>
        <p:nvSpPr>
          <p:cNvPr id="10" name="Object 9"/>
          <p:cNvSpPr/>
          <p:nvPr/>
        </p:nvSpPr>
        <p:spPr>
          <a:xfrm>
            <a:off x="6605856" y="3768576"/>
            <a:ext cx="2466210" cy="1056416"/>
          </a:xfrm>
          <a:prstGeom prst="rect">
            <a:avLst/>
          </a:prstGeom>
          <a:noFill/>
        </p:spPr>
        <p:txBody>
          <a:bodyPr wrap="square" lIns="0" tIns="0" rIns="0" bIns="0" rtlCol="0" anchor="t"/>
          <a:lstStyle/>
          <a:p>
            <a:pPr algn="ctr">
              <a:lnSpc>
                <a:spcPts val="2081"/>
              </a:lnSpc>
              <a:spcBef>
                <a:spcPts val="596"/>
              </a:spcBef>
              <a:buNone/>
            </a:pPr>
            <a:r>
              <a:rPr lang="en-US" sz="1200" kern="0" spc="-30" dirty="0">
                <a:solidFill>
                  <a:srgbClr val="22AAEE"/>
                </a:solidFill>
                <a:latin typeface="Inter" pitchFamily="34" charset="0"/>
                <a:ea typeface="Inter" pitchFamily="34" charset="-122"/>
                <a:cs typeface="Inter" pitchFamily="34" charset="-120"/>
              </a:rPr>
              <a:t>Banking, Customer Support, Healthcare, Legal Work - wrong information could cost millions, upset customers, harm people, and create liability risks</a:t>
            </a:r>
            <a:endParaRPr lang="en-US" sz="1400" dirty="0"/>
          </a:p>
        </p:txBody>
      </p:sp>
      <p:sp>
        <p:nvSpPr>
          <p:cNvPr id="11" name="Object 10"/>
          <p:cNvSpPr/>
          <p:nvPr/>
        </p:nvSpPr>
        <p:spPr>
          <a:xfrm>
            <a:off x="9810643" y="1899762"/>
            <a:ext cx="1428393" cy="1428393"/>
          </a:xfrm>
          <a:prstGeom prst="ellipse">
            <a:avLst/>
          </a:prstGeom>
          <a:solidFill>
            <a:srgbClr val="FEC088"/>
          </a:solidFill>
        </p:spPr>
        <p:txBody>
          <a:bodyPr/>
          <a:lstStyle/>
          <a:p>
            <a:endParaRPr lang="en-US"/>
          </a:p>
        </p:txBody>
      </p:sp>
      <p:pic>
        <p:nvPicPr>
          <p:cNvPr id="12" name="Object 11"/>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10225321" y="2300103"/>
            <a:ext cx="638015" cy="590402"/>
          </a:xfrm>
          <a:prstGeom prst="rect">
            <a:avLst/>
          </a:prstGeom>
        </p:spPr>
      </p:pic>
      <p:sp>
        <p:nvSpPr>
          <p:cNvPr id="13" name="Object 12"/>
          <p:cNvSpPr/>
          <p:nvPr/>
        </p:nvSpPr>
        <p:spPr>
          <a:xfrm>
            <a:off x="9317634" y="3424423"/>
            <a:ext cx="2677616" cy="266931"/>
          </a:xfrm>
          <a:prstGeom prst="rect">
            <a:avLst/>
          </a:prstGeom>
          <a:noFill/>
        </p:spPr>
        <p:txBody>
          <a:bodyPr wrap="square" lIns="0" tIns="0" rIns="0" bIns="0" rtlCol="0" anchor="t"/>
          <a:lstStyle/>
          <a:p>
            <a:pPr algn="ctr">
              <a:lnSpc>
                <a:spcPts val="2102"/>
              </a:lnSpc>
              <a:buNone/>
            </a:pPr>
            <a:r>
              <a:rPr lang="en-US" sz="1400" b="1" kern="0" spc="-108" dirty="0">
                <a:solidFill>
                  <a:srgbClr val="22AAEE"/>
                </a:solidFill>
                <a:latin typeface="Inter" pitchFamily="34" charset="0"/>
                <a:ea typeface="Inter" pitchFamily="34" charset="-122"/>
                <a:cs typeface="Inter" pitchFamily="34" charset="-120"/>
              </a:rPr>
              <a:t>What Everyone Expects from Our AI</a:t>
            </a:r>
            <a:endParaRPr lang="en-US" sz="1400" dirty="0"/>
          </a:p>
        </p:txBody>
      </p:sp>
      <p:sp>
        <p:nvSpPr>
          <p:cNvPr id="14" name="Object 13"/>
          <p:cNvSpPr/>
          <p:nvPr/>
        </p:nvSpPr>
        <p:spPr>
          <a:xfrm>
            <a:off x="9463211" y="3764558"/>
            <a:ext cx="2386462" cy="1056416"/>
          </a:xfrm>
          <a:prstGeom prst="rect">
            <a:avLst/>
          </a:prstGeom>
          <a:noFill/>
        </p:spPr>
        <p:txBody>
          <a:bodyPr wrap="square" lIns="0" tIns="0" rIns="0" bIns="0" rtlCol="0" anchor="t"/>
          <a:lstStyle/>
          <a:p>
            <a:pPr algn="ctr">
              <a:lnSpc>
                <a:spcPts val="2081"/>
              </a:lnSpc>
              <a:spcBef>
                <a:spcPts val="596"/>
              </a:spcBef>
              <a:buNone/>
            </a:pPr>
            <a:r>
              <a:rPr lang="en-US" sz="1200" kern="0" spc="-30" dirty="0">
                <a:solidFill>
                  <a:srgbClr val="22AAEE"/>
                </a:solidFill>
                <a:latin typeface="Inter" pitchFamily="34" charset="0"/>
                <a:ea typeface="Inter" pitchFamily="34" charset="-122"/>
                <a:cs typeface="Inter" pitchFamily="34" charset="-120"/>
              </a:rPr>
              <a:t>Correct Information, Relevant Responses, Consistent Quality, Provable Results - we need to grow AI use while keeping quality high</a:t>
            </a:r>
            <a:endParaRPr lang="en-US" sz="1400" dirty="0"/>
          </a:p>
        </p:txBody>
      </p:sp>
      <p:sp>
        <p:nvSpPr>
          <p:cNvPr id="15" name="Object 14"/>
          <p:cNvSpPr/>
          <p:nvPr/>
        </p:nvSpPr>
        <p:spPr>
          <a:xfrm>
            <a:off x="0" y="5551687"/>
            <a:ext cx="12188952" cy="1304599"/>
          </a:xfrm>
          <a:prstGeom prst="rect">
            <a:avLst/>
          </a:prstGeom>
          <a:solidFill>
            <a:srgbClr val="22AAEE"/>
          </a:solidFill>
        </p:spPr>
        <p:txBody>
          <a:bodyPr/>
          <a:lstStyle/>
          <a:p>
            <a:endParaRPr lang="en-US"/>
          </a:p>
        </p:txBody>
      </p:sp>
      <p:sp>
        <p:nvSpPr>
          <p:cNvPr id="16" name="Object 15"/>
          <p:cNvSpPr/>
          <p:nvPr/>
        </p:nvSpPr>
        <p:spPr>
          <a:xfrm>
            <a:off x="2087834" y="5874414"/>
            <a:ext cx="8013284" cy="667178"/>
          </a:xfrm>
          <a:prstGeom prst="rect">
            <a:avLst/>
          </a:prstGeom>
          <a:noFill/>
        </p:spPr>
        <p:txBody>
          <a:bodyPr wrap="square" lIns="0" tIns="0" rIns="0" bIns="0" rtlCol="0" anchor="ctr"/>
          <a:lstStyle/>
          <a:p>
            <a:pPr algn="ctr">
              <a:lnSpc>
                <a:spcPts val="2628"/>
              </a:lnSpc>
              <a:buNone/>
            </a:pPr>
            <a:r>
              <a:rPr lang="en-US" sz="2250" b="1" kern="0" spc="-135" dirty="0">
                <a:solidFill>
                  <a:srgbClr val="FFFFFF"/>
                </a:solidFill>
                <a:latin typeface="Inter" pitchFamily="34" charset="0"/>
                <a:ea typeface="Inter" pitchFamily="34" charset="-122"/>
                <a:cs typeface="Inter" pitchFamily="34" charset="-120"/>
              </a:rPr>
              <a:t>The key question is how do we ensure the quality and reliability of our AI systems as we expand their use across the enterprise?</a:t>
            </a:r>
            <a:endParaRPr lang="en-US" dirty="0"/>
          </a:p>
        </p:txBody>
      </p:sp>
      <p:pic>
        <p:nvPicPr>
          <p:cNvPr id="18" name="Picture 17">
            <a:extLst>
              <a:ext uri="{FF2B5EF4-FFF2-40B4-BE49-F238E27FC236}">
                <a16:creationId xmlns:a16="http://schemas.microsoft.com/office/drawing/2014/main" id="{8C010E1C-33F4-1C01-D9B5-D529C0C4EFF9}"/>
              </a:ext>
            </a:extLst>
          </p:cNvPr>
          <p:cNvPicPr>
            <a:picLocks noChangeAspect="1"/>
          </p:cNvPicPr>
          <p:nvPr/>
        </p:nvPicPr>
        <p:blipFill>
          <a:blip r:embed="rId9"/>
          <a:stretch>
            <a:fillRect/>
          </a:stretch>
        </p:blipFill>
        <p:spPr>
          <a:xfrm>
            <a:off x="61475" y="1792414"/>
            <a:ext cx="3409909" cy="3444579"/>
          </a:xfrm>
          <a:prstGeom prst="rect">
            <a:avLst/>
          </a:prstGeom>
        </p:spPr>
      </p:pic>
      <p:sp>
        <p:nvSpPr>
          <p:cNvPr id="19" name="Object 1">
            <a:extLst>
              <a:ext uri="{FF2B5EF4-FFF2-40B4-BE49-F238E27FC236}">
                <a16:creationId xmlns:a16="http://schemas.microsoft.com/office/drawing/2014/main" id="{35EDC5C8-196B-0D09-CACF-75FE264603DF}"/>
              </a:ext>
            </a:extLst>
          </p:cNvPr>
          <p:cNvSpPr/>
          <p:nvPr/>
        </p:nvSpPr>
        <p:spPr>
          <a:xfrm>
            <a:off x="0" y="780250"/>
            <a:ext cx="3723778" cy="556032"/>
          </a:xfrm>
          <a:prstGeom prst="rect">
            <a:avLst/>
          </a:prstGeom>
          <a:noFill/>
        </p:spPr>
        <p:txBody>
          <a:bodyPr wrap="square" lIns="0" tIns="0" rIns="0" bIns="0" rtlCol="0" anchor="t"/>
          <a:lstStyle/>
          <a:p>
            <a:pPr algn="ctr">
              <a:lnSpc>
                <a:spcPts val="4380"/>
              </a:lnSpc>
              <a:buNone/>
            </a:pPr>
            <a:r>
              <a:rPr lang="en-US" sz="3750" b="1" kern="0" spc="-225" dirty="0">
                <a:solidFill>
                  <a:srgbClr val="22AAEE"/>
                </a:solidFill>
                <a:latin typeface="Inter" pitchFamily="34" charset="0"/>
                <a:ea typeface="Inter" pitchFamily="34" charset="-122"/>
                <a:cs typeface="Inter" pitchFamily="34" charset="-120"/>
              </a:rPr>
              <a:t>RAG Building Blocks</a:t>
            </a:r>
            <a:endParaRPr lang="en-US" dirty="0"/>
          </a:p>
        </p:txBody>
      </p:sp>
      <p:cxnSp>
        <p:nvCxnSpPr>
          <p:cNvPr id="21" name="Straight Connector 20">
            <a:extLst>
              <a:ext uri="{FF2B5EF4-FFF2-40B4-BE49-F238E27FC236}">
                <a16:creationId xmlns:a16="http://schemas.microsoft.com/office/drawing/2014/main" id="{35DB2E40-056F-3861-293A-D15773D01AA6}"/>
              </a:ext>
            </a:extLst>
          </p:cNvPr>
          <p:cNvCxnSpPr/>
          <p:nvPr/>
        </p:nvCxnSpPr>
        <p:spPr>
          <a:xfrm>
            <a:off x="3743950" y="0"/>
            <a:ext cx="0" cy="5551687"/>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bg>
      <p:bgPr>
        <a:solidFill>
          <a:srgbClr val="FFFFFF"/>
        </a:solidFill>
        <a:effectLst/>
      </p:bgPr>
    </p:bg>
    <p:spTree>
      <p:nvGrpSpPr>
        <p:cNvPr id="1" name=""/>
        <p:cNvGrpSpPr/>
        <p:nvPr/>
      </p:nvGrpSpPr>
      <p:grpSpPr>
        <a:xfrm>
          <a:off x="0" y="0"/>
          <a:ext cx="0" cy="0"/>
          <a:chOff x="0" y="0"/>
          <a:chExt cx="0" cy="0"/>
        </a:xfrm>
      </p:grpSpPr>
      <p:sp>
        <p:nvSpPr>
          <p:cNvPr id="2" name="Object 1"/>
          <p:cNvSpPr/>
          <p:nvPr/>
        </p:nvSpPr>
        <p:spPr>
          <a:xfrm>
            <a:off x="0" y="379119"/>
            <a:ext cx="12188952" cy="556032"/>
          </a:xfrm>
          <a:prstGeom prst="rect">
            <a:avLst/>
          </a:prstGeom>
          <a:noFill/>
        </p:spPr>
        <p:txBody>
          <a:bodyPr wrap="square" lIns="0" tIns="0" rIns="0" bIns="0" rtlCol="0" anchor="t"/>
          <a:lstStyle/>
          <a:p>
            <a:pPr algn="ctr">
              <a:lnSpc>
                <a:spcPts val="4380"/>
              </a:lnSpc>
              <a:buNone/>
            </a:pPr>
            <a:r>
              <a:rPr lang="en-US" sz="3750" b="1" kern="0" spc="-225" dirty="0">
                <a:solidFill>
                  <a:srgbClr val="22AAEE"/>
                </a:solidFill>
                <a:latin typeface="Inter" pitchFamily="34" charset="0"/>
                <a:ea typeface="Inter" pitchFamily="34" charset="-122"/>
                <a:cs typeface="Inter" pitchFamily="34" charset="-120"/>
              </a:rPr>
              <a:t>The Risks: What Could Go Wrong Without Evaluation</a:t>
            </a:r>
            <a:endParaRPr lang="en-US" dirty="0"/>
          </a:p>
        </p:txBody>
      </p:sp>
      <p:pic>
        <p:nvPicPr>
          <p:cNvPr id="3" name="Object 2"/>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23807" y="3770957"/>
            <a:ext cx="12246088" cy="66658"/>
          </a:xfrm>
          <a:prstGeom prst="rect">
            <a:avLst/>
          </a:prstGeom>
        </p:spPr>
      </p:pic>
      <p:pic>
        <p:nvPicPr>
          <p:cNvPr id="4" name="Object 3"/>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2301615" y="2415032"/>
            <a:ext cx="28568" cy="1399825"/>
          </a:xfrm>
          <a:prstGeom prst="rect">
            <a:avLst/>
          </a:prstGeom>
        </p:spPr>
      </p:pic>
      <p:pic>
        <p:nvPicPr>
          <p:cNvPr id="5" name="Object 4"/>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2225438" y="3704299"/>
            <a:ext cx="180930" cy="180930"/>
          </a:xfrm>
          <a:prstGeom prst="rect">
            <a:avLst/>
          </a:prstGeom>
        </p:spPr>
      </p:pic>
      <p:pic>
        <p:nvPicPr>
          <p:cNvPr id="6" name="Object 5"/>
          <p:cNvPicPr>
            <a:picLocks noChangeAspect="1"/>
          </p:cNvPicPr>
          <p:nvPr/>
        </p:nvPicPr>
        <p:blipFill>
          <a:blip r:embed="rId9">
            <a:extLst>
              <a:ext uri="{96DAC541-7B7A-43D3-8B79-37D633B846F1}">
                <asvg:svgBlip xmlns:asvg="http://schemas.microsoft.com/office/drawing/2016/SVG/main" r:embed="rId10"/>
              </a:ext>
            </a:extLst>
          </a:blip>
          <a:stretch>
            <a:fillRect/>
          </a:stretch>
        </p:blipFill>
        <p:spPr>
          <a:xfrm>
            <a:off x="4617521" y="3780480"/>
            <a:ext cx="28568" cy="1066533"/>
          </a:xfrm>
          <a:prstGeom prst="rect">
            <a:avLst/>
          </a:prstGeom>
        </p:spPr>
      </p:pic>
      <p:pic>
        <p:nvPicPr>
          <p:cNvPr id="7" name="Object 6"/>
          <p:cNvPicPr>
            <a:picLocks noChangeAspect="1"/>
          </p:cNvPicPr>
          <p:nvPr/>
        </p:nvPicPr>
        <p:blipFill>
          <a:blip r:embed="rId11">
            <a:extLst>
              <a:ext uri="{96DAC541-7B7A-43D3-8B79-37D633B846F1}">
                <asvg:svgBlip xmlns:asvg="http://schemas.microsoft.com/office/drawing/2016/SVG/main" r:embed="rId12"/>
              </a:ext>
            </a:extLst>
          </a:blip>
          <a:stretch>
            <a:fillRect/>
          </a:stretch>
        </p:blipFill>
        <p:spPr>
          <a:xfrm>
            <a:off x="4541338" y="3704299"/>
            <a:ext cx="180930" cy="180930"/>
          </a:xfrm>
          <a:prstGeom prst="rect">
            <a:avLst/>
          </a:prstGeom>
        </p:spPr>
      </p:pic>
      <p:pic>
        <p:nvPicPr>
          <p:cNvPr id="8" name="Object 7"/>
          <p:cNvPicPr>
            <a:picLocks noChangeAspect="1"/>
          </p:cNvPicPr>
          <p:nvPr/>
        </p:nvPicPr>
        <p:blipFill>
          <a:blip r:embed="rId9">
            <a:extLst>
              <a:ext uri="{96DAC541-7B7A-43D3-8B79-37D633B846F1}">
                <asvg:svgBlip xmlns:asvg="http://schemas.microsoft.com/office/drawing/2016/SVG/main" r:embed="rId13"/>
              </a:ext>
            </a:extLst>
          </a:blip>
          <a:stretch>
            <a:fillRect/>
          </a:stretch>
        </p:blipFill>
        <p:spPr>
          <a:xfrm>
            <a:off x="6933420" y="2744895"/>
            <a:ext cx="28568" cy="1066533"/>
          </a:xfrm>
          <a:prstGeom prst="rect">
            <a:avLst/>
          </a:prstGeom>
        </p:spPr>
      </p:pic>
      <p:pic>
        <p:nvPicPr>
          <p:cNvPr id="9" name="Object 8"/>
          <p:cNvPicPr>
            <a:picLocks noChangeAspect="1"/>
          </p:cNvPicPr>
          <p:nvPr/>
        </p:nvPicPr>
        <p:blipFill>
          <a:blip r:embed="rId14">
            <a:extLst>
              <a:ext uri="{96DAC541-7B7A-43D3-8B79-37D633B846F1}">
                <asvg:svgBlip xmlns:asvg="http://schemas.microsoft.com/office/drawing/2016/SVG/main" r:embed="rId15"/>
              </a:ext>
            </a:extLst>
          </a:blip>
          <a:stretch>
            <a:fillRect/>
          </a:stretch>
        </p:blipFill>
        <p:spPr>
          <a:xfrm>
            <a:off x="6857237" y="3704299"/>
            <a:ext cx="180930" cy="180930"/>
          </a:xfrm>
          <a:prstGeom prst="rect">
            <a:avLst/>
          </a:prstGeom>
        </p:spPr>
      </p:pic>
      <p:pic>
        <p:nvPicPr>
          <p:cNvPr id="10" name="Object 9"/>
          <p:cNvPicPr>
            <a:picLocks noChangeAspect="1"/>
          </p:cNvPicPr>
          <p:nvPr/>
        </p:nvPicPr>
        <p:blipFill>
          <a:blip r:embed="rId16">
            <a:extLst>
              <a:ext uri="{96DAC541-7B7A-43D3-8B79-37D633B846F1}">
                <asvg:svgBlip xmlns:asvg="http://schemas.microsoft.com/office/drawing/2016/SVG/main" r:embed="rId17"/>
              </a:ext>
            </a:extLst>
          </a:blip>
          <a:stretch>
            <a:fillRect/>
          </a:stretch>
        </p:blipFill>
        <p:spPr>
          <a:xfrm>
            <a:off x="9249319" y="3780480"/>
            <a:ext cx="28568" cy="876081"/>
          </a:xfrm>
          <a:prstGeom prst="rect">
            <a:avLst/>
          </a:prstGeom>
        </p:spPr>
      </p:pic>
      <p:pic>
        <p:nvPicPr>
          <p:cNvPr id="11" name="Object 10"/>
          <p:cNvPicPr>
            <a:picLocks noChangeAspect="1"/>
          </p:cNvPicPr>
          <p:nvPr/>
        </p:nvPicPr>
        <p:blipFill>
          <a:blip r:embed="rId18">
            <a:extLst>
              <a:ext uri="{96DAC541-7B7A-43D3-8B79-37D633B846F1}">
                <asvg:svgBlip xmlns:asvg="http://schemas.microsoft.com/office/drawing/2016/SVG/main" r:embed="rId19"/>
              </a:ext>
            </a:extLst>
          </a:blip>
          <a:stretch>
            <a:fillRect/>
          </a:stretch>
        </p:blipFill>
        <p:spPr>
          <a:xfrm>
            <a:off x="9173136" y="3704299"/>
            <a:ext cx="190452" cy="180930"/>
          </a:xfrm>
          <a:prstGeom prst="rect">
            <a:avLst/>
          </a:prstGeom>
        </p:spPr>
      </p:pic>
      <p:sp>
        <p:nvSpPr>
          <p:cNvPr id="12" name="Object 11"/>
          <p:cNvSpPr/>
          <p:nvPr/>
        </p:nvSpPr>
        <p:spPr>
          <a:xfrm>
            <a:off x="2249125" y="2295939"/>
            <a:ext cx="133313" cy="133317"/>
          </a:xfrm>
          <a:prstGeom prst="ellipse">
            <a:avLst/>
          </a:prstGeom>
          <a:solidFill>
            <a:srgbClr val="22AAEE"/>
          </a:solidFill>
        </p:spPr>
        <p:txBody>
          <a:bodyPr/>
          <a:lstStyle/>
          <a:p>
            <a:endParaRPr lang="en-US"/>
          </a:p>
        </p:txBody>
      </p:sp>
      <p:sp>
        <p:nvSpPr>
          <p:cNvPr id="13" name="Object 12"/>
          <p:cNvSpPr/>
          <p:nvPr/>
        </p:nvSpPr>
        <p:spPr>
          <a:xfrm>
            <a:off x="2477785" y="2232667"/>
            <a:ext cx="1833104" cy="266931"/>
          </a:xfrm>
          <a:prstGeom prst="rect">
            <a:avLst/>
          </a:prstGeom>
          <a:noFill/>
        </p:spPr>
        <p:txBody>
          <a:bodyPr wrap="square" lIns="0" tIns="0" rIns="0" bIns="0" rtlCol="0" anchor="t"/>
          <a:lstStyle/>
          <a:p>
            <a:pPr algn="l">
              <a:lnSpc>
                <a:spcPts val="2102"/>
              </a:lnSpc>
              <a:buNone/>
            </a:pPr>
            <a:r>
              <a:rPr lang="en-US" sz="1800" b="1" kern="0" spc="-108" dirty="0">
                <a:solidFill>
                  <a:srgbClr val="22AAEE"/>
                </a:solidFill>
                <a:latin typeface="Inter" pitchFamily="34" charset="0"/>
                <a:ea typeface="Inter" pitchFamily="34" charset="-122"/>
                <a:cs typeface="Inter" pitchFamily="34" charset="-120"/>
              </a:rPr>
              <a:t>Problem 1</a:t>
            </a:r>
            <a:endParaRPr lang="en-US" dirty="0"/>
          </a:p>
        </p:txBody>
      </p:sp>
      <p:sp>
        <p:nvSpPr>
          <p:cNvPr id="14" name="Object 13"/>
          <p:cNvSpPr/>
          <p:nvPr/>
        </p:nvSpPr>
        <p:spPr>
          <a:xfrm>
            <a:off x="2477785" y="2576821"/>
            <a:ext cx="1833104" cy="1056416"/>
          </a:xfrm>
          <a:prstGeom prst="rect">
            <a:avLst/>
          </a:prstGeom>
          <a:noFill/>
        </p:spPr>
        <p:txBody>
          <a:bodyPr wrap="square" lIns="0" tIns="0" rIns="0" bIns="0" rtlCol="0" anchor="t"/>
          <a:lstStyle/>
          <a:p>
            <a:pPr algn="l">
              <a:lnSpc>
                <a:spcPts val="2081"/>
              </a:lnSpc>
              <a:spcBef>
                <a:spcPts val="596"/>
              </a:spcBef>
              <a:buNone/>
            </a:pPr>
            <a:r>
              <a:rPr lang="en-US" sz="1500" kern="0" spc="-30" dirty="0">
                <a:solidFill>
                  <a:srgbClr val="22AAEE"/>
                </a:solidFill>
                <a:latin typeface="Inter" pitchFamily="34" charset="0"/>
                <a:ea typeface="Inter" pitchFamily="34" charset="-122"/>
                <a:cs typeface="Inter" pitchFamily="34" charset="-120"/>
              </a:rPr>
              <a:t>Regulatory Trouble: $50M+ in fines, loss of trust, months of repairs</a:t>
            </a:r>
            <a:endParaRPr lang="en-US" dirty="0"/>
          </a:p>
        </p:txBody>
      </p:sp>
      <p:sp>
        <p:nvSpPr>
          <p:cNvPr id="15" name="Object 14"/>
          <p:cNvSpPr/>
          <p:nvPr/>
        </p:nvSpPr>
        <p:spPr>
          <a:xfrm>
            <a:off x="4565054" y="4830295"/>
            <a:ext cx="133319" cy="133317"/>
          </a:xfrm>
          <a:prstGeom prst="ellipse">
            <a:avLst/>
          </a:prstGeom>
          <a:solidFill>
            <a:srgbClr val="FFD9AD"/>
          </a:solidFill>
        </p:spPr>
        <p:txBody>
          <a:bodyPr/>
          <a:lstStyle/>
          <a:p>
            <a:endParaRPr lang="en-US"/>
          </a:p>
        </p:txBody>
      </p:sp>
      <p:sp>
        <p:nvSpPr>
          <p:cNvPr id="16" name="Object 15"/>
          <p:cNvSpPr/>
          <p:nvPr/>
        </p:nvSpPr>
        <p:spPr>
          <a:xfrm>
            <a:off x="4793686" y="4767017"/>
            <a:ext cx="1927378" cy="266931"/>
          </a:xfrm>
          <a:prstGeom prst="rect">
            <a:avLst/>
          </a:prstGeom>
          <a:noFill/>
        </p:spPr>
        <p:txBody>
          <a:bodyPr wrap="square" lIns="0" tIns="0" rIns="0" bIns="0" rtlCol="0" anchor="t"/>
          <a:lstStyle/>
          <a:p>
            <a:pPr algn="l">
              <a:lnSpc>
                <a:spcPts val="2102"/>
              </a:lnSpc>
              <a:buNone/>
            </a:pPr>
            <a:r>
              <a:rPr lang="en-US" sz="1800" b="1" kern="0" spc="-108" dirty="0">
                <a:solidFill>
                  <a:srgbClr val="22AAEE"/>
                </a:solidFill>
                <a:latin typeface="Inter" pitchFamily="34" charset="0"/>
                <a:ea typeface="Inter" pitchFamily="34" charset="-122"/>
                <a:cs typeface="Inter" pitchFamily="34" charset="-120"/>
              </a:rPr>
              <a:t>Problem 2</a:t>
            </a:r>
            <a:endParaRPr lang="en-US" dirty="0"/>
          </a:p>
        </p:txBody>
      </p:sp>
      <p:sp>
        <p:nvSpPr>
          <p:cNvPr id="17" name="Object 16"/>
          <p:cNvSpPr/>
          <p:nvPr/>
        </p:nvSpPr>
        <p:spPr>
          <a:xfrm>
            <a:off x="4793686" y="5111170"/>
            <a:ext cx="1927378" cy="792312"/>
          </a:xfrm>
          <a:prstGeom prst="rect">
            <a:avLst/>
          </a:prstGeom>
          <a:noFill/>
        </p:spPr>
        <p:txBody>
          <a:bodyPr wrap="square" lIns="0" tIns="0" rIns="0" bIns="0" rtlCol="0" anchor="t"/>
          <a:lstStyle/>
          <a:p>
            <a:pPr algn="l">
              <a:lnSpc>
                <a:spcPts val="2081"/>
              </a:lnSpc>
              <a:spcBef>
                <a:spcPts val="596"/>
              </a:spcBef>
              <a:buNone/>
            </a:pPr>
            <a:r>
              <a:rPr lang="en-US" sz="1500" kern="0" spc="-30" dirty="0">
                <a:solidFill>
                  <a:srgbClr val="22AAEE"/>
                </a:solidFill>
                <a:latin typeface="Inter" pitchFamily="34" charset="0"/>
                <a:ea typeface="Inter" pitchFamily="34" charset="-122"/>
                <a:cs typeface="Inter" pitchFamily="34" charset="-120"/>
              </a:rPr>
              <a:t>Unhappy Customers: Angry reviews, lost sales, manual fixes</a:t>
            </a:r>
            <a:endParaRPr lang="en-US" dirty="0"/>
          </a:p>
        </p:txBody>
      </p:sp>
      <p:sp>
        <p:nvSpPr>
          <p:cNvPr id="18" name="Object 17"/>
          <p:cNvSpPr/>
          <p:nvPr/>
        </p:nvSpPr>
        <p:spPr>
          <a:xfrm>
            <a:off x="6880983" y="2625808"/>
            <a:ext cx="133319" cy="133317"/>
          </a:xfrm>
          <a:prstGeom prst="ellipse">
            <a:avLst/>
          </a:prstGeom>
          <a:solidFill>
            <a:srgbClr val="FEC088"/>
          </a:solidFill>
        </p:spPr>
        <p:txBody>
          <a:bodyPr/>
          <a:lstStyle/>
          <a:p>
            <a:endParaRPr lang="en-US"/>
          </a:p>
        </p:txBody>
      </p:sp>
      <p:sp>
        <p:nvSpPr>
          <p:cNvPr id="19" name="Object 18"/>
          <p:cNvSpPr/>
          <p:nvPr/>
        </p:nvSpPr>
        <p:spPr>
          <a:xfrm>
            <a:off x="7109587" y="2562531"/>
            <a:ext cx="1937853" cy="266931"/>
          </a:xfrm>
          <a:prstGeom prst="rect">
            <a:avLst/>
          </a:prstGeom>
          <a:noFill/>
        </p:spPr>
        <p:txBody>
          <a:bodyPr wrap="square" lIns="0" tIns="0" rIns="0" bIns="0" rtlCol="0" anchor="t"/>
          <a:lstStyle/>
          <a:p>
            <a:pPr algn="l">
              <a:lnSpc>
                <a:spcPts val="2102"/>
              </a:lnSpc>
              <a:buNone/>
            </a:pPr>
            <a:r>
              <a:rPr lang="en-US" sz="1800" b="1" kern="0" spc="-108" dirty="0">
                <a:solidFill>
                  <a:srgbClr val="22AAEE"/>
                </a:solidFill>
                <a:latin typeface="Inter" pitchFamily="34" charset="0"/>
                <a:ea typeface="Inter" pitchFamily="34" charset="-122"/>
                <a:cs typeface="Inter" pitchFamily="34" charset="-120"/>
              </a:rPr>
              <a:t>Problem 3</a:t>
            </a:r>
            <a:endParaRPr lang="en-US" dirty="0"/>
          </a:p>
        </p:txBody>
      </p:sp>
      <p:sp>
        <p:nvSpPr>
          <p:cNvPr id="20" name="Object 19"/>
          <p:cNvSpPr/>
          <p:nvPr/>
        </p:nvSpPr>
        <p:spPr>
          <a:xfrm>
            <a:off x="7109587" y="2906684"/>
            <a:ext cx="1937853" cy="792312"/>
          </a:xfrm>
          <a:prstGeom prst="rect">
            <a:avLst/>
          </a:prstGeom>
          <a:noFill/>
        </p:spPr>
        <p:txBody>
          <a:bodyPr wrap="square" lIns="0" tIns="0" rIns="0" bIns="0" rtlCol="0" anchor="t"/>
          <a:lstStyle/>
          <a:p>
            <a:pPr algn="l">
              <a:lnSpc>
                <a:spcPts val="2081"/>
              </a:lnSpc>
              <a:spcBef>
                <a:spcPts val="596"/>
              </a:spcBef>
              <a:buNone/>
            </a:pPr>
            <a:r>
              <a:rPr lang="en-US" sz="1500" kern="0" spc="-30" dirty="0">
                <a:solidFill>
                  <a:srgbClr val="22AAEE"/>
                </a:solidFill>
                <a:latin typeface="Inter" pitchFamily="34" charset="0"/>
                <a:ea typeface="Inter" pitchFamily="34" charset="-122"/>
                <a:cs typeface="Inter" pitchFamily="34" charset="-120"/>
              </a:rPr>
              <a:t>Slow Quality Loss: Gradual decline, hard to detect, costly to fix</a:t>
            </a:r>
            <a:endParaRPr lang="en-US" dirty="0"/>
          </a:p>
        </p:txBody>
      </p:sp>
      <p:sp>
        <p:nvSpPr>
          <p:cNvPr id="21" name="Object 20"/>
          <p:cNvSpPr/>
          <p:nvPr/>
        </p:nvSpPr>
        <p:spPr>
          <a:xfrm>
            <a:off x="9196917" y="4637462"/>
            <a:ext cx="133313" cy="133317"/>
          </a:xfrm>
          <a:prstGeom prst="ellipse">
            <a:avLst/>
          </a:prstGeom>
          <a:solidFill>
            <a:srgbClr val="FD864D"/>
          </a:solidFill>
        </p:spPr>
        <p:txBody>
          <a:bodyPr/>
          <a:lstStyle/>
          <a:p>
            <a:endParaRPr lang="en-US"/>
          </a:p>
        </p:txBody>
      </p:sp>
      <p:sp>
        <p:nvSpPr>
          <p:cNvPr id="22" name="Object 21"/>
          <p:cNvSpPr/>
          <p:nvPr/>
        </p:nvSpPr>
        <p:spPr>
          <a:xfrm>
            <a:off x="9425488" y="4574184"/>
            <a:ext cx="1696931" cy="266931"/>
          </a:xfrm>
          <a:prstGeom prst="rect">
            <a:avLst/>
          </a:prstGeom>
          <a:noFill/>
        </p:spPr>
        <p:txBody>
          <a:bodyPr wrap="square" lIns="0" tIns="0" rIns="0" bIns="0" rtlCol="0" anchor="t"/>
          <a:lstStyle/>
          <a:p>
            <a:pPr algn="l">
              <a:lnSpc>
                <a:spcPts val="2102"/>
              </a:lnSpc>
              <a:buNone/>
            </a:pPr>
            <a:r>
              <a:rPr lang="en-US" sz="1800" b="1" kern="0" spc="-108" dirty="0">
                <a:solidFill>
                  <a:srgbClr val="22AAEE"/>
                </a:solidFill>
                <a:latin typeface="Inter" pitchFamily="34" charset="0"/>
                <a:ea typeface="Inter" pitchFamily="34" charset="-122"/>
                <a:cs typeface="Inter" pitchFamily="34" charset="-120"/>
              </a:rPr>
              <a:t>Bigger Picture</a:t>
            </a:r>
            <a:endParaRPr lang="en-US" dirty="0"/>
          </a:p>
        </p:txBody>
      </p:sp>
      <p:sp>
        <p:nvSpPr>
          <p:cNvPr id="23" name="Object 22"/>
          <p:cNvSpPr/>
          <p:nvPr/>
        </p:nvSpPr>
        <p:spPr>
          <a:xfrm>
            <a:off x="9425488" y="4918337"/>
            <a:ext cx="1696931" cy="1056416"/>
          </a:xfrm>
          <a:prstGeom prst="rect">
            <a:avLst/>
          </a:prstGeom>
          <a:noFill/>
        </p:spPr>
        <p:txBody>
          <a:bodyPr wrap="square" lIns="0" tIns="0" rIns="0" bIns="0" rtlCol="0" anchor="t"/>
          <a:lstStyle/>
          <a:p>
            <a:pPr algn="l">
              <a:lnSpc>
                <a:spcPts val="2081"/>
              </a:lnSpc>
              <a:spcBef>
                <a:spcPts val="596"/>
              </a:spcBef>
              <a:buNone/>
            </a:pPr>
            <a:r>
              <a:rPr lang="en-US" sz="1500" kern="0" spc="-30" dirty="0">
                <a:solidFill>
                  <a:srgbClr val="22AAEE"/>
                </a:solidFill>
                <a:latin typeface="Inter" pitchFamily="34" charset="0"/>
                <a:ea typeface="Inter" pitchFamily="34" charset="-122"/>
                <a:cs typeface="Inter" pitchFamily="34" charset="-120"/>
              </a:rPr>
              <a:t>Problems spread across AI systems, inability to prove compliance</a:t>
            </a:r>
            <a:endParaRPr lang="en-US" dirty="0"/>
          </a:p>
        </p:txBody>
      </p:sp>
      <p:sp>
        <p:nvSpPr>
          <p:cNvPr id="24" name="Object 23"/>
          <p:cNvSpPr/>
          <p:nvPr/>
        </p:nvSpPr>
        <p:spPr>
          <a:xfrm>
            <a:off x="11855660" y="6497848"/>
            <a:ext cx="142839" cy="237619"/>
          </a:xfrm>
          <a:prstGeom prst="rect">
            <a:avLst/>
          </a:prstGeom>
          <a:noFill/>
        </p:spPr>
        <p:txBody>
          <a:bodyPr/>
          <a:lstStyle/>
          <a:p>
            <a:endParaRPr lang="en-US"/>
          </a:p>
        </p:txBody>
      </p:sp>
      <p:sp>
        <p:nvSpPr>
          <p:cNvPr id="25" name="Slide Number Placeholder 24"/>
          <p:cNvSpPr>
            <a:spLocks noGrp="1"/>
          </p:cNvSpPr>
          <p:nvPr>
            <p:ph type="sldNum" sz="quarter" idx="4294967295"/>
          </p:nvPr>
        </p:nvSpPr>
        <p:spPr>
          <a:xfrm>
            <a:off x="11826240" y="6515100"/>
            <a:ext cx="800000" cy="300000"/>
          </a:xfrm>
          <a:prstGeom prst="rect">
            <a:avLst/>
          </a:prstGeom>
          <a:extLst>
            <a:ext uri="{C572A759-6A51-4108-AA02-DFA0A04FC94B}">
              <ma14:wrappingTextBoxFlag xmlns:ma14="http://schemas.microsoft.com/office/mac/drawingml/2011/main" xmlns="" val="0"/>
            </a:ext>
          </a:extLst>
        </p:spPr>
        <p:txBody>
          <a:bodyPr/>
          <a:lstStyle>
            <a:lvl1pPr>
              <a:defRPr sz="1100"/>
            </a:lvl1pPr>
          </a:lstStyle>
          <a:p>
            <a:fld id="{F7021451-1387-4CA6-816F-3879F97B5CBC}" type="slidenum">
              <a:rPr lang="en-US" smtClean="0"/>
              <a:t>3</a:t>
            </a:fld>
            <a:endParaRPr lang="en-US"/>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C3DDFFC9-C434-F5CC-014A-8C7DAC3034E4}"/>
            </a:ext>
          </a:extLst>
        </p:cNvPr>
        <p:cNvGrpSpPr/>
        <p:nvPr/>
      </p:nvGrpSpPr>
      <p:grpSpPr>
        <a:xfrm>
          <a:off x="0" y="0"/>
          <a:ext cx="0" cy="0"/>
          <a:chOff x="0" y="0"/>
          <a:chExt cx="0" cy="0"/>
        </a:xfrm>
      </p:grpSpPr>
      <p:sp>
        <p:nvSpPr>
          <p:cNvPr id="2" name="Object 1">
            <a:extLst>
              <a:ext uri="{FF2B5EF4-FFF2-40B4-BE49-F238E27FC236}">
                <a16:creationId xmlns:a16="http://schemas.microsoft.com/office/drawing/2014/main" id="{EE5A9501-A4FB-2E99-94D7-CD376B556915}"/>
              </a:ext>
            </a:extLst>
          </p:cNvPr>
          <p:cNvSpPr/>
          <p:nvPr/>
        </p:nvSpPr>
        <p:spPr>
          <a:xfrm>
            <a:off x="255494" y="-54514"/>
            <a:ext cx="5425886" cy="852404"/>
          </a:xfrm>
          <a:prstGeom prst="rect">
            <a:avLst/>
          </a:prstGeom>
          <a:noFill/>
        </p:spPr>
        <p:txBody>
          <a:bodyPr wrap="square" lIns="0" tIns="0" rIns="0" bIns="0" rtlCol="0" anchor="t"/>
          <a:lstStyle/>
          <a:p>
            <a:pPr algn="ctr">
              <a:lnSpc>
                <a:spcPts val="4380"/>
              </a:lnSpc>
              <a:buNone/>
            </a:pPr>
            <a:r>
              <a:rPr lang="en-US" sz="2400" b="1" kern="0" spc="-225" dirty="0">
                <a:solidFill>
                  <a:srgbClr val="22AAEE"/>
                </a:solidFill>
                <a:latin typeface="Inter" pitchFamily="34" charset="0"/>
                <a:ea typeface="Inter" pitchFamily="34" charset="-122"/>
                <a:cs typeface="Inter" pitchFamily="34" charset="-120"/>
              </a:rPr>
              <a:t>Our Solution: How We Built a Revolutionary </a:t>
            </a:r>
            <a:br>
              <a:rPr lang="en-US" sz="2400" b="1" kern="0" spc="-225" dirty="0">
                <a:solidFill>
                  <a:srgbClr val="22AAEE"/>
                </a:solidFill>
                <a:latin typeface="Inter" pitchFamily="34" charset="0"/>
                <a:ea typeface="Inter" pitchFamily="34" charset="-122"/>
                <a:cs typeface="Inter" pitchFamily="34" charset="-120"/>
              </a:rPr>
            </a:br>
            <a:r>
              <a:rPr lang="en-US" sz="2400" b="1" kern="0" spc="-225" dirty="0">
                <a:solidFill>
                  <a:srgbClr val="22AAEE"/>
                </a:solidFill>
                <a:latin typeface="Inter" pitchFamily="34" charset="0"/>
                <a:ea typeface="Inter" pitchFamily="34" charset="-122"/>
                <a:cs typeface="Inter" pitchFamily="34" charset="-120"/>
              </a:rPr>
              <a:t>RAG Evaluation Framework</a:t>
            </a:r>
            <a:endParaRPr lang="en-US" sz="1100" dirty="0"/>
          </a:p>
        </p:txBody>
      </p:sp>
      <p:sp>
        <p:nvSpPr>
          <p:cNvPr id="3" name="Object 2">
            <a:extLst>
              <a:ext uri="{FF2B5EF4-FFF2-40B4-BE49-F238E27FC236}">
                <a16:creationId xmlns:a16="http://schemas.microsoft.com/office/drawing/2014/main" id="{ACF1BB9B-94C3-7E02-4C74-8FE98F7E6288}"/>
              </a:ext>
            </a:extLst>
          </p:cNvPr>
          <p:cNvSpPr/>
          <p:nvPr/>
        </p:nvSpPr>
        <p:spPr>
          <a:xfrm>
            <a:off x="188255" y="1243612"/>
            <a:ext cx="5859232" cy="2340026"/>
          </a:xfrm>
          <a:prstGeom prst="rect">
            <a:avLst/>
          </a:prstGeom>
          <a:noFill/>
        </p:spPr>
        <p:txBody>
          <a:bodyPr wrap="square" lIns="0" tIns="0" rIns="0" bIns="0" rtlCol="0" anchor="t"/>
          <a:lstStyle/>
          <a:p>
            <a:pPr marL="242900" indent="-242900" algn="l">
              <a:lnSpc>
                <a:spcPts val="2207"/>
              </a:lnSpc>
              <a:buSzPct val="100000"/>
              <a:buChar char="•"/>
            </a:pPr>
            <a:r>
              <a:rPr lang="en-US" sz="1600" b="1" kern="0" spc="-113" dirty="0">
                <a:solidFill>
                  <a:srgbClr val="22AAEE"/>
                </a:solidFill>
                <a:latin typeface="Inter" pitchFamily="34" charset="0"/>
                <a:ea typeface="Inter" pitchFamily="34" charset="-122"/>
                <a:cs typeface="Inter" pitchFamily="34" charset="-120"/>
              </a:rPr>
              <a:t>Three-Tiered Evaluation Architecture</a:t>
            </a:r>
          </a:p>
          <a:p>
            <a:pPr lvl="1" algn="l">
              <a:lnSpc>
                <a:spcPts val="1675"/>
              </a:lnSpc>
              <a:spcBef>
                <a:spcPts val="225"/>
              </a:spcBef>
              <a:buNone/>
            </a:pPr>
            <a:r>
              <a:rPr lang="en-US" sz="1100" kern="0" spc="-24" dirty="0">
                <a:solidFill>
                  <a:srgbClr val="22AAEE"/>
                </a:solidFill>
                <a:latin typeface="Inter" pitchFamily="34" charset="0"/>
                <a:ea typeface="Inter" pitchFamily="34" charset="-122"/>
                <a:cs typeface="Inter" pitchFamily="34" charset="-120"/>
              </a:rPr>
              <a:t>Guarantees assessment under any conditions - from optimal performance to complete system failures</a:t>
            </a:r>
          </a:p>
          <a:p>
            <a:pPr marL="242900" indent="-242900" algn="l">
              <a:lnSpc>
                <a:spcPts val="2207"/>
              </a:lnSpc>
              <a:spcBef>
                <a:spcPts val="1788"/>
              </a:spcBef>
              <a:buSzPct val="100000"/>
              <a:buChar char="•"/>
            </a:pPr>
            <a:r>
              <a:rPr lang="en-US" sz="1600" b="1" kern="0" spc="-113" dirty="0">
                <a:solidFill>
                  <a:srgbClr val="22AAEE"/>
                </a:solidFill>
                <a:latin typeface="Inter" pitchFamily="34" charset="0"/>
                <a:ea typeface="Inter" pitchFamily="34" charset="-122"/>
                <a:cs typeface="Inter" pitchFamily="34" charset="-120"/>
              </a:rPr>
              <a:t>RAGAS Evaluation - The Gold Standard</a:t>
            </a:r>
          </a:p>
          <a:p>
            <a:pPr lvl="1" algn="l">
              <a:lnSpc>
                <a:spcPts val="1675"/>
              </a:lnSpc>
              <a:spcBef>
                <a:spcPts val="225"/>
              </a:spcBef>
              <a:buNone/>
            </a:pPr>
            <a:r>
              <a:rPr lang="en-US" sz="1100" kern="0" spc="-24" dirty="0">
                <a:solidFill>
                  <a:srgbClr val="22AAEE"/>
                </a:solidFill>
                <a:latin typeface="Inter" pitchFamily="34" charset="0"/>
                <a:ea typeface="Inter" pitchFamily="34" charset="-122"/>
                <a:cs typeface="Inter" pitchFamily="34" charset="-120"/>
              </a:rPr>
              <a:t>Uses advanced AI models for intelligent analysis, component breakdown, semantic understanding, and comprehensive scoring</a:t>
            </a:r>
          </a:p>
          <a:p>
            <a:pPr marL="242900" indent="-242900" algn="l">
              <a:lnSpc>
                <a:spcPts val="2207"/>
              </a:lnSpc>
              <a:spcBef>
                <a:spcPts val="1788"/>
              </a:spcBef>
              <a:buSzPct val="100000"/>
              <a:buChar char="•"/>
            </a:pPr>
            <a:r>
              <a:rPr lang="en-US" sz="1600" b="1" kern="0" spc="-113" dirty="0">
                <a:solidFill>
                  <a:srgbClr val="22AAEE"/>
                </a:solidFill>
                <a:latin typeface="Inter" pitchFamily="34" charset="0"/>
                <a:ea typeface="Inter" pitchFamily="34" charset="-122"/>
                <a:cs typeface="Inter" pitchFamily="34" charset="-120"/>
              </a:rPr>
              <a:t>LLM-as-a-Judge - Human-Like Intelligence</a:t>
            </a:r>
          </a:p>
          <a:p>
            <a:pPr lvl="1" algn="l">
              <a:lnSpc>
                <a:spcPts val="1675"/>
              </a:lnSpc>
              <a:spcBef>
                <a:spcPts val="225"/>
              </a:spcBef>
              <a:buNone/>
            </a:pPr>
            <a:r>
              <a:rPr lang="en-US" sz="1100" kern="0" spc="-24" dirty="0">
                <a:solidFill>
                  <a:srgbClr val="22AAEE"/>
                </a:solidFill>
                <a:latin typeface="Inter" pitchFamily="34" charset="0"/>
                <a:ea typeface="Inter" pitchFamily="34" charset="-122"/>
                <a:cs typeface="Inter" pitchFamily="34" charset="-120"/>
              </a:rPr>
              <a:t>AI-powered evaluation system that mimics expert human judgment when primary evaluation fails</a:t>
            </a:r>
            <a:endParaRPr lang="en-US" sz="1400" dirty="0"/>
          </a:p>
        </p:txBody>
      </p:sp>
      <p:sp>
        <p:nvSpPr>
          <p:cNvPr id="4" name="Object 3">
            <a:extLst>
              <a:ext uri="{FF2B5EF4-FFF2-40B4-BE49-F238E27FC236}">
                <a16:creationId xmlns:a16="http://schemas.microsoft.com/office/drawing/2014/main" id="{A6736D22-CD33-0182-623C-EE41DFD6BE32}"/>
              </a:ext>
            </a:extLst>
          </p:cNvPr>
          <p:cNvSpPr/>
          <p:nvPr/>
        </p:nvSpPr>
        <p:spPr>
          <a:xfrm>
            <a:off x="188253" y="3873232"/>
            <a:ext cx="5950323" cy="2763608"/>
          </a:xfrm>
          <a:prstGeom prst="rect">
            <a:avLst/>
          </a:prstGeom>
          <a:noFill/>
        </p:spPr>
        <p:txBody>
          <a:bodyPr wrap="square" lIns="0" tIns="0" rIns="0" bIns="0" rtlCol="0" anchor="t"/>
          <a:lstStyle/>
          <a:p>
            <a:pPr marL="242900" indent="-242900" algn="l">
              <a:lnSpc>
                <a:spcPts val="2207"/>
              </a:lnSpc>
              <a:buSzPct val="100000"/>
              <a:buChar char="•"/>
            </a:pPr>
            <a:r>
              <a:rPr lang="en-US" sz="1600" b="1" kern="0" spc="-113" dirty="0">
                <a:solidFill>
                  <a:srgbClr val="22AAEE"/>
                </a:solidFill>
                <a:latin typeface="Inter" pitchFamily="34" charset="0"/>
                <a:ea typeface="Inter" pitchFamily="34" charset="-122"/>
                <a:cs typeface="Inter" pitchFamily="34" charset="-120"/>
              </a:rPr>
              <a:t>ML-Based Scoring - Guaranteed Reliability</a:t>
            </a:r>
          </a:p>
          <a:p>
            <a:pPr lvl="1" algn="l">
              <a:lnSpc>
                <a:spcPts val="1675"/>
              </a:lnSpc>
              <a:spcBef>
                <a:spcPts val="225"/>
              </a:spcBef>
              <a:buNone/>
            </a:pPr>
            <a:r>
              <a:rPr lang="en-US" sz="1100" kern="0" spc="-24" dirty="0">
                <a:solidFill>
                  <a:srgbClr val="22AAEE"/>
                </a:solidFill>
                <a:latin typeface="Inter" pitchFamily="34" charset="0"/>
                <a:ea typeface="Inter" pitchFamily="34" charset="-122"/>
                <a:cs typeface="Inter" pitchFamily="34" charset="-120"/>
              </a:rPr>
              <a:t>Statistical analysis, lexical comparison, and local processing to ensure evaluation completion regardless of external dependencies</a:t>
            </a:r>
          </a:p>
          <a:p>
            <a:pPr marL="242900" indent="-242900" algn="l">
              <a:lnSpc>
                <a:spcPts val="2207"/>
              </a:lnSpc>
              <a:spcBef>
                <a:spcPts val="1788"/>
              </a:spcBef>
              <a:buSzPct val="100000"/>
              <a:buChar char="•"/>
            </a:pPr>
            <a:r>
              <a:rPr lang="en-US" sz="1600" b="1" kern="0" spc="-113" dirty="0">
                <a:solidFill>
                  <a:srgbClr val="22AAEE"/>
                </a:solidFill>
                <a:latin typeface="Inter" pitchFamily="34" charset="0"/>
                <a:ea typeface="Inter" pitchFamily="34" charset="-122"/>
                <a:cs typeface="Inter" pitchFamily="34" charset="-120"/>
              </a:rPr>
              <a:t>Comprehensive Metrics: The Five Pillars of AI Quality</a:t>
            </a:r>
          </a:p>
          <a:p>
            <a:pPr lvl="1" algn="l">
              <a:lnSpc>
                <a:spcPts val="1675"/>
              </a:lnSpc>
              <a:spcBef>
                <a:spcPts val="225"/>
              </a:spcBef>
              <a:buNone/>
            </a:pPr>
            <a:r>
              <a:rPr lang="en-US" sz="1100" kern="0" spc="-24" dirty="0">
                <a:solidFill>
                  <a:srgbClr val="22AAEE"/>
                </a:solidFill>
                <a:latin typeface="Inter" pitchFamily="34" charset="0"/>
                <a:ea typeface="Inter" pitchFamily="34" charset="-122"/>
                <a:cs typeface="Inter" pitchFamily="34" charset="-120"/>
              </a:rPr>
              <a:t>Faithfulness, Answer Relevancy, Context Precision, Context Recall, and Answer Correctness</a:t>
            </a:r>
          </a:p>
          <a:p>
            <a:pPr marL="242900" indent="-242900" algn="l">
              <a:lnSpc>
                <a:spcPts val="2207"/>
              </a:lnSpc>
              <a:spcBef>
                <a:spcPts val="1788"/>
              </a:spcBef>
              <a:buSzPct val="100000"/>
              <a:buChar char="•"/>
            </a:pPr>
            <a:r>
              <a:rPr lang="en-US" sz="1600" b="1" kern="0" spc="-113" dirty="0">
                <a:solidFill>
                  <a:srgbClr val="22AAEE"/>
                </a:solidFill>
                <a:latin typeface="Inter" pitchFamily="34" charset="0"/>
                <a:ea typeface="Inter" pitchFamily="34" charset="-122"/>
                <a:cs typeface="Inter" pitchFamily="34" charset="-120"/>
              </a:rPr>
              <a:t>Advanced Capabilities: Real-Time Production Monitoring, Custom Evaluation Testing, and Advanced Analytics &amp; Visualization</a:t>
            </a:r>
          </a:p>
          <a:p>
            <a:pPr lvl="1" algn="l">
              <a:lnSpc>
                <a:spcPts val="1675"/>
              </a:lnSpc>
              <a:spcBef>
                <a:spcPts val="225"/>
              </a:spcBef>
              <a:buNone/>
            </a:pPr>
            <a:r>
              <a:rPr lang="en-US" sz="1100" kern="0" spc="-24" dirty="0">
                <a:solidFill>
                  <a:srgbClr val="22AAEE"/>
                </a:solidFill>
                <a:latin typeface="Inter" pitchFamily="34" charset="0"/>
                <a:ea typeface="Inter" pitchFamily="34" charset="-122"/>
                <a:cs typeface="Inter" pitchFamily="34" charset="-120"/>
              </a:rPr>
              <a:t>Enabling immediate issue detection, pre-deployment validation, and data-driven decision making</a:t>
            </a:r>
            <a:endParaRPr lang="en-US" sz="1400" dirty="0"/>
          </a:p>
        </p:txBody>
      </p:sp>
      <p:sp>
        <p:nvSpPr>
          <p:cNvPr id="5" name="Object 4">
            <a:extLst>
              <a:ext uri="{FF2B5EF4-FFF2-40B4-BE49-F238E27FC236}">
                <a16:creationId xmlns:a16="http://schemas.microsoft.com/office/drawing/2014/main" id="{1CCA4AFA-E700-B0DA-E186-C31F4C41762D}"/>
              </a:ext>
            </a:extLst>
          </p:cNvPr>
          <p:cNvSpPr/>
          <p:nvPr/>
        </p:nvSpPr>
        <p:spPr>
          <a:xfrm>
            <a:off x="11855660" y="6343201"/>
            <a:ext cx="142839" cy="237619"/>
          </a:xfrm>
          <a:prstGeom prst="rect">
            <a:avLst/>
          </a:prstGeom>
          <a:noFill/>
        </p:spPr>
        <p:txBody>
          <a:bodyPr/>
          <a:lstStyle/>
          <a:p>
            <a:endParaRPr lang="en-US"/>
          </a:p>
        </p:txBody>
      </p:sp>
      <p:sp>
        <p:nvSpPr>
          <p:cNvPr id="25" name="Slide Number Placeholder 24">
            <a:extLst>
              <a:ext uri="{FF2B5EF4-FFF2-40B4-BE49-F238E27FC236}">
                <a16:creationId xmlns:a16="http://schemas.microsoft.com/office/drawing/2014/main" id="{E94FFB5C-FEB1-15EB-7607-74187E116284}"/>
              </a:ext>
            </a:extLst>
          </p:cNvPr>
          <p:cNvSpPr>
            <a:spLocks noGrp="1"/>
          </p:cNvSpPr>
          <p:nvPr>
            <p:ph type="sldNum" sz="quarter" idx="4294967295"/>
          </p:nvPr>
        </p:nvSpPr>
        <p:spPr>
          <a:xfrm>
            <a:off x="11826240" y="6360453"/>
            <a:ext cx="800000" cy="300000"/>
          </a:xfrm>
          <a:prstGeom prst="rect">
            <a:avLst/>
          </a:prstGeom>
          <a:extLst>
            <a:ext uri="{C572A759-6A51-4108-AA02-DFA0A04FC94B}">
              <ma14:wrappingTextBoxFlag xmlns="" xmlns:ma14="http://schemas.microsoft.com/office/mac/drawingml/2011/main" val="0"/>
            </a:ext>
          </a:extLst>
        </p:spPr>
        <p:txBody>
          <a:bodyPr/>
          <a:lstStyle>
            <a:lvl1pPr>
              <a:defRPr sz="1100"/>
            </a:lvl1pPr>
          </a:lstStyle>
          <a:p>
            <a:fld id="{F7021451-1387-4CA6-816F-3879F97B5CBC}" type="slidenum">
              <a:rPr lang="en-US" smtClean="0"/>
              <a:t>4</a:t>
            </a:fld>
            <a:endParaRPr lang="en-US"/>
          </a:p>
        </p:txBody>
      </p:sp>
      <p:sp>
        <p:nvSpPr>
          <p:cNvPr id="6" name="Object 1">
            <a:extLst>
              <a:ext uri="{FF2B5EF4-FFF2-40B4-BE49-F238E27FC236}">
                <a16:creationId xmlns:a16="http://schemas.microsoft.com/office/drawing/2014/main" id="{97583D26-EFE8-7F74-F4B6-1906C20F588D}"/>
              </a:ext>
            </a:extLst>
          </p:cNvPr>
          <p:cNvSpPr/>
          <p:nvPr/>
        </p:nvSpPr>
        <p:spPr>
          <a:xfrm>
            <a:off x="6096000" y="190456"/>
            <a:ext cx="6036923" cy="556032"/>
          </a:xfrm>
          <a:prstGeom prst="rect">
            <a:avLst/>
          </a:prstGeom>
          <a:noFill/>
        </p:spPr>
        <p:txBody>
          <a:bodyPr wrap="square" lIns="0" tIns="0" rIns="0" bIns="0" rtlCol="0" anchor="t"/>
          <a:lstStyle/>
          <a:p>
            <a:pPr algn="ctr">
              <a:lnSpc>
                <a:spcPts val="4380"/>
              </a:lnSpc>
              <a:buNone/>
            </a:pPr>
            <a:r>
              <a:rPr lang="en-US" sz="2400" b="1" kern="0" spc="-225" dirty="0">
                <a:solidFill>
                  <a:srgbClr val="22AAEE"/>
                </a:solidFill>
                <a:latin typeface="Inter" pitchFamily="34" charset="0"/>
                <a:ea typeface="Inter" pitchFamily="34" charset="-122"/>
                <a:cs typeface="Inter" pitchFamily="34" charset="-120"/>
              </a:rPr>
              <a:t>Comprehensive Metrics: What We Measure</a:t>
            </a:r>
            <a:endParaRPr lang="en-US" sz="1100" dirty="0"/>
          </a:p>
        </p:txBody>
      </p:sp>
      <p:sp>
        <p:nvSpPr>
          <p:cNvPr id="7" name="Object 2">
            <a:extLst>
              <a:ext uri="{FF2B5EF4-FFF2-40B4-BE49-F238E27FC236}">
                <a16:creationId xmlns:a16="http://schemas.microsoft.com/office/drawing/2014/main" id="{60913D2C-DB34-AC78-D209-DF69B524DA74}"/>
              </a:ext>
            </a:extLst>
          </p:cNvPr>
          <p:cNvSpPr/>
          <p:nvPr/>
        </p:nvSpPr>
        <p:spPr>
          <a:xfrm>
            <a:off x="6222940" y="1184121"/>
            <a:ext cx="5852511" cy="3640344"/>
          </a:xfrm>
          <a:prstGeom prst="rect">
            <a:avLst/>
          </a:prstGeom>
          <a:noFill/>
        </p:spPr>
        <p:txBody>
          <a:bodyPr wrap="square" lIns="0" tIns="0" rIns="0" bIns="0" rtlCol="0" anchor="t"/>
          <a:lstStyle/>
          <a:p>
            <a:pPr marL="242900" indent="-242900" algn="l">
              <a:lnSpc>
                <a:spcPts val="2996"/>
              </a:lnSpc>
              <a:buSzPct val="100000"/>
              <a:buChar char="•"/>
            </a:pPr>
            <a:r>
              <a:rPr lang="en-US" sz="1600" b="1" kern="0" spc="-154" dirty="0">
                <a:solidFill>
                  <a:srgbClr val="22AAEE"/>
                </a:solidFill>
                <a:latin typeface="Inter" pitchFamily="34" charset="0"/>
                <a:ea typeface="Inter" pitchFamily="34" charset="-122"/>
                <a:cs typeface="Inter" pitchFamily="34" charset="-120"/>
              </a:rPr>
              <a:t>Faithfulness</a:t>
            </a:r>
          </a:p>
          <a:p>
            <a:pPr lvl="1" algn="l">
              <a:lnSpc>
                <a:spcPts val="2273"/>
              </a:lnSpc>
              <a:spcBef>
                <a:spcPts val="305"/>
              </a:spcBef>
              <a:buNone/>
            </a:pPr>
            <a:r>
              <a:rPr lang="en-US" sz="1100" kern="0" spc="-33" dirty="0">
                <a:solidFill>
                  <a:srgbClr val="22AAEE"/>
                </a:solidFill>
                <a:latin typeface="Inter" pitchFamily="34" charset="0"/>
                <a:ea typeface="Inter" pitchFamily="34" charset="-122"/>
                <a:cs typeface="Inter" pitchFamily="34" charset="-120"/>
              </a:rPr>
              <a:t>Measures factual consistency with source documents. Prevents misinformation and hallucinations.</a:t>
            </a:r>
          </a:p>
          <a:p>
            <a:pPr marL="242900" indent="-242900" algn="l">
              <a:lnSpc>
                <a:spcPts val="2996"/>
              </a:lnSpc>
              <a:spcBef>
                <a:spcPts val="2427"/>
              </a:spcBef>
              <a:buSzPct val="100000"/>
              <a:buChar char="•"/>
            </a:pPr>
            <a:r>
              <a:rPr lang="en-US" sz="1600" b="1" kern="0" spc="-154" dirty="0">
                <a:solidFill>
                  <a:srgbClr val="22AAEE"/>
                </a:solidFill>
                <a:latin typeface="Inter" pitchFamily="34" charset="0"/>
                <a:ea typeface="Inter" pitchFamily="34" charset="-122"/>
                <a:cs typeface="Inter" pitchFamily="34" charset="-120"/>
              </a:rPr>
              <a:t>Answer Relevancy</a:t>
            </a:r>
          </a:p>
          <a:p>
            <a:pPr lvl="1" algn="l">
              <a:lnSpc>
                <a:spcPts val="2273"/>
              </a:lnSpc>
              <a:spcBef>
                <a:spcPts val="305"/>
              </a:spcBef>
              <a:buNone/>
            </a:pPr>
            <a:r>
              <a:rPr lang="en-US" sz="1100" kern="0" spc="-33" dirty="0">
                <a:solidFill>
                  <a:srgbClr val="22AAEE"/>
                </a:solidFill>
                <a:latin typeface="Inter" pitchFamily="34" charset="0"/>
                <a:ea typeface="Inter" pitchFamily="34" charset="-122"/>
                <a:cs typeface="Inter" pitchFamily="34" charset="-120"/>
              </a:rPr>
              <a:t>Measures how directly the response addresses the user's question. Improves user satisfaction and task completion.</a:t>
            </a:r>
          </a:p>
          <a:p>
            <a:pPr marL="242900" indent="-242900" algn="l">
              <a:lnSpc>
                <a:spcPts val="2996"/>
              </a:lnSpc>
              <a:spcBef>
                <a:spcPts val="2427"/>
              </a:spcBef>
              <a:buSzPct val="100000"/>
              <a:buChar char="•"/>
            </a:pPr>
            <a:r>
              <a:rPr lang="en-US" sz="1600" b="1" kern="0" spc="-154" dirty="0">
                <a:solidFill>
                  <a:srgbClr val="22AAEE"/>
                </a:solidFill>
                <a:latin typeface="Inter" pitchFamily="34" charset="0"/>
                <a:ea typeface="Inter" pitchFamily="34" charset="-122"/>
                <a:cs typeface="Inter" pitchFamily="34" charset="-120"/>
              </a:rPr>
              <a:t>Context Precision</a:t>
            </a:r>
          </a:p>
          <a:p>
            <a:pPr lvl="1" algn="l">
              <a:lnSpc>
                <a:spcPts val="2273"/>
              </a:lnSpc>
              <a:spcBef>
                <a:spcPts val="305"/>
              </a:spcBef>
              <a:buNone/>
            </a:pPr>
            <a:r>
              <a:rPr lang="en-US" sz="1100" kern="0" spc="-33" dirty="0">
                <a:solidFill>
                  <a:srgbClr val="22AAEE"/>
                </a:solidFill>
                <a:latin typeface="Inter" pitchFamily="34" charset="0"/>
                <a:ea typeface="Inter" pitchFamily="34" charset="-122"/>
                <a:cs typeface="Inter" pitchFamily="34" charset="-120"/>
              </a:rPr>
              <a:t>Measures relevance and focus of retrieved information. Ensures AI uses appropriate source material.</a:t>
            </a:r>
            <a:endParaRPr lang="en-US" sz="1100" dirty="0"/>
          </a:p>
        </p:txBody>
      </p:sp>
      <p:sp>
        <p:nvSpPr>
          <p:cNvPr id="8" name="Object 3">
            <a:extLst>
              <a:ext uri="{FF2B5EF4-FFF2-40B4-BE49-F238E27FC236}">
                <a16:creationId xmlns:a16="http://schemas.microsoft.com/office/drawing/2014/main" id="{4A3C61D0-02D8-BDB7-6E69-5F6EFCEF15E2}"/>
              </a:ext>
            </a:extLst>
          </p:cNvPr>
          <p:cNvSpPr/>
          <p:nvPr/>
        </p:nvSpPr>
        <p:spPr>
          <a:xfrm>
            <a:off x="6312415" y="4448239"/>
            <a:ext cx="5369406" cy="1986651"/>
          </a:xfrm>
          <a:prstGeom prst="rect">
            <a:avLst/>
          </a:prstGeom>
          <a:noFill/>
        </p:spPr>
        <p:txBody>
          <a:bodyPr wrap="square" lIns="0" tIns="0" rIns="0" bIns="0" rtlCol="0" anchor="t"/>
          <a:lstStyle/>
          <a:p>
            <a:pPr marL="242900" indent="-242900" algn="l">
              <a:lnSpc>
                <a:spcPts val="2996"/>
              </a:lnSpc>
              <a:buSzPct val="100000"/>
              <a:buChar char="•"/>
            </a:pPr>
            <a:r>
              <a:rPr lang="en-US" sz="1600" b="1" kern="0" spc="-154" dirty="0">
                <a:solidFill>
                  <a:srgbClr val="22AAEE"/>
                </a:solidFill>
                <a:latin typeface="Inter" pitchFamily="34" charset="0"/>
                <a:ea typeface="Inter" pitchFamily="34" charset="-122"/>
                <a:cs typeface="Inter" pitchFamily="34" charset="-120"/>
              </a:rPr>
              <a:t>Context Recall</a:t>
            </a:r>
          </a:p>
          <a:p>
            <a:pPr lvl="1" algn="l">
              <a:lnSpc>
                <a:spcPts val="2273"/>
              </a:lnSpc>
              <a:spcBef>
                <a:spcPts val="305"/>
              </a:spcBef>
              <a:buNone/>
            </a:pPr>
            <a:r>
              <a:rPr lang="en-US" sz="1100" kern="0" spc="-33" dirty="0">
                <a:solidFill>
                  <a:srgbClr val="22AAEE"/>
                </a:solidFill>
                <a:latin typeface="Inter" pitchFamily="34" charset="0"/>
                <a:ea typeface="Inter" pitchFamily="34" charset="-122"/>
                <a:cs typeface="Inter" pitchFamily="34" charset="-120"/>
              </a:rPr>
              <a:t>Measures completeness of information retrieval. Prevents critical information gaps.</a:t>
            </a:r>
          </a:p>
          <a:p>
            <a:pPr marL="242900" indent="-242900" algn="l">
              <a:lnSpc>
                <a:spcPts val="2996"/>
              </a:lnSpc>
              <a:spcBef>
                <a:spcPts val="2427"/>
              </a:spcBef>
              <a:buSzPct val="100000"/>
              <a:buChar char="•"/>
            </a:pPr>
            <a:r>
              <a:rPr lang="en-US" sz="1600" b="1" kern="0" spc="-154" dirty="0">
                <a:solidFill>
                  <a:srgbClr val="22AAEE"/>
                </a:solidFill>
                <a:latin typeface="Inter" pitchFamily="34" charset="0"/>
                <a:ea typeface="Inter" pitchFamily="34" charset="-122"/>
                <a:cs typeface="Inter" pitchFamily="34" charset="-120"/>
              </a:rPr>
              <a:t>Answer Correctness</a:t>
            </a:r>
          </a:p>
          <a:p>
            <a:pPr lvl="1" algn="l">
              <a:lnSpc>
                <a:spcPts val="2273"/>
              </a:lnSpc>
              <a:spcBef>
                <a:spcPts val="305"/>
              </a:spcBef>
              <a:buNone/>
            </a:pPr>
            <a:r>
              <a:rPr lang="en-US" sz="1100" kern="0" spc="-33" dirty="0">
                <a:solidFill>
                  <a:srgbClr val="22AAEE"/>
                </a:solidFill>
                <a:latin typeface="Inter" pitchFamily="34" charset="0"/>
                <a:ea typeface="Inter" pitchFamily="34" charset="-122"/>
                <a:cs typeface="Inter" pitchFamily="34" charset="-120"/>
              </a:rPr>
              <a:t>Measures overall accuracy against established ground truth. Validates response quality against known correct answers.</a:t>
            </a:r>
            <a:endParaRPr lang="en-US" sz="1100" dirty="0"/>
          </a:p>
        </p:txBody>
      </p:sp>
      <p:cxnSp>
        <p:nvCxnSpPr>
          <p:cNvPr id="10" name="Straight Connector 9">
            <a:extLst>
              <a:ext uri="{FF2B5EF4-FFF2-40B4-BE49-F238E27FC236}">
                <a16:creationId xmlns:a16="http://schemas.microsoft.com/office/drawing/2014/main" id="{2B90016C-9414-9651-2DE3-5FFC6EBD0224}"/>
              </a:ext>
            </a:extLst>
          </p:cNvPr>
          <p:cNvCxnSpPr/>
          <p:nvPr/>
        </p:nvCxnSpPr>
        <p:spPr>
          <a:xfrm>
            <a:off x="6131852" y="1"/>
            <a:ext cx="0" cy="6858000"/>
          </a:xfrm>
          <a:prstGeom prst="line">
            <a:avLst/>
          </a:prstGeom>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4F20EA43-84CA-D260-448D-50CBA999FD2F}"/>
              </a:ext>
            </a:extLst>
          </p:cNvPr>
          <p:cNvCxnSpPr/>
          <p:nvPr/>
        </p:nvCxnSpPr>
        <p:spPr>
          <a:xfrm>
            <a:off x="0" y="1072844"/>
            <a:ext cx="121920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0386026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bg>
      <p:bgPr>
        <a:solidFill>
          <a:srgbClr val="FFFFFF"/>
        </a:solidFill>
        <a:effectLst/>
      </p:bgPr>
    </p:bg>
    <p:spTree>
      <p:nvGrpSpPr>
        <p:cNvPr id="1" name=""/>
        <p:cNvGrpSpPr/>
        <p:nvPr/>
      </p:nvGrpSpPr>
      <p:grpSpPr>
        <a:xfrm>
          <a:off x="0" y="0"/>
          <a:ext cx="0" cy="0"/>
          <a:chOff x="0" y="0"/>
          <a:chExt cx="0" cy="0"/>
        </a:xfrm>
      </p:grpSpPr>
      <p:sp>
        <p:nvSpPr>
          <p:cNvPr id="4" name="Object 3"/>
          <p:cNvSpPr/>
          <p:nvPr/>
        </p:nvSpPr>
        <p:spPr>
          <a:xfrm>
            <a:off x="5658989" y="643963"/>
            <a:ext cx="5111742" cy="556032"/>
          </a:xfrm>
          <a:prstGeom prst="rect">
            <a:avLst/>
          </a:prstGeom>
          <a:noFill/>
        </p:spPr>
        <p:txBody>
          <a:bodyPr wrap="square" lIns="0" tIns="0" rIns="0" bIns="0" rtlCol="0" anchor="ctr"/>
          <a:lstStyle/>
          <a:p>
            <a:pPr algn="ctr">
              <a:lnSpc>
                <a:spcPts val="4380"/>
              </a:lnSpc>
              <a:buNone/>
            </a:pPr>
            <a:r>
              <a:rPr lang="en-US" sz="2800" b="1" kern="0" spc="-225" dirty="0">
                <a:solidFill>
                  <a:srgbClr val="22AAEE"/>
                </a:solidFill>
                <a:latin typeface="Inter" pitchFamily="34" charset="0"/>
                <a:ea typeface="Inter" pitchFamily="34" charset="-122"/>
                <a:cs typeface="Inter" pitchFamily="34" charset="-120"/>
              </a:rPr>
              <a:t>RAGAS Evaluation</a:t>
            </a:r>
            <a:endParaRPr lang="en-US" sz="1200" dirty="0"/>
          </a:p>
        </p:txBody>
      </p:sp>
      <p:sp>
        <p:nvSpPr>
          <p:cNvPr id="5" name="Object 4"/>
          <p:cNvSpPr/>
          <p:nvPr/>
        </p:nvSpPr>
        <p:spPr>
          <a:xfrm>
            <a:off x="4416759" y="1024496"/>
            <a:ext cx="7596203" cy="1825587"/>
          </a:xfrm>
          <a:prstGeom prst="rect">
            <a:avLst/>
          </a:prstGeom>
          <a:noFill/>
        </p:spPr>
        <p:txBody>
          <a:bodyPr wrap="square" lIns="0" tIns="0" rIns="0" bIns="0" rtlCol="0" anchor="ctr"/>
          <a:lstStyle/>
          <a:p>
            <a:pPr algn="ctr">
              <a:lnSpc>
                <a:spcPts val="2497"/>
              </a:lnSpc>
              <a:spcBef>
                <a:spcPts val="792"/>
              </a:spcBef>
              <a:buNone/>
            </a:pPr>
            <a:r>
              <a:rPr lang="en-US" sz="1200" kern="0" spc="-36" dirty="0">
                <a:solidFill>
                  <a:srgbClr val="22AAEE"/>
                </a:solidFill>
                <a:latin typeface="Inter" pitchFamily="34" charset="0"/>
                <a:ea typeface="Inter" pitchFamily="34" charset="-122"/>
                <a:cs typeface="Inter" pitchFamily="34" charset="-120"/>
              </a:rPr>
              <a:t>The RAGAS Evaluation Framework is a comprehensive and advanced system for assessing the quality and reliability of AI systems. It employs a three-tiered approach, including research-grade RAGAS evaluation, human-like LLM-as-a-Judge assessment, and guaranteed ML-based scoring, to ensure AI performance meets the highest standards across critical metrics like faithfulness, answer relevancy, context precision, context recall, and answer correctness.</a:t>
            </a:r>
            <a:endParaRPr lang="en-US" sz="1200" dirty="0"/>
          </a:p>
        </p:txBody>
      </p:sp>
      <p:pic>
        <p:nvPicPr>
          <p:cNvPr id="7" name="Picture 6">
            <a:extLst>
              <a:ext uri="{FF2B5EF4-FFF2-40B4-BE49-F238E27FC236}">
                <a16:creationId xmlns:a16="http://schemas.microsoft.com/office/drawing/2014/main" id="{D8B46BC1-C419-CC8A-65DA-79C1154457DC}"/>
              </a:ext>
            </a:extLst>
          </p:cNvPr>
          <p:cNvPicPr>
            <a:picLocks noChangeAspect="1"/>
          </p:cNvPicPr>
          <p:nvPr/>
        </p:nvPicPr>
        <p:blipFill>
          <a:blip r:embed="rId3"/>
          <a:stretch>
            <a:fillRect/>
          </a:stretch>
        </p:blipFill>
        <p:spPr>
          <a:xfrm>
            <a:off x="254298" y="774311"/>
            <a:ext cx="3954255" cy="2081298"/>
          </a:xfrm>
          <a:prstGeom prst="rect">
            <a:avLst/>
          </a:prstGeom>
        </p:spPr>
      </p:pic>
      <p:sp>
        <p:nvSpPr>
          <p:cNvPr id="8" name="Object 3">
            <a:extLst>
              <a:ext uri="{FF2B5EF4-FFF2-40B4-BE49-F238E27FC236}">
                <a16:creationId xmlns:a16="http://schemas.microsoft.com/office/drawing/2014/main" id="{0E2BD057-38E5-3E21-B673-FFA841367F54}"/>
              </a:ext>
            </a:extLst>
          </p:cNvPr>
          <p:cNvSpPr/>
          <p:nvPr/>
        </p:nvSpPr>
        <p:spPr>
          <a:xfrm>
            <a:off x="5477015" y="3020299"/>
            <a:ext cx="5589914" cy="364484"/>
          </a:xfrm>
          <a:prstGeom prst="rect">
            <a:avLst/>
          </a:prstGeom>
          <a:noFill/>
        </p:spPr>
        <p:txBody>
          <a:bodyPr wrap="square" lIns="0" tIns="0" rIns="0" bIns="0" rtlCol="0" anchor="ctr"/>
          <a:lstStyle/>
          <a:p>
            <a:pPr algn="ctr">
              <a:lnSpc>
                <a:spcPts val="4380"/>
              </a:lnSpc>
              <a:buNone/>
            </a:pPr>
            <a:r>
              <a:rPr lang="en-US" sz="2800" b="1" kern="0" spc="-225" dirty="0">
                <a:solidFill>
                  <a:srgbClr val="22AAEE"/>
                </a:solidFill>
                <a:latin typeface="Inter" pitchFamily="34" charset="0"/>
                <a:ea typeface="Inter" pitchFamily="34" charset="-122"/>
                <a:cs typeface="Inter" pitchFamily="34" charset="-120"/>
              </a:rPr>
              <a:t>LLM-as-a-Judge - Human-Like Intelligence</a:t>
            </a:r>
            <a:endParaRPr lang="en-US" sz="1200" dirty="0"/>
          </a:p>
        </p:txBody>
      </p:sp>
      <p:sp>
        <p:nvSpPr>
          <p:cNvPr id="9" name="Object 4">
            <a:extLst>
              <a:ext uri="{FF2B5EF4-FFF2-40B4-BE49-F238E27FC236}">
                <a16:creationId xmlns:a16="http://schemas.microsoft.com/office/drawing/2014/main" id="{626EE5B7-57EB-0024-00A3-790C76DB72BC}"/>
              </a:ext>
            </a:extLst>
          </p:cNvPr>
          <p:cNvSpPr/>
          <p:nvPr/>
        </p:nvSpPr>
        <p:spPr>
          <a:xfrm>
            <a:off x="4416759" y="3356953"/>
            <a:ext cx="7678871" cy="1363062"/>
          </a:xfrm>
          <a:prstGeom prst="rect">
            <a:avLst/>
          </a:prstGeom>
          <a:noFill/>
        </p:spPr>
        <p:txBody>
          <a:bodyPr wrap="square" lIns="0" tIns="0" rIns="0" bIns="0" rtlCol="0" anchor="ctr"/>
          <a:lstStyle/>
          <a:p>
            <a:pPr algn="ctr">
              <a:lnSpc>
                <a:spcPts val="2497"/>
              </a:lnSpc>
              <a:spcBef>
                <a:spcPts val="792"/>
              </a:spcBef>
              <a:buNone/>
            </a:pPr>
            <a:r>
              <a:rPr lang="en-US" sz="1200" kern="0" spc="-36" dirty="0">
                <a:solidFill>
                  <a:srgbClr val="22AAEE"/>
                </a:solidFill>
                <a:latin typeface="Inter" pitchFamily="34" charset="0"/>
                <a:ea typeface="Inter" pitchFamily="34" charset="-122"/>
                <a:cs typeface="Inter" pitchFamily="34" charset="-120"/>
              </a:rPr>
              <a:t>The LLM-as-a-Judge system is an AI-powered evaluation framework that mimics expert human judgment when primary evaluation methods fail. It utilizes intelligent prompting, contextual reasoning, and explanatory scoring to provide nuanced, adaptive assessment of AI responses, ensuring high-quality evaluation even during system disruptions.</a:t>
            </a:r>
            <a:endParaRPr lang="en-US" sz="1200" dirty="0"/>
          </a:p>
        </p:txBody>
      </p:sp>
      <p:pic>
        <p:nvPicPr>
          <p:cNvPr id="10" name="Picture 9">
            <a:extLst>
              <a:ext uri="{FF2B5EF4-FFF2-40B4-BE49-F238E27FC236}">
                <a16:creationId xmlns:a16="http://schemas.microsoft.com/office/drawing/2014/main" id="{2EA4611A-F121-DA42-9F28-45992A68EAD4}"/>
              </a:ext>
            </a:extLst>
          </p:cNvPr>
          <p:cNvPicPr>
            <a:picLocks noChangeAspect="1"/>
          </p:cNvPicPr>
          <p:nvPr/>
        </p:nvPicPr>
        <p:blipFill>
          <a:blip r:embed="rId4"/>
          <a:stretch>
            <a:fillRect/>
          </a:stretch>
        </p:blipFill>
        <p:spPr>
          <a:xfrm>
            <a:off x="267746" y="3121853"/>
            <a:ext cx="3929871" cy="1766153"/>
          </a:xfrm>
          <a:prstGeom prst="rect">
            <a:avLst/>
          </a:prstGeom>
        </p:spPr>
      </p:pic>
      <p:sp>
        <p:nvSpPr>
          <p:cNvPr id="11" name="Object 3">
            <a:extLst>
              <a:ext uri="{FF2B5EF4-FFF2-40B4-BE49-F238E27FC236}">
                <a16:creationId xmlns:a16="http://schemas.microsoft.com/office/drawing/2014/main" id="{2D052912-57BC-88FF-5D5E-72320F2E034D}"/>
              </a:ext>
            </a:extLst>
          </p:cNvPr>
          <p:cNvSpPr/>
          <p:nvPr/>
        </p:nvSpPr>
        <p:spPr>
          <a:xfrm>
            <a:off x="5757337" y="5096096"/>
            <a:ext cx="5356657" cy="339374"/>
          </a:xfrm>
          <a:prstGeom prst="rect">
            <a:avLst/>
          </a:prstGeom>
          <a:noFill/>
        </p:spPr>
        <p:txBody>
          <a:bodyPr wrap="square" lIns="0" tIns="0" rIns="0" bIns="0" rtlCol="0" anchor="ctr"/>
          <a:lstStyle/>
          <a:p>
            <a:pPr algn="ctr">
              <a:lnSpc>
                <a:spcPts val="4380"/>
              </a:lnSpc>
              <a:buNone/>
            </a:pPr>
            <a:r>
              <a:rPr lang="en-US" sz="2400" b="1" kern="0" spc="-225" dirty="0">
                <a:solidFill>
                  <a:srgbClr val="22AAEE"/>
                </a:solidFill>
                <a:latin typeface="Inter" pitchFamily="34" charset="0"/>
                <a:ea typeface="Inter" pitchFamily="34" charset="-122"/>
                <a:cs typeface="Inter" pitchFamily="34" charset="-120"/>
              </a:rPr>
              <a:t>ML-Based Scoring - Guaranteed Reliability</a:t>
            </a:r>
            <a:endParaRPr lang="en-US" sz="1100" dirty="0"/>
          </a:p>
        </p:txBody>
      </p:sp>
      <p:sp>
        <p:nvSpPr>
          <p:cNvPr id="12" name="Object 4">
            <a:extLst>
              <a:ext uri="{FF2B5EF4-FFF2-40B4-BE49-F238E27FC236}">
                <a16:creationId xmlns:a16="http://schemas.microsoft.com/office/drawing/2014/main" id="{10EAB7B5-B917-1CAF-69FB-F891E57FD0A4}"/>
              </a:ext>
            </a:extLst>
          </p:cNvPr>
          <p:cNvSpPr/>
          <p:nvPr/>
        </p:nvSpPr>
        <p:spPr>
          <a:xfrm>
            <a:off x="4430806" y="5414593"/>
            <a:ext cx="7651376" cy="1267698"/>
          </a:xfrm>
          <a:prstGeom prst="rect">
            <a:avLst/>
          </a:prstGeom>
          <a:noFill/>
        </p:spPr>
        <p:txBody>
          <a:bodyPr wrap="square" lIns="0" tIns="0" rIns="0" bIns="0" rtlCol="0" anchor="ctr"/>
          <a:lstStyle/>
          <a:p>
            <a:pPr algn="ctr">
              <a:lnSpc>
                <a:spcPts val="2497"/>
              </a:lnSpc>
              <a:spcBef>
                <a:spcPts val="792"/>
              </a:spcBef>
              <a:buNone/>
            </a:pPr>
            <a:r>
              <a:rPr lang="en-US" sz="1200" kern="0" spc="-36" dirty="0">
                <a:solidFill>
                  <a:srgbClr val="22AAEE"/>
                </a:solidFill>
                <a:latin typeface="Inter" pitchFamily="34" charset="0"/>
                <a:ea typeface="Inter" pitchFamily="34" charset="-122"/>
                <a:cs typeface="Inter" pitchFamily="34" charset="-120"/>
              </a:rPr>
              <a:t>The ML-Based Scoring tier of the RAG Evaluation Framework provides a guaranteed reliability mechanism to ensure evaluation completion under any circumstances. This mathematical text analysis system leverages statistical techniques like TF-IDF vectorization and cosine similarity calculations to assess response quality, without relying on external APIs or dependencies.</a:t>
            </a:r>
            <a:endParaRPr lang="en-US" sz="1200" dirty="0"/>
          </a:p>
        </p:txBody>
      </p:sp>
      <p:cxnSp>
        <p:nvCxnSpPr>
          <p:cNvPr id="14" name="Straight Connector 13">
            <a:extLst>
              <a:ext uri="{FF2B5EF4-FFF2-40B4-BE49-F238E27FC236}">
                <a16:creationId xmlns:a16="http://schemas.microsoft.com/office/drawing/2014/main" id="{D6BDB486-7168-DA57-0300-47A26AB26BA4}"/>
              </a:ext>
            </a:extLst>
          </p:cNvPr>
          <p:cNvCxnSpPr/>
          <p:nvPr/>
        </p:nvCxnSpPr>
        <p:spPr>
          <a:xfrm>
            <a:off x="0" y="2916125"/>
            <a:ext cx="12082182"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AB4DDE01-5C36-6CF9-9AA0-B3CB14303B09}"/>
              </a:ext>
            </a:extLst>
          </p:cNvPr>
          <p:cNvCxnSpPr/>
          <p:nvPr/>
        </p:nvCxnSpPr>
        <p:spPr>
          <a:xfrm>
            <a:off x="54909" y="5038511"/>
            <a:ext cx="12082182" cy="0"/>
          </a:xfrm>
          <a:prstGeom prst="line">
            <a:avLst/>
          </a:prstGeom>
        </p:spPr>
        <p:style>
          <a:lnRef idx="1">
            <a:schemeClr val="accent1"/>
          </a:lnRef>
          <a:fillRef idx="0">
            <a:schemeClr val="accent1"/>
          </a:fillRef>
          <a:effectRef idx="0">
            <a:schemeClr val="accent1"/>
          </a:effectRef>
          <a:fontRef idx="minor">
            <a:schemeClr val="tx1"/>
          </a:fontRef>
        </p:style>
      </p:cxnSp>
      <p:pic>
        <p:nvPicPr>
          <p:cNvPr id="1026" name="Picture 2" descr="Machine learning">
            <a:extLst>
              <a:ext uri="{FF2B5EF4-FFF2-40B4-BE49-F238E27FC236}">
                <a16:creationId xmlns:a16="http://schemas.microsoft.com/office/drawing/2014/main" id="{2F97C9B0-6F66-D352-8191-97560F4BD386}"/>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30306" y="5144261"/>
            <a:ext cx="3570194" cy="1538030"/>
          </a:xfrm>
          <a:prstGeom prst="rect">
            <a:avLst/>
          </a:prstGeom>
          <a:noFill/>
          <a:extLst>
            <a:ext uri="{909E8E84-426E-40DD-AFC4-6F175D3DCCD1}">
              <a14:hiddenFill xmlns:a14="http://schemas.microsoft.com/office/drawing/2010/main">
                <a:solidFill>
                  <a:srgbClr val="FFFFFF"/>
                </a:solidFill>
              </a14:hiddenFill>
            </a:ext>
          </a:extLst>
        </p:spPr>
      </p:pic>
      <p:sp>
        <p:nvSpPr>
          <p:cNvPr id="16" name="Object 3">
            <a:extLst>
              <a:ext uri="{FF2B5EF4-FFF2-40B4-BE49-F238E27FC236}">
                <a16:creationId xmlns:a16="http://schemas.microsoft.com/office/drawing/2014/main" id="{713392DF-2AE6-1EE2-49EC-269047DACEDA}"/>
              </a:ext>
            </a:extLst>
          </p:cNvPr>
          <p:cNvSpPr/>
          <p:nvPr/>
        </p:nvSpPr>
        <p:spPr>
          <a:xfrm>
            <a:off x="2928336" y="-39374"/>
            <a:ext cx="5912321" cy="556032"/>
          </a:xfrm>
          <a:prstGeom prst="rect">
            <a:avLst/>
          </a:prstGeom>
          <a:noFill/>
        </p:spPr>
        <p:txBody>
          <a:bodyPr wrap="square" lIns="0" tIns="0" rIns="0" bIns="0" rtlCol="0" anchor="ctr"/>
          <a:lstStyle/>
          <a:p>
            <a:pPr algn="ctr">
              <a:lnSpc>
                <a:spcPts val="4380"/>
              </a:lnSpc>
              <a:buNone/>
            </a:pPr>
            <a:r>
              <a:rPr lang="en-US" sz="2800" b="1" kern="0" spc="-225" dirty="0">
                <a:solidFill>
                  <a:srgbClr val="22AAEE"/>
                </a:solidFill>
                <a:latin typeface="Inter" pitchFamily="34" charset="0"/>
                <a:ea typeface="Inter" pitchFamily="34" charset="-122"/>
              </a:rPr>
              <a:t>Three-tiered evaluation architecture</a:t>
            </a:r>
          </a:p>
        </p:txBody>
      </p:sp>
      <p:cxnSp>
        <p:nvCxnSpPr>
          <p:cNvPr id="17" name="Straight Connector 16">
            <a:extLst>
              <a:ext uri="{FF2B5EF4-FFF2-40B4-BE49-F238E27FC236}">
                <a16:creationId xmlns:a16="http://schemas.microsoft.com/office/drawing/2014/main" id="{CADFB318-1F8A-4A0C-CFE1-1B4D4751971F}"/>
              </a:ext>
            </a:extLst>
          </p:cNvPr>
          <p:cNvCxnSpPr/>
          <p:nvPr/>
        </p:nvCxnSpPr>
        <p:spPr>
          <a:xfrm>
            <a:off x="54909" y="516658"/>
            <a:ext cx="12082182" cy="0"/>
          </a:xfrm>
          <a:prstGeom prst="line">
            <a:avLst/>
          </a:prstGeom>
          <a:ln w="15875"/>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50F14E44-9EAA-9F61-23B9-09E023EA9945}"/>
              </a:ext>
            </a:extLst>
          </p:cNvPr>
          <p:cNvCxnSpPr>
            <a:cxnSpLocks/>
          </p:cNvCxnSpPr>
          <p:nvPr/>
        </p:nvCxnSpPr>
        <p:spPr>
          <a:xfrm>
            <a:off x="4262718" y="516658"/>
            <a:ext cx="0" cy="6341342"/>
          </a:xfrm>
          <a:prstGeom prst="line">
            <a:avLst/>
          </a:prstGeom>
        </p:spPr>
        <p:style>
          <a:lnRef idx="1">
            <a:schemeClr val="accent1"/>
          </a:lnRef>
          <a:fillRef idx="0">
            <a:schemeClr val="accent1"/>
          </a:fillRef>
          <a:effectRef idx="0">
            <a:schemeClr val="accent1"/>
          </a:effectRef>
          <a:fontRef idx="minor">
            <a:schemeClr val="tx1"/>
          </a:fontRef>
        </p:style>
      </p:cxn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9">
    <p:bg>
      <p:bgPr>
        <a:solidFill>
          <a:srgbClr val="FFFFFF"/>
        </a:solidFill>
        <a:effectLst/>
      </p:bgPr>
    </p:bg>
    <p:spTree>
      <p:nvGrpSpPr>
        <p:cNvPr id="1" name=""/>
        <p:cNvGrpSpPr/>
        <p:nvPr/>
      </p:nvGrpSpPr>
      <p:grpSpPr>
        <a:xfrm>
          <a:off x="0" y="0"/>
          <a:ext cx="0" cy="0"/>
          <a:chOff x="0" y="0"/>
          <a:chExt cx="0" cy="0"/>
        </a:xfrm>
      </p:grpSpPr>
      <p:sp>
        <p:nvSpPr>
          <p:cNvPr id="2" name="Object 1"/>
          <p:cNvSpPr/>
          <p:nvPr/>
        </p:nvSpPr>
        <p:spPr>
          <a:xfrm>
            <a:off x="1024463" y="399795"/>
            <a:ext cx="6536653" cy="1112063"/>
          </a:xfrm>
          <a:prstGeom prst="rect">
            <a:avLst/>
          </a:prstGeom>
          <a:noFill/>
        </p:spPr>
        <p:txBody>
          <a:bodyPr wrap="square" lIns="0" tIns="0" rIns="0" bIns="0" rtlCol="0" anchor="t"/>
          <a:lstStyle/>
          <a:p>
            <a:pPr algn="ctr">
              <a:lnSpc>
                <a:spcPts val="4380"/>
              </a:lnSpc>
              <a:buNone/>
            </a:pPr>
            <a:r>
              <a:rPr lang="en-US" sz="3750" b="1" kern="0" spc="-225" dirty="0">
                <a:solidFill>
                  <a:srgbClr val="22AAEE"/>
                </a:solidFill>
                <a:latin typeface="Inter" pitchFamily="34" charset="0"/>
                <a:ea typeface="Inter" pitchFamily="34" charset="-122"/>
                <a:cs typeface="Inter" pitchFamily="34" charset="-120"/>
              </a:rPr>
              <a:t>Advanced Capabilities: What Makes Our Framework Unique</a:t>
            </a:r>
            <a:endParaRPr lang="en-US" dirty="0"/>
          </a:p>
        </p:txBody>
      </p:sp>
      <p:sp>
        <p:nvSpPr>
          <p:cNvPr id="3" name="Object 2"/>
          <p:cNvSpPr/>
          <p:nvPr/>
        </p:nvSpPr>
        <p:spPr>
          <a:xfrm>
            <a:off x="978909" y="2366917"/>
            <a:ext cx="714196" cy="714196"/>
          </a:xfrm>
          <a:prstGeom prst="ellipse">
            <a:avLst/>
          </a:prstGeom>
          <a:solidFill>
            <a:srgbClr val="22AAEE"/>
          </a:solidFill>
        </p:spPr>
        <p:txBody>
          <a:bodyPr/>
          <a:lstStyle/>
          <a:p>
            <a:endParaRPr lang="en-US"/>
          </a:p>
        </p:txBody>
      </p:sp>
      <p:pic>
        <p:nvPicPr>
          <p:cNvPr id="4" name="Object 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1172795" y="2590105"/>
            <a:ext cx="333292" cy="276156"/>
          </a:xfrm>
          <a:prstGeom prst="rect">
            <a:avLst/>
          </a:prstGeom>
        </p:spPr>
      </p:pic>
      <p:sp>
        <p:nvSpPr>
          <p:cNvPr id="5" name="Object 4"/>
          <p:cNvSpPr/>
          <p:nvPr/>
        </p:nvSpPr>
        <p:spPr>
          <a:xfrm>
            <a:off x="272480" y="1997178"/>
            <a:ext cx="2127053" cy="248185"/>
          </a:xfrm>
          <a:prstGeom prst="rect">
            <a:avLst/>
          </a:prstGeom>
          <a:noFill/>
        </p:spPr>
        <p:txBody>
          <a:bodyPr wrap="square" lIns="0" tIns="0" rIns="0" bIns="0" rtlCol="0" anchor="t"/>
          <a:lstStyle/>
          <a:p>
            <a:pPr algn="l">
              <a:lnSpc>
                <a:spcPts val="2102"/>
              </a:lnSpc>
              <a:buNone/>
            </a:pPr>
            <a:r>
              <a:rPr lang="en-US" sz="1400" b="1" kern="0" spc="-108" dirty="0">
                <a:solidFill>
                  <a:srgbClr val="22AAEE"/>
                </a:solidFill>
                <a:latin typeface="Inter" pitchFamily="34" charset="0"/>
                <a:ea typeface="Inter" pitchFamily="34" charset="-122"/>
                <a:cs typeface="Inter" pitchFamily="34" charset="-120"/>
              </a:rPr>
              <a:t>Real-Time Production Monitoring</a:t>
            </a:r>
            <a:endParaRPr lang="en-US" sz="1400" dirty="0"/>
          </a:p>
        </p:txBody>
      </p:sp>
      <p:sp>
        <p:nvSpPr>
          <p:cNvPr id="6" name="Object 5"/>
          <p:cNvSpPr/>
          <p:nvPr/>
        </p:nvSpPr>
        <p:spPr>
          <a:xfrm>
            <a:off x="50307" y="3098581"/>
            <a:ext cx="2775843" cy="1156373"/>
          </a:xfrm>
          <a:prstGeom prst="rect">
            <a:avLst/>
          </a:prstGeom>
          <a:noFill/>
        </p:spPr>
        <p:txBody>
          <a:bodyPr wrap="square" lIns="0" tIns="0" rIns="0" bIns="0" rtlCol="0" anchor="t"/>
          <a:lstStyle/>
          <a:p>
            <a:pPr algn="ctr">
              <a:lnSpc>
                <a:spcPts val="2081"/>
              </a:lnSpc>
              <a:spcBef>
                <a:spcPts val="596"/>
              </a:spcBef>
              <a:buNone/>
            </a:pPr>
            <a:r>
              <a:rPr lang="en-US" sz="1100" kern="0" spc="-30" dirty="0">
                <a:solidFill>
                  <a:srgbClr val="22AAEE"/>
                </a:solidFill>
                <a:latin typeface="Inter" pitchFamily="34" charset="0"/>
                <a:ea typeface="Inter" pitchFamily="34" charset="-122"/>
                <a:cs typeface="Inter" pitchFamily="34" charset="-120"/>
              </a:rPr>
              <a:t>Live system integration, real-time capture of user interactions and AI responses, continuous assessment, and time-based analysis for immediate detection of performance issues.</a:t>
            </a:r>
            <a:endParaRPr lang="en-US" sz="1200" dirty="0"/>
          </a:p>
        </p:txBody>
      </p:sp>
      <p:sp>
        <p:nvSpPr>
          <p:cNvPr id="7" name="Object 6"/>
          <p:cNvSpPr/>
          <p:nvPr/>
        </p:nvSpPr>
        <p:spPr>
          <a:xfrm>
            <a:off x="3808741" y="2378526"/>
            <a:ext cx="714196" cy="714196"/>
          </a:xfrm>
          <a:prstGeom prst="ellipse">
            <a:avLst/>
          </a:prstGeom>
          <a:solidFill>
            <a:srgbClr val="FFD9AD"/>
          </a:solidFill>
        </p:spPr>
        <p:txBody>
          <a:bodyPr/>
          <a:lstStyle/>
          <a:p>
            <a:endParaRPr lang="en-US"/>
          </a:p>
        </p:txBody>
      </p:sp>
      <p:pic>
        <p:nvPicPr>
          <p:cNvPr id="8" name="Object 7"/>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002635" y="2572420"/>
            <a:ext cx="323769" cy="323769"/>
          </a:xfrm>
          <a:prstGeom prst="rect">
            <a:avLst/>
          </a:prstGeom>
        </p:spPr>
      </p:pic>
      <p:sp>
        <p:nvSpPr>
          <p:cNvPr id="9" name="Object 8"/>
          <p:cNvSpPr/>
          <p:nvPr/>
        </p:nvSpPr>
        <p:spPr>
          <a:xfrm>
            <a:off x="3347279" y="2005326"/>
            <a:ext cx="1634479" cy="266931"/>
          </a:xfrm>
          <a:prstGeom prst="rect">
            <a:avLst/>
          </a:prstGeom>
          <a:noFill/>
        </p:spPr>
        <p:txBody>
          <a:bodyPr wrap="square" lIns="0" tIns="0" rIns="0" bIns="0" rtlCol="0" anchor="t"/>
          <a:lstStyle/>
          <a:p>
            <a:pPr algn="l">
              <a:lnSpc>
                <a:spcPts val="2102"/>
              </a:lnSpc>
              <a:buNone/>
            </a:pPr>
            <a:r>
              <a:rPr lang="en-US" sz="1400" b="1" kern="0" spc="-108" dirty="0">
                <a:solidFill>
                  <a:srgbClr val="22AAEE"/>
                </a:solidFill>
                <a:latin typeface="Inter" pitchFamily="34" charset="0"/>
                <a:ea typeface="Inter" pitchFamily="34" charset="-122"/>
                <a:cs typeface="Inter" pitchFamily="34" charset="-120"/>
              </a:rPr>
              <a:t>Custom Evaluation Testin</a:t>
            </a:r>
            <a:r>
              <a:rPr lang="en-US" sz="1400" b="1" u="sng" kern="0" spc="-108" dirty="0">
                <a:solidFill>
                  <a:srgbClr val="22AAEE"/>
                </a:solidFill>
                <a:latin typeface="Inter" pitchFamily="34" charset="0"/>
                <a:ea typeface="Inter" pitchFamily="34" charset="-122"/>
                <a:cs typeface="Inter" pitchFamily="34" charset="-120"/>
              </a:rPr>
              <a:t>g</a:t>
            </a:r>
            <a:endParaRPr lang="en-US" sz="1400" dirty="0"/>
          </a:p>
        </p:txBody>
      </p:sp>
      <p:sp>
        <p:nvSpPr>
          <p:cNvPr id="10" name="Object 9"/>
          <p:cNvSpPr/>
          <p:nvPr/>
        </p:nvSpPr>
        <p:spPr>
          <a:xfrm>
            <a:off x="2904869" y="3106016"/>
            <a:ext cx="2775843" cy="1112063"/>
          </a:xfrm>
          <a:prstGeom prst="rect">
            <a:avLst/>
          </a:prstGeom>
          <a:noFill/>
        </p:spPr>
        <p:txBody>
          <a:bodyPr wrap="square" lIns="0" tIns="0" rIns="0" bIns="0" rtlCol="0" anchor="t"/>
          <a:lstStyle/>
          <a:p>
            <a:pPr algn="ctr">
              <a:lnSpc>
                <a:spcPts val="2081"/>
              </a:lnSpc>
              <a:spcBef>
                <a:spcPts val="596"/>
              </a:spcBef>
              <a:buNone/>
            </a:pPr>
            <a:r>
              <a:rPr lang="en-US" sz="1100" kern="0" spc="-30" dirty="0">
                <a:solidFill>
                  <a:srgbClr val="22AAEE"/>
                </a:solidFill>
                <a:latin typeface="Inter" pitchFamily="34" charset="0"/>
                <a:ea typeface="Inter" pitchFamily="34" charset="-122"/>
                <a:cs typeface="Inter" pitchFamily="34" charset="-120"/>
              </a:rPr>
              <a:t>Controlled assessment environment with custom datasets, model comparison, pre-deployment validation, and scenario testing for risk mitigation and informed decision-making.</a:t>
            </a:r>
            <a:endParaRPr lang="en-US" sz="1200" dirty="0"/>
          </a:p>
        </p:txBody>
      </p:sp>
      <p:sp>
        <p:nvSpPr>
          <p:cNvPr id="11" name="Object 10"/>
          <p:cNvSpPr/>
          <p:nvPr/>
        </p:nvSpPr>
        <p:spPr>
          <a:xfrm>
            <a:off x="6738700" y="2299445"/>
            <a:ext cx="714196" cy="714196"/>
          </a:xfrm>
          <a:prstGeom prst="ellipse">
            <a:avLst/>
          </a:prstGeom>
          <a:solidFill>
            <a:srgbClr val="FEC088"/>
          </a:solidFill>
        </p:spPr>
        <p:txBody>
          <a:bodyPr/>
          <a:lstStyle/>
          <a:p>
            <a:endParaRPr lang="en-US"/>
          </a:p>
        </p:txBody>
      </p:sp>
      <p:pic>
        <p:nvPicPr>
          <p:cNvPr id="12" name="Object 11"/>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6966971" y="2535184"/>
            <a:ext cx="285679" cy="238065"/>
          </a:xfrm>
          <a:prstGeom prst="rect">
            <a:avLst/>
          </a:prstGeom>
        </p:spPr>
      </p:pic>
      <p:sp>
        <p:nvSpPr>
          <p:cNvPr id="13" name="Object 12"/>
          <p:cNvSpPr/>
          <p:nvPr/>
        </p:nvSpPr>
        <p:spPr>
          <a:xfrm>
            <a:off x="6094476" y="1970067"/>
            <a:ext cx="2500607" cy="282310"/>
          </a:xfrm>
          <a:prstGeom prst="rect">
            <a:avLst/>
          </a:prstGeom>
          <a:noFill/>
        </p:spPr>
        <p:txBody>
          <a:bodyPr wrap="square" lIns="0" tIns="0" rIns="0" bIns="0" rtlCol="0" anchor="t"/>
          <a:lstStyle/>
          <a:p>
            <a:pPr algn="l">
              <a:lnSpc>
                <a:spcPts val="2102"/>
              </a:lnSpc>
              <a:buNone/>
            </a:pPr>
            <a:r>
              <a:rPr lang="en-US" sz="1400" b="1" kern="0" spc="-108" dirty="0">
                <a:solidFill>
                  <a:srgbClr val="22AAEE"/>
                </a:solidFill>
                <a:latin typeface="Inter" pitchFamily="34" charset="0"/>
                <a:ea typeface="Inter" pitchFamily="34" charset="-122"/>
                <a:cs typeface="Inter" pitchFamily="34" charset="-120"/>
              </a:rPr>
              <a:t>Advanced Analytics &amp; Visualization</a:t>
            </a:r>
            <a:endParaRPr lang="en-US" sz="1400" dirty="0"/>
          </a:p>
        </p:txBody>
      </p:sp>
      <p:sp>
        <p:nvSpPr>
          <p:cNvPr id="14" name="Object 13"/>
          <p:cNvSpPr/>
          <p:nvPr/>
        </p:nvSpPr>
        <p:spPr>
          <a:xfrm>
            <a:off x="5864728" y="3098580"/>
            <a:ext cx="2775843" cy="1156374"/>
          </a:xfrm>
          <a:prstGeom prst="rect">
            <a:avLst/>
          </a:prstGeom>
          <a:noFill/>
        </p:spPr>
        <p:txBody>
          <a:bodyPr wrap="square" lIns="0" tIns="0" rIns="0" bIns="0" rtlCol="0" anchor="t"/>
          <a:lstStyle/>
          <a:p>
            <a:pPr algn="ctr">
              <a:lnSpc>
                <a:spcPts val="2081"/>
              </a:lnSpc>
              <a:spcBef>
                <a:spcPts val="596"/>
              </a:spcBef>
              <a:buNone/>
            </a:pPr>
            <a:r>
              <a:rPr lang="en-US" sz="1100" kern="0" spc="-30" dirty="0">
                <a:solidFill>
                  <a:srgbClr val="22AAEE"/>
                </a:solidFill>
                <a:latin typeface="Inter" pitchFamily="34" charset="0"/>
                <a:ea typeface="Inter" pitchFamily="34" charset="-122"/>
                <a:cs typeface="Inter" pitchFamily="34" charset="-120"/>
              </a:rPr>
              <a:t>Executive dashboard with real-time gauges, trend analysis, drill-down capability, correlation analysis, and automated alerting for data-driven decision making and early warning.</a:t>
            </a:r>
            <a:endParaRPr lang="en-US" sz="1200" dirty="0"/>
          </a:p>
        </p:txBody>
      </p:sp>
      <p:sp>
        <p:nvSpPr>
          <p:cNvPr id="15" name="Object 14"/>
          <p:cNvSpPr/>
          <p:nvPr/>
        </p:nvSpPr>
        <p:spPr>
          <a:xfrm>
            <a:off x="0" y="5218395"/>
            <a:ext cx="12188952" cy="1637890"/>
          </a:xfrm>
          <a:prstGeom prst="rect">
            <a:avLst/>
          </a:prstGeom>
          <a:solidFill>
            <a:srgbClr val="22AAEE"/>
          </a:solidFill>
        </p:spPr>
        <p:txBody>
          <a:bodyPr/>
          <a:lstStyle/>
          <a:p>
            <a:endParaRPr lang="en-US"/>
          </a:p>
        </p:txBody>
      </p:sp>
      <p:sp>
        <p:nvSpPr>
          <p:cNvPr id="16" name="Object 15"/>
          <p:cNvSpPr/>
          <p:nvPr/>
        </p:nvSpPr>
        <p:spPr>
          <a:xfrm>
            <a:off x="1595515" y="5541123"/>
            <a:ext cx="8997922" cy="1000768"/>
          </a:xfrm>
          <a:prstGeom prst="rect">
            <a:avLst/>
          </a:prstGeom>
          <a:noFill/>
        </p:spPr>
        <p:txBody>
          <a:bodyPr wrap="square" lIns="0" tIns="0" rIns="0" bIns="0" rtlCol="0" anchor="ctr"/>
          <a:lstStyle/>
          <a:p>
            <a:pPr algn="ctr">
              <a:lnSpc>
                <a:spcPts val="2628"/>
              </a:lnSpc>
              <a:buNone/>
            </a:pPr>
            <a:r>
              <a:rPr lang="en-US" sz="2250" b="1" kern="0" spc="-135" dirty="0">
                <a:solidFill>
                  <a:srgbClr val="FFFFFF"/>
                </a:solidFill>
                <a:latin typeface="Inter" pitchFamily="34" charset="0"/>
                <a:ea typeface="Inter" pitchFamily="34" charset="-122"/>
                <a:cs typeface="Inter" pitchFamily="34" charset="-120"/>
              </a:rPr>
              <a:t>Our advanced capabilities transform AI evaluation from a technical challenge into a strategic advantage, enabling confident AI deployment, superior performance, and enterprise-wide transformation.</a:t>
            </a:r>
            <a:endParaRPr lang="en-US" dirty="0"/>
          </a:p>
        </p:txBody>
      </p:sp>
      <p:pic>
        <p:nvPicPr>
          <p:cNvPr id="18" name="Picture 17">
            <a:extLst>
              <a:ext uri="{FF2B5EF4-FFF2-40B4-BE49-F238E27FC236}">
                <a16:creationId xmlns:a16="http://schemas.microsoft.com/office/drawing/2014/main" id="{A1A1FA24-A944-B9B2-133E-B8708E7E3558}"/>
              </a:ext>
            </a:extLst>
          </p:cNvPr>
          <p:cNvPicPr>
            <a:picLocks noChangeAspect="1"/>
          </p:cNvPicPr>
          <p:nvPr/>
        </p:nvPicPr>
        <p:blipFill>
          <a:blip r:embed="rId9"/>
          <a:stretch>
            <a:fillRect/>
          </a:stretch>
        </p:blipFill>
        <p:spPr>
          <a:xfrm>
            <a:off x="8915257" y="1680882"/>
            <a:ext cx="3131305" cy="3016278"/>
          </a:xfrm>
          <a:prstGeom prst="rect">
            <a:avLst/>
          </a:prstGeom>
        </p:spPr>
      </p:pic>
      <p:sp>
        <p:nvSpPr>
          <p:cNvPr id="19" name="Object 12">
            <a:extLst>
              <a:ext uri="{FF2B5EF4-FFF2-40B4-BE49-F238E27FC236}">
                <a16:creationId xmlns:a16="http://schemas.microsoft.com/office/drawing/2014/main" id="{414BDE37-7BDC-C282-F01B-B68DBAFC1C91}"/>
              </a:ext>
            </a:extLst>
          </p:cNvPr>
          <p:cNvSpPr/>
          <p:nvPr/>
        </p:nvSpPr>
        <p:spPr>
          <a:xfrm>
            <a:off x="9511546" y="1159647"/>
            <a:ext cx="1770291" cy="282310"/>
          </a:xfrm>
          <a:prstGeom prst="rect">
            <a:avLst/>
          </a:prstGeom>
          <a:noFill/>
        </p:spPr>
        <p:txBody>
          <a:bodyPr wrap="square" lIns="0" tIns="0" rIns="0" bIns="0" rtlCol="0" anchor="t"/>
          <a:lstStyle/>
          <a:p>
            <a:pPr algn="ctr"/>
            <a:r>
              <a:rPr lang="en-US" sz="1400" b="1" kern="0" spc="-108" dirty="0">
                <a:solidFill>
                  <a:srgbClr val="22AAEE"/>
                </a:solidFill>
                <a:latin typeface="Inter" pitchFamily="34" charset="0"/>
                <a:ea typeface="Inter" pitchFamily="34" charset="-122"/>
              </a:rPr>
              <a:t>Continuous Improvement</a:t>
            </a: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10">
    <p:bg>
      <p:bgPr>
        <a:solidFill>
          <a:srgbClr val="FFFFFF"/>
        </a:solidFill>
        <a:effectLst/>
      </p:bgPr>
    </p:bg>
    <p:spTree>
      <p:nvGrpSpPr>
        <p:cNvPr id="1" name=""/>
        <p:cNvGrpSpPr/>
        <p:nvPr/>
      </p:nvGrpSpPr>
      <p:grpSpPr>
        <a:xfrm>
          <a:off x="0" y="0"/>
          <a:ext cx="0" cy="0"/>
          <a:chOff x="0" y="0"/>
          <a:chExt cx="0" cy="0"/>
        </a:xfrm>
      </p:grpSpPr>
      <p:sp>
        <p:nvSpPr>
          <p:cNvPr id="2" name="Object 1"/>
          <p:cNvSpPr/>
          <p:nvPr/>
        </p:nvSpPr>
        <p:spPr>
          <a:xfrm>
            <a:off x="0" y="379119"/>
            <a:ext cx="12188952" cy="556032"/>
          </a:xfrm>
          <a:prstGeom prst="rect">
            <a:avLst/>
          </a:prstGeom>
          <a:noFill/>
        </p:spPr>
        <p:txBody>
          <a:bodyPr wrap="square" lIns="0" tIns="0" rIns="0" bIns="0" rtlCol="0" anchor="t"/>
          <a:lstStyle/>
          <a:p>
            <a:pPr algn="ctr">
              <a:lnSpc>
                <a:spcPts val="4380"/>
              </a:lnSpc>
              <a:buNone/>
            </a:pPr>
            <a:r>
              <a:rPr lang="en-US" sz="3750" b="1" kern="0" spc="-225" dirty="0">
                <a:solidFill>
                  <a:srgbClr val="22AAEE"/>
                </a:solidFill>
                <a:latin typeface="Inter" pitchFamily="34" charset="0"/>
                <a:ea typeface="Inter" pitchFamily="34" charset="-122"/>
                <a:cs typeface="Inter" pitchFamily="34" charset="-120"/>
              </a:rPr>
              <a:t>Business Benefits</a:t>
            </a:r>
            <a:endParaRPr lang="en-US" dirty="0"/>
          </a:p>
        </p:txBody>
      </p:sp>
      <p:sp>
        <p:nvSpPr>
          <p:cNvPr id="3" name="Object 2"/>
          <p:cNvSpPr/>
          <p:nvPr/>
        </p:nvSpPr>
        <p:spPr>
          <a:xfrm>
            <a:off x="952262" y="1732075"/>
            <a:ext cx="5446938" cy="4124038"/>
          </a:xfrm>
          <a:prstGeom prst="rect">
            <a:avLst/>
          </a:prstGeom>
          <a:noFill/>
        </p:spPr>
        <p:txBody>
          <a:bodyPr wrap="square" lIns="0" tIns="0" rIns="0" bIns="0" rtlCol="0" anchor="t"/>
          <a:lstStyle/>
          <a:p>
            <a:pPr marL="242900" indent="-242900" algn="l">
              <a:lnSpc>
                <a:spcPts val="2838"/>
              </a:lnSpc>
              <a:buSzPct val="100000"/>
              <a:buChar char="•"/>
            </a:pPr>
            <a:r>
              <a:rPr lang="en-US" sz="2430" b="1" kern="0" spc="-145" dirty="0">
                <a:solidFill>
                  <a:srgbClr val="22AAEE"/>
                </a:solidFill>
                <a:latin typeface="Inter" pitchFamily="34" charset="0"/>
                <a:ea typeface="Inter" pitchFamily="34" charset="-122"/>
                <a:cs typeface="Inter" pitchFamily="34" charset="-120"/>
              </a:rPr>
              <a:t>99.9% Evaluation Availability</a:t>
            </a:r>
          </a:p>
          <a:p>
            <a:pPr lvl="1" algn="l">
              <a:lnSpc>
                <a:spcPts val="2153"/>
              </a:lnSpc>
              <a:spcBef>
                <a:spcPts val="289"/>
              </a:spcBef>
              <a:buNone/>
            </a:pPr>
            <a:r>
              <a:rPr lang="en-US" sz="1552" kern="0" spc="-31" dirty="0">
                <a:solidFill>
                  <a:srgbClr val="22AAEE"/>
                </a:solidFill>
                <a:latin typeface="Inter" pitchFamily="34" charset="0"/>
                <a:ea typeface="Inter" pitchFamily="34" charset="-122"/>
                <a:cs typeface="Inter" pitchFamily="34" charset="-120"/>
              </a:rPr>
              <a:t>Three-tier system ensures continuous monitoring</a:t>
            </a:r>
          </a:p>
          <a:p>
            <a:pPr marL="242900" indent="-242900" algn="l">
              <a:lnSpc>
                <a:spcPts val="2838"/>
              </a:lnSpc>
              <a:spcBef>
                <a:spcPts val="2299"/>
              </a:spcBef>
              <a:buSzPct val="100000"/>
              <a:buChar char="•"/>
            </a:pPr>
            <a:r>
              <a:rPr lang="en-US" sz="2430" b="1" kern="0" spc="-145" dirty="0">
                <a:solidFill>
                  <a:srgbClr val="22AAEE"/>
                </a:solidFill>
                <a:latin typeface="Inter" pitchFamily="34" charset="0"/>
                <a:ea typeface="Inter" pitchFamily="34" charset="-122"/>
                <a:cs typeface="Inter" pitchFamily="34" charset="-120"/>
              </a:rPr>
              <a:t>Zero False Negatives</a:t>
            </a:r>
          </a:p>
          <a:p>
            <a:pPr lvl="1" algn="l">
              <a:lnSpc>
                <a:spcPts val="2153"/>
              </a:lnSpc>
              <a:spcBef>
                <a:spcPts val="289"/>
              </a:spcBef>
              <a:buNone/>
            </a:pPr>
            <a:r>
              <a:rPr lang="en-US" sz="1552" kern="0" spc="-31" dirty="0">
                <a:solidFill>
                  <a:srgbClr val="22AAEE"/>
                </a:solidFill>
                <a:latin typeface="Inter" pitchFamily="34" charset="0"/>
                <a:ea typeface="Inter" pitchFamily="34" charset="-122"/>
                <a:cs typeface="Inter" pitchFamily="34" charset="-120"/>
              </a:rPr>
              <a:t>Critical issues never go undetected</a:t>
            </a:r>
          </a:p>
          <a:p>
            <a:pPr marL="242900" indent="-242900" algn="l">
              <a:lnSpc>
                <a:spcPts val="2838"/>
              </a:lnSpc>
              <a:spcBef>
                <a:spcPts val="2299"/>
              </a:spcBef>
              <a:buSzPct val="100000"/>
              <a:buChar char="•"/>
            </a:pPr>
            <a:r>
              <a:rPr lang="en-US" sz="2430" b="1" kern="0" spc="-145" dirty="0">
                <a:solidFill>
                  <a:srgbClr val="22AAEE"/>
                </a:solidFill>
                <a:latin typeface="Inter" pitchFamily="34" charset="0"/>
                <a:ea typeface="Inter" pitchFamily="34" charset="-122"/>
                <a:cs typeface="Inter" pitchFamily="34" charset="-120"/>
              </a:rPr>
              <a:t>Compliance Confidence</a:t>
            </a:r>
          </a:p>
          <a:p>
            <a:pPr lvl="1" algn="l">
              <a:lnSpc>
                <a:spcPts val="2153"/>
              </a:lnSpc>
              <a:spcBef>
                <a:spcPts val="289"/>
              </a:spcBef>
              <a:buNone/>
            </a:pPr>
            <a:r>
              <a:rPr lang="en-US" sz="1552" kern="0" spc="-31" dirty="0">
                <a:solidFill>
                  <a:srgbClr val="22AAEE"/>
                </a:solidFill>
                <a:latin typeface="Inter" pitchFamily="34" charset="0"/>
                <a:ea typeface="Inter" pitchFamily="34" charset="-122"/>
                <a:cs typeface="Inter" pitchFamily="34" charset="-120"/>
              </a:rPr>
              <a:t>Audit-ready documentation and transparent evaluation</a:t>
            </a:r>
          </a:p>
          <a:p>
            <a:pPr marL="242900" indent="-242900" algn="l">
              <a:lnSpc>
                <a:spcPts val="2838"/>
              </a:lnSpc>
              <a:spcBef>
                <a:spcPts val="2299"/>
              </a:spcBef>
              <a:buSzPct val="100000"/>
              <a:buChar char="•"/>
            </a:pPr>
            <a:r>
              <a:rPr lang="en-US" sz="2430" b="1" kern="0" spc="-145" dirty="0">
                <a:solidFill>
                  <a:srgbClr val="22AAEE"/>
                </a:solidFill>
                <a:latin typeface="Inter" pitchFamily="34" charset="0"/>
                <a:ea typeface="Inter" pitchFamily="34" charset="-122"/>
                <a:cs typeface="Inter" pitchFamily="34" charset="-120"/>
              </a:rPr>
              <a:t>Reputation Protection</a:t>
            </a:r>
          </a:p>
          <a:p>
            <a:pPr lvl="1" algn="l">
              <a:lnSpc>
                <a:spcPts val="2153"/>
              </a:lnSpc>
              <a:spcBef>
                <a:spcPts val="289"/>
              </a:spcBef>
              <a:buNone/>
            </a:pPr>
            <a:r>
              <a:rPr lang="en-US" sz="1552" kern="0" spc="-31" dirty="0">
                <a:solidFill>
                  <a:srgbClr val="22AAEE"/>
                </a:solidFill>
                <a:latin typeface="Inter" pitchFamily="34" charset="0"/>
                <a:ea typeface="Inter" pitchFamily="34" charset="-122"/>
                <a:cs typeface="Inter" pitchFamily="34" charset="-120"/>
              </a:rPr>
              <a:t>Proactive quality assurance prevents customer-facing failures</a:t>
            </a:r>
            <a:endParaRPr lang="en-US" dirty="0"/>
          </a:p>
        </p:txBody>
      </p:sp>
      <p:sp>
        <p:nvSpPr>
          <p:cNvPr id="4" name="Object 3"/>
          <p:cNvSpPr/>
          <p:nvPr/>
        </p:nvSpPr>
        <p:spPr>
          <a:xfrm>
            <a:off x="6284928" y="1732075"/>
            <a:ext cx="5446938" cy="4124038"/>
          </a:xfrm>
          <a:prstGeom prst="rect">
            <a:avLst/>
          </a:prstGeom>
          <a:noFill/>
        </p:spPr>
        <p:txBody>
          <a:bodyPr wrap="square" lIns="0" tIns="0" rIns="0" bIns="0" rtlCol="0" anchor="t"/>
          <a:lstStyle/>
          <a:p>
            <a:pPr marL="242900" indent="-242900" algn="l">
              <a:lnSpc>
                <a:spcPts val="2838"/>
              </a:lnSpc>
              <a:buSzPct val="100000"/>
              <a:buChar char="•"/>
            </a:pPr>
            <a:r>
              <a:rPr lang="en-US" sz="2430" b="1" kern="0" spc="-145" dirty="0">
                <a:solidFill>
                  <a:srgbClr val="22AAEE"/>
                </a:solidFill>
                <a:latin typeface="Inter" pitchFamily="34" charset="0"/>
                <a:ea typeface="Inter" pitchFamily="34" charset="-122"/>
                <a:cs typeface="Inter" pitchFamily="34" charset="-120"/>
              </a:rPr>
              <a:t>Automated Quality Assurance</a:t>
            </a:r>
          </a:p>
          <a:p>
            <a:pPr lvl="1" algn="l">
              <a:lnSpc>
                <a:spcPts val="2153"/>
              </a:lnSpc>
              <a:spcBef>
                <a:spcPts val="289"/>
              </a:spcBef>
              <a:buNone/>
            </a:pPr>
            <a:r>
              <a:rPr lang="en-US" sz="1552" kern="0" spc="-31" dirty="0">
                <a:solidFill>
                  <a:srgbClr val="22AAEE"/>
                </a:solidFill>
                <a:latin typeface="Inter" pitchFamily="34" charset="0"/>
                <a:ea typeface="Inter" pitchFamily="34" charset="-122"/>
                <a:cs typeface="Inter" pitchFamily="34" charset="-120"/>
              </a:rPr>
              <a:t>Reduced manual review requirements by 80%</a:t>
            </a:r>
          </a:p>
          <a:p>
            <a:pPr marL="242900" indent="-242900" algn="l">
              <a:lnSpc>
                <a:spcPts val="2838"/>
              </a:lnSpc>
              <a:spcBef>
                <a:spcPts val="2299"/>
              </a:spcBef>
              <a:buSzPct val="100000"/>
              <a:buChar char="•"/>
            </a:pPr>
            <a:r>
              <a:rPr lang="en-US" sz="2430" b="1" kern="0" spc="-145" dirty="0">
                <a:solidFill>
                  <a:srgbClr val="22AAEE"/>
                </a:solidFill>
                <a:latin typeface="Inter" pitchFamily="34" charset="0"/>
                <a:ea typeface="Inter" pitchFamily="34" charset="-122"/>
                <a:cs typeface="Inter" pitchFamily="34" charset="-120"/>
              </a:rPr>
              <a:t>Faster Issue Resolution</a:t>
            </a:r>
          </a:p>
          <a:p>
            <a:pPr lvl="1" algn="l">
              <a:lnSpc>
                <a:spcPts val="2153"/>
              </a:lnSpc>
              <a:spcBef>
                <a:spcPts val="289"/>
              </a:spcBef>
              <a:buNone/>
            </a:pPr>
            <a:r>
              <a:rPr lang="en-US" sz="1552" kern="0" spc="-31" dirty="0">
                <a:solidFill>
                  <a:srgbClr val="22AAEE"/>
                </a:solidFill>
                <a:latin typeface="Inter" pitchFamily="34" charset="0"/>
                <a:ea typeface="Inter" pitchFamily="34" charset="-122"/>
                <a:cs typeface="Inter" pitchFamily="34" charset="-120"/>
              </a:rPr>
              <a:t>Average detection time reduced from days to minutes</a:t>
            </a:r>
          </a:p>
          <a:p>
            <a:pPr marL="242900" indent="-242900" algn="l">
              <a:lnSpc>
                <a:spcPts val="2838"/>
              </a:lnSpc>
              <a:spcBef>
                <a:spcPts val="2299"/>
              </a:spcBef>
              <a:buSzPct val="100000"/>
              <a:buChar char="•"/>
            </a:pPr>
            <a:r>
              <a:rPr lang="en-US" sz="2430" b="1" kern="0" spc="-145" dirty="0">
                <a:solidFill>
                  <a:srgbClr val="22AAEE"/>
                </a:solidFill>
                <a:latin typeface="Inter" pitchFamily="34" charset="0"/>
                <a:ea typeface="Inter" pitchFamily="34" charset="-122"/>
                <a:cs typeface="Inter" pitchFamily="34" charset="-120"/>
              </a:rPr>
              <a:t>Cost Optimization</a:t>
            </a:r>
          </a:p>
          <a:p>
            <a:pPr lvl="1" algn="l">
              <a:lnSpc>
                <a:spcPts val="2153"/>
              </a:lnSpc>
              <a:spcBef>
                <a:spcPts val="289"/>
              </a:spcBef>
              <a:buNone/>
            </a:pPr>
            <a:r>
              <a:rPr lang="en-US" sz="1552" kern="0" spc="-31" dirty="0">
                <a:solidFill>
                  <a:srgbClr val="22AAEE"/>
                </a:solidFill>
                <a:latin typeface="Inter" pitchFamily="34" charset="0"/>
                <a:ea typeface="Inter" pitchFamily="34" charset="-122"/>
                <a:cs typeface="Inter" pitchFamily="34" charset="-120"/>
              </a:rPr>
              <a:t>Data-driven model selection saves 30% on AI infrastructure costs</a:t>
            </a:r>
          </a:p>
          <a:p>
            <a:pPr marL="242900" indent="-242900" algn="l">
              <a:lnSpc>
                <a:spcPts val="2838"/>
              </a:lnSpc>
              <a:spcBef>
                <a:spcPts val="2299"/>
              </a:spcBef>
              <a:buSzPct val="100000"/>
              <a:buChar char="•"/>
            </a:pPr>
            <a:r>
              <a:rPr lang="en-US" sz="2430" b="1" kern="0" spc="-145" dirty="0">
                <a:solidFill>
                  <a:srgbClr val="22AAEE"/>
                </a:solidFill>
                <a:latin typeface="Inter" pitchFamily="34" charset="0"/>
                <a:ea typeface="Inter" pitchFamily="34" charset="-122"/>
                <a:cs typeface="Inter" pitchFamily="34" charset="-120"/>
              </a:rPr>
              <a:t>Improved User Satisfaction</a:t>
            </a:r>
          </a:p>
          <a:p>
            <a:pPr lvl="1" algn="l">
              <a:lnSpc>
                <a:spcPts val="2153"/>
              </a:lnSpc>
              <a:spcBef>
                <a:spcPts val="289"/>
              </a:spcBef>
              <a:buNone/>
            </a:pPr>
            <a:r>
              <a:rPr lang="en-US" sz="1552" kern="0" spc="-31" dirty="0">
                <a:solidFill>
                  <a:srgbClr val="22AAEE"/>
                </a:solidFill>
                <a:latin typeface="Inter" pitchFamily="34" charset="0"/>
                <a:ea typeface="Inter" pitchFamily="34" charset="-122"/>
                <a:cs typeface="Inter" pitchFamily="34" charset="-120"/>
              </a:rPr>
              <a:t>Measurable improvement in response quality and relevance</a:t>
            </a:r>
            <a:endParaRPr lang="en-US" dirty="0"/>
          </a:p>
        </p:txBody>
      </p:sp>
      <p:sp>
        <p:nvSpPr>
          <p:cNvPr id="5" name="Object 4"/>
          <p:cNvSpPr/>
          <p:nvPr/>
        </p:nvSpPr>
        <p:spPr>
          <a:xfrm>
            <a:off x="11798525" y="6497848"/>
            <a:ext cx="199975" cy="237619"/>
          </a:xfrm>
          <a:prstGeom prst="rect">
            <a:avLst/>
          </a:prstGeom>
          <a:noFill/>
        </p:spPr>
        <p:txBody>
          <a:bodyPr/>
          <a:lstStyle/>
          <a:p>
            <a:endParaRPr lang="en-US"/>
          </a:p>
        </p:txBody>
      </p:sp>
      <p:sp>
        <p:nvSpPr>
          <p:cNvPr id="25" name="Slide Number Placeholder 24"/>
          <p:cNvSpPr>
            <a:spLocks noGrp="1"/>
          </p:cNvSpPr>
          <p:nvPr>
            <p:ph type="sldNum" sz="quarter" idx="4294967295"/>
          </p:nvPr>
        </p:nvSpPr>
        <p:spPr>
          <a:xfrm>
            <a:off x="11826240" y="6515100"/>
            <a:ext cx="800000" cy="300000"/>
          </a:xfrm>
          <a:prstGeom prst="rect">
            <a:avLst/>
          </a:prstGeom>
          <a:extLst>
            <a:ext uri="{C572A759-6A51-4108-AA02-DFA0A04FC94B}">
              <ma14:wrappingTextBoxFlag xmlns:ma14="http://schemas.microsoft.com/office/mac/drawingml/2011/main" xmlns="" val="0"/>
            </a:ext>
          </a:extLst>
        </p:spPr>
        <p:txBody>
          <a:bodyPr/>
          <a:lstStyle>
            <a:lvl1pPr>
              <a:defRPr sz="1100"/>
            </a:lvl1pPr>
          </a:lstStyle>
          <a:p>
            <a:fld id="{F7021451-1387-4CA6-816F-3879F97B5CBC}" type="slidenum">
              <a:rPr lang="en-US" smtClean="0"/>
              <a:t>7</a:t>
            </a:fld>
            <a:endParaRPr lang="en-US"/>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11">
    <p:bg>
      <p:bgPr>
        <a:solidFill>
          <a:srgbClr val="FFFFFF"/>
        </a:solidFill>
        <a:effectLst/>
      </p:bgPr>
    </p:bg>
    <p:spTree>
      <p:nvGrpSpPr>
        <p:cNvPr id="1" name=""/>
        <p:cNvGrpSpPr/>
        <p:nvPr/>
      </p:nvGrpSpPr>
      <p:grpSpPr>
        <a:xfrm>
          <a:off x="0" y="0"/>
          <a:ext cx="0" cy="0"/>
          <a:chOff x="0" y="0"/>
          <a:chExt cx="0" cy="0"/>
        </a:xfrm>
      </p:grpSpPr>
      <p:sp>
        <p:nvSpPr>
          <p:cNvPr id="2" name="Object 1"/>
          <p:cNvSpPr/>
          <p:nvPr/>
        </p:nvSpPr>
        <p:spPr>
          <a:xfrm>
            <a:off x="1762458" y="379119"/>
            <a:ext cx="8664036" cy="1668095"/>
          </a:xfrm>
          <a:prstGeom prst="rect">
            <a:avLst/>
          </a:prstGeom>
          <a:noFill/>
        </p:spPr>
        <p:txBody>
          <a:bodyPr wrap="square" lIns="0" tIns="0" rIns="0" bIns="0" rtlCol="0" anchor="t"/>
          <a:lstStyle/>
          <a:p>
            <a:pPr algn="ctr">
              <a:lnSpc>
                <a:spcPts val="4380"/>
              </a:lnSpc>
              <a:buNone/>
            </a:pPr>
            <a:r>
              <a:rPr lang="en-US" sz="3750" b="1" kern="0" spc="-225" dirty="0">
                <a:solidFill>
                  <a:srgbClr val="22AAEE"/>
                </a:solidFill>
                <a:latin typeface="Inter" pitchFamily="34" charset="0"/>
                <a:ea typeface="Inter" pitchFamily="34" charset="-122"/>
                <a:cs typeface="Inter" pitchFamily="34" charset="-120"/>
              </a:rPr>
              <a:t>Universal Adoption: How Other Programs Can Implement This Framework</a:t>
            </a:r>
            <a:endParaRPr lang="en-US" dirty="0"/>
          </a:p>
        </p:txBody>
      </p:sp>
      <p:sp>
        <p:nvSpPr>
          <p:cNvPr id="3" name="Object 2"/>
          <p:cNvSpPr/>
          <p:nvPr/>
        </p:nvSpPr>
        <p:spPr>
          <a:xfrm>
            <a:off x="476131" y="2847263"/>
            <a:ext cx="714196" cy="714196"/>
          </a:xfrm>
          <a:prstGeom prst="ellipse">
            <a:avLst/>
          </a:prstGeom>
          <a:solidFill>
            <a:srgbClr val="22AAEE"/>
          </a:solidFill>
        </p:spPr>
        <p:txBody>
          <a:bodyPr/>
          <a:lstStyle/>
          <a:p>
            <a:endParaRPr lang="en-US"/>
          </a:p>
        </p:txBody>
      </p:sp>
      <p:pic>
        <p:nvPicPr>
          <p:cNvPr id="4" name="Object 3"/>
          <p:cNvPicPr>
            <a:picLocks noChangeAspect="1"/>
          </p:cNvPicPr>
          <p:nvPr/>
        </p:nvPicPr>
        <p:blipFill>
          <a:blip r:embed="rId3">
            <a:extLst>
              <a:ext uri="{96DAC541-7B7A-43D3-8B79-37D633B846F1}">
                <asvg:svgBlip xmlns:asvg="http://schemas.microsoft.com/office/drawing/2016/SVG/main" r:embed="rId4"/>
              </a:ext>
            </a:extLst>
          </a:blip>
          <a:stretch>
            <a:fillRect/>
          </a:stretch>
        </p:blipFill>
        <p:spPr>
          <a:xfrm>
            <a:off x="653290" y="3095558"/>
            <a:ext cx="371382" cy="228543"/>
          </a:xfrm>
          <a:prstGeom prst="rect">
            <a:avLst/>
          </a:prstGeom>
        </p:spPr>
      </p:pic>
      <p:sp>
        <p:nvSpPr>
          <p:cNvPr id="5" name="Object 4"/>
          <p:cNvSpPr/>
          <p:nvPr/>
        </p:nvSpPr>
        <p:spPr>
          <a:xfrm>
            <a:off x="1380780" y="2800691"/>
            <a:ext cx="2775843" cy="533862"/>
          </a:xfrm>
          <a:prstGeom prst="rect">
            <a:avLst/>
          </a:prstGeom>
          <a:noFill/>
        </p:spPr>
        <p:txBody>
          <a:bodyPr wrap="square" lIns="0" tIns="0" rIns="0" bIns="0" rtlCol="0" anchor="t"/>
          <a:lstStyle/>
          <a:p>
            <a:pPr algn="l">
              <a:lnSpc>
                <a:spcPts val="2102"/>
              </a:lnSpc>
              <a:buNone/>
            </a:pPr>
            <a:r>
              <a:rPr lang="en-US" sz="1800" b="1" kern="0" spc="-108" dirty="0">
                <a:solidFill>
                  <a:srgbClr val="22AAEE"/>
                </a:solidFill>
                <a:latin typeface="Inter" pitchFamily="34" charset="0"/>
                <a:ea typeface="Inter" pitchFamily="34" charset="-122"/>
                <a:cs typeface="Inter" pitchFamily="34" charset="-120"/>
              </a:rPr>
              <a:t>Configuration-Driven Advantage</a:t>
            </a:r>
            <a:endParaRPr lang="en-US" dirty="0"/>
          </a:p>
        </p:txBody>
      </p:sp>
      <p:sp>
        <p:nvSpPr>
          <p:cNvPr id="6" name="Object 5"/>
          <p:cNvSpPr/>
          <p:nvPr/>
        </p:nvSpPr>
        <p:spPr>
          <a:xfrm>
            <a:off x="1380780" y="3411776"/>
            <a:ext cx="2775843" cy="1584623"/>
          </a:xfrm>
          <a:prstGeom prst="rect">
            <a:avLst/>
          </a:prstGeom>
          <a:noFill/>
        </p:spPr>
        <p:txBody>
          <a:bodyPr wrap="square" lIns="0" tIns="0" rIns="0" bIns="0" rtlCol="0" anchor="t"/>
          <a:lstStyle/>
          <a:p>
            <a:pPr algn="l">
              <a:lnSpc>
                <a:spcPts val="2081"/>
              </a:lnSpc>
              <a:spcBef>
                <a:spcPts val="596"/>
              </a:spcBef>
              <a:buNone/>
            </a:pPr>
            <a:r>
              <a:rPr lang="en-US" sz="1500" kern="0" spc="-30" dirty="0">
                <a:solidFill>
                  <a:srgbClr val="22AAEE"/>
                </a:solidFill>
                <a:latin typeface="Inter" pitchFamily="34" charset="0"/>
                <a:ea typeface="Inter" pitchFamily="34" charset="-122"/>
                <a:cs typeface="Inter" pitchFamily="34" charset="-120"/>
              </a:rPr>
              <a:t>Universal framework that adapts to any business need through simple configuration, instead of building custom evaluation systems for each program.</a:t>
            </a:r>
            <a:endParaRPr lang="en-US" dirty="0"/>
          </a:p>
        </p:txBody>
      </p:sp>
      <p:sp>
        <p:nvSpPr>
          <p:cNvPr id="7" name="Object 6"/>
          <p:cNvSpPr/>
          <p:nvPr/>
        </p:nvSpPr>
        <p:spPr>
          <a:xfrm>
            <a:off x="4380405" y="2847263"/>
            <a:ext cx="714196" cy="714196"/>
          </a:xfrm>
          <a:prstGeom prst="ellipse">
            <a:avLst/>
          </a:prstGeom>
          <a:solidFill>
            <a:srgbClr val="FFD9AD"/>
          </a:solidFill>
        </p:spPr>
        <p:txBody>
          <a:bodyPr/>
          <a:lstStyle/>
          <a:p>
            <a:endParaRPr lang="en-US"/>
          </a:p>
        </p:txBody>
      </p:sp>
      <p:pic>
        <p:nvPicPr>
          <p:cNvPr id="8" name="Object 7"/>
          <p:cNvPicPr>
            <a:picLocks noChangeAspect="1"/>
          </p:cNvPicPr>
          <p:nvPr/>
        </p:nvPicPr>
        <p:blipFill>
          <a:blip r:embed="rId5">
            <a:extLst>
              <a:ext uri="{96DAC541-7B7A-43D3-8B79-37D633B846F1}">
                <asvg:svgBlip xmlns:asvg="http://schemas.microsoft.com/office/drawing/2016/SVG/main" r:embed="rId6"/>
              </a:ext>
            </a:extLst>
          </a:blip>
          <a:stretch>
            <a:fillRect/>
          </a:stretch>
        </p:blipFill>
        <p:spPr>
          <a:xfrm>
            <a:off x="4586856" y="3057899"/>
            <a:ext cx="304724" cy="304724"/>
          </a:xfrm>
          <a:prstGeom prst="rect">
            <a:avLst/>
          </a:prstGeom>
        </p:spPr>
      </p:pic>
      <p:sp>
        <p:nvSpPr>
          <p:cNvPr id="9" name="Object 8"/>
          <p:cNvSpPr/>
          <p:nvPr/>
        </p:nvSpPr>
        <p:spPr>
          <a:xfrm>
            <a:off x="5285053" y="2800691"/>
            <a:ext cx="2775843" cy="266931"/>
          </a:xfrm>
          <a:prstGeom prst="rect">
            <a:avLst/>
          </a:prstGeom>
          <a:noFill/>
        </p:spPr>
        <p:txBody>
          <a:bodyPr wrap="square" lIns="0" tIns="0" rIns="0" bIns="0" rtlCol="0" anchor="t"/>
          <a:lstStyle/>
          <a:p>
            <a:pPr algn="l">
              <a:lnSpc>
                <a:spcPts val="2102"/>
              </a:lnSpc>
              <a:buNone/>
            </a:pPr>
            <a:r>
              <a:rPr lang="en-US" sz="1800" b="1" kern="0" spc="-108" dirty="0">
                <a:solidFill>
                  <a:srgbClr val="22AAEE"/>
                </a:solidFill>
                <a:latin typeface="Inter" pitchFamily="34" charset="0"/>
                <a:ea typeface="Inter" pitchFamily="34" charset="-122"/>
                <a:cs typeface="Inter" pitchFamily="34" charset="-120"/>
              </a:rPr>
              <a:t>Rapid Deployment Process</a:t>
            </a:r>
            <a:endParaRPr lang="en-US" dirty="0"/>
          </a:p>
        </p:txBody>
      </p:sp>
      <p:sp>
        <p:nvSpPr>
          <p:cNvPr id="10" name="Object 9"/>
          <p:cNvSpPr/>
          <p:nvPr/>
        </p:nvSpPr>
        <p:spPr>
          <a:xfrm>
            <a:off x="5285053" y="3144845"/>
            <a:ext cx="2775843" cy="1320519"/>
          </a:xfrm>
          <a:prstGeom prst="rect">
            <a:avLst/>
          </a:prstGeom>
          <a:noFill/>
        </p:spPr>
        <p:txBody>
          <a:bodyPr wrap="square" lIns="0" tIns="0" rIns="0" bIns="0" rtlCol="0" anchor="t"/>
          <a:lstStyle/>
          <a:p>
            <a:pPr algn="l">
              <a:lnSpc>
                <a:spcPts val="2081"/>
              </a:lnSpc>
              <a:spcBef>
                <a:spcPts val="596"/>
              </a:spcBef>
              <a:buNone/>
            </a:pPr>
            <a:r>
              <a:rPr lang="en-US" sz="1500" kern="0" spc="-30" dirty="0">
                <a:solidFill>
                  <a:srgbClr val="22AAEE"/>
                </a:solidFill>
                <a:latin typeface="Inter" pitchFamily="34" charset="0"/>
                <a:ea typeface="Inter" pitchFamily="34" charset="-122"/>
                <a:cs typeface="Inter" pitchFamily="34" charset="-120"/>
              </a:rPr>
              <a:t>Simple JSON configuration, template selection, and metric customization to set up the evaluation framework in 1-2 days.</a:t>
            </a:r>
            <a:endParaRPr lang="en-US" dirty="0"/>
          </a:p>
        </p:txBody>
      </p:sp>
      <p:sp>
        <p:nvSpPr>
          <p:cNvPr id="11" name="Object 10"/>
          <p:cNvSpPr/>
          <p:nvPr/>
        </p:nvSpPr>
        <p:spPr>
          <a:xfrm>
            <a:off x="8284678" y="2847263"/>
            <a:ext cx="714196" cy="714196"/>
          </a:xfrm>
          <a:prstGeom prst="ellipse">
            <a:avLst/>
          </a:prstGeom>
          <a:solidFill>
            <a:srgbClr val="FEC088"/>
          </a:solidFill>
        </p:spPr>
        <p:txBody>
          <a:bodyPr/>
          <a:lstStyle/>
          <a:p>
            <a:endParaRPr lang="en-US"/>
          </a:p>
        </p:txBody>
      </p:sp>
      <p:pic>
        <p:nvPicPr>
          <p:cNvPr id="12" name="Object 11"/>
          <p:cNvPicPr>
            <a:picLocks noChangeAspect="1"/>
          </p:cNvPicPr>
          <p:nvPr/>
        </p:nvPicPr>
        <p:blipFill>
          <a:blip r:embed="rId7">
            <a:extLst>
              <a:ext uri="{96DAC541-7B7A-43D3-8B79-37D633B846F1}">
                <asvg:svgBlip xmlns:asvg="http://schemas.microsoft.com/office/drawing/2016/SVG/main" r:embed="rId8"/>
              </a:ext>
            </a:extLst>
          </a:blip>
          <a:stretch>
            <a:fillRect/>
          </a:stretch>
        </p:blipFill>
        <p:spPr>
          <a:xfrm>
            <a:off x="8507865" y="3041154"/>
            <a:ext cx="276156" cy="333292"/>
          </a:xfrm>
          <a:prstGeom prst="rect">
            <a:avLst/>
          </a:prstGeom>
        </p:spPr>
      </p:pic>
      <p:sp>
        <p:nvSpPr>
          <p:cNvPr id="13" name="Object 12"/>
          <p:cNvSpPr/>
          <p:nvPr/>
        </p:nvSpPr>
        <p:spPr>
          <a:xfrm>
            <a:off x="9189327" y="2800691"/>
            <a:ext cx="2775843" cy="533862"/>
          </a:xfrm>
          <a:prstGeom prst="rect">
            <a:avLst/>
          </a:prstGeom>
          <a:noFill/>
        </p:spPr>
        <p:txBody>
          <a:bodyPr wrap="square" lIns="0" tIns="0" rIns="0" bIns="0" rtlCol="0" anchor="t"/>
          <a:lstStyle/>
          <a:p>
            <a:pPr algn="l">
              <a:lnSpc>
                <a:spcPts val="2102"/>
              </a:lnSpc>
              <a:buNone/>
            </a:pPr>
            <a:r>
              <a:rPr lang="en-US" sz="1800" b="1" kern="0" spc="-108" dirty="0">
                <a:solidFill>
                  <a:srgbClr val="22AAEE"/>
                </a:solidFill>
                <a:latin typeface="Inter" pitchFamily="34" charset="0"/>
                <a:ea typeface="Inter" pitchFamily="34" charset="-122"/>
                <a:cs typeface="Inter" pitchFamily="34" charset="-120"/>
              </a:rPr>
              <a:t>Immediate Adoption Candidates</a:t>
            </a:r>
            <a:endParaRPr lang="en-US" dirty="0"/>
          </a:p>
        </p:txBody>
      </p:sp>
      <p:sp>
        <p:nvSpPr>
          <p:cNvPr id="14" name="Object 13"/>
          <p:cNvSpPr/>
          <p:nvPr/>
        </p:nvSpPr>
        <p:spPr>
          <a:xfrm>
            <a:off x="9189327" y="3411776"/>
            <a:ext cx="2775843" cy="1320519"/>
          </a:xfrm>
          <a:prstGeom prst="rect">
            <a:avLst/>
          </a:prstGeom>
          <a:noFill/>
        </p:spPr>
        <p:txBody>
          <a:bodyPr wrap="square" lIns="0" tIns="0" rIns="0" bIns="0" rtlCol="0" anchor="t"/>
          <a:lstStyle/>
          <a:p>
            <a:pPr algn="l">
              <a:lnSpc>
                <a:spcPts val="2081"/>
              </a:lnSpc>
              <a:spcBef>
                <a:spcPts val="596"/>
              </a:spcBef>
              <a:buNone/>
            </a:pPr>
            <a:r>
              <a:rPr lang="en-US" sz="1500" kern="0" spc="-30" dirty="0">
                <a:solidFill>
                  <a:srgbClr val="22AAEE"/>
                </a:solidFill>
                <a:latin typeface="Inter" pitchFamily="34" charset="0"/>
                <a:ea typeface="Inter" pitchFamily="34" charset="-122"/>
                <a:cs typeface="Inter" pitchFamily="34" charset="-120"/>
              </a:rPr>
              <a:t>High-impact programs like HR systems, IT helpdesk, sales support, procurement, and risk management are ready for rapid deployment.</a:t>
            </a:r>
            <a:endParaRPr lang="en-US" dirty="0"/>
          </a:p>
        </p:txBody>
      </p:sp>
      <p:sp>
        <p:nvSpPr>
          <p:cNvPr id="15" name="Object 14"/>
          <p:cNvSpPr/>
          <p:nvPr/>
        </p:nvSpPr>
        <p:spPr>
          <a:xfrm>
            <a:off x="0" y="5551687"/>
            <a:ext cx="12188952" cy="1304599"/>
          </a:xfrm>
          <a:prstGeom prst="rect">
            <a:avLst/>
          </a:prstGeom>
          <a:solidFill>
            <a:srgbClr val="22AAEE"/>
          </a:solidFill>
        </p:spPr>
        <p:txBody>
          <a:bodyPr/>
          <a:lstStyle/>
          <a:p>
            <a:endParaRPr lang="en-US"/>
          </a:p>
        </p:txBody>
      </p:sp>
      <p:sp>
        <p:nvSpPr>
          <p:cNvPr id="16" name="Object 15"/>
          <p:cNvSpPr/>
          <p:nvPr/>
        </p:nvSpPr>
        <p:spPr>
          <a:xfrm>
            <a:off x="742764" y="5874414"/>
            <a:ext cx="10703423" cy="667178"/>
          </a:xfrm>
          <a:prstGeom prst="rect">
            <a:avLst/>
          </a:prstGeom>
          <a:noFill/>
        </p:spPr>
        <p:txBody>
          <a:bodyPr wrap="square" lIns="0" tIns="0" rIns="0" bIns="0" rtlCol="0" anchor="ctr"/>
          <a:lstStyle/>
          <a:p>
            <a:pPr algn="ctr">
              <a:lnSpc>
                <a:spcPts val="2628"/>
              </a:lnSpc>
              <a:buNone/>
            </a:pPr>
            <a:r>
              <a:rPr lang="en-US" sz="2250" b="1" kern="0" spc="-135" dirty="0">
                <a:solidFill>
                  <a:srgbClr val="FFFFFF"/>
                </a:solidFill>
                <a:latin typeface="Inter" pitchFamily="34" charset="0"/>
                <a:ea typeface="Inter" pitchFamily="34" charset="-122"/>
                <a:cs typeface="Inter" pitchFamily="34" charset="-120"/>
              </a:rPr>
              <a:t>The configuration-driven approach enables rapid enterprise-wide expansion of the evaluation framework, transforming AI risk into AI confidence across the organization.</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a:extLst>
            <a:ext uri="{FF2B5EF4-FFF2-40B4-BE49-F238E27FC236}">
              <a16:creationId xmlns:a16="http://schemas.microsoft.com/office/drawing/2014/main" id="{A9622C80-D581-0698-2640-E0321ECE5817}"/>
            </a:ext>
          </a:extLst>
        </p:cNvPr>
        <p:cNvGrpSpPr/>
        <p:nvPr/>
      </p:nvGrpSpPr>
      <p:grpSpPr>
        <a:xfrm>
          <a:off x="0" y="0"/>
          <a:ext cx="0" cy="0"/>
          <a:chOff x="0" y="0"/>
          <a:chExt cx="0" cy="0"/>
        </a:xfrm>
      </p:grpSpPr>
      <p:sp>
        <p:nvSpPr>
          <p:cNvPr id="2" name="Object 1">
            <a:extLst>
              <a:ext uri="{FF2B5EF4-FFF2-40B4-BE49-F238E27FC236}">
                <a16:creationId xmlns:a16="http://schemas.microsoft.com/office/drawing/2014/main" id="{E106BFB3-32E3-F70A-888B-BD837374E2D4}"/>
              </a:ext>
            </a:extLst>
          </p:cNvPr>
          <p:cNvSpPr/>
          <p:nvPr/>
        </p:nvSpPr>
        <p:spPr>
          <a:xfrm>
            <a:off x="2521639" y="3021466"/>
            <a:ext cx="6890180" cy="1112063"/>
          </a:xfrm>
          <a:prstGeom prst="rect">
            <a:avLst/>
          </a:prstGeom>
          <a:noFill/>
        </p:spPr>
        <p:txBody>
          <a:bodyPr wrap="square" lIns="0" tIns="0" rIns="0" bIns="0" rtlCol="0" anchor="t"/>
          <a:lstStyle/>
          <a:p>
            <a:pPr algn="ctr">
              <a:lnSpc>
                <a:spcPts val="4380"/>
              </a:lnSpc>
              <a:buNone/>
            </a:pPr>
            <a:r>
              <a:rPr lang="en-US" sz="3750" b="1" kern="0" spc="-225" dirty="0">
                <a:solidFill>
                  <a:srgbClr val="22AAEE"/>
                </a:solidFill>
                <a:latin typeface="Inter" pitchFamily="34" charset="0"/>
                <a:ea typeface="Inter" pitchFamily="34" charset="-122"/>
                <a:cs typeface="Inter" pitchFamily="34" charset="-120"/>
              </a:rPr>
              <a:t>Appendix</a:t>
            </a:r>
            <a:endParaRPr lang="en-US" dirty="0"/>
          </a:p>
        </p:txBody>
      </p:sp>
      <p:sp>
        <p:nvSpPr>
          <p:cNvPr id="5" name="Object 4">
            <a:extLst>
              <a:ext uri="{FF2B5EF4-FFF2-40B4-BE49-F238E27FC236}">
                <a16:creationId xmlns:a16="http://schemas.microsoft.com/office/drawing/2014/main" id="{2FA04CC8-A6FD-C40B-262C-C937D1A57303}"/>
              </a:ext>
            </a:extLst>
          </p:cNvPr>
          <p:cNvSpPr/>
          <p:nvPr/>
        </p:nvSpPr>
        <p:spPr>
          <a:xfrm>
            <a:off x="11798525" y="6497848"/>
            <a:ext cx="199975" cy="237619"/>
          </a:xfrm>
          <a:prstGeom prst="rect">
            <a:avLst/>
          </a:prstGeom>
          <a:noFill/>
        </p:spPr>
        <p:txBody>
          <a:bodyPr/>
          <a:lstStyle/>
          <a:p>
            <a:endParaRPr lang="en-US"/>
          </a:p>
        </p:txBody>
      </p:sp>
      <p:sp>
        <p:nvSpPr>
          <p:cNvPr id="25" name="Slide Number Placeholder 24">
            <a:extLst>
              <a:ext uri="{FF2B5EF4-FFF2-40B4-BE49-F238E27FC236}">
                <a16:creationId xmlns:a16="http://schemas.microsoft.com/office/drawing/2014/main" id="{34AEA776-8542-D08A-6084-7709EA1B2251}"/>
              </a:ext>
            </a:extLst>
          </p:cNvPr>
          <p:cNvSpPr>
            <a:spLocks noGrp="1"/>
          </p:cNvSpPr>
          <p:nvPr>
            <p:ph type="sldNum" sz="quarter" idx="4294967295"/>
          </p:nvPr>
        </p:nvSpPr>
        <p:spPr>
          <a:xfrm>
            <a:off x="11826240" y="6515100"/>
            <a:ext cx="800000" cy="300000"/>
          </a:xfrm>
          <a:prstGeom prst="rect">
            <a:avLst/>
          </a:prstGeom>
          <a:extLst>
            <a:ext uri="{C572A759-6A51-4108-AA02-DFA0A04FC94B}">
              <ma14:wrappingTextBoxFlag xmlns="" xmlns:ma14="http://schemas.microsoft.com/office/mac/drawingml/2011/main" val="0"/>
            </a:ext>
          </a:extLst>
        </p:spPr>
        <p:txBody>
          <a:bodyPr/>
          <a:lstStyle>
            <a:lvl1pPr>
              <a:defRPr sz="1100"/>
            </a:lvl1pPr>
          </a:lstStyle>
          <a:p>
            <a:fld id="{F7021451-1387-4CA6-816F-3879F97B5CBC}" type="slidenum">
              <a:rPr lang="en-US" smtClean="0"/>
              <a:t>9</a:t>
            </a:fld>
            <a:endParaRPr lang="en-US"/>
          </a:p>
        </p:txBody>
      </p:sp>
    </p:spTree>
    <p:extLst>
      <p:ext uri="{BB962C8B-B14F-4D97-AF65-F5344CB8AC3E}">
        <p14:creationId xmlns:p14="http://schemas.microsoft.com/office/powerpoint/2010/main" val="340361516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A7A7A7"/>
      </a:dk2>
      <a:lt2>
        <a:srgbClr val="535353"/>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Yu Gothic Light"/>
        <a:font script="Hang" typeface="맑은 고딕"/>
        <a:font script="Hans" typeface="DengXian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Arial"/>
        <a:ea typeface=""/>
        <a:cs typeface=""/>
        <a:font script="Jpan" typeface="Yu Gothic"/>
        <a:font script="Hang" typeface="맑은 고딕"/>
        <a:font script="Hans" typeface="DengXian"/>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145</TotalTime>
  <Words>1258</Words>
  <Application>Microsoft Office PowerPoint</Application>
  <PresentationFormat>Widescreen</PresentationFormat>
  <Paragraphs>132</Paragraphs>
  <Slides>12</Slides>
  <Notes>12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12</vt:i4>
      </vt:variant>
    </vt:vector>
  </HeadingPairs>
  <TitlesOfParts>
    <vt:vector size="15" baseType="lpstr">
      <vt:lpstr>Arial</vt:lpstr>
      <vt:lpstr>Inter</vt:lpstr>
      <vt:lpstr>Office Theme</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Company>Beautiful.ai</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RAG Evaluation Framework A Strategic Journey for AI Excellence</dc:title>
  <dc:subject>RAG Evaluation Framework A Strategic Journey for AI Excellence</dc:subject>
  <dc:creator>veerabadran.sudhakar@gmail.com</dc:creator>
  <cp:lastModifiedBy>Ajitha Rani NG</cp:lastModifiedBy>
  <cp:revision>6</cp:revision>
  <dcterms:created xsi:type="dcterms:W3CDTF">2025-06-17T13:27:52Z</dcterms:created>
  <dcterms:modified xsi:type="dcterms:W3CDTF">2025-06-17T15:53:36Z</dcterms:modified>
</cp:coreProperties>
</file>