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8" r:id="rId3"/>
    <p:sldId id="259" r:id="rId4"/>
    <p:sldId id="268" r:id="rId5"/>
    <p:sldId id="269" r:id="rId6"/>
    <p:sldId id="270" r:id="rId7"/>
    <p:sldId id="271" r:id="rId8"/>
    <p:sldId id="272" r:id="rId9"/>
    <p:sldId id="273" r:id="rId10"/>
    <p:sldId id="274" r:id="rId11"/>
    <p:sldId id="276" r:id="rId12"/>
    <p:sldId id="275"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86" autoAdjust="0"/>
    <p:restoredTop sz="96327" autoAdjust="0"/>
  </p:normalViewPr>
  <p:slideViewPr>
    <p:cSldViewPr snapToGrid="0">
      <p:cViewPr varScale="1">
        <p:scale>
          <a:sx n="128" d="100"/>
          <a:sy n="128" d="100"/>
        </p:scale>
        <p:origin x="616" y="176"/>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2/13/21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2/13/21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3</a:t>
            </a:fld>
            <a:endParaRPr lang="en-US"/>
          </a:p>
        </p:txBody>
      </p:sp>
    </p:spTree>
    <p:extLst>
      <p:ext uri="{BB962C8B-B14F-4D97-AF65-F5344CB8AC3E}">
        <p14:creationId xmlns:p14="http://schemas.microsoft.com/office/powerpoint/2010/main" val="38550369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2/13/21</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2/13/21</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2/13/21</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2/13/21</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2/13/21</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2/13/21</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2/13/21</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2/13/21</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ronavirus.jhu.edu/us-map" TargetMode="External"/><Relationship Id="rId2" Type="http://schemas.openxmlformats.org/officeDocument/2006/relationships/hyperlink" Target="https://trends.google.com/trends/yis/2020/GLOBAL/" TargetMode="External"/><Relationship Id="rId1" Type="http://schemas.openxmlformats.org/officeDocument/2006/relationships/slideLayout" Target="../slideLayouts/slideLayout2.xml"/><Relationship Id="rId4" Type="http://schemas.openxmlformats.org/officeDocument/2006/relationships/hyperlink" Target="https://www.cdc.gov/coronavirus/2019-nco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a:t>Can we predict Covid-19 infection spread?</a:t>
            </a:r>
          </a:p>
        </p:txBody>
      </p:sp>
      <p:sp>
        <p:nvSpPr>
          <p:cNvPr id="3" name="Subtitle 2"/>
          <p:cNvSpPr>
            <a:spLocks noGrp="1"/>
          </p:cNvSpPr>
          <p:nvPr>
            <p:ph type="subTitle" idx="1"/>
          </p:nvPr>
        </p:nvSpPr>
        <p:spPr/>
        <p:txBody>
          <a:bodyPr/>
          <a:lstStyle/>
          <a:p>
            <a:r>
              <a:rPr lang="en-US" dirty="0">
                <a:solidFill>
                  <a:schemeClr val="tx1">
                    <a:lumMod val="95000"/>
                  </a:schemeClr>
                </a:solidFill>
              </a:rPr>
              <a:t>Veera Reddy </a:t>
            </a:r>
            <a:r>
              <a:rPr lang="en-US" dirty="0" err="1">
                <a:solidFill>
                  <a:schemeClr val="tx1">
                    <a:lumMod val="95000"/>
                  </a:schemeClr>
                </a:solidFill>
              </a:rPr>
              <a:t>Koppula</a:t>
            </a:r>
            <a:r>
              <a:rPr lang="en-US" dirty="0">
                <a:solidFill>
                  <a:schemeClr val="tx1">
                    <a:lumMod val="95000"/>
                  </a:schemeClr>
                </a:solidFill>
              </a:rPr>
              <a:t>| DSC 500</a:t>
            </a: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Google search trend</a:t>
            </a:r>
            <a:br>
              <a:rPr lang="en-US" dirty="0"/>
            </a:br>
            <a:r>
              <a:rPr lang="en-US" dirty="0"/>
              <a:t>- For “ Do I have </a:t>
            </a:r>
            <a:r>
              <a:rPr lang="en-US" dirty="0" err="1"/>
              <a:t>Covid</a:t>
            </a:r>
            <a:r>
              <a:rPr lang="en-US" dirty="0"/>
              <a:t>” in the top 4 states with covid-19 positivity rates</a:t>
            </a:r>
          </a:p>
        </p:txBody>
      </p:sp>
      <p:sp>
        <p:nvSpPr>
          <p:cNvPr id="3" name="Text Placeholder 2"/>
          <p:cNvSpPr>
            <a:spLocks noGrp="1"/>
          </p:cNvSpPr>
          <p:nvPr>
            <p:ph type="body" sz="half" idx="2"/>
          </p:nvPr>
        </p:nvSpPr>
        <p:spPr/>
        <p:txBody>
          <a:bodyPr/>
          <a:lstStyle/>
          <a:p>
            <a:r>
              <a:rPr lang="en-US" dirty="0"/>
              <a:t>Observation:</a:t>
            </a:r>
          </a:p>
          <a:p>
            <a:pPr marL="285750" indent="-285750">
              <a:buFont typeface="Arial" panose="020B0604020202020204" pitchFamily="34" charset="0"/>
              <a:buChar char="•"/>
            </a:pPr>
            <a:r>
              <a:rPr lang="en-US" dirty="0"/>
              <a:t>Search for </a:t>
            </a:r>
            <a:r>
              <a:rPr lang="en-US" dirty="0" err="1"/>
              <a:t>Covid</a:t>
            </a:r>
            <a:r>
              <a:rPr lang="en-US" dirty="0"/>
              <a:t> symptom Check does seem to have some positive correlation with virus spread</a:t>
            </a:r>
          </a:p>
        </p:txBody>
      </p:sp>
      <p:pic>
        <p:nvPicPr>
          <p:cNvPr id="5" name="Picture 4" descr="Chart, line chart&#10;&#10;Description automatically generated">
            <a:extLst>
              <a:ext uri="{FF2B5EF4-FFF2-40B4-BE49-F238E27FC236}">
                <a16:creationId xmlns:a16="http://schemas.microsoft.com/office/drawing/2014/main" id="{F5EE326F-2741-8046-9AC5-71A16AE89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109" y="4759941"/>
            <a:ext cx="7135536" cy="1363288"/>
          </a:xfrm>
          <a:prstGeom prst="rect">
            <a:avLst/>
          </a:prstGeom>
        </p:spPr>
      </p:pic>
      <p:pic>
        <p:nvPicPr>
          <p:cNvPr id="7" name="Picture 6" descr="Chart, line chart&#10;&#10;Description automatically generated">
            <a:extLst>
              <a:ext uri="{FF2B5EF4-FFF2-40B4-BE49-F238E27FC236}">
                <a16:creationId xmlns:a16="http://schemas.microsoft.com/office/drawing/2014/main" id="{F3D5D6D2-CF34-A848-8760-5E911DBD1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7526" y="3239405"/>
            <a:ext cx="7158702" cy="1363288"/>
          </a:xfrm>
          <a:prstGeom prst="rect">
            <a:avLst/>
          </a:prstGeom>
        </p:spPr>
      </p:pic>
      <p:pic>
        <p:nvPicPr>
          <p:cNvPr id="9" name="Picture 8" descr="Chart, line chart&#10;&#10;Description automatically generated">
            <a:extLst>
              <a:ext uri="{FF2B5EF4-FFF2-40B4-BE49-F238E27FC236}">
                <a16:creationId xmlns:a16="http://schemas.microsoft.com/office/drawing/2014/main" id="{AE622EBD-A65B-D441-8984-1FA75458E5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944" y="1741622"/>
            <a:ext cx="7135537" cy="1363288"/>
          </a:xfrm>
          <a:prstGeom prst="rect">
            <a:avLst/>
          </a:prstGeom>
        </p:spPr>
      </p:pic>
      <p:pic>
        <p:nvPicPr>
          <p:cNvPr id="13" name="Picture 12" descr="Graphical user interface, chart, application&#10;&#10;Description automatically generated">
            <a:extLst>
              <a:ext uri="{FF2B5EF4-FFF2-40B4-BE49-F238E27FC236}">
                <a16:creationId xmlns:a16="http://schemas.microsoft.com/office/drawing/2014/main" id="{5F9202D9-B9E7-834D-9428-7553821DD7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943" y="243839"/>
            <a:ext cx="7135537" cy="1363288"/>
          </a:xfrm>
          <a:prstGeom prst="rect">
            <a:avLst/>
          </a:prstGeom>
        </p:spPr>
      </p:pic>
    </p:spTree>
    <p:extLst>
      <p:ext uri="{BB962C8B-B14F-4D97-AF65-F5344CB8AC3E}">
        <p14:creationId xmlns:p14="http://schemas.microsoft.com/office/powerpoint/2010/main" val="143628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Google search trend</a:t>
            </a:r>
            <a:br>
              <a:rPr lang="en-US" dirty="0"/>
            </a:br>
            <a:r>
              <a:rPr lang="en-US" dirty="0"/>
              <a:t>- For “ </a:t>
            </a:r>
            <a:r>
              <a:rPr lang="en-US" dirty="0" err="1"/>
              <a:t>Covid</a:t>
            </a:r>
            <a:r>
              <a:rPr lang="en-US" dirty="0"/>
              <a:t> Testing ” in the top 4 states with covid-19 positivity rates</a:t>
            </a:r>
          </a:p>
        </p:txBody>
      </p:sp>
      <p:sp>
        <p:nvSpPr>
          <p:cNvPr id="3" name="Text Placeholder 2"/>
          <p:cNvSpPr>
            <a:spLocks noGrp="1"/>
          </p:cNvSpPr>
          <p:nvPr>
            <p:ph type="body" sz="half" idx="2"/>
          </p:nvPr>
        </p:nvSpPr>
        <p:spPr/>
        <p:txBody>
          <a:bodyPr/>
          <a:lstStyle/>
          <a:p>
            <a:r>
              <a:rPr lang="en-US" dirty="0"/>
              <a:t>Observation:</a:t>
            </a:r>
          </a:p>
          <a:p>
            <a:pPr marL="285750" indent="-285750">
              <a:buFont typeface="Arial" panose="020B0604020202020204" pitchFamily="34" charset="0"/>
              <a:buChar char="•"/>
            </a:pPr>
            <a:r>
              <a:rPr lang="en-US" dirty="0"/>
              <a:t>Search for </a:t>
            </a:r>
            <a:r>
              <a:rPr lang="en-US" dirty="0" err="1"/>
              <a:t>Covid</a:t>
            </a:r>
            <a:r>
              <a:rPr lang="en-US" dirty="0"/>
              <a:t> Testing has a strong positive correlation with virus spread rate</a:t>
            </a:r>
          </a:p>
        </p:txBody>
      </p:sp>
      <p:pic>
        <p:nvPicPr>
          <p:cNvPr id="5" name="Picture 4" descr="Chart, line chart&#10;&#10;Description automatically generated">
            <a:extLst>
              <a:ext uri="{FF2B5EF4-FFF2-40B4-BE49-F238E27FC236}">
                <a16:creationId xmlns:a16="http://schemas.microsoft.com/office/drawing/2014/main" id="{03141952-6878-0649-8144-01716DFC0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7524" y="4714435"/>
            <a:ext cx="7100792" cy="1363288"/>
          </a:xfrm>
          <a:prstGeom prst="rect">
            <a:avLst/>
          </a:prstGeom>
        </p:spPr>
      </p:pic>
      <p:pic>
        <p:nvPicPr>
          <p:cNvPr id="7" name="Picture 6" descr="Chart, line chart&#10;&#10;Description automatically generated">
            <a:extLst>
              <a:ext uri="{FF2B5EF4-FFF2-40B4-BE49-F238E27FC236}">
                <a16:creationId xmlns:a16="http://schemas.microsoft.com/office/drawing/2014/main" id="{6E0D194E-A1AC-EE4C-B996-99B0EBF5E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7523" y="3216652"/>
            <a:ext cx="7100791" cy="1363288"/>
          </a:xfrm>
          <a:prstGeom prst="rect">
            <a:avLst/>
          </a:prstGeom>
        </p:spPr>
      </p:pic>
      <p:pic>
        <p:nvPicPr>
          <p:cNvPr id="9" name="Picture 8" descr="Graphical user interface, chart, application, line chart&#10;&#10;Description automatically generated">
            <a:extLst>
              <a:ext uri="{FF2B5EF4-FFF2-40B4-BE49-F238E27FC236}">
                <a16:creationId xmlns:a16="http://schemas.microsoft.com/office/drawing/2014/main" id="{31DDB8AA-719C-A647-AC37-B11AEA082C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7523" y="1718869"/>
            <a:ext cx="7100790" cy="1363288"/>
          </a:xfrm>
          <a:prstGeom prst="rect">
            <a:avLst/>
          </a:prstGeom>
        </p:spPr>
      </p:pic>
      <p:pic>
        <p:nvPicPr>
          <p:cNvPr id="11" name="Picture 10" descr="Chart, line chart&#10;&#10;Description automatically generated">
            <a:extLst>
              <a:ext uri="{FF2B5EF4-FFF2-40B4-BE49-F238E27FC236}">
                <a16:creationId xmlns:a16="http://schemas.microsoft.com/office/drawing/2014/main" id="{22021402-0EC6-BD44-B6D9-B6436E6D71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7523" y="221086"/>
            <a:ext cx="7100790" cy="1363288"/>
          </a:xfrm>
          <a:prstGeom prst="rect">
            <a:avLst/>
          </a:prstGeom>
        </p:spPr>
      </p:pic>
    </p:spTree>
    <p:extLst>
      <p:ext uri="{BB962C8B-B14F-4D97-AF65-F5344CB8AC3E}">
        <p14:creationId xmlns:p14="http://schemas.microsoft.com/office/powerpoint/2010/main" val="332675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Google search trend</a:t>
            </a:r>
            <a:br>
              <a:rPr lang="en-US" dirty="0"/>
            </a:br>
            <a:r>
              <a:rPr lang="en-US" dirty="0"/>
              <a:t>- For “ </a:t>
            </a:r>
            <a:r>
              <a:rPr lang="en-US" dirty="0" err="1"/>
              <a:t>Covid</a:t>
            </a:r>
            <a:r>
              <a:rPr lang="en-US" dirty="0"/>
              <a:t> Restrictions” in the top 4 states with covid-19 positivity rates</a:t>
            </a:r>
          </a:p>
        </p:txBody>
      </p:sp>
      <p:sp>
        <p:nvSpPr>
          <p:cNvPr id="3" name="Text Placeholder 2"/>
          <p:cNvSpPr>
            <a:spLocks noGrp="1"/>
          </p:cNvSpPr>
          <p:nvPr>
            <p:ph type="body" sz="half" idx="2"/>
          </p:nvPr>
        </p:nvSpPr>
        <p:spPr/>
        <p:txBody>
          <a:bodyPr/>
          <a:lstStyle/>
          <a:p>
            <a:r>
              <a:rPr lang="en-US" dirty="0"/>
              <a:t>Observation:</a:t>
            </a:r>
          </a:p>
          <a:p>
            <a:pPr marL="285750" indent="-285750">
              <a:buFont typeface="Arial" panose="020B0604020202020204" pitchFamily="34" charset="0"/>
              <a:buChar char="•"/>
            </a:pPr>
            <a:r>
              <a:rPr lang="en-US" dirty="0"/>
              <a:t>Search for </a:t>
            </a:r>
            <a:r>
              <a:rPr lang="en-US" dirty="0" err="1"/>
              <a:t>Covid</a:t>
            </a:r>
            <a:r>
              <a:rPr lang="en-US" dirty="0"/>
              <a:t> Restrictions has no correlation with virus spread rate</a:t>
            </a:r>
          </a:p>
        </p:txBody>
      </p:sp>
      <p:pic>
        <p:nvPicPr>
          <p:cNvPr id="17" name="Picture 16" descr="Graphical user interface, text, application, email, Teams&#10;&#10;Description automatically generated">
            <a:extLst>
              <a:ext uri="{FF2B5EF4-FFF2-40B4-BE49-F238E27FC236}">
                <a16:creationId xmlns:a16="http://schemas.microsoft.com/office/drawing/2014/main" id="{95ECF0B5-27C9-C149-9A25-86824E07F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7524" y="221086"/>
            <a:ext cx="7112373" cy="1363288"/>
          </a:xfrm>
          <a:prstGeom prst="rect">
            <a:avLst/>
          </a:prstGeom>
        </p:spPr>
      </p:pic>
      <p:pic>
        <p:nvPicPr>
          <p:cNvPr id="19" name="Picture 18" descr="Graphical user interface, text, application, email&#10;&#10;Description automatically generated">
            <a:extLst>
              <a:ext uri="{FF2B5EF4-FFF2-40B4-BE49-F238E27FC236}">
                <a16:creationId xmlns:a16="http://schemas.microsoft.com/office/drawing/2014/main" id="{013044F0-AFC3-4945-8525-08163D10E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7524" y="1718869"/>
            <a:ext cx="7112372" cy="1363288"/>
          </a:xfrm>
          <a:prstGeom prst="rect">
            <a:avLst/>
          </a:prstGeom>
        </p:spPr>
      </p:pic>
      <p:pic>
        <p:nvPicPr>
          <p:cNvPr id="21" name="Picture 20" descr="Chart&#10;&#10;Description automatically generated">
            <a:extLst>
              <a:ext uri="{FF2B5EF4-FFF2-40B4-BE49-F238E27FC236}">
                <a16:creationId xmlns:a16="http://schemas.microsoft.com/office/drawing/2014/main" id="{2119EB2F-36BA-9B48-9C39-7D53F52670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943" y="3216652"/>
            <a:ext cx="7112373" cy="1363288"/>
          </a:xfrm>
          <a:prstGeom prst="rect">
            <a:avLst/>
          </a:prstGeom>
        </p:spPr>
      </p:pic>
      <p:pic>
        <p:nvPicPr>
          <p:cNvPr id="23" name="Picture 22" descr="Chart&#10;&#10;Description automatically generated">
            <a:extLst>
              <a:ext uri="{FF2B5EF4-FFF2-40B4-BE49-F238E27FC236}">
                <a16:creationId xmlns:a16="http://schemas.microsoft.com/office/drawing/2014/main" id="{21207E80-AB85-BA41-917C-43DAAB09E3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2778" y="4714435"/>
            <a:ext cx="7135538" cy="1363288"/>
          </a:xfrm>
          <a:prstGeom prst="rect">
            <a:avLst/>
          </a:prstGeom>
        </p:spPr>
      </p:pic>
    </p:spTree>
    <p:extLst>
      <p:ext uri="{BB962C8B-B14F-4D97-AF65-F5344CB8AC3E}">
        <p14:creationId xmlns:p14="http://schemas.microsoft.com/office/powerpoint/2010/main" val="429106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Based on the review for different Google searches 0-Search for COVID-19 testing and </a:t>
            </a:r>
            <a:r>
              <a:rPr lang="en-US" dirty="0" err="1"/>
              <a:t>Covid</a:t>
            </a:r>
            <a:r>
              <a:rPr lang="en-US" dirty="0"/>
              <a:t> symptoms checker have a positive correlation to COVID-19 positivity spread rate.</a:t>
            </a:r>
          </a:p>
          <a:p>
            <a:r>
              <a:rPr lang="en-US" dirty="0"/>
              <a:t>In general, where people who believe they might have been exposed to the virus would like for options to validate or test for an infection, higher test rate would theoretically could cause drive in higher positivity rate due to collection of larger samples. </a:t>
            </a:r>
          </a:p>
          <a:p>
            <a:endParaRPr lang="en-US" dirty="0"/>
          </a:p>
        </p:txBody>
      </p:sp>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Google search trends - </a:t>
            </a:r>
            <a:r>
              <a:rPr lang="en-US" i="1" dirty="0">
                <a:hlinkClick r:id="rId2">
                  <a:extLst>
                    <a:ext uri="{A12FA001-AC4F-418D-AE19-62706E023703}">
                      <ahyp:hlinkClr xmlns:ahyp="http://schemas.microsoft.com/office/drawing/2018/hyperlinkcolor" val="tx"/>
                    </a:ext>
                  </a:extLst>
                </a:hlinkClick>
              </a:rPr>
              <a:t>https://trends.google.com/trends/yis/2020/</a:t>
            </a:r>
            <a:endParaRPr lang="en-US" i="1" dirty="0"/>
          </a:p>
          <a:p>
            <a:r>
              <a:rPr lang="en-US" dirty="0"/>
              <a:t>John Hopkins </a:t>
            </a:r>
            <a:r>
              <a:rPr lang="en-US" dirty="0" err="1"/>
              <a:t>Covid</a:t>
            </a:r>
            <a:r>
              <a:rPr lang="en-US" dirty="0"/>
              <a:t> data - </a:t>
            </a:r>
            <a:r>
              <a:rPr lang="en-US" i="1" dirty="0">
                <a:hlinkClick r:id="rId3">
                  <a:extLst>
                    <a:ext uri="{A12FA001-AC4F-418D-AE19-62706E023703}">
                      <ahyp:hlinkClr xmlns:ahyp="http://schemas.microsoft.com/office/drawing/2018/hyperlinkcolor" val="tx"/>
                    </a:ext>
                  </a:extLst>
                </a:hlinkClick>
              </a:rPr>
              <a:t>https://coronavirus.jhu.edu/us-map</a:t>
            </a:r>
            <a:endParaRPr lang="en-US" i="1" dirty="0"/>
          </a:p>
          <a:p>
            <a:r>
              <a:rPr lang="en-US" dirty="0"/>
              <a:t>Center for Disease control (CDC )- </a:t>
            </a:r>
            <a:r>
              <a:rPr lang="en-US" i="1" dirty="0">
                <a:hlinkClick r:id="rId4">
                  <a:extLst>
                    <a:ext uri="{A12FA001-AC4F-418D-AE19-62706E023703}">
                      <ahyp:hlinkClr xmlns:ahyp="http://schemas.microsoft.com/office/drawing/2018/hyperlinkcolor" val="tx"/>
                    </a:ext>
                  </a:extLst>
                </a:hlinkClick>
              </a:rPr>
              <a:t>https://www.cdc.gov/coronavirus/2019-ncov</a:t>
            </a:r>
            <a:endParaRPr lang="en-US" i="1" dirty="0"/>
          </a:p>
          <a:p>
            <a:endParaRPr lang="en-US" dirty="0"/>
          </a:p>
          <a:p>
            <a:endParaRPr lang="en-US" dirty="0"/>
          </a:p>
        </p:txBody>
      </p:sp>
    </p:spTree>
    <p:extLst>
      <p:ext uri="{BB962C8B-B14F-4D97-AF65-F5344CB8AC3E}">
        <p14:creationId xmlns:p14="http://schemas.microsoft.com/office/powerpoint/2010/main" val="107404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pPr marL="0" indent="0">
              <a:buNone/>
            </a:pPr>
            <a:r>
              <a:rPr lang="en-US" dirty="0"/>
              <a:t>I would like to define different search keywords and identify if there is any correlation with observed Covid-19 data from other data sources to see if we can formulate any indicators that could predict the spread of Covid-19 infection further.</a:t>
            </a:r>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Topics</a:t>
            </a:r>
          </a:p>
        </p:txBody>
      </p:sp>
      <p:sp>
        <p:nvSpPr>
          <p:cNvPr id="3" name="Content Placeholder 2"/>
          <p:cNvSpPr>
            <a:spLocks noGrp="1"/>
          </p:cNvSpPr>
          <p:nvPr>
            <p:ph idx="1"/>
          </p:nvPr>
        </p:nvSpPr>
        <p:spPr/>
        <p:txBody>
          <a:bodyPr>
            <a:normAutofit fontScale="92500" lnSpcReduction="10000"/>
          </a:bodyPr>
          <a:lstStyle/>
          <a:p>
            <a:r>
              <a:rPr lang="en-US" dirty="0"/>
              <a:t>Covid-19 Spread rate in US</a:t>
            </a:r>
          </a:p>
          <a:p>
            <a:r>
              <a:rPr lang="en-US" dirty="0"/>
              <a:t>Covid-19 symptoms</a:t>
            </a:r>
          </a:p>
          <a:p>
            <a:r>
              <a:rPr lang="en-US" dirty="0"/>
              <a:t>How does Covid-19 spread?</a:t>
            </a:r>
          </a:p>
          <a:p>
            <a:r>
              <a:rPr lang="en-US" dirty="0"/>
              <a:t>Spread in states with top +</a:t>
            </a:r>
            <a:r>
              <a:rPr lang="en-US" dirty="0" err="1"/>
              <a:t>ve</a:t>
            </a:r>
            <a:r>
              <a:rPr lang="en-US" dirty="0"/>
              <a:t> rates– with restrictions timeline</a:t>
            </a:r>
          </a:p>
          <a:p>
            <a:r>
              <a:rPr lang="en-US" dirty="0"/>
              <a:t>Google Search Trends</a:t>
            </a:r>
          </a:p>
          <a:p>
            <a:pPr lvl="1">
              <a:buFont typeface="Courier New" panose="02070309020205020404" pitchFamily="49" charset="0"/>
              <a:buChar char="o"/>
            </a:pPr>
            <a:r>
              <a:rPr lang="en-US" dirty="0" err="1"/>
              <a:t>Coronovirus</a:t>
            </a:r>
            <a:r>
              <a:rPr lang="en-US" dirty="0"/>
              <a:t>/</a:t>
            </a:r>
            <a:r>
              <a:rPr lang="en-US" dirty="0" err="1"/>
              <a:t>Covid</a:t>
            </a:r>
            <a:r>
              <a:rPr lang="en-US" dirty="0"/>
              <a:t> Symptoms	</a:t>
            </a:r>
          </a:p>
          <a:p>
            <a:pPr lvl="1">
              <a:buFont typeface="Courier New" panose="02070309020205020404" pitchFamily="49" charset="0"/>
              <a:buChar char="o"/>
            </a:pPr>
            <a:r>
              <a:rPr lang="en-US" dirty="0"/>
              <a:t>Do I have </a:t>
            </a:r>
            <a:r>
              <a:rPr lang="en-US" dirty="0" err="1"/>
              <a:t>Covid</a:t>
            </a:r>
            <a:r>
              <a:rPr lang="en-US" dirty="0"/>
              <a:t>/Coronavirus</a:t>
            </a:r>
          </a:p>
          <a:p>
            <a:pPr lvl="1">
              <a:buFont typeface="Courier New" panose="02070309020205020404" pitchFamily="49" charset="0"/>
              <a:buChar char="o"/>
            </a:pPr>
            <a:r>
              <a:rPr lang="en-US" dirty="0" err="1"/>
              <a:t>Covid</a:t>
            </a:r>
            <a:r>
              <a:rPr lang="en-US" dirty="0"/>
              <a:t> Testing</a:t>
            </a:r>
          </a:p>
          <a:p>
            <a:pPr lvl="1">
              <a:buFont typeface="Courier New" panose="02070309020205020404" pitchFamily="49" charset="0"/>
              <a:buChar char="o"/>
            </a:pPr>
            <a:r>
              <a:rPr lang="en-US" dirty="0" err="1"/>
              <a:t>Covid</a:t>
            </a:r>
            <a:r>
              <a:rPr lang="en-US" dirty="0"/>
              <a:t> Restrictions</a:t>
            </a:r>
          </a:p>
          <a:p>
            <a:endParaRPr lang="en-US" dirty="0"/>
          </a:p>
        </p:txBody>
      </p:sp>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466344"/>
            <a:ext cx="3502152" cy="1600200"/>
          </a:xfrm>
        </p:spPr>
        <p:txBody>
          <a:bodyPr anchor="t">
            <a:normAutofit/>
          </a:bodyPr>
          <a:lstStyle/>
          <a:p>
            <a:r>
              <a:rPr lang="en-US" dirty="0"/>
              <a:t>Covid-19 Spread Rates per 100k</a:t>
            </a:r>
          </a:p>
        </p:txBody>
      </p:sp>
      <p:sp>
        <p:nvSpPr>
          <p:cNvPr id="3" name="Text Placeholder 2"/>
          <p:cNvSpPr>
            <a:spLocks noGrp="1"/>
          </p:cNvSpPr>
          <p:nvPr>
            <p:ph type="body" sz="half" idx="2"/>
          </p:nvPr>
        </p:nvSpPr>
        <p:spPr>
          <a:xfrm>
            <a:off x="384048" y="3749040"/>
            <a:ext cx="3502152" cy="2423160"/>
          </a:xfrm>
        </p:spPr>
        <p:txBody>
          <a:bodyPr anchor="b">
            <a:normAutofit lnSpcReduction="10000"/>
          </a:bodyPr>
          <a:lstStyle/>
          <a:p>
            <a:r>
              <a:rPr lang="en-US" dirty="0"/>
              <a:t>Observations: </a:t>
            </a:r>
          </a:p>
          <a:p>
            <a:pPr marL="285750" indent="-285750">
              <a:buFont typeface="Arial" panose="020B0604020202020204" pitchFamily="34" charset="0"/>
              <a:buChar char="•"/>
            </a:pPr>
            <a:r>
              <a:rPr lang="en-US" dirty="0"/>
              <a:t>Higher Positivity rate in Mid-western states like North Dakota, South Dakota, Utah, Tennessee.</a:t>
            </a:r>
          </a:p>
          <a:p>
            <a:pPr marL="285750" indent="-285750">
              <a:buFont typeface="Arial" panose="020B0604020202020204" pitchFamily="34" charset="0"/>
              <a:buChar char="•"/>
            </a:pPr>
            <a:r>
              <a:rPr lang="en-US" dirty="0"/>
              <a:t>Most of the infection spread is centered around metro areas in most of the states, showing a general positive correlation with population density</a:t>
            </a:r>
          </a:p>
        </p:txBody>
      </p:sp>
      <p:pic>
        <p:nvPicPr>
          <p:cNvPr id="9" name="Content Placeholder 8" descr="A map of the world&#10;&#10;Description automatically generated with medium confidence">
            <a:extLst>
              <a:ext uri="{FF2B5EF4-FFF2-40B4-BE49-F238E27FC236}">
                <a16:creationId xmlns:a16="http://schemas.microsoft.com/office/drawing/2014/main" id="{6AFAA782-3AC2-F743-8C97-9250242B1802}"/>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4520265" y="181987"/>
            <a:ext cx="7051346" cy="3378509"/>
          </a:xfrm>
          <a:noFill/>
        </p:spPr>
      </p:pic>
      <p:sp>
        <p:nvSpPr>
          <p:cNvPr id="10" name="TextBox 9">
            <a:extLst>
              <a:ext uri="{FF2B5EF4-FFF2-40B4-BE49-F238E27FC236}">
                <a16:creationId xmlns:a16="http://schemas.microsoft.com/office/drawing/2014/main" id="{EFBB2E3D-D6E8-6E45-A2ED-8C1753F94347}"/>
              </a:ext>
            </a:extLst>
          </p:cNvPr>
          <p:cNvSpPr txBox="1"/>
          <p:nvPr/>
        </p:nvSpPr>
        <p:spPr>
          <a:xfrm>
            <a:off x="2733040" y="5852160"/>
            <a:ext cx="184731" cy="369332"/>
          </a:xfrm>
          <a:prstGeom prst="rect">
            <a:avLst/>
          </a:prstGeom>
          <a:noFill/>
        </p:spPr>
        <p:txBody>
          <a:bodyPr wrap="none" rtlCol="0">
            <a:spAutoFit/>
          </a:bodyPr>
          <a:lstStyle/>
          <a:p>
            <a:endParaRPr lang="en-US" dirty="0"/>
          </a:p>
        </p:txBody>
      </p:sp>
      <p:pic>
        <p:nvPicPr>
          <p:cNvPr id="11" name="Picture 10">
            <a:extLst>
              <a:ext uri="{FF2B5EF4-FFF2-40B4-BE49-F238E27FC236}">
                <a16:creationId xmlns:a16="http://schemas.microsoft.com/office/drawing/2014/main" id="{BB713FB1-7E2A-CB4D-8AE2-A22811CA92CD}"/>
              </a:ext>
            </a:extLst>
          </p:cNvPr>
          <p:cNvPicPr>
            <a:picLocks noChangeAspect="1"/>
          </p:cNvPicPr>
          <p:nvPr/>
        </p:nvPicPr>
        <p:blipFill>
          <a:blip r:embed="rId3"/>
          <a:stretch>
            <a:fillRect/>
          </a:stretch>
        </p:blipFill>
        <p:spPr>
          <a:xfrm>
            <a:off x="5070728" y="3958474"/>
            <a:ext cx="2050544" cy="2004291"/>
          </a:xfrm>
          <a:prstGeom prst="rect">
            <a:avLst/>
          </a:prstGeom>
        </p:spPr>
      </p:pic>
      <p:pic>
        <p:nvPicPr>
          <p:cNvPr id="12" name="Picture 11">
            <a:extLst>
              <a:ext uri="{FF2B5EF4-FFF2-40B4-BE49-F238E27FC236}">
                <a16:creationId xmlns:a16="http://schemas.microsoft.com/office/drawing/2014/main" id="{B4531786-6FB9-994E-8A8A-8D96C4E1B004}"/>
              </a:ext>
            </a:extLst>
          </p:cNvPr>
          <p:cNvPicPr>
            <a:picLocks noChangeAspect="1"/>
          </p:cNvPicPr>
          <p:nvPr/>
        </p:nvPicPr>
        <p:blipFill>
          <a:blip r:embed="rId4"/>
          <a:stretch>
            <a:fillRect/>
          </a:stretch>
        </p:blipFill>
        <p:spPr>
          <a:xfrm>
            <a:off x="8797840" y="3958474"/>
            <a:ext cx="2235200" cy="1816100"/>
          </a:xfrm>
          <a:prstGeom prst="rect">
            <a:avLst/>
          </a:prstGeom>
        </p:spPr>
      </p:pic>
    </p:spTree>
    <p:extLst>
      <p:ext uri="{BB962C8B-B14F-4D97-AF65-F5344CB8AC3E}">
        <p14:creationId xmlns:p14="http://schemas.microsoft.com/office/powerpoint/2010/main" val="373424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519" y="465512"/>
            <a:ext cx="3506162" cy="1600200"/>
          </a:xfrm>
        </p:spPr>
        <p:txBody>
          <a:bodyPr anchor="t">
            <a:normAutofit/>
          </a:bodyPr>
          <a:lstStyle/>
          <a:p>
            <a:r>
              <a:rPr lang="en-US" dirty="0"/>
              <a:t>COVID-19 Symptoms</a:t>
            </a:r>
          </a:p>
        </p:txBody>
      </p:sp>
      <p:sp>
        <p:nvSpPr>
          <p:cNvPr id="12" name="Text Placeholder 2">
            <a:extLst>
              <a:ext uri="{FF2B5EF4-FFF2-40B4-BE49-F238E27FC236}">
                <a16:creationId xmlns:a16="http://schemas.microsoft.com/office/drawing/2014/main" id="{68EFD142-5CAD-41FC-B641-B6835108678B}"/>
              </a:ext>
            </a:extLst>
          </p:cNvPr>
          <p:cNvSpPr>
            <a:spLocks noGrp="1"/>
          </p:cNvSpPr>
          <p:nvPr>
            <p:ph type="body" sz="half" idx="2"/>
          </p:nvPr>
        </p:nvSpPr>
        <p:spPr>
          <a:xfrm>
            <a:off x="380519" y="3746500"/>
            <a:ext cx="3506162" cy="2425700"/>
          </a:xfrm>
        </p:spPr>
        <p:txBody>
          <a:bodyPr anchor="b">
            <a:normAutofit/>
          </a:bodyPr>
          <a:lstStyle/>
          <a:p>
            <a:r>
              <a:rPr lang="en-US" i="1" dirty="0"/>
              <a:t>Source: https://</a:t>
            </a:r>
            <a:r>
              <a:rPr lang="en-US" i="1" dirty="0" err="1"/>
              <a:t>www.cdc.gov</a:t>
            </a:r>
            <a:r>
              <a:rPr lang="en-US" i="1" dirty="0"/>
              <a:t>/coronavirus/2019-ncov</a:t>
            </a:r>
          </a:p>
        </p:txBody>
      </p:sp>
      <p:pic>
        <p:nvPicPr>
          <p:cNvPr id="7" name="Picture 6" descr="Graphical user interface, application&#10;&#10;Description automatically generated">
            <a:extLst>
              <a:ext uri="{FF2B5EF4-FFF2-40B4-BE49-F238E27FC236}">
                <a16:creationId xmlns:a16="http://schemas.microsoft.com/office/drawing/2014/main" id="{1AED0B5A-DEB6-694E-A9DE-99D1DEBB4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480" y="465513"/>
            <a:ext cx="6725539" cy="5935287"/>
          </a:xfrm>
          <a:prstGeom prst="rect">
            <a:avLst/>
          </a:prstGeom>
          <a:noFill/>
        </p:spPr>
      </p:pic>
    </p:spTree>
    <p:extLst>
      <p:ext uri="{BB962C8B-B14F-4D97-AF65-F5344CB8AC3E}">
        <p14:creationId xmlns:p14="http://schemas.microsoft.com/office/powerpoint/2010/main" val="254889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Covid-19 Spread?</a:t>
            </a:r>
          </a:p>
        </p:txBody>
      </p:sp>
      <p:sp>
        <p:nvSpPr>
          <p:cNvPr id="5" name="Text Placeholder 4">
            <a:extLst>
              <a:ext uri="{FF2B5EF4-FFF2-40B4-BE49-F238E27FC236}">
                <a16:creationId xmlns:a16="http://schemas.microsoft.com/office/drawing/2014/main" id="{286E00FA-5684-BD46-997E-120C0D6EC2B7}"/>
              </a:ext>
            </a:extLst>
          </p:cNvPr>
          <p:cNvSpPr>
            <a:spLocks noGrp="1"/>
          </p:cNvSpPr>
          <p:nvPr>
            <p:ph type="body" sz="half" idx="2"/>
          </p:nvPr>
        </p:nvSpPr>
        <p:spPr/>
        <p:txBody>
          <a:bodyPr/>
          <a:lstStyle/>
          <a:p>
            <a:r>
              <a:rPr lang="en-US" dirty="0"/>
              <a:t>Observation: </a:t>
            </a:r>
          </a:p>
          <a:p>
            <a:pPr marL="285750" indent="-285750">
              <a:buFont typeface="Arial" panose="020B0604020202020204" pitchFamily="34" charset="0"/>
              <a:buChar char="•"/>
            </a:pPr>
            <a:r>
              <a:rPr lang="en-US" dirty="0"/>
              <a:t>Spread of the virus mainly happens human to human when in close contact</a:t>
            </a:r>
          </a:p>
        </p:txBody>
      </p:sp>
      <p:pic>
        <p:nvPicPr>
          <p:cNvPr id="10" name="Content Placeholder 9" descr="Graphical user interface, text, application, email&#10;&#10;Description automatically generated">
            <a:extLst>
              <a:ext uri="{FF2B5EF4-FFF2-40B4-BE49-F238E27FC236}">
                <a16:creationId xmlns:a16="http://schemas.microsoft.com/office/drawing/2014/main" id="{95CF7900-C969-144D-8A40-C19DF593A6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9000" y="922148"/>
            <a:ext cx="7048500" cy="5021642"/>
          </a:xfrm>
        </p:spPr>
      </p:pic>
    </p:spTree>
    <p:extLst>
      <p:ext uri="{BB962C8B-B14F-4D97-AF65-F5344CB8AC3E}">
        <p14:creationId xmlns:p14="http://schemas.microsoft.com/office/powerpoint/2010/main" val="417177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Spread in Top states with measures in place  - North Dakota and South Dakota</a:t>
            </a:r>
          </a:p>
        </p:txBody>
      </p:sp>
      <p:sp>
        <p:nvSpPr>
          <p:cNvPr id="3" name="Text Placeholder 2"/>
          <p:cNvSpPr>
            <a:spLocks noGrp="1"/>
          </p:cNvSpPr>
          <p:nvPr>
            <p:ph type="body" sz="half" idx="2"/>
          </p:nvPr>
        </p:nvSpPr>
        <p:spPr/>
        <p:txBody>
          <a:bodyPr/>
          <a:lstStyle/>
          <a:p>
            <a:r>
              <a:rPr lang="en-US" dirty="0"/>
              <a:t>Observation:</a:t>
            </a:r>
          </a:p>
          <a:p>
            <a:pPr marL="285750" indent="-285750">
              <a:buFont typeface="Arial" panose="020B0604020202020204" pitchFamily="34" charset="0"/>
              <a:buChar char="•"/>
            </a:pPr>
            <a:r>
              <a:rPr lang="en-US" dirty="0"/>
              <a:t>In general, when restrictions in place infection trend seems to be negative</a:t>
            </a:r>
          </a:p>
        </p:txBody>
      </p:sp>
      <p:pic>
        <p:nvPicPr>
          <p:cNvPr id="8" name="Picture 7" descr="Graphical user interface, chart, application, line chart&#10;&#10;Description automatically generated">
            <a:extLst>
              <a:ext uri="{FF2B5EF4-FFF2-40B4-BE49-F238E27FC236}">
                <a16:creationId xmlns:a16="http://schemas.microsoft.com/office/drawing/2014/main" id="{EDE54ED3-7DA0-3F48-A008-24077E4F7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6621" y="3746500"/>
            <a:ext cx="6870700" cy="2956560"/>
          </a:xfrm>
          <a:prstGeom prst="rect">
            <a:avLst/>
          </a:prstGeom>
        </p:spPr>
      </p:pic>
      <p:pic>
        <p:nvPicPr>
          <p:cNvPr id="10" name="Picture 9" descr="Chart&#10;&#10;Description automatically generated with medium confidence">
            <a:extLst>
              <a:ext uri="{FF2B5EF4-FFF2-40B4-BE49-F238E27FC236}">
                <a16:creationId xmlns:a16="http://schemas.microsoft.com/office/drawing/2014/main" id="{025B4A1C-8A8A-5740-BF96-9DBB4B777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620" y="656590"/>
            <a:ext cx="6870699" cy="2772410"/>
          </a:xfrm>
          <a:prstGeom prst="rect">
            <a:avLst/>
          </a:prstGeom>
        </p:spPr>
      </p:pic>
    </p:spTree>
    <p:extLst>
      <p:ext uri="{BB962C8B-B14F-4D97-AF65-F5344CB8AC3E}">
        <p14:creationId xmlns:p14="http://schemas.microsoft.com/office/powerpoint/2010/main" val="2794226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Covid-19 spread in top states with measures in place  - Utah and Tennessee</a:t>
            </a:r>
          </a:p>
        </p:txBody>
      </p:sp>
      <p:sp>
        <p:nvSpPr>
          <p:cNvPr id="3" name="Text Placeholder 2"/>
          <p:cNvSpPr>
            <a:spLocks noGrp="1"/>
          </p:cNvSpPr>
          <p:nvPr>
            <p:ph type="body" sz="half" idx="2"/>
          </p:nvPr>
        </p:nvSpPr>
        <p:spPr/>
        <p:txBody>
          <a:bodyPr/>
          <a:lstStyle/>
          <a:p>
            <a:r>
              <a:rPr lang="en-US" dirty="0"/>
              <a:t>Observation:</a:t>
            </a:r>
          </a:p>
          <a:p>
            <a:pPr marL="285750" indent="-285750">
              <a:buFont typeface="Arial" panose="020B0604020202020204" pitchFamily="34" charset="0"/>
              <a:buChar char="•"/>
            </a:pPr>
            <a:r>
              <a:rPr lang="en-US" dirty="0"/>
              <a:t>In general, when restrictions in place infection trend seems to be negative</a:t>
            </a:r>
          </a:p>
          <a:p>
            <a:endParaRPr lang="en-US" dirty="0"/>
          </a:p>
        </p:txBody>
      </p:sp>
      <p:pic>
        <p:nvPicPr>
          <p:cNvPr id="7" name="Picture 6" descr="Graphical user interface, application, table&#10;&#10;Description automatically generated">
            <a:extLst>
              <a:ext uri="{FF2B5EF4-FFF2-40B4-BE49-F238E27FC236}">
                <a16:creationId xmlns:a16="http://schemas.microsoft.com/office/drawing/2014/main" id="{B0D9C195-EE61-894F-8568-63761B8A5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6620" y="3429000"/>
            <a:ext cx="6870700" cy="2849880"/>
          </a:xfrm>
          <a:prstGeom prst="rect">
            <a:avLst/>
          </a:prstGeom>
        </p:spPr>
      </p:pic>
      <p:pic>
        <p:nvPicPr>
          <p:cNvPr id="11" name="Picture 10" descr="Chart&#10;&#10;Description automatically generated">
            <a:extLst>
              <a:ext uri="{FF2B5EF4-FFF2-40B4-BE49-F238E27FC236}">
                <a16:creationId xmlns:a16="http://schemas.microsoft.com/office/drawing/2014/main" id="{12B7FCE8-0F34-D644-B8AA-F4C353B00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620" y="238760"/>
            <a:ext cx="6870700" cy="2849880"/>
          </a:xfrm>
          <a:prstGeom prst="rect">
            <a:avLst/>
          </a:prstGeom>
        </p:spPr>
      </p:pic>
    </p:spTree>
    <p:extLst>
      <p:ext uri="{BB962C8B-B14F-4D97-AF65-F5344CB8AC3E}">
        <p14:creationId xmlns:p14="http://schemas.microsoft.com/office/powerpoint/2010/main" val="138638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Google search trend</a:t>
            </a:r>
            <a:br>
              <a:rPr lang="en-US" dirty="0"/>
            </a:br>
            <a:r>
              <a:rPr lang="en-US" dirty="0"/>
              <a:t>- for “ Covid-19 Symptoms” in the top 4 states with covid-19 positivity rates</a:t>
            </a:r>
          </a:p>
        </p:txBody>
      </p:sp>
      <p:sp>
        <p:nvSpPr>
          <p:cNvPr id="3" name="Text Placeholder 2"/>
          <p:cNvSpPr>
            <a:spLocks noGrp="1"/>
          </p:cNvSpPr>
          <p:nvPr>
            <p:ph type="body" sz="half" idx="2"/>
          </p:nvPr>
        </p:nvSpPr>
        <p:spPr/>
        <p:txBody>
          <a:bodyPr/>
          <a:lstStyle/>
          <a:p>
            <a:r>
              <a:rPr lang="en-US" dirty="0"/>
              <a:t>Observation:</a:t>
            </a:r>
          </a:p>
          <a:p>
            <a:pPr marL="285750" indent="-285750">
              <a:buFont typeface="Arial" panose="020B0604020202020204" pitchFamily="34" charset="0"/>
              <a:buChar char="•"/>
            </a:pPr>
            <a:r>
              <a:rPr lang="en-US" dirty="0"/>
              <a:t>Search for Covid-19 Symptoms does not seem to have strong positive or negative correlation with virus spread</a:t>
            </a:r>
          </a:p>
        </p:txBody>
      </p:sp>
      <p:pic>
        <p:nvPicPr>
          <p:cNvPr id="10" name="Picture 9" descr="Chart, line chart&#10;&#10;Description automatically generated">
            <a:extLst>
              <a:ext uri="{FF2B5EF4-FFF2-40B4-BE49-F238E27FC236}">
                <a16:creationId xmlns:a16="http://schemas.microsoft.com/office/drawing/2014/main" id="{C1411BB0-90DC-9348-B0E6-C4515F941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944" y="243840"/>
            <a:ext cx="7135537" cy="1363288"/>
          </a:xfrm>
          <a:prstGeom prst="rect">
            <a:avLst/>
          </a:prstGeom>
        </p:spPr>
      </p:pic>
      <p:pic>
        <p:nvPicPr>
          <p:cNvPr id="12" name="Picture 11" descr="Graphical user interface, chart&#10;&#10;Description automatically generated with medium confidence">
            <a:extLst>
              <a:ext uri="{FF2B5EF4-FFF2-40B4-BE49-F238E27FC236}">
                <a16:creationId xmlns:a16="http://schemas.microsoft.com/office/drawing/2014/main" id="{FC179797-6341-AF45-A400-0A40865C9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943" y="1718870"/>
            <a:ext cx="7135537" cy="1363288"/>
          </a:xfrm>
          <a:prstGeom prst="rect">
            <a:avLst/>
          </a:prstGeom>
        </p:spPr>
      </p:pic>
      <p:pic>
        <p:nvPicPr>
          <p:cNvPr id="14" name="Picture 13" descr="Chart, line chart&#10;&#10;Description automatically generated">
            <a:extLst>
              <a:ext uri="{FF2B5EF4-FFF2-40B4-BE49-F238E27FC236}">
                <a16:creationId xmlns:a16="http://schemas.microsoft.com/office/drawing/2014/main" id="{7958F071-765A-3048-A64D-DB25203100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109" y="3193900"/>
            <a:ext cx="7135536" cy="1363288"/>
          </a:xfrm>
          <a:prstGeom prst="rect">
            <a:avLst/>
          </a:prstGeom>
        </p:spPr>
      </p:pic>
      <p:pic>
        <p:nvPicPr>
          <p:cNvPr id="16" name="Picture 15" descr="Chart, line chart&#10;&#10;Description automatically generated">
            <a:extLst>
              <a:ext uri="{FF2B5EF4-FFF2-40B4-BE49-F238E27FC236}">
                <a16:creationId xmlns:a16="http://schemas.microsoft.com/office/drawing/2014/main" id="{13ED342F-F5B6-E440-8BA4-C7346A62EA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9109" y="4678794"/>
            <a:ext cx="7135536" cy="1465166"/>
          </a:xfrm>
          <a:prstGeom prst="rect">
            <a:avLst/>
          </a:prstGeom>
        </p:spPr>
      </p:pic>
    </p:spTree>
    <p:extLst>
      <p:ext uri="{BB962C8B-B14F-4D97-AF65-F5344CB8AC3E}">
        <p14:creationId xmlns:p14="http://schemas.microsoft.com/office/powerpoint/2010/main" val="218077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16x9</Template>
  <TotalTime>1195</TotalTime>
  <Words>515</Words>
  <Application>Microsoft Macintosh PowerPoint</Application>
  <PresentationFormat>Widescreen</PresentationFormat>
  <Paragraphs>50</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Courier New</vt:lpstr>
      <vt:lpstr>Science Project 16x9</vt:lpstr>
      <vt:lpstr>Can we predict Covid-19 infection spread?</vt:lpstr>
      <vt:lpstr>Objective</vt:lpstr>
      <vt:lpstr>Search Topics</vt:lpstr>
      <vt:lpstr>Covid-19 Spread Rates per 100k</vt:lpstr>
      <vt:lpstr>COVID-19 Symptoms</vt:lpstr>
      <vt:lpstr>How does Covid-19 Spread?</vt:lpstr>
      <vt:lpstr>Spread in Top states with measures in place  - North Dakota and South Dakota</vt:lpstr>
      <vt:lpstr>Covid-19 spread in top states with measures in place  - Utah and Tennessee</vt:lpstr>
      <vt:lpstr>Google search trend - for “ Covid-19 Symptoms” in the top 4 states with covid-19 positivity rates</vt:lpstr>
      <vt:lpstr>Google search trend - For “ Do I have Covid” in the top 4 states with covid-19 positivity rates</vt:lpstr>
      <vt:lpstr>Google search trend - For “ Covid Testing ” in the top 4 states with covid-19 positivity rates</vt:lpstr>
      <vt:lpstr>Google search trend - For “ Covid Restrictions” in the top 4 states with covid-19 positivity rates</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we predict Covid-19 infection spread?</dc:title>
  <dc:creator>Veera Reddy Koppula</dc:creator>
  <cp:lastModifiedBy>Veera Reddy Koppula</cp:lastModifiedBy>
  <cp:revision>37</cp:revision>
  <dcterms:created xsi:type="dcterms:W3CDTF">2021-01-24T04:12:53Z</dcterms:created>
  <dcterms:modified xsi:type="dcterms:W3CDTF">2021-02-13T21:57:46Z</dcterms:modified>
</cp:coreProperties>
</file>