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72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8" autoAdjust="0"/>
    <p:restoredTop sz="94660"/>
  </p:normalViewPr>
  <p:slideViewPr>
    <p:cSldViewPr snapToGrid="0">
      <p:cViewPr>
        <p:scale>
          <a:sx n="120" d="100"/>
          <a:sy n="120" d="100"/>
        </p:scale>
        <p:origin x="1480" y="-6568"/>
      </p:cViewPr>
      <p:guideLst>
        <p:guide pos="2880"/>
        <p:guide orient="horz"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Aviation Accidents – World (2008 – 2018)</a:t>
            </a:r>
          </a:p>
        </c:rich>
      </c:tx>
      <c:layout>
        <c:manualLayout>
          <c:xMode val="edge"/>
          <c:yMode val="edge"/>
          <c:x val="0.13665658339526529"/>
          <c:y val="8.730791634117782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accent1">
                  <a:lumMod val="75000"/>
                </a:schemeClr>
              </a:solidFill>
              <a:latin typeface="Franklin Gothic Medium" panose="020B06030201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Accidents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  <a:tailEnd type="triangle"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139</c:v>
                </c:pt>
                <c:pt idx="1">
                  <c:v>116</c:v>
                </c:pt>
                <c:pt idx="2">
                  <c:v>128</c:v>
                </c:pt>
                <c:pt idx="3">
                  <c:v>125</c:v>
                </c:pt>
                <c:pt idx="4">
                  <c:v>98</c:v>
                </c:pt>
                <c:pt idx="5">
                  <c:v>90</c:v>
                </c:pt>
                <c:pt idx="6">
                  <c:v>97</c:v>
                </c:pt>
                <c:pt idx="7">
                  <c:v>92</c:v>
                </c:pt>
                <c:pt idx="8">
                  <c:v>75</c:v>
                </c:pt>
                <c:pt idx="9">
                  <c:v>88</c:v>
                </c:pt>
                <c:pt idx="10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24-4F2C-AAE5-BAB6CF2F5B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7457760"/>
        <c:axId val="1228303024"/>
      </c:lineChart>
      <c:catAx>
        <c:axId val="134745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endParaRPr lang="en-US"/>
          </a:p>
        </c:txPr>
        <c:crossAx val="1228303024"/>
        <c:crosses val="autoZero"/>
        <c:auto val="1"/>
        <c:lblAlgn val="ctr"/>
        <c:lblOffset val="100"/>
        <c:noMultiLvlLbl val="0"/>
      </c:catAx>
      <c:valAx>
        <c:axId val="12283030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4745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210"/>
            <a:ext cx="7772400" cy="79586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006793"/>
            <a:ext cx="6858000" cy="55192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17084"/>
            <a:ext cx="197167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17084"/>
            <a:ext cx="580072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699132"/>
            <a:ext cx="7886700" cy="950912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298215"/>
            <a:ext cx="7886700" cy="500062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5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085417"/>
            <a:ext cx="3886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085417"/>
            <a:ext cx="38862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17089"/>
            <a:ext cx="78867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603877"/>
            <a:ext cx="3868340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350250"/>
            <a:ext cx="386834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603877"/>
            <a:ext cx="3887391" cy="274637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350250"/>
            <a:ext cx="3887391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291422"/>
            <a:ext cx="4629150" cy="162454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24000"/>
            <a:ext cx="2949178" cy="533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291422"/>
            <a:ext cx="4629150" cy="1624541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6858000"/>
            <a:ext cx="2949178" cy="127052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17089"/>
            <a:ext cx="78867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085417"/>
            <a:ext cx="78867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1187839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8BB9A-AB60-4AF4-9F29-61401C4572C4}" type="datetimeFigureOut">
              <a:rPr lang="en-US" smtClean="0"/>
              <a:t>5/21/22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1187839"/>
            <a:ext cx="30861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1187839"/>
            <a:ext cx="20574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9673-D65A-4800-9192-A3BA62A0B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hyperlink" Target="https://www.icao.int/safety/iStars/Pages/Accident-Statistics.asp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ityam.com/215834/one-chart-showing-safest-ways-travel" TargetMode="External"/><Relationship Id="rId11" Type="http://schemas.openxmlformats.org/officeDocument/2006/relationships/chart" Target="../charts/chart1.xml"/><Relationship Id="rId5" Type="http://schemas.openxmlformats.org/officeDocument/2006/relationships/hyperlink" Target="https://docs.google.com/spreadsheets/d/1SDp7p1y6m7N5xD5_fpOkYOrJvd68V7iy6etXy2cetb8/edit#gid=1448957446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docs.google.com/spreadsheets/d/1SDp7p1y6m7N5xD5_fpOkYOrJvd68V7iy6etXy2cetb8/edit#gid=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DB1C99-EAD7-4B44-8FB5-B7C2B78C18CB}"/>
              </a:ext>
            </a:extLst>
          </p:cNvPr>
          <p:cNvSpPr/>
          <p:nvPr/>
        </p:nvSpPr>
        <p:spPr>
          <a:xfrm>
            <a:off x="0" y="0"/>
            <a:ext cx="9144000" cy="22832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85B0CA6-2C52-43AC-93B2-B9FC666146F3}"/>
              </a:ext>
            </a:extLst>
          </p:cNvPr>
          <p:cNvSpPr/>
          <p:nvPr/>
        </p:nvSpPr>
        <p:spPr>
          <a:xfrm rot="5400000">
            <a:off x="3440114" y="15406811"/>
            <a:ext cx="2263770" cy="8433471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9B7F-87EE-4595-A171-D35CE2418645}"/>
              </a:ext>
            </a:extLst>
          </p:cNvPr>
          <p:cNvSpPr/>
          <p:nvPr/>
        </p:nvSpPr>
        <p:spPr>
          <a:xfrm>
            <a:off x="0" y="0"/>
            <a:ext cx="9144000" cy="1669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Bernard MT Condensed" panose="02050806060905020404" pitchFamily="18" charset="0"/>
              </a:rPr>
              <a:t>AIR TRAVEL IS SAFER!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DB391A-34C4-46DD-AEDB-628A8F3FD44A}"/>
              </a:ext>
            </a:extLst>
          </p:cNvPr>
          <p:cNvGrpSpPr/>
          <p:nvPr/>
        </p:nvGrpSpPr>
        <p:grpSpPr>
          <a:xfrm>
            <a:off x="145143" y="15273802"/>
            <a:ext cx="5783272" cy="3096986"/>
            <a:chOff x="661071" y="2461986"/>
            <a:chExt cx="7458075" cy="3886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153A540-1CF0-4AB6-BCCD-6A779819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71" y="2461986"/>
              <a:ext cx="7458075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36A0C6-3754-46B9-AC60-53CAED4E5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750" y="4270815"/>
              <a:ext cx="515256" cy="5152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D2942F-A568-4833-863B-FFB3DF749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378" y="3581386"/>
              <a:ext cx="515256" cy="5152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5B3965-D4C5-4692-AFA1-0369A37E7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399" y="3632202"/>
              <a:ext cx="515256" cy="5152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064C18-6717-4F25-973B-CF5ED0CC9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76" y="4013187"/>
              <a:ext cx="515256" cy="5152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32683B8-435E-40DF-B675-643D120BA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354" y="4147458"/>
              <a:ext cx="515256" cy="515256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B4DAF5-CA14-40DC-90FA-A71D822794AC}"/>
              </a:ext>
            </a:extLst>
          </p:cNvPr>
          <p:cNvSpPr txBox="1"/>
          <p:nvPr/>
        </p:nvSpPr>
        <p:spPr>
          <a:xfrm>
            <a:off x="5928415" y="16048318"/>
            <a:ext cx="3152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None of the top 5 airlines with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most fatalities history since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1985 are from first world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countries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613C0-0854-443F-9A4C-5CFFE277DA50}"/>
              </a:ext>
            </a:extLst>
          </p:cNvPr>
          <p:cNvSpPr txBox="1"/>
          <p:nvPr/>
        </p:nvSpPr>
        <p:spPr>
          <a:xfrm>
            <a:off x="121233" y="3122493"/>
            <a:ext cx="249888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0.07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Aviation Deaths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Per bn Passenger Miles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2000-2009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D6B6E-3DE1-4540-A24C-3F53D4EF0B9D}"/>
              </a:ext>
            </a:extLst>
          </p:cNvPr>
          <p:cNvSpPr/>
          <p:nvPr/>
        </p:nvSpPr>
        <p:spPr>
          <a:xfrm>
            <a:off x="-1909" y="21162928"/>
            <a:ext cx="9144000" cy="16691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https://docs.google.com/spreadsheets/d/1SDp7p1y6m7N5xD5_fpOkYOrJvd68V7iy6etXy2cetb8/edit#gid=</a:t>
            </a:r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1448957446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http://www.cityam.com/215834/one-chart-showing-safest-ways-travel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https://www.icao.int/safety/iStars/Pages/Accident-Statistics.aspx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4E3CE3A-B844-4701-930F-3259BDAE883A}"/>
              </a:ext>
            </a:extLst>
          </p:cNvPr>
          <p:cNvSpPr/>
          <p:nvPr/>
        </p:nvSpPr>
        <p:spPr>
          <a:xfrm>
            <a:off x="145143" y="1981309"/>
            <a:ext cx="8790595" cy="69887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Fatalities – Air Travel vs. Others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3359B8-7E07-41E3-8468-72D248CF7E70}"/>
              </a:ext>
            </a:extLst>
          </p:cNvPr>
          <p:cNvSpPr/>
          <p:nvPr/>
        </p:nvSpPr>
        <p:spPr>
          <a:xfrm>
            <a:off x="2887269" y="3390429"/>
            <a:ext cx="1567542" cy="15363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3E9FAE2-7AF3-4750-9302-188FCDD8CD77}"/>
              </a:ext>
            </a:extLst>
          </p:cNvPr>
          <p:cNvSpPr/>
          <p:nvPr/>
        </p:nvSpPr>
        <p:spPr>
          <a:xfrm>
            <a:off x="4704489" y="3456285"/>
            <a:ext cx="1438348" cy="1394072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1A030A-127E-4D9C-B595-3A4B3460850A}"/>
              </a:ext>
            </a:extLst>
          </p:cNvPr>
          <p:cNvSpPr/>
          <p:nvPr/>
        </p:nvSpPr>
        <p:spPr>
          <a:xfrm>
            <a:off x="6396042" y="3641446"/>
            <a:ext cx="1199988" cy="1133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472003-9FAA-464D-AA5C-C8FEE746BC07}"/>
              </a:ext>
            </a:extLst>
          </p:cNvPr>
          <p:cNvSpPr/>
          <p:nvPr/>
        </p:nvSpPr>
        <p:spPr>
          <a:xfrm>
            <a:off x="7920519" y="3708163"/>
            <a:ext cx="938728" cy="96109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69F47-DC36-4D0C-9F30-F923B878C89E}"/>
              </a:ext>
            </a:extLst>
          </p:cNvPr>
          <p:cNvSpPr txBox="1"/>
          <p:nvPr/>
        </p:nvSpPr>
        <p:spPr>
          <a:xfrm>
            <a:off x="7896671" y="394124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0.03%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2DF38-8F6E-42FF-AABF-EB4087A5F8C4}"/>
              </a:ext>
            </a:extLst>
          </p:cNvPr>
          <p:cNvSpPr txBox="1"/>
          <p:nvPr/>
        </p:nvSpPr>
        <p:spPr>
          <a:xfrm>
            <a:off x="6597857" y="3977459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0.3%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206150-C270-42FD-9F5B-1127BD09E504}"/>
              </a:ext>
            </a:extLst>
          </p:cNvPr>
          <p:cNvSpPr txBox="1"/>
          <p:nvPr/>
        </p:nvSpPr>
        <p:spPr>
          <a:xfrm>
            <a:off x="5007612" y="3941246"/>
            <a:ext cx="8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1.4%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0AB2-6F0C-480B-89F1-0F7CBE23BDAB}"/>
              </a:ext>
            </a:extLst>
          </p:cNvPr>
          <p:cNvSpPr txBox="1"/>
          <p:nvPr/>
        </p:nvSpPr>
        <p:spPr>
          <a:xfrm>
            <a:off x="3151506" y="39224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98.3%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A215DF-4253-4A39-B286-436F2BE5D313}"/>
              </a:ext>
            </a:extLst>
          </p:cNvPr>
          <p:cNvPicPr>
            <a:picLocks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24041" y="5132835"/>
            <a:ext cx="950038" cy="791277"/>
          </a:xfrm>
          <a:prstGeom prst="rect">
            <a:avLst/>
          </a:prstGeom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CEBE439-83C8-4DDC-B25A-0366585C485C}"/>
              </a:ext>
            </a:extLst>
          </p:cNvPr>
          <p:cNvPicPr>
            <a:picLocks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69365" y="5076371"/>
            <a:ext cx="950038" cy="791277"/>
          </a:xfrm>
          <a:prstGeom prst="rect">
            <a:avLst/>
          </a:prstGeom>
          <a:ln>
            <a:noFill/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8F176D1-7C2D-4D6C-8CD5-C15D6C551A75}"/>
              </a:ext>
            </a:extLst>
          </p:cNvPr>
          <p:cNvPicPr>
            <a:picLocks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7996356" y="4880712"/>
            <a:ext cx="945936" cy="962575"/>
          </a:xfrm>
          <a:prstGeom prst="rect">
            <a:avLst/>
          </a:prstGeom>
          <a:ln>
            <a:noFill/>
          </a:ln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7F52382-6C85-4074-B59A-96C15A207AF5}"/>
              </a:ext>
            </a:extLst>
          </p:cNvPr>
          <p:cNvGrpSpPr/>
          <p:nvPr/>
        </p:nvGrpSpPr>
        <p:grpSpPr>
          <a:xfrm>
            <a:off x="5076548" y="5131155"/>
            <a:ext cx="727107" cy="681707"/>
            <a:chOff x="3155880" y="6679919"/>
            <a:chExt cx="3097218" cy="2378735"/>
          </a:xfrm>
        </p:grpSpPr>
        <p:sp>
          <p:nvSpPr>
            <p:cNvPr id="43" name="Right Triangle 42">
              <a:extLst>
                <a:ext uri="{FF2B5EF4-FFF2-40B4-BE49-F238E27FC236}">
                  <a16:creationId xmlns:a16="http://schemas.microsoft.com/office/drawing/2014/main" id="{C6131512-BF2A-48B5-A90C-6FE0C1ECF103}"/>
                </a:ext>
              </a:extLst>
            </p:cNvPr>
            <p:cNvSpPr/>
            <p:nvPr/>
          </p:nvSpPr>
          <p:spPr>
            <a:xfrm>
              <a:off x="4521467" y="6683157"/>
              <a:ext cx="1260834" cy="181442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27463F23-BC07-44E8-9723-8976B5A92FE9}"/>
                </a:ext>
              </a:extLst>
            </p:cNvPr>
            <p:cNvSpPr/>
            <p:nvPr/>
          </p:nvSpPr>
          <p:spPr>
            <a:xfrm rot="21600000" flipH="1">
              <a:off x="3599060" y="6679919"/>
              <a:ext cx="837070" cy="181442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C1E50984-6A4D-47B9-8744-8E941D368E57}"/>
                </a:ext>
              </a:extLst>
            </p:cNvPr>
            <p:cNvSpPr/>
            <p:nvPr/>
          </p:nvSpPr>
          <p:spPr>
            <a:xfrm>
              <a:off x="3155880" y="8589664"/>
              <a:ext cx="3097218" cy="468990"/>
            </a:xfrm>
            <a:prstGeom prst="flowChartManualOperati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64E18D4-5ED2-4A8A-8A40-175775537290}"/>
              </a:ext>
            </a:extLst>
          </p:cNvPr>
          <p:cNvSpPr/>
          <p:nvPr/>
        </p:nvSpPr>
        <p:spPr>
          <a:xfrm>
            <a:off x="165494" y="6197112"/>
            <a:ext cx="8790595" cy="69887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Air travel Accidents Trend </a:t>
            </a:r>
          </a:p>
        </p:txBody>
      </p:sp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3AE83FAE-14D6-41AC-88CD-A026BAB2AD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755875"/>
              </p:ext>
            </p:extLst>
          </p:nvPr>
        </p:nvGraphicFramePr>
        <p:xfrm>
          <a:off x="3217741" y="7083479"/>
          <a:ext cx="5627142" cy="3684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D00379F-0128-4F81-8C1F-C29105FD6A71}"/>
              </a:ext>
            </a:extLst>
          </p:cNvPr>
          <p:cNvSpPr txBox="1"/>
          <p:nvPr/>
        </p:nvSpPr>
        <p:spPr>
          <a:xfrm>
            <a:off x="201714" y="7844371"/>
            <a:ext cx="253146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53.7%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Accident Rate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Last 10 Years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84616DA-B44E-4BE8-B918-A1694C42C0B4}"/>
              </a:ext>
            </a:extLst>
          </p:cNvPr>
          <p:cNvSpPr/>
          <p:nvPr/>
        </p:nvSpPr>
        <p:spPr>
          <a:xfrm>
            <a:off x="2699277" y="8077894"/>
            <a:ext cx="424764" cy="82263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8BC5D4C-F887-4FA6-B675-238D03D20A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8698">
            <a:off x="5601801" y="19694167"/>
            <a:ext cx="4304811" cy="1915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447334F-4C91-45AF-B8A8-A978FF67FC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6385" flipH="1">
            <a:off x="-218268" y="18225356"/>
            <a:ext cx="3965039" cy="14973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AB0F3A-C633-405C-972B-F5756668E4B2}"/>
              </a:ext>
            </a:extLst>
          </p:cNvPr>
          <p:cNvSpPr txBox="1"/>
          <p:nvPr/>
        </p:nvSpPr>
        <p:spPr>
          <a:xfrm>
            <a:off x="514759" y="19110039"/>
            <a:ext cx="8433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TAP stands out as the safest carrier with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incidents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China airlines stand at the other end with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781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ranklin Gothic Medium" panose="020B0603020102020204" pitchFamily="34" charset="0"/>
              </a:rPr>
              <a:t> incidents (between 1985 – 2008) </a:t>
            </a:r>
          </a:p>
        </p:txBody>
      </p:sp>
      <p:pic>
        <p:nvPicPr>
          <p:cNvPr id="32" name="Picture 31" descr="A picture containing plane, transport, airplane, aircraft&#10;&#10;Description automatically generated">
            <a:extLst>
              <a:ext uri="{FF2B5EF4-FFF2-40B4-BE49-F238E27FC236}">
                <a16:creationId xmlns:a16="http://schemas.microsoft.com/office/drawing/2014/main" id="{1FE6D358-B048-67AA-B1E4-F6FE2A9AC7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32" y="11060697"/>
            <a:ext cx="9144000" cy="30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0">
    <wetp:webextensionref xmlns:r="http://schemas.openxmlformats.org/officeDocument/2006/relationships" r:id="rId1"/>
  </wetp:taskpane>
  <wetp:taskpane dockstate="right" visibility="0" width="350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B46A99B-8F92-44C7-A98B-012FC61AB267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FC8328C-513A-4104-B75D-B9BC4555438C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142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Bernard MT Condensed</vt:lpstr>
      <vt:lpstr>Calibri</vt:lpstr>
      <vt:lpstr>Calibri Light</vt:lpstr>
      <vt:lpstr>Franklin Gothic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Pal</dc:creator>
  <cp:lastModifiedBy>Veera Reddy Koppula</cp:lastModifiedBy>
  <cp:revision>32</cp:revision>
  <dcterms:created xsi:type="dcterms:W3CDTF">2019-05-15T20:25:17Z</dcterms:created>
  <dcterms:modified xsi:type="dcterms:W3CDTF">2022-05-21T05:27:46Z</dcterms:modified>
</cp:coreProperties>
</file>