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7" r:id="rId6"/>
    <p:sldId id="299" r:id="rId7"/>
    <p:sldId id="300" r:id="rId8"/>
    <p:sldId id="305" r:id="rId9"/>
    <p:sldId id="308" r:id="rId10"/>
    <p:sldId id="306" r:id="rId11"/>
    <p:sldId id="309" r:id="rId12"/>
    <p:sldId id="310" r:id="rId13"/>
    <p:sldId id="311" r:id="rId14"/>
    <p:sldId id="314"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19" autoAdjust="0"/>
  </p:normalViewPr>
  <p:slideViewPr>
    <p:cSldViewPr snapToGrid="0">
      <p:cViewPr varScale="1">
        <p:scale>
          <a:sx n="125" d="100"/>
          <a:sy n="125" d="100"/>
        </p:scale>
        <p:origin x="184"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7/24/22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7/24/22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7/24/22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7/24/22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7/24/22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95">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7">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96" y="457199"/>
            <a:ext cx="11281609" cy="5943603"/>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6" name="Straight Connector 99">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Rectangle 101">
            <a:extLst>
              <a:ext uri="{FF2B5EF4-FFF2-40B4-BE49-F238E27FC236}">
                <a16:creationId xmlns:a16="http://schemas.microsoft.com/office/drawing/2014/main" id="{27454EF7-D937-4082-A347-6AEEA9C3B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752" y="685800"/>
            <a:ext cx="10826496" cy="548640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101370" y="1106424"/>
            <a:ext cx="6571302" cy="4633289"/>
          </a:xfrm>
        </p:spPr>
        <p:txBody>
          <a:bodyPr>
            <a:normAutofit/>
          </a:bodyPr>
          <a:lstStyle/>
          <a:p>
            <a:pPr marL="0" marR="0" algn="r">
              <a:spcBef>
                <a:spcPts val="0"/>
              </a:spcBef>
              <a:spcAft>
                <a:spcPts val="800"/>
              </a:spcAft>
            </a:pPr>
            <a:r>
              <a:rPr lang="en-US" sz="5600" b="1" i="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Is it Possible to Predict Heart Disease with Machine Learning?</a:t>
            </a:r>
            <a:br>
              <a:rPr lang="en-US" sz="5600" b="1" i="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sz="5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Audio Recording Jul 24, 2022 at 12:36:08 AM" descr="Audio Recording Jul 24, 2022 at 12:36:08 AM">
            <a:hlinkClick r:id="" action="ppaction://media"/>
            <a:extLst>
              <a:ext uri="{FF2B5EF4-FFF2-40B4-BE49-F238E27FC236}">
                <a16:creationId xmlns:a16="http://schemas.microsoft.com/office/drawing/2014/main" id="{71E72725-B8BC-7F36-EF56-54054D71D188}"/>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0631384" y="5295903"/>
            <a:ext cx="812800" cy="812800"/>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pic>
    </p:spTree>
    <p:extLst>
      <p:ext uri="{BB962C8B-B14F-4D97-AF65-F5344CB8AC3E}">
        <p14:creationId xmlns:p14="http://schemas.microsoft.com/office/powerpoint/2010/main" val="42696815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04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8603D6-C6F3-481F-898D-6270D47A2D6A}"/>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Cholesterol with age</a:t>
            </a:r>
          </a:p>
        </p:txBody>
      </p:sp>
      <p:pic>
        <p:nvPicPr>
          <p:cNvPr id="7170" name="Picture 2">
            <a:extLst>
              <a:ext uri="{FF2B5EF4-FFF2-40B4-BE49-F238E27FC236}">
                <a16:creationId xmlns:a16="http://schemas.microsoft.com/office/drawing/2014/main" id="{5FF81A2C-170E-3032-5B4F-AC8744B20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646" y="1705716"/>
            <a:ext cx="5177711" cy="4552761"/>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Jul 24, 2022 at 1:01:34 AM" descr="Audio Recording Jul 24, 2022 at 1:01:34 AM">
            <a:hlinkClick r:id="" action="ppaction://media"/>
            <a:extLst>
              <a:ext uri="{FF2B5EF4-FFF2-40B4-BE49-F238E27FC236}">
                <a16:creationId xmlns:a16="http://schemas.microsoft.com/office/drawing/2014/main" id="{ADEC6E14-3FAE-8A31-45C2-2FD3819E251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08435" y="5654040"/>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275055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7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FC941F-7FB0-438E-ADF1-7B085B43C88E}"/>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How did the Models fare?</a:t>
            </a:r>
          </a:p>
        </p:txBody>
      </p:sp>
      <p:sp>
        <p:nvSpPr>
          <p:cNvPr id="7" name="TextBox 6">
            <a:extLst>
              <a:ext uri="{FF2B5EF4-FFF2-40B4-BE49-F238E27FC236}">
                <a16:creationId xmlns:a16="http://schemas.microsoft.com/office/drawing/2014/main" id="{3377C94E-358C-4150-B3A4-36EF534A54AC}"/>
              </a:ext>
            </a:extLst>
          </p:cNvPr>
          <p:cNvSpPr txBox="1"/>
          <p:nvPr/>
        </p:nvSpPr>
        <p:spPr>
          <a:xfrm>
            <a:off x="576261" y="1509992"/>
            <a:ext cx="11450471" cy="340734"/>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Times New Roman" panose="02020603050405020304" pitchFamily="18" charset="0"/>
                <a:cs typeface="Times New Roman" panose="02020603050405020304" pitchFamily="18" charset="0"/>
              </a:rPr>
              <a:t>ADA Boost Classifier’s model accuracy is 80%.</a:t>
            </a:r>
          </a:p>
        </p:txBody>
      </p:sp>
      <p:sp>
        <p:nvSpPr>
          <p:cNvPr id="2" name="TextBox 1">
            <a:extLst>
              <a:ext uri="{FF2B5EF4-FFF2-40B4-BE49-F238E27FC236}">
                <a16:creationId xmlns:a16="http://schemas.microsoft.com/office/drawing/2014/main" id="{E6700B38-A32E-991D-43E8-1CB24822B7F5}"/>
              </a:ext>
            </a:extLst>
          </p:cNvPr>
          <p:cNvSpPr txBox="1"/>
          <p:nvPr/>
        </p:nvSpPr>
        <p:spPr>
          <a:xfrm>
            <a:off x="576261" y="1983907"/>
            <a:ext cx="11039475" cy="338554"/>
          </a:xfrm>
          <a:prstGeom prst="rect">
            <a:avLst/>
          </a:prstGeom>
          <a:noFill/>
        </p:spPr>
        <p:txBody>
          <a:bodyPr wrap="square" rtlCol="0">
            <a:spAutoFit/>
          </a:bodyPr>
          <a:lstStyle/>
          <a:p>
            <a:r>
              <a:rPr lang="en-US" sz="1600" dirty="0"/>
              <a:t>Logistics Regression with cross validation accuracy is 82%.</a:t>
            </a:r>
          </a:p>
        </p:txBody>
      </p:sp>
      <p:sp>
        <p:nvSpPr>
          <p:cNvPr id="4" name="TextBox 3">
            <a:extLst>
              <a:ext uri="{FF2B5EF4-FFF2-40B4-BE49-F238E27FC236}">
                <a16:creationId xmlns:a16="http://schemas.microsoft.com/office/drawing/2014/main" id="{05EB15CC-F08C-AAAA-80C1-608A746D1CFD}"/>
              </a:ext>
            </a:extLst>
          </p:cNvPr>
          <p:cNvSpPr txBox="1"/>
          <p:nvPr/>
        </p:nvSpPr>
        <p:spPr>
          <a:xfrm>
            <a:off x="576261" y="2455642"/>
            <a:ext cx="11439525" cy="338554"/>
          </a:xfrm>
          <a:prstGeom prst="rect">
            <a:avLst/>
          </a:prstGeom>
          <a:noFill/>
        </p:spPr>
        <p:txBody>
          <a:bodyPr wrap="square" rtlCol="0">
            <a:spAutoFit/>
          </a:bodyPr>
          <a:lstStyle/>
          <a:p>
            <a:r>
              <a:rPr lang="en-US" sz="1600" dirty="0"/>
              <a:t>Logistics Regression with Grid search hyperparameters with an L2 penalty accuracy is 87%</a:t>
            </a:r>
          </a:p>
        </p:txBody>
      </p:sp>
      <p:sp>
        <p:nvSpPr>
          <p:cNvPr id="8" name="TextBox 7">
            <a:extLst>
              <a:ext uri="{FF2B5EF4-FFF2-40B4-BE49-F238E27FC236}">
                <a16:creationId xmlns:a16="http://schemas.microsoft.com/office/drawing/2014/main" id="{315D2E42-6DC3-B6FA-A3A1-5C88CAACFE2D}"/>
              </a:ext>
            </a:extLst>
          </p:cNvPr>
          <p:cNvSpPr txBox="1"/>
          <p:nvPr/>
        </p:nvSpPr>
        <p:spPr>
          <a:xfrm>
            <a:off x="576261" y="2927377"/>
            <a:ext cx="8567739" cy="338554"/>
          </a:xfrm>
          <a:prstGeom prst="rect">
            <a:avLst/>
          </a:prstGeom>
          <a:noFill/>
        </p:spPr>
        <p:txBody>
          <a:bodyPr wrap="square" rtlCol="0">
            <a:spAutoFit/>
          </a:bodyPr>
          <a:lstStyle>
            <a:defPPr>
              <a:defRPr lang="en-US"/>
            </a:defPPr>
            <a:lvl1pPr>
              <a:defRPr sz="1600"/>
            </a:lvl1pPr>
          </a:lstStyle>
          <a:p>
            <a:r>
              <a:rPr lang="en-US" dirty="0"/>
              <a:t>Random Forest Classifier with Grid Search accuracy is 88%</a:t>
            </a:r>
          </a:p>
        </p:txBody>
      </p:sp>
      <p:pic>
        <p:nvPicPr>
          <p:cNvPr id="9" name="Audio Recording Jul 24, 2022 at 1:12:52 AM" descr="Audio Recording Jul 24, 2022 at 1:12:52 AM">
            <a:hlinkClick r:id="" action="ppaction://media"/>
            <a:extLst>
              <a:ext uri="{FF2B5EF4-FFF2-40B4-BE49-F238E27FC236}">
                <a16:creationId xmlns:a16="http://schemas.microsoft.com/office/drawing/2014/main" id="{FC42F765-A3C9-6DB0-0E96-BB6FCA56054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22000" y="5684520"/>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34649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76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9E88B1-CF8D-41F9-AEF9-561D78D0DAF8}"/>
              </a:ext>
            </a:extLst>
          </p:cNvPr>
          <p:cNvSpPr txBox="1">
            <a:spLocks/>
          </p:cNvSpPr>
          <p:nvPr/>
        </p:nvSpPr>
        <p:spPr>
          <a:xfrm>
            <a:off x="370761" y="518493"/>
            <a:ext cx="11450471" cy="692469"/>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Conclusions</a:t>
            </a:r>
          </a:p>
        </p:txBody>
      </p:sp>
      <p:sp>
        <p:nvSpPr>
          <p:cNvPr id="4" name="TextBox 3">
            <a:extLst>
              <a:ext uri="{FF2B5EF4-FFF2-40B4-BE49-F238E27FC236}">
                <a16:creationId xmlns:a16="http://schemas.microsoft.com/office/drawing/2014/main" id="{A8A86450-8D65-4514-AD78-28EC8DDB996D}"/>
              </a:ext>
            </a:extLst>
          </p:cNvPr>
          <p:cNvSpPr txBox="1"/>
          <p:nvPr/>
        </p:nvSpPr>
        <p:spPr>
          <a:xfrm>
            <a:off x="822960" y="1409700"/>
            <a:ext cx="10497312" cy="44627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focus of project one was to accurately predict the presence of heart disease based on a person’s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 experimented with three different models to see which one was the best at making accurate predictions.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three different models had an accuracy rate range from 80% to 88%, which makes any of these models a good choice.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Even though the size of the dataset is small. The three models were able to accurately predict the presence of heart disease in people.</a:t>
            </a:r>
          </a:p>
          <a:p>
            <a:pPr marL="285750" indent="-285750">
              <a:buFont typeface="Arial" panose="020B0604020202020204" pitchFamily="34" charset="0"/>
              <a:buChar char="•"/>
            </a:pPr>
            <a:endParaRPr lang="en-US" sz="2000" dirty="0"/>
          </a:p>
        </p:txBody>
      </p:sp>
      <p:pic>
        <p:nvPicPr>
          <p:cNvPr id="5" name="Audio Recording Jul 24, 2022 at 1:15:35 AM" descr="Audio Recording Jul 24, 2022 at 1:15:35 AM">
            <a:hlinkClick r:id="" action="ppaction://media"/>
            <a:extLst>
              <a:ext uri="{FF2B5EF4-FFF2-40B4-BE49-F238E27FC236}">
                <a16:creationId xmlns:a16="http://schemas.microsoft.com/office/drawing/2014/main" id="{D71D91A7-A000-D35A-EDBC-351E612E97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008432" y="5664798"/>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423721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66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5CF9-C7D0-4D74-BC53-E1DD3A8E4045}"/>
              </a:ext>
            </a:extLst>
          </p:cNvPr>
          <p:cNvSpPr>
            <a:spLocks noGrp="1"/>
          </p:cNvSpPr>
          <p:nvPr>
            <p:ph type="title"/>
          </p:nvPr>
        </p:nvSpPr>
        <p:spPr/>
        <p:txBody>
          <a:bodyPr/>
          <a:lstStyle/>
          <a:p>
            <a:pPr algn="ctr"/>
            <a:r>
              <a:rPr lang="en-US" dirty="0"/>
              <a:t>Research Question</a:t>
            </a:r>
          </a:p>
        </p:txBody>
      </p:sp>
      <p:sp>
        <p:nvSpPr>
          <p:cNvPr id="3" name="Content Placeholder 2">
            <a:extLst>
              <a:ext uri="{FF2B5EF4-FFF2-40B4-BE49-F238E27FC236}">
                <a16:creationId xmlns:a16="http://schemas.microsoft.com/office/drawing/2014/main" id="{BADFC6EC-707F-4B3C-BB58-D4B355470806}"/>
              </a:ext>
            </a:extLst>
          </p:cNvPr>
          <p:cNvSpPr>
            <a:spLocks noGrp="1"/>
          </p:cNvSpPr>
          <p:nvPr>
            <p:ph idx="1"/>
          </p:nvPr>
        </p:nvSpPr>
        <p:spPr>
          <a:xfrm>
            <a:off x="1066800" y="2103120"/>
            <a:ext cx="10058400" cy="3690777"/>
          </a:xfrm>
        </p:spPr>
        <p:txBody>
          <a:bodyPr anchor="ctr">
            <a:normAutofit/>
          </a:bodyPr>
          <a:lstStyle/>
          <a:p>
            <a:pPr marL="0" indent="0" algn="ctr">
              <a:buNone/>
            </a:pPr>
            <a:r>
              <a:rPr lang="en-US" sz="1400" dirty="0">
                <a:effectLst/>
                <a:ea typeface="Calibri" panose="020F0502020204030204" pitchFamily="34" charset="0"/>
              </a:rPr>
              <a:t>“Is it possible to predict heart disease with machine learning? With the help of the dataset’s attributes and machine learning techniques used to predict the presence of heart disease in a patient. Typically doctors and healthcare companies use similar attributes and factors to predict this type of disease with patients that have similar lifestyles and family history. The focus of this project is developing a model that can be used to make early prediction of people who are a high risk of developing heart disease.”</a:t>
            </a:r>
            <a:endParaRPr lang="en-US" sz="1600" dirty="0"/>
          </a:p>
          <a:p>
            <a:pPr marL="0" indent="0" algn="ctr">
              <a:buNone/>
            </a:pPr>
            <a:endParaRPr lang="en-US" dirty="0"/>
          </a:p>
        </p:txBody>
      </p:sp>
      <p:pic>
        <p:nvPicPr>
          <p:cNvPr id="5" name="Audio Recording Jul 24, 2022 at 12:38:07 AM" descr="Audio Recording Jul 24, 2022 at 12:38:07 AM">
            <a:hlinkClick r:id="" action="ppaction://media"/>
            <a:extLst>
              <a:ext uri="{FF2B5EF4-FFF2-40B4-BE49-F238E27FC236}">
                <a16:creationId xmlns:a16="http://schemas.microsoft.com/office/drawing/2014/main" id="{D931A60E-A30F-26C1-D4B9-DD63434FF3A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881360" y="5656737"/>
            <a:ext cx="812800" cy="8128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pic>
    </p:spTree>
    <p:extLst>
      <p:ext uri="{BB962C8B-B14F-4D97-AF65-F5344CB8AC3E}">
        <p14:creationId xmlns:p14="http://schemas.microsoft.com/office/powerpoint/2010/main" val="260815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1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A7F4-E364-43D6-890D-B45EA7739B51}"/>
              </a:ext>
            </a:extLst>
          </p:cNvPr>
          <p:cNvSpPr>
            <a:spLocks noGrp="1"/>
          </p:cNvSpPr>
          <p:nvPr>
            <p:ph type="title"/>
          </p:nvPr>
        </p:nvSpPr>
        <p:spPr/>
        <p:txBody>
          <a:bodyPr/>
          <a:lstStyle/>
          <a:p>
            <a:pPr algn="ctr"/>
            <a:r>
              <a:rPr lang="en-US" dirty="0"/>
              <a:t>My Approach</a:t>
            </a:r>
          </a:p>
        </p:txBody>
      </p:sp>
      <p:sp>
        <p:nvSpPr>
          <p:cNvPr id="3" name="Content Placeholder 2">
            <a:extLst>
              <a:ext uri="{FF2B5EF4-FFF2-40B4-BE49-F238E27FC236}">
                <a16:creationId xmlns:a16="http://schemas.microsoft.com/office/drawing/2014/main" id="{A79A9C15-2FFA-4776-93E7-873CCC41F230}"/>
              </a:ext>
            </a:extLst>
          </p:cNvPr>
          <p:cNvSpPr>
            <a:spLocks noGrp="1"/>
          </p:cNvSpPr>
          <p:nvPr>
            <p:ph idx="1"/>
          </p:nvPr>
        </p:nvSpPr>
        <p:spPr/>
        <p:txBody>
          <a:bodyPr>
            <a:normAutofit/>
          </a:bodyPr>
          <a:lstStyle/>
          <a:p>
            <a:r>
              <a:rPr lang="en-US" sz="2400" dirty="0">
                <a:effectLst/>
                <a:ea typeface="Calibri" panose="020F0502020204030204" pitchFamily="34" charset="0"/>
              </a:rPr>
              <a:t>I see this being a classification problem in predicting heart disease in men and women of different age groups and lifestyles</a:t>
            </a:r>
          </a:p>
          <a:p>
            <a:endParaRPr lang="en-US" sz="1200" dirty="0">
              <a:effectLst/>
              <a:ea typeface="Calibri" panose="020F0502020204030204" pitchFamily="34" charset="0"/>
            </a:endParaRPr>
          </a:p>
          <a:p>
            <a:r>
              <a:rPr lang="en-US" sz="2400" dirty="0">
                <a:effectLst/>
                <a:ea typeface="Times New Roman" panose="02020603050405020304" pitchFamily="18" charset="0"/>
              </a:rPr>
              <a:t>I am planning on using classification algorithms like random forests, ADA boost and logistic regression. </a:t>
            </a:r>
          </a:p>
          <a:p>
            <a:endParaRPr lang="en-US" sz="1200" dirty="0">
              <a:effectLst/>
              <a:ea typeface="Times New Roman" panose="02020603050405020304" pitchFamily="18" charset="0"/>
            </a:endParaRPr>
          </a:p>
          <a:p>
            <a:r>
              <a:rPr lang="en-US" sz="2400" dirty="0">
                <a:effectLst/>
                <a:ea typeface="Times New Roman" panose="02020603050405020304" pitchFamily="18" charset="0"/>
                <a:cs typeface="Times New Roman" panose="02020603050405020304" pitchFamily="18" charset="0"/>
              </a:rPr>
              <a:t>Using different approaches will give an insightful image of which one works and the differences of the results. This will lead me to have a better understanding of the results and how to handle them.</a:t>
            </a:r>
          </a:p>
          <a:p>
            <a:endParaRPr lang="en-US" sz="1400" dirty="0">
              <a:effectLst/>
              <a:ea typeface="Times New Roman" panose="02020603050405020304" pitchFamily="18" charset="0"/>
              <a:cs typeface="Times New Roman" panose="02020603050405020304" pitchFamily="18" charset="0"/>
            </a:endParaRPr>
          </a:p>
          <a:p>
            <a:endParaRPr lang="en-US" sz="1400" dirty="0"/>
          </a:p>
        </p:txBody>
      </p:sp>
      <p:pic>
        <p:nvPicPr>
          <p:cNvPr id="5" name="Audio Recording Jul 24, 2022 at 12:40:09 AM" descr="Audio Recording Jul 24, 2022 at 12:40:09 AM">
            <a:hlinkClick r:id="" action="ppaction://media"/>
            <a:extLst>
              <a:ext uri="{FF2B5EF4-FFF2-40B4-BE49-F238E27FC236}">
                <a16:creationId xmlns:a16="http://schemas.microsoft.com/office/drawing/2014/main" id="{B5173D83-46F4-1B43-B1CB-63E3C53333E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62640" y="5635270"/>
            <a:ext cx="812800" cy="81280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pic>
    </p:spTree>
    <p:extLst>
      <p:ext uri="{BB962C8B-B14F-4D97-AF65-F5344CB8AC3E}">
        <p14:creationId xmlns:p14="http://schemas.microsoft.com/office/powerpoint/2010/main" val="105365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7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94F273-3F9F-4A62-8CA9-97528E1A978A}"/>
              </a:ext>
            </a:extLst>
          </p:cNvPr>
          <p:cNvSpPr txBox="1"/>
          <p:nvPr/>
        </p:nvSpPr>
        <p:spPr>
          <a:xfrm>
            <a:off x="357807" y="389654"/>
            <a:ext cx="11449877" cy="707886"/>
          </a:xfrm>
          <a:prstGeom prst="rect">
            <a:avLst/>
          </a:prstGeom>
          <a:noFill/>
        </p:spPr>
        <p:txBody>
          <a:bodyPr wrap="square" rtlCol="0">
            <a:spAutoFit/>
          </a:bodyPr>
          <a:lstStyle/>
          <a:p>
            <a:pPr algn="ctr"/>
            <a:r>
              <a:rPr lang="en-US" sz="4000" dirty="0">
                <a:latin typeface="+mj-lt"/>
              </a:rPr>
              <a:t>Dataset Overview</a:t>
            </a:r>
          </a:p>
        </p:txBody>
      </p:sp>
      <p:pic>
        <p:nvPicPr>
          <p:cNvPr id="3" name="Picture 2">
            <a:extLst>
              <a:ext uri="{FF2B5EF4-FFF2-40B4-BE49-F238E27FC236}">
                <a16:creationId xmlns:a16="http://schemas.microsoft.com/office/drawing/2014/main" id="{39CD5B8F-1C56-E355-DE66-7DB4AC957F67}"/>
              </a:ext>
            </a:extLst>
          </p:cNvPr>
          <p:cNvPicPr>
            <a:picLocks noChangeAspect="1"/>
          </p:cNvPicPr>
          <p:nvPr/>
        </p:nvPicPr>
        <p:blipFill>
          <a:blip r:embed="rId4"/>
          <a:stretch>
            <a:fillRect/>
          </a:stretch>
        </p:blipFill>
        <p:spPr>
          <a:xfrm>
            <a:off x="2302510" y="1097540"/>
            <a:ext cx="7810500" cy="5232400"/>
          </a:xfrm>
          <a:prstGeom prst="rect">
            <a:avLst/>
          </a:prstGeom>
        </p:spPr>
      </p:pic>
      <p:pic>
        <p:nvPicPr>
          <p:cNvPr id="6" name="Audio Recording Jul 24, 2022 at 12:41:18 AM" descr="Audio Recording Jul 24, 2022 at 12:41:18 AM">
            <a:hlinkClick r:id="" action="ppaction://media"/>
            <a:extLst>
              <a:ext uri="{FF2B5EF4-FFF2-40B4-BE49-F238E27FC236}">
                <a16:creationId xmlns:a16="http://schemas.microsoft.com/office/drawing/2014/main" id="{BA5489F5-5C09-C077-2CAE-8DFB2DCA9CB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94884" y="5655546"/>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39661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23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1167704-8F49-4A95-8AF4-71072FA28C12}"/>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Sex is a major Predictor?</a:t>
            </a:r>
          </a:p>
        </p:txBody>
      </p:sp>
      <p:sp>
        <p:nvSpPr>
          <p:cNvPr id="7" name="TextBox 6">
            <a:extLst>
              <a:ext uri="{FF2B5EF4-FFF2-40B4-BE49-F238E27FC236}">
                <a16:creationId xmlns:a16="http://schemas.microsoft.com/office/drawing/2014/main" id="{F83A344A-35AB-436E-9195-4F12BD62D4E4}"/>
              </a:ext>
            </a:extLst>
          </p:cNvPr>
          <p:cNvSpPr txBox="1"/>
          <p:nvPr/>
        </p:nvSpPr>
        <p:spPr>
          <a:xfrm>
            <a:off x="370764" y="5671930"/>
            <a:ext cx="10190975" cy="353943"/>
          </a:xfrm>
          <a:prstGeom prst="rect">
            <a:avLst/>
          </a:prstGeom>
          <a:noFill/>
        </p:spPr>
        <p:txBody>
          <a:bodyPr wrap="square" rtlCol="0">
            <a:spAutoFit/>
          </a:bodyPr>
          <a:lstStyle/>
          <a:p>
            <a:pPr algn="ctr"/>
            <a:r>
              <a:rPr lang="en-US" sz="1700" dirty="0">
                <a:effectLst/>
                <a:ea typeface="Times New Roman" panose="02020603050405020304" pitchFamily="18" charset="0"/>
              </a:rPr>
              <a:t>From this histogram, men are more likely to have the presence of heart disease compared to women.</a:t>
            </a:r>
            <a:endParaRPr lang="en-US" sz="1700" dirty="0"/>
          </a:p>
        </p:txBody>
      </p:sp>
      <p:pic>
        <p:nvPicPr>
          <p:cNvPr id="1026" name="Picture 2">
            <a:extLst>
              <a:ext uri="{FF2B5EF4-FFF2-40B4-BE49-F238E27FC236}">
                <a16:creationId xmlns:a16="http://schemas.microsoft.com/office/drawing/2014/main" id="{F3780100-71ED-B3F6-E504-ACEF1B8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1553951"/>
            <a:ext cx="5873750" cy="3956099"/>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Recording Jul 24, 2022 at 12:44:05 AM" descr="Audio Recording Jul 24, 2022 at 12:44:05 AM">
            <a:hlinkClick r:id="" action="ppaction://media"/>
            <a:extLst>
              <a:ext uri="{FF2B5EF4-FFF2-40B4-BE49-F238E27FC236}">
                <a16:creationId xmlns:a16="http://schemas.microsoft.com/office/drawing/2014/main" id="{0B7219C3-48E9-277B-ECD9-34A12503E7F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08435" y="5677010"/>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25643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24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D472DC-FFC8-4675-A142-6DEBDEA75AAF}"/>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Fasting Blood Sugar is an indicator?</a:t>
            </a:r>
          </a:p>
        </p:txBody>
      </p:sp>
      <p:sp>
        <p:nvSpPr>
          <p:cNvPr id="7" name="TextBox 6">
            <a:extLst>
              <a:ext uri="{FF2B5EF4-FFF2-40B4-BE49-F238E27FC236}">
                <a16:creationId xmlns:a16="http://schemas.microsoft.com/office/drawing/2014/main" id="{11ED4DDE-70AF-41C8-91C8-87D955C62DD4}"/>
              </a:ext>
            </a:extLst>
          </p:cNvPr>
          <p:cNvSpPr txBox="1"/>
          <p:nvPr/>
        </p:nvSpPr>
        <p:spPr>
          <a:xfrm>
            <a:off x="370764" y="5671930"/>
            <a:ext cx="9855415" cy="636200"/>
          </a:xfrm>
          <a:prstGeom prst="rect">
            <a:avLst/>
          </a:prstGeom>
          <a:noFill/>
        </p:spPr>
        <p:txBody>
          <a:bodyPr wrap="square" rtlCol="0">
            <a:spAutoFit/>
          </a:bodyPr>
          <a:lstStyle/>
          <a:p>
            <a:pPr marL="0" marR="0">
              <a:lnSpc>
                <a:spcPct val="107000"/>
              </a:lnSpc>
              <a:spcBef>
                <a:spcPts val="0"/>
              </a:spcBef>
              <a:spcAft>
                <a:spcPts val="800"/>
              </a:spcAft>
            </a:pPr>
            <a:r>
              <a:rPr lang="en-US" sz="1700" dirty="0">
                <a:effectLst/>
                <a:ea typeface="Times New Roman" panose="02020603050405020304" pitchFamily="18" charset="0"/>
                <a:cs typeface="Times New Roman" panose="02020603050405020304" pitchFamily="18" charset="0"/>
              </a:rPr>
              <a:t>This histogram </a:t>
            </a:r>
            <a:r>
              <a:rPr lang="en-US" sz="1700" dirty="0">
                <a:ea typeface="Times New Roman" panose="02020603050405020304" pitchFamily="18" charset="0"/>
                <a:cs typeface="Times New Roman" panose="02020603050405020304" pitchFamily="18" charset="0"/>
              </a:rPr>
              <a:t>displays people </a:t>
            </a:r>
            <a:r>
              <a:rPr lang="en-US" sz="1700" dirty="0">
                <a:effectLst/>
                <a:ea typeface="Times New Roman" panose="02020603050405020304" pitchFamily="18" charset="0"/>
                <a:cs typeface="Times New Roman" panose="02020603050405020304" pitchFamily="18" charset="0"/>
              </a:rPr>
              <a:t>who have high fasting blood sugar levels and normal levels with the presence of heart disease or not.</a:t>
            </a:r>
          </a:p>
        </p:txBody>
      </p:sp>
      <p:pic>
        <p:nvPicPr>
          <p:cNvPr id="4098" name="Picture 2">
            <a:extLst>
              <a:ext uri="{FF2B5EF4-FFF2-40B4-BE49-F238E27FC236}">
                <a16:creationId xmlns:a16="http://schemas.microsoft.com/office/drawing/2014/main" id="{84B993AE-DD48-B20E-4C14-6CEA85435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56" y="1457793"/>
            <a:ext cx="5853430" cy="3942413"/>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Jul 24, 2022 at 12:53:11 AM" descr="Audio Recording Jul 24, 2022 at 12:53:11 AM">
            <a:hlinkClick r:id="" action="ppaction://media"/>
            <a:extLst>
              <a:ext uri="{FF2B5EF4-FFF2-40B4-BE49-F238E27FC236}">
                <a16:creationId xmlns:a16="http://schemas.microsoft.com/office/drawing/2014/main" id="{F28EBA7F-9977-44A5-5331-382A5587427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08435" y="5583630"/>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227839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72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6B49BE-F592-4399-B40D-FB6F42E469E0}"/>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Fasting Blood Sugar by Sex</a:t>
            </a:r>
          </a:p>
        </p:txBody>
      </p:sp>
      <p:sp>
        <p:nvSpPr>
          <p:cNvPr id="5" name="TextBox 4">
            <a:extLst>
              <a:ext uri="{FF2B5EF4-FFF2-40B4-BE49-F238E27FC236}">
                <a16:creationId xmlns:a16="http://schemas.microsoft.com/office/drawing/2014/main" id="{7C67CB31-FBF5-4EA6-A21A-CE30619FC41C}"/>
              </a:ext>
            </a:extLst>
          </p:cNvPr>
          <p:cNvSpPr txBox="1"/>
          <p:nvPr/>
        </p:nvSpPr>
        <p:spPr>
          <a:xfrm>
            <a:off x="370764" y="5764209"/>
            <a:ext cx="9939306" cy="615553"/>
          </a:xfrm>
          <a:prstGeom prst="rect">
            <a:avLst/>
          </a:prstGeom>
          <a:noFill/>
        </p:spPr>
        <p:txBody>
          <a:bodyPr wrap="square" rtlCol="0">
            <a:spAutoFit/>
          </a:bodyPr>
          <a:lstStyle/>
          <a:p>
            <a:r>
              <a:rPr lang="en-US" sz="1700" dirty="0"/>
              <a:t>These plot(s) shows the distribution of fasting blood sugar levels between men and women. These plots compares people with high and normal fasting blood sugar levels.</a:t>
            </a:r>
          </a:p>
        </p:txBody>
      </p:sp>
      <p:pic>
        <p:nvPicPr>
          <p:cNvPr id="3074" name="Picture 2">
            <a:extLst>
              <a:ext uri="{FF2B5EF4-FFF2-40B4-BE49-F238E27FC236}">
                <a16:creationId xmlns:a16="http://schemas.microsoft.com/office/drawing/2014/main" id="{2BB42113-7F93-2B65-8DE6-26AB60EE16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64" y="1130601"/>
            <a:ext cx="5674360" cy="24842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912BD9B-E36F-FA10-6FDF-F3DA0DEBA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381" y="2867682"/>
            <a:ext cx="6531854" cy="2859717"/>
          </a:xfrm>
          <a:prstGeom prst="rect">
            <a:avLst/>
          </a:prstGeom>
          <a:noFill/>
          <a:extLst>
            <a:ext uri="{909E8E84-426E-40DD-AFC4-6F175D3DCCD1}">
              <a14:hiddenFill xmlns:a14="http://schemas.microsoft.com/office/drawing/2010/main">
                <a:solidFill>
                  <a:srgbClr val="FFFFFF"/>
                </a:solidFill>
              </a14:hiddenFill>
            </a:ext>
          </a:extLst>
        </p:spPr>
      </p:pic>
      <p:pic>
        <p:nvPicPr>
          <p:cNvPr id="8" name="Audio Recording Jul 24, 2022 at 12:54:29 AM" descr="Audio Recording Jul 24, 2022 at 12:54:29 AM">
            <a:hlinkClick r:id="" action="ppaction://media"/>
            <a:extLst>
              <a:ext uri="{FF2B5EF4-FFF2-40B4-BE49-F238E27FC236}">
                <a16:creationId xmlns:a16="http://schemas.microsoft.com/office/drawing/2014/main" id="{B25AC20C-ED25-4949-A1A8-DDBC0619DA7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008435" y="5665585"/>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36462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02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A4F393-EE51-46C5-B109-EDB2D16E6E32}"/>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Which Type of Chest pain Predicts?</a:t>
            </a:r>
          </a:p>
        </p:txBody>
      </p:sp>
      <p:sp>
        <p:nvSpPr>
          <p:cNvPr id="5" name="TextBox 4">
            <a:extLst>
              <a:ext uri="{FF2B5EF4-FFF2-40B4-BE49-F238E27FC236}">
                <a16:creationId xmlns:a16="http://schemas.microsoft.com/office/drawing/2014/main" id="{C0685ED3-96C0-4EBF-AA69-C9EF13BD6C34}"/>
              </a:ext>
            </a:extLst>
          </p:cNvPr>
          <p:cNvSpPr txBox="1"/>
          <p:nvPr/>
        </p:nvSpPr>
        <p:spPr>
          <a:xfrm>
            <a:off x="370764" y="5671930"/>
            <a:ext cx="9612135" cy="636200"/>
          </a:xfrm>
          <a:prstGeom prst="rect">
            <a:avLst/>
          </a:prstGeom>
          <a:noFill/>
        </p:spPr>
        <p:txBody>
          <a:bodyPr wrap="square" rtlCol="0">
            <a:spAutoFit/>
          </a:bodyPr>
          <a:lstStyle/>
          <a:p>
            <a:pPr marL="0" marR="0">
              <a:lnSpc>
                <a:spcPct val="107000"/>
              </a:lnSpc>
              <a:spcBef>
                <a:spcPts val="0"/>
              </a:spcBef>
              <a:spcAft>
                <a:spcPts val="800"/>
              </a:spcAft>
            </a:pPr>
            <a:r>
              <a:rPr lang="en-US" sz="1700" dirty="0">
                <a:effectLst/>
                <a:ea typeface="Times New Roman" panose="02020603050405020304" pitchFamily="18" charset="0"/>
                <a:cs typeface="Times New Roman" panose="02020603050405020304" pitchFamily="18" charset="0"/>
              </a:rPr>
              <a:t>This bar chart </a:t>
            </a:r>
            <a:r>
              <a:rPr lang="en-US" sz="1700" dirty="0">
                <a:ea typeface="Times New Roman" panose="02020603050405020304" pitchFamily="18" charset="0"/>
                <a:cs typeface="Times New Roman" panose="02020603050405020304" pitchFamily="18" charset="0"/>
              </a:rPr>
              <a:t>displays people </a:t>
            </a:r>
            <a:r>
              <a:rPr lang="en-US" sz="1700" dirty="0">
                <a:effectLst/>
                <a:ea typeface="Times New Roman" panose="02020603050405020304" pitchFamily="18" charset="0"/>
                <a:cs typeface="Times New Roman" panose="02020603050405020304" pitchFamily="18" charset="0"/>
              </a:rPr>
              <a:t>who might have the presence of heart disease or not with chest pains symptoms.</a:t>
            </a:r>
          </a:p>
        </p:txBody>
      </p:sp>
      <p:pic>
        <p:nvPicPr>
          <p:cNvPr id="5122" name="Picture 2">
            <a:extLst>
              <a:ext uri="{FF2B5EF4-FFF2-40B4-BE49-F238E27FC236}">
                <a16:creationId xmlns:a16="http://schemas.microsoft.com/office/drawing/2014/main" id="{5937E7F1-3A79-9208-0C8D-5E9B019F4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280" y="1392072"/>
            <a:ext cx="6137910" cy="4134016"/>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Jul 24, 2022 at 12:56:37 AM" descr="Audio Recording Jul 24, 2022 at 12:56:37 AM">
            <a:hlinkClick r:id="" action="ppaction://media"/>
            <a:extLst>
              <a:ext uri="{FF2B5EF4-FFF2-40B4-BE49-F238E27FC236}">
                <a16:creationId xmlns:a16="http://schemas.microsoft.com/office/drawing/2014/main" id="{A84AC629-9865-4791-AAF8-FD159FAEF3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32160" y="5583630"/>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882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4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DBBE5E-CF3F-464E-A9DF-6750854CC986}"/>
              </a:ext>
            </a:extLst>
          </p:cNvPr>
          <p:cNvSpPr txBox="1">
            <a:spLocks/>
          </p:cNvSpPr>
          <p:nvPr/>
        </p:nvSpPr>
        <p:spPr>
          <a:xfrm>
            <a:off x="370764" y="574356"/>
            <a:ext cx="11450471" cy="817716"/>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How about Heart Rate?</a:t>
            </a:r>
          </a:p>
        </p:txBody>
      </p:sp>
      <p:sp>
        <p:nvSpPr>
          <p:cNvPr id="5" name="TextBox 4">
            <a:extLst>
              <a:ext uri="{FF2B5EF4-FFF2-40B4-BE49-F238E27FC236}">
                <a16:creationId xmlns:a16="http://schemas.microsoft.com/office/drawing/2014/main" id="{B70562C1-43AE-4079-B404-43C6612878F5}"/>
              </a:ext>
            </a:extLst>
          </p:cNvPr>
          <p:cNvSpPr txBox="1"/>
          <p:nvPr/>
        </p:nvSpPr>
        <p:spPr>
          <a:xfrm>
            <a:off x="370763" y="5817704"/>
            <a:ext cx="10056753" cy="636200"/>
          </a:xfrm>
          <a:prstGeom prst="rect">
            <a:avLst/>
          </a:prstGeom>
          <a:noFill/>
        </p:spPr>
        <p:txBody>
          <a:bodyPr wrap="square" rtlCol="0">
            <a:spAutoFit/>
          </a:bodyPr>
          <a:lstStyle/>
          <a:p>
            <a:pPr marL="0" marR="0">
              <a:lnSpc>
                <a:spcPct val="107000"/>
              </a:lnSpc>
              <a:spcBef>
                <a:spcPts val="0"/>
              </a:spcBef>
              <a:spcAft>
                <a:spcPts val="800"/>
              </a:spcAft>
            </a:pPr>
            <a:r>
              <a:rPr lang="en-US" sz="1700" dirty="0">
                <a:effectLst/>
                <a:ea typeface="Times New Roman" panose="02020603050405020304" pitchFamily="18" charset="0"/>
                <a:cs typeface="Times New Roman" panose="02020603050405020304" pitchFamily="18" charset="0"/>
              </a:rPr>
              <a:t>This violin plot </a:t>
            </a:r>
            <a:r>
              <a:rPr lang="en-US" sz="1700" dirty="0">
                <a:ea typeface="Times New Roman" panose="02020603050405020304" pitchFamily="18" charset="0"/>
                <a:cs typeface="Times New Roman" panose="02020603050405020304" pitchFamily="18" charset="0"/>
              </a:rPr>
              <a:t>displays men</a:t>
            </a:r>
            <a:r>
              <a:rPr lang="en-US" sz="1700" dirty="0">
                <a:effectLst/>
                <a:ea typeface="Times New Roman" panose="02020603050405020304" pitchFamily="18" charset="0"/>
                <a:cs typeface="Times New Roman" panose="02020603050405020304" pitchFamily="18" charset="0"/>
              </a:rPr>
              <a:t> and women who might have the presence of heart disease or not based on sex and max heart rate.</a:t>
            </a:r>
          </a:p>
        </p:txBody>
      </p:sp>
      <p:pic>
        <p:nvPicPr>
          <p:cNvPr id="6146" name="Picture 2">
            <a:extLst>
              <a:ext uri="{FF2B5EF4-FFF2-40B4-BE49-F238E27FC236}">
                <a16:creationId xmlns:a16="http://schemas.microsoft.com/office/drawing/2014/main" id="{A683F4C7-E825-B7AD-37A5-306A5608F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880" y="1193799"/>
            <a:ext cx="5640070" cy="4543031"/>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Jul 24, 2022 at 12:58:41 AM" descr="Audio Recording Jul 24, 2022 at 12:58:41 AM">
            <a:hlinkClick r:id="" action="ppaction://media"/>
            <a:extLst>
              <a:ext uri="{FF2B5EF4-FFF2-40B4-BE49-F238E27FC236}">
                <a16:creationId xmlns:a16="http://schemas.microsoft.com/office/drawing/2014/main" id="{59E5C9B1-D017-C8D4-D12B-E1F6D6045A2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18266" y="5641104"/>
            <a:ext cx="812800" cy="81280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pic>
    </p:spTree>
    <p:extLst>
      <p:ext uri="{BB962C8B-B14F-4D97-AF65-F5344CB8AC3E}">
        <p14:creationId xmlns:p14="http://schemas.microsoft.com/office/powerpoint/2010/main" val="373296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2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{AF62C532-A715-4FCE-94D8-8297B5FEC982}tf56219246_win32</Template>
  <TotalTime>613</TotalTime>
  <Words>471</Words>
  <Application>Microsoft Macintosh PowerPoint</Application>
  <PresentationFormat>Widescreen</PresentationFormat>
  <Paragraphs>34</Paragraphs>
  <Slides>12</Slides>
  <Notes>0</Notes>
  <HiddenSlides>0</HiddenSlides>
  <MMClips>12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Garamond</vt:lpstr>
      <vt:lpstr>Times New Roman</vt:lpstr>
      <vt:lpstr>SavonVTI</vt:lpstr>
      <vt:lpstr>Is it Possible to Predict Heart Disease with Machine Learning? </vt:lpstr>
      <vt:lpstr>Research Question</vt:lpstr>
      <vt:lpstr>My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Possible to Predict Heart Disease with Machine Learning? </dc:title>
  <dc:creator>Michael Gonzalez</dc:creator>
  <cp:lastModifiedBy>Veera Reddy Koppula</cp:lastModifiedBy>
  <cp:revision>84</cp:revision>
  <dcterms:created xsi:type="dcterms:W3CDTF">2020-09-20T00:30:42Z</dcterms:created>
  <dcterms:modified xsi:type="dcterms:W3CDTF">2022-07-24T06:15:53Z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