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4" r:id="rId7"/>
    <p:sldId id="268" r:id="rId8"/>
    <p:sldId id="269" r:id="rId9"/>
    <p:sldId id="259" r:id="rId10"/>
    <p:sldId id="265" r:id="rId11"/>
    <p:sldId id="266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68242" autoAdjust="0"/>
  </p:normalViewPr>
  <p:slideViewPr>
    <p:cSldViewPr snapToGrid="0">
      <p:cViewPr varScale="1">
        <p:scale>
          <a:sx n="110" d="100"/>
          <a:sy n="11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F052F-74B3-4A93-B132-46654CBB087E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2C84-F7D1-48CE-87C1-04CCA9F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2C84-F7D1-48CE-87C1-04CCA9F53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6B73-FC1F-49D1-9976-F0C82CC38209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E046-A093-44F7-B14B-0CC24CB1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 is the Efficacy of Flu Vaccines?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Can Test Indicators Predict Effectiveness of Vaccines</a:t>
            </a:r>
          </a:p>
        </p:txBody>
      </p:sp>
    </p:spTree>
    <p:extLst>
      <p:ext uri="{BB962C8B-B14F-4D97-AF65-F5344CB8AC3E}">
        <p14:creationId xmlns:p14="http://schemas.microsoft.com/office/powerpoint/2010/main" val="172874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data - Modeling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was used to test the vaccine response variable as a response to the data variable, controlling for gender, age and race of the donor</a:t>
            </a:r>
          </a:p>
          <a:p>
            <a:r>
              <a:rPr lang="en-US" dirty="0"/>
              <a:t>The data variable was the measured values of the different assays tested on the donors. </a:t>
            </a:r>
          </a:p>
          <a:p>
            <a:r>
              <a:rPr lang="en-US" dirty="0"/>
              <a:t>The model indicated a significant negative correlation between the data and the response to the vaccine</a:t>
            </a:r>
          </a:p>
          <a:p>
            <a:r>
              <a:rPr lang="en-US" dirty="0"/>
              <a:t>Also showed a positive correlation between the males and the age of the donors.</a:t>
            </a:r>
          </a:p>
          <a:p>
            <a:endParaRPr lang="en-US" dirty="0"/>
          </a:p>
        </p:txBody>
      </p:sp>
      <p:pic>
        <p:nvPicPr>
          <p:cNvPr id="5" name="Audio Recording Jul 6, 2022 at 5:42:44 AM" descr="Audio Recording Jul 6, 2022 at 5:42:44 AM">
            <a:hlinkClick r:id="" action="ppaction://media"/>
            <a:extLst>
              <a:ext uri="{FF2B5EF4-FFF2-40B4-BE49-F238E27FC236}">
                <a16:creationId xmlns:a16="http://schemas.microsoft.com/office/drawing/2014/main" id="{61DD3102-1902-73F2-D87B-AB2B568054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47400" y="23308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Regression models…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were performed on subsets of the data</a:t>
            </a:r>
          </a:p>
          <a:p>
            <a:r>
              <a:rPr lang="en-US" dirty="0"/>
              <a:t>Based on five different measured </a:t>
            </a:r>
            <a:r>
              <a:rPr lang="en-US" dirty="0" err="1"/>
              <a:t>analytes</a:t>
            </a:r>
            <a:r>
              <a:rPr lang="en-US" dirty="0"/>
              <a:t> that had the most positive vaccine responses among donors</a:t>
            </a:r>
          </a:p>
          <a:p>
            <a:r>
              <a:rPr lang="en-US" dirty="0"/>
              <a:t>Models indicated that the </a:t>
            </a:r>
            <a:r>
              <a:rPr lang="en-US" dirty="0" err="1"/>
              <a:t>analytes</a:t>
            </a:r>
            <a:r>
              <a:rPr lang="en-US" dirty="0"/>
              <a:t> measured for CD8+ T cells had the most significant negative correlation</a:t>
            </a:r>
          </a:p>
          <a:p>
            <a:r>
              <a:rPr lang="en-US" dirty="0"/>
              <a:t>CD4+ T cells and T cells </a:t>
            </a:r>
            <a:r>
              <a:rPr lang="en-US" dirty="0" err="1"/>
              <a:t>analytes</a:t>
            </a:r>
            <a:r>
              <a:rPr lang="en-US" dirty="0"/>
              <a:t> had minor significant positive correlation</a:t>
            </a:r>
          </a:p>
          <a:p>
            <a:r>
              <a:rPr lang="en-US" dirty="0"/>
              <a:t>NK cells </a:t>
            </a:r>
            <a:r>
              <a:rPr lang="en-US" dirty="0" err="1"/>
              <a:t>analytes</a:t>
            </a:r>
            <a:r>
              <a:rPr lang="en-US" dirty="0"/>
              <a:t> had minor negative significant correlation</a:t>
            </a:r>
          </a:p>
          <a:p>
            <a:r>
              <a:rPr lang="en-US" dirty="0"/>
              <a:t>B cells </a:t>
            </a:r>
            <a:r>
              <a:rPr lang="en-US" dirty="0" err="1"/>
              <a:t>analytes</a:t>
            </a:r>
            <a:r>
              <a:rPr lang="en-US" dirty="0"/>
              <a:t> had no significant correlation at all</a:t>
            </a:r>
          </a:p>
        </p:txBody>
      </p:sp>
      <p:pic>
        <p:nvPicPr>
          <p:cNvPr id="5" name="Audio Recording Jul 6, 2022 at 5:43:47 AM" descr="Audio Recording Jul 6, 2022 at 5:43:47 AM">
            <a:hlinkClick r:id="" action="ppaction://media"/>
            <a:extLst>
              <a:ext uri="{FF2B5EF4-FFF2-40B4-BE49-F238E27FC236}">
                <a16:creationId xmlns:a16="http://schemas.microsoft.com/office/drawing/2014/main" id="{F4C0F561-5850-0CEB-A416-68C9A0419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70886" y="2151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significant correlation between vaccines 2 and 4 and having a high vaccine response. </a:t>
            </a:r>
          </a:p>
          <a:p>
            <a:r>
              <a:rPr lang="en-US" dirty="0"/>
              <a:t>Vaccine 2 was the </a:t>
            </a:r>
            <a:r>
              <a:rPr lang="en-US" dirty="0" err="1"/>
              <a:t>Fluzone</a:t>
            </a:r>
            <a:r>
              <a:rPr lang="en-US" dirty="0"/>
              <a:t> Intradermal, and vaccine 4 was </a:t>
            </a:r>
            <a:r>
              <a:rPr lang="en-US" dirty="0" err="1"/>
              <a:t>Fluzone</a:t>
            </a:r>
            <a:endParaRPr lang="en-US" dirty="0"/>
          </a:p>
          <a:p>
            <a:r>
              <a:rPr lang="en-US" dirty="0"/>
              <a:t>Some indication that the administration of these vaccines have a more significant impact on a recipient having a better chance for a high response to an influenza vaccination than the other types of vaccines given</a:t>
            </a:r>
          </a:p>
          <a:p>
            <a:endParaRPr lang="en-US" dirty="0"/>
          </a:p>
        </p:txBody>
      </p:sp>
      <p:pic>
        <p:nvPicPr>
          <p:cNvPr id="5" name="Audio Recording Jul 6, 2022 at 5:51:20 AM" descr="Audio Recording Jul 6, 2022 at 5:51:20 AM">
            <a:hlinkClick r:id="" action="ppaction://media"/>
            <a:extLst>
              <a:ext uri="{FF2B5EF4-FFF2-40B4-BE49-F238E27FC236}">
                <a16:creationId xmlns:a16="http://schemas.microsoft.com/office/drawing/2014/main" id="{49D95B58-00FC-D80D-4A20-DF42B036AD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78288" y="15205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8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Conclusion.. </a:t>
            </a:r>
            <a:r>
              <a:rPr lang="en-US" dirty="0" err="1"/>
              <a:t>Contd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Analyte used to measure CD8+ T cells seems significant</a:t>
            </a:r>
          </a:p>
          <a:p>
            <a:r>
              <a:rPr lang="en-US" dirty="0"/>
              <a:t>A low data score is significantly correlated to having a high response to a vaccine</a:t>
            </a:r>
          </a:p>
          <a:p>
            <a:pPr lvl="1"/>
            <a:r>
              <a:rPr lang="en-US" dirty="0"/>
              <a:t>Seems to be a good indicator that a donor receiving a vaccine would have an improved chance of having a higher response to a vaccine, if this measure has a low data value</a:t>
            </a:r>
          </a:p>
          <a:p>
            <a:pPr lvl="1"/>
            <a:r>
              <a:rPr lang="en-US" dirty="0"/>
              <a:t>This test could be used to predict who will respond better to flu vaccinations</a:t>
            </a:r>
          </a:p>
        </p:txBody>
      </p:sp>
      <p:pic>
        <p:nvPicPr>
          <p:cNvPr id="5" name="Audio Recording Jul 6, 2022 at 6:08:11 AM" descr="Audio Recording Jul 6, 2022 at 6:08:11 AM">
            <a:hlinkClick r:id="" action="ppaction://media"/>
            <a:extLst>
              <a:ext uri="{FF2B5EF4-FFF2-40B4-BE49-F238E27FC236}">
                <a16:creationId xmlns:a16="http://schemas.microsoft.com/office/drawing/2014/main" id="{AEE2A87F-DEBD-3897-E1EB-B9E3FB7612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40334" y="2151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serious is Flu?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Influenza can be a serious illness</a:t>
            </a:r>
          </a:p>
          <a:p>
            <a:r>
              <a:rPr lang="en-US" dirty="0"/>
              <a:t>5% to 20% of the U.S. population will get the flu annually</a:t>
            </a:r>
          </a:p>
          <a:p>
            <a:r>
              <a:rPr lang="en-US" dirty="0"/>
              <a:t>An average of 200,000 hospitalized with illness related problems </a:t>
            </a:r>
          </a:p>
          <a:p>
            <a:r>
              <a:rPr lang="en-US" dirty="0"/>
              <a:t>8,200 to 20,000 Americans die each year from flu-related cases</a:t>
            </a:r>
          </a:p>
          <a:p>
            <a:r>
              <a:rPr lang="en-US" dirty="0"/>
              <a:t>Average cost of hospitalizations and outpatient doctor visits related to the flu are over $10 billion</a:t>
            </a:r>
          </a:p>
          <a:p>
            <a:r>
              <a:rPr lang="en-US" dirty="0"/>
              <a:t>Historical flu epidemics such as Russian flu, Spanish flu, Asian flu, Hong Kong flu, H1N1 flu</a:t>
            </a:r>
          </a:p>
        </p:txBody>
      </p:sp>
      <p:pic>
        <p:nvPicPr>
          <p:cNvPr id="5" name="Audio Recording Jul 6, 2022 at 4:53:09 AM" descr="Audio Recording Jul 6, 2022 at 4:53:09 AM">
            <a:hlinkClick r:id="" action="ppaction://media"/>
            <a:extLst>
              <a:ext uri="{FF2B5EF4-FFF2-40B4-BE49-F238E27FC236}">
                <a16:creationId xmlns:a16="http://schemas.microsoft.com/office/drawing/2014/main" id="{BA3A2E38-8B04-5FBB-F585-EC545A72C0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41000" y="36512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6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FLuPRINT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for effective vaccines</a:t>
            </a:r>
          </a:p>
          <a:p>
            <a:r>
              <a:rPr lang="en-US" dirty="0"/>
              <a:t>A research project investigating influenza vaccine imprints on the immune system, funded by the European Commission, led to the creation of the </a:t>
            </a:r>
            <a:r>
              <a:rPr lang="en-US" dirty="0" err="1"/>
              <a:t>FluPRINT</a:t>
            </a:r>
            <a:r>
              <a:rPr lang="en-US" dirty="0"/>
              <a:t> database</a:t>
            </a:r>
          </a:p>
          <a:p>
            <a:r>
              <a:rPr lang="en-US" dirty="0"/>
              <a:t>Unified database is the result of a large-scale study exploring novel cellular and molecular underpinnings of successful immunity to influenza vaccines</a:t>
            </a:r>
          </a:p>
          <a:p>
            <a:r>
              <a:rPr lang="en-US" dirty="0"/>
              <a:t>Contains information on more than 3,000 parameters</a:t>
            </a:r>
          </a:p>
          <a:p>
            <a:r>
              <a:rPr lang="en-US" dirty="0"/>
              <a:t>The dataset represents a unique source in terms of value and scale, which will broaden the understanding of influenza immunity</a:t>
            </a:r>
          </a:p>
          <a:p>
            <a:endParaRPr lang="en-US" dirty="0"/>
          </a:p>
        </p:txBody>
      </p:sp>
      <p:pic>
        <p:nvPicPr>
          <p:cNvPr id="5" name="Audio Recording Jul 6, 2022 at 5:01:32 AM" descr="Audio Recording Jul 6, 2022 at 5:01:32 AM">
            <a:hlinkClick r:id="" action="ppaction://media"/>
            <a:extLst>
              <a:ext uri="{FF2B5EF4-FFF2-40B4-BE49-F238E27FC236}">
                <a16:creationId xmlns:a16="http://schemas.microsoft.com/office/drawing/2014/main" id="{D735A21B-28AF-FAEA-8C00-CF88E908D3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41000" y="2746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3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information regarding different vaccine types</a:t>
            </a:r>
          </a:p>
          <a:p>
            <a:r>
              <a:rPr lang="en-US" dirty="0"/>
              <a:t>Contains vaccine responses evoked in the donors</a:t>
            </a:r>
          </a:p>
          <a:p>
            <a:r>
              <a:rPr lang="en-US" dirty="0"/>
              <a:t>Test results indicated whether the response to the vaccine was high or low</a:t>
            </a:r>
          </a:p>
          <a:p>
            <a:r>
              <a:rPr lang="en-US" dirty="0"/>
              <a:t>Understanding the data led to business questions:</a:t>
            </a:r>
          </a:p>
          <a:p>
            <a:pPr marL="914400">
              <a:buFont typeface="Courier New" panose="02070309020205020404" pitchFamily="49" charset="0"/>
              <a:buChar char="o"/>
            </a:pPr>
            <a:r>
              <a:rPr lang="en-US" dirty="0"/>
              <a:t>Are there tests that are better indicators as to whether or not a donor will respond highly? </a:t>
            </a:r>
          </a:p>
          <a:p>
            <a:pPr marL="914400">
              <a:buFont typeface="Courier New" panose="02070309020205020404" pitchFamily="49" charset="0"/>
              <a:buChar char="o"/>
            </a:pPr>
            <a:r>
              <a:rPr lang="en-US" dirty="0"/>
              <a:t>In addition, are there any indicators that would predict whether a person will still get the flu, even after vaccination?</a:t>
            </a:r>
          </a:p>
        </p:txBody>
      </p:sp>
      <p:pic>
        <p:nvPicPr>
          <p:cNvPr id="5" name="Audio Recording Jul 6, 2022 at 5:15:00 AM" descr="Audio Recording Jul 6, 2022 at 5:15:00 AM">
            <a:hlinkClick r:id="" action="ppaction://media"/>
            <a:extLst>
              <a:ext uri="{FF2B5EF4-FFF2-40B4-BE49-F238E27FC236}">
                <a16:creationId xmlns:a16="http://schemas.microsoft.com/office/drawing/2014/main" id="{5E826B5F-BEB5-EE8C-479B-21BE4B2245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82461" y="2301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1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information on each donor, such as gender, race, age, Body Mass Index (BMI), cytomegalovirus (CMV), Epstein-Barr virus (EBV), and the vaccine received at the visit</a:t>
            </a:r>
          </a:p>
          <a:p>
            <a:r>
              <a:rPr lang="en-US" dirty="0"/>
              <a:t>Field </a:t>
            </a:r>
            <a:r>
              <a:rPr lang="en-US" dirty="0" err="1"/>
              <a:t>vaccine_resp</a:t>
            </a:r>
            <a:r>
              <a:rPr lang="en-US" dirty="0"/>
              <a:t> field is classified as high or low responder</a:t>
            </a:r>
          </a:p>
          <a:p>
            <a:r>
              <a:rPr lang="en-US" dirty="0"/>
              <a:t>Samples were analyzed and information about which assays were performed (assay field) and the value of the measured </a:t>
            </a:r>
            <a:r>
              <a:rPr lang="en-US" dirty="0" err="1"/>
              <a:t>analytes</a:t>
            </a:r>
            <a:r>
              <a:rPr lang="en-US" dirty="0"/>
              <a:t> (units and data) were recorded</a:t>
            </a:r>
          </a:p>
          <a:p>
            <a:r>
              <a:rPr lang="en-US" dirty="0"/>
              <a:t>Each donor’s medical history was also recorded, including past influenza vaccines over the last 5 years, influenza infection history, and influenza-related hospitalization</a:t>
            </a:r>
          </a:p>
        </p:txBody>
      </p:sp>
      <p:pic>
        <p:nvPicPr>
          <p:cNvPr id="5" name="Audio Recording Jul 6, 2022 at 5:17:45 AM" descr="Audio Recording Jul 6, 2022 at 5:17:45 AM">
            <a:hlinkClick r:id="" action="ppaction://media"/>
            <a:extLst>
              <a:ext uri="{FF2B5EF4-FFF2-40B4-BE49-F238E27FC236}">
                <a16:creationId xmlns:a16="http://schemas.microsoft.com/office/drawing/2014/main" id="{D7DBD658-6992-6CB4-5720-57C28380B0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47400" y="2151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EDA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Python software used to perform EDA</a:t>
            </a:r>
          </a:p>
          <a:p>
            <a:r>
              <a:rPr lang="en-US" dirty="0"/>
              <a:t>The data was aggregated into another file that contained one record per donor in order to capture gender race, age, cmv status, </a:t>
            </a:r>
            <a:r>
              <a:rPr lang="en-US" dirty="0" err="1"/>
              <a:t>ebv</a:t>
            </a:r>
            <a:r>
              <a:rPr lang="en-US" dirty="0"/>
              <a:t> status, </a:t>
            </a:r>
            <a:r>
              <a:rPr lang="en-US" dirty="0" err="1"/>
              <a:t>bmi</a:t>
            </a:r>
            <a:r>
              <a:rPr lang="en-US" dirty="0"/>
              <a:t>, statin use, vaccine type, vaccine response, and influenza history and hospitalization</a:t>
            </a:r>
          </a:p>
          <a:p>
            <a:r>
              <a:rPr lang="en-US" dirty="0"/>
              <a:t>Both of the files were used for further regression testing</a:t>
            </a:r>
          </a:p>
          <a:p>
            <a:endParaRPr lang="en-US" dirty="0"/>
          </a:p>
        </p:txBody>
      </p:sp>
      <p:pic>
        <p:nvPicPr>
          <p:cNvPr id="5" name="Audio Recording Jul 6, 2022 at 5:20:38 AM" descr="Audio Recording Jul 6, 2022 at 5:20:38 AM">
            <a:hlinkClick r:id="" action="ppaction://media"/>
            <a:extLst>
              <a:ext uri="{FF2B5EF4-FFF2-40B4-BE49-F238E27FC236}">
                <a16:creationId xmlns:a16="http://schemas.microsoft.com/office/drawing/2014/main" id="{5B251D36-D5E8-923D-DCCE-DBC42879BB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06590" y="2151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8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Age Charts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690688"/>
            <a:ext cx="5011271" cy="43513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6104966" y="1690689"/>
            <a:ext cx="5248834" cy="4252912"/>
          </a:xfrm>
          <a:prstGeom prst="rect">
            <a:avLst/>
          </a:prstGeom>
        </p:spPr>
      </p:pic>
      <p:pic>
        <p:nvPicPr>
          <p:cNvPr id="6" name="Audio Recording Jul 6, 2022 at 5:30:53 AM" descr="Audio Recording Jul 6, 2022 at 5:30:53 AM">
            <a:hlinkClick r:id="" action="ppaction://media"/>
            <a:extLst>
              <a:ext uri="{FF2B5EF4-FFF2-40B4-BE49-F238E27FC236}">
                <a16:creationId xmlns:a16="http://schemas.microsoft.com/office/drawing/2014/main" id="{778E605F-F964-9971-83D8-03B4EF1103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47400" y="2151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Response Distribution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52362" y="1825625"/>
            <a:ext cx="6287276" cy="4351338"/>
          </a:xfrm>
          <a:prstGeom prst="rect">
            <a:avLst/>
          </a:prstGeom>
        </p:spPr>
      </p:pic>
      <p:pic>
        <p:nvPicPr>
          <p:cNvPr id="5" name="Audio Recording Jul 6, 2022 at 5:32:06 AM" descr="Audio Recording Jul 6, 2022 at 5:32:06 AM">
            <a:hlinkClick r:id="" action="ppaction://media"/>
            <a:extLst>
              <a:ext uri="{FF2B5EF4-FFF2-40B4-BE49-F238E27FC236}">
                <a16:creationId xmlns:a16="http://schemas.microsoft.com/office/drawing/2014/main" id="{60E719B0-8C81-F886-452A-5141E83D4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94036" y="2301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data - Modeling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models were created using the aggregated donor file to test the correlations between a number of variables and outcomes</a:t>
            </a:r>
          </a:p>
          <a:p>
            <a:r>
              <a:rPr lang="en-US" dirty="0"/>
              <a:t>Using Aggregated data set, influenza infection variable was tested as a response to the type of vaccine, controlling for gender, age, and race of the donor, with no significant results</a:t>
            </a:r>
          </a:p>
          <a:p>
            <a:r>
              <a:rPr lang="en-US" dirty="0"/>
              <a:t>Another model tested the vaccine response as a response to the different vaccines administered, controlling for donor gender, age, and race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Showed a small significant correlation between vaccines 2 and 4 and   a high response to the vaccine</a:t>
            </a:r>
          </a:p>
        </p:txBody>
      </p:sp>
      <p:pic>
        <p:nvPicPr>
          <p:cNvPr id="5" name="Audio Recording Jul 6, 2022 at 5:36:44 AM" descr="Audio Recording Jul 6, 2022 at 5:36:44 AM">
            <a:hlinkClick r:id="" action="ppaction://media"/>
            <a:extLst>
              <a:ext uri="{FF2B5EF4-FFF2-40B4-BE49-F238E27FC236}">
                <a16:creationId xmlns:a16="http://schemas.microsoft.com/office/drawing/2014/main" id="{529A39DC-6207-AF4D-77AC-E9865C790C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82461" y="2746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852</Words>
  <Application>Microsoft Macintosh PowerPoint</Application>
  <PresentationFormat>Widescreen</PresentationFormat>
  <Paragraphs>72</Paragraphs>
  <Slides>13</Slides>
  <Notes>13</Notes>
  <HiddenSlides>0</HiddenSlides>
  <MMClips>12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What is the Efficacy of Flu Vaccines? </vt:lpstr>
      <vt:lpstr>How serious is Flu?</vt:lpstr>
      <vt:lpstr>Why FLuPRINT?</vt:lpstr>
      <vt:lpstr>Key Business Questions</vt:lpstr>
      <vt:lpstr>Data Analysis</vt:lpstr>
      <vt:lpstr>How is the EDA done?</vt:lpstr>
      <vt:lpstr>Gender and Age Charts</vt:lpstr>
      <vt:lpstr>Vaccine Response Distribution</vt:lpstr>
      <vt:lpstr>Aggregated data - Modeling and Results</vt:lpstr>
      <vt:lpstr>Entire data - Modeling and Results</vt:lpstr>
      <vt:lpstr>More Regression models…</vt:lpstr>
      <vt:lpstr>Conclusion</vt:lpstr>
      <vt:lpstr>Conclusion.. Contd’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Flu Vaccinations</dc:title>
  <dc:creator>Christine Hathaway</dc:creator>
  <cp:lastModifiedBy>Veera Reddy Koppula</cp:lastModifiedBy>
  <cp:revision>51</cp:revision>
  <dcterms:created xsi:type="dcterms:W3CDTF">2020-04-03T00:01:28Z</dcterms:created>
  <dcterms:modified xsi:type="dcterms:W3CDTF">2022-07-06T11:08:15Z</dcterms:modified>
</cp:coreProperties>
</file>