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4F059-3907-4D85-BF73-3514C2772E0F}" v="60" dt="2020-06-06T17:42:58.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Viral" userId="ce7be612-63d2-47a0-a2a8-23a9eb12c629" providerId="ADAL" clId="{A844F059-3907-4D85-BF73-3514C2772E0F}"/>
    <pc:docChg chg="undo custSel addSld delSld modSld">
      <pc:chgData name="Shah, Viral" userId="ce7be612-63d2-47a0-a2a8-23a9eb12c629" providerId="ADAL" clId="{A844F059-3907-4D85-BF73-3514C2772E0F}" dt="2020-06-06T17:44:56.510" v="560" actId="27636"/>
      <pc:docMkLst>
        <pc:docMk/>
      </pc:docMkLst>
      <pc:sldChg chg="modSp">
        <pc:chgData name="Shah, Viral" userId="ce7be612-63d2-47a0-a2a8-23a9eb12c629" providerId="ADAL" clId="{A844F059-3907-4D85-BF73-3514C2772E0F}" dt="2020-06-06T17:23:28.346" v="205" actId="20577"/>
        <pc:sldMkLst>
          <pc:docMk/>
          <pc:sldMk cId="1290555694" sldId="256"/>
        </pc:sldMkLst>
        <pc:spChg chg="mod">
          <ac:chgData name="Shah, Viral" userId="ce7be612-63d2-47a0-a2a8-23a9eb12c629" providerId="ADAL" clId="{A844F059-3907-4D85-BF73-3514C2772E0F}" dt="2020-06-06T17:23:28.346" v="205" actId="20577"/>
          <ac:spMkLst>
            <pc:docMk/>
            <pc:sldMk cId="1290555694" sldId="256"/>
            <ac:spMk id="3" creationId="{28812351-75DE-4B06-9FDF-EE7B290ED5AA}"/>
          </ac:spMkLst>
        </pc:spChg>
      </pc:sldChg>
      <pc:sldChg chg="modSp add">
        <pc:chgData name="Shah, Viral" userId="ce7be612-63d2-47a0-a2a8-23a9eb12c629" providerId="ADAL" clId="{A844F059-3907-4D85-BF73-3514C2772E0F}" dt="2020-06-06T17:09:51.437" v="19" actId="5793"/>
        <pc:sldMkLst>
          <pc:docMk/>
          <pc:sldMk cId="1995280977" sldId="259"/>
        </pc:sldMkLst>
        <pc:spChg chg="mod">
          <ac:chgData name="Shah, Viral" userId="ce7be612-63d2-47a0-a2a8-23a9eb12c629" providerId="ADAL" clId="{A844F059-3907-4D85-BF73-3514C2772E0F}" dt="2020-06-06T17:09:11.222" v="8" actId="113"/>
          <ac:spMkLst>
            <pc:docMk/>
            <pc:sldMk cId="1995280977" sldId="259"/>
            <ac:spMk id="2" creationId="{937983F2-0B62-4F23-B533-B4EDF045EB73}"/>
          </ac:spMkLst>
        </pc:spChg>
        <pc:spChg chg="mod">
          <ac:chgData name="Shah, Viral" userId="ce7be612-63d2-47a0-a2a8-23a9eb12c629" providerId="ADAL" clId="{A844F059-3907-4D85-BF73-3514C2772E0F}" dt="2020-06-06T17:09:51.437" v="19" actId="5793"/>
          <ac:spMkLst>
            <pc:docMk/>
            <pc:sldMk cId="1995280977" sldId="259"/>
            <ac:spMk id="3" creationId="{04BD4ADE-0869-49E0-A428-E23F9029E7F1}"/>
          </ac:spMkLst>
        </pc:spChg>
      </pc:sldChg>
      <pc:sldChg chg="modSp add">
        <pc:chgData name="Shah, Viral" userId="ce7be612-63d2-47a0-a2a8-23a9eb12c629" providerId="ADAL" clId="{A844F059-3907-4D85-BF73-3514C2772E0F}" dt="2020-06-06T17:13:57.007" v="77" actId="27636"/>
        <pc:sldMkLst>
          <pc:docMk/>
          <pc:sldMk cId="332348875" sldId="260"/>
        </pc:sldMkLst>
        <pc:spChg chg="mod">
          <ac:chgData name="Shah, Viral" userId="ce7be612-63d2-47a0-a2a8-23a9eb12c629" providerId="ADAL" clId="{A844F059-3907-4D85-BF73-3514C2772E0F}" dt="2020-06-06T17:10:24.312" v="21"/>
          <ac:spMkLst>
            <pc:docMk/>
            <pc:sldMk cId="332348875" sldId="260"/>
            <ac:spMk id="2" creationId="{1D18907B-646C-4EA2-A645-760924F5677C}"/>
          </ac:spMkLst>
        </pc:spChg>
        <pc:spChg chg="mod">
          <ac:chgData name="Shah, Viral" userId="ce7be612-63d2-47a0-a2a8-23a9eb12c629" providerId="ADAL" clId="{A844F059-3907-4D85-BF73-3514C2772E0F}" dt="2020-06-06T17:13:57.007" v="77" actId="27636"/>
          <ac:spMkLst>
            <pc:docMk/>
            <pc:sldMk cId="332348875" sldId="260"/>
            <ac:spMk id="3" creationId="{95A38418-291E-4053-B47A-D8345C516584}"/>
          </ac:spMkLst>
        </pc:spChg>
      </pc:sldChg>
      <pc:sldChg chg="addSp delSp modSp add">
        <pc:chgData name="Shah, Viral" userId="ce7be612-63d2-47a0-a2a8-23a9eb12c629" providerId="ADAL" clId="{A844F059-3907-4D85-BF73-3514C2772E0F}" dt="2020-06-06T17:15:32.560" v="92" actId="14100"/>
        <pc:sldMkLst>
          <pc:docMk/>
          <pc:sldMk cId="282828580" sldId="261"/>
        </pc:sldMkLst>
        <pc:spChg chg="mod">
          <ac:chgData name="Shah, Viral" userId="ce7be612-63d2-47a0-a2a8-23a9eb12c629" providerId="ADAL" clId="{A844F059-3907-4D85-BF73-3514C2772E0F}" dt="2020-06-06T17:14:23.544" v="80" actId="27636"/>
          <ac:spMkLst>
            <pc:docMk/>
            <pc:sldMk cId="282828580" sldId="261"/>
            <ac:spMk id="2" creationId="{F9E949C5-3C46-49AF-9D0B-F9CF23DF7CA8}"/>
          </ac:spMkLst>
        </pc:spChg>
        <pc:spChg chg="del">
          <ac:chgData name="Shah, Viral" userId="ce7be612-63d2-47a0-a2a8-23a9eb12c629" providerId="ADAL" clId="{A844F059-3907-4D85-BF73-3514C2772E0F}" dt="2020-06-06T17:14:39.080" v="81"/>
          <ac:spMkLst>
            <pc:docMk/>
            <pc:sldMk cId="282828580" sldId="261"/>
            <ac:spMk id="3" creationId="{6E1049A6-977C-4640-B0F1-6D212F4B2363}"/>
          </ac:spMkLst>
        </pc:spChg>
        <pc:picChg chg="add mod">
          <ac:chgData name="Shah, Viral" userId="ce7be612-63d2-47a0-a2a8-23a9eb12c629" providerId="ADAL" clId="{A844F059-3907-4D85-BF73-3514C2772E0F}" dt="2020-06-06T17:15:23.952" v="88" actId="1076"/>
          <ac:picMkLst>
            <pc:docMk/>
            <pc:sldMk cId="282828580" sldId="261"/>
            <ac:picMk id="4" creationId="{B6D1D958-8F80-4BCE-8968-302C54A5976C}"/>
          </ac:picMkLst>
        </pc:picChg>
        <pc:picChg chg="add mod">
          <ac:chgData name="Shah, Viral" userId="ce7be612-63d2-47a0-a2a8-23a9eb12c629" providerId="ADAL" clId="{A844F059-3907-4D85-BF73-3514C2772E0F}" dt="2020-06-06T17:15:32.560" v="92" actId="14100"/>
          <ac:picMkLst>
            <pc:docMk/>
            <pc:sldMk cId="282828580" sldId="261"/>
            <ac:picMk id="5" creationId="{86C489D1-3E7F-4D9D-ABD0-6A991EABF069}"/>
          </ac:picMkLst>
        </pc:picChg>
      </pc:sldChg>
      <pc:sldChg chg="modSp add">
        <pc:chgData name="Shah, Viral" userId="ce7be612-63d2-47a0-a2a8-23a9eb12c629" providerId="ADAL" clId="{A844F059-3907-4D85-BF73-3514C2772E0F}" dt="2020-06-06T17:17:31.185" v="111" actId="27636"/>
        <pc:sldMkLst>
          <pc:docMk/>
          <pc:sldMk cId="352462011" sldId="262"/>
        </pc:sldMkLst>
        <pc:spChg chg="mod">
          <ac:chgData name="Shah, Viral" userId="ce7be612-63d2-47a0-a2a8-23a9eb12c629" providerId="ADAL" clId="{A844F059-3907-4D85-BF73-3514C2772E0F}" dt="2020-06-06T17:16:43.202" v="95" actId="27636"/>
          <ac:spMkLst>
            <pc:docMk/>
            <pc:sldMk cId="352462011" sldId="262"/>
            <ac:spMk id="2" creationId="{CD4891ED-D7F7-419F-BB13-BECCEEB436C4}"/>
          </ac:spMkLst>
        </pc:spChg>
        <pc:spChg chg="mod">
          <ac:chgData name="Shah, Viral" userId="ce7be612-63d2-47a0-a2a8-23a9eb12c629" providerId="ADAL" clId="{A844F059-3907-4D85-BF73-3514C2772E0F}" dt="2020-06-06T17:17:31.185" v="111" actId="27636"/>
          <ac:spMkLst>
            <pc:docMk/>
            <pc:sldMk cId="352462011" sldId="262"/>
            <ac:spMk id="3" creationId="{E4EBE659-5E83-41C7-A2B5-9437A7DF9932}"/>
          </ac:spMkLst>
        </pc:spChg>
      </pc:sldChg>
      <pc:sldChg chg="addSp delSp modSp add">
        <pc:chgData name="Shah, Viral" userId="ce7be612-63d2-47a0-a2a8-23a9eb12c629" providerId="ADAL" clId="{A844F059-3907-4D85-BF73-3514C2772E0F}" dt="2020-06-06T17:18:57.996" v="125" actId="14100"/>
        <pc:sldMkLst>
          <pc:docMk/>
          <pc:sldMk cId="680981032" sldId="263"/>
        </pc:sldMkLst>
        <pc:spChg chg="mod">
          <ac:chgData name="Shah, Viral" userId="ce7be612-63d2-47a0-a2a8-23a9eb12c629" providerId="ADAL" clId="{A844F059-3907-4D85-BF73-3514C2772E0F}" dt="2020-06-06T17:18:51.555" v="123" actId="6549"/>
          <ac:spMkLst>
            <pc:docMk/>
            <pc:sldMk cId="680981032" sldId="263"/>
            <ac:spMk id="2" creationId="{30489157-C855-49C9-9D28-47E0F11B3501}"/>
          </ac:spMkLst>
        </pc:spChg>
        <pc:spChg chg="del">
          <ac:chgData name="Shah, Viral" userId="ce7be612-63d2-47a0-a2a8-23a9eb12c629" providerId="ADAL" clId="{A844F059-3907-4D85-BF73-3514C2772E0F}" dt="2020-06-06T17:18:53.649" v="124"/>
          <ac:spMkLst>
            <pc:docMk/>
            <pc:sldMk cId="680981032" sldId="263"/>
            <ac:spMk id="3" creationId="{3EDD7F24-FCE8-4760-BDE7-4CB33B27EB71}"/>
          </ac:spMkLst>
        </pc:spChg>
        <pc:picChg chg="add mod">
          <ac:chgData name="Shah, Viral" userId="ce7be612-63d2-47a0-a2a8-23a9eb12c629" providerId="ADAL" clId="{A844F059-3907-4D85-BF73-3514C2772E0F}" dt="2020-06-06T17:18:57.996" v="125" actId="14100"/>
          <ac:picMkLst>
            <pc:docMk/>
            <pc:sldMk cId="680981032" sldId="263"/>
            <ac:picMk id="4" creationId="{71986084-8DDD-46BA-BBC9-E1102D250B09}"/>
          </ac:picMkLst>
        </pc:picChg>
      </pc:sldChg>
      <pc:sldChg chg="modSp add del">
        <pc:chgData name="Shah, Viral" userId="ce7be612-63d2-47a0-a2a8-23a9eb12c629" providerId="ADAL" clId="{A844F059-3907-4D85-BF73-3514C2772E0F}" dt="2020-06-06T17:20:30.894" v="136" actId="2696"/>
        <pc:sldMkLst>
          <pc:docMk/>
          <pc:sldMk cId="428247252" sldId="264"/>
        </pc:sldMkLst>
        <pc:spChg chg="mod">
          <ac:chgData name="Shah, Viral" userId="ce7be612-63d2-47a0-a2a8-23a9eb12c629" providerId="ADAL" clId="{A844F059-3907-4D85-BF73-3514C2772E0F}" dt="2020-06-06T17:20:28.591" v="135"/>
          <ac:spMkLst>
            <pc:docMk/>
            <pc:sldMk cId="428247252" sldId="264"/>
            <ac:spMk id="2" creationId="{FABE0FC9-E98E-43B4-9B2D-4B45490D8DBC}"/>
          </ac:spMkLst>
        </pc:spChg>
      </pc:sldChg>
      <pc:sldChg chg="add del">
        <pc:chgData name="Shah, Viral" userId="ce7be612-63d2-47a0-a2a8-23a9eb12c629" providerId="ADAL" clId="{A844F059-3907-4D85-BF73-3514C2772E0F}" dt="2020-06-06T17:20:10.458" v="127" actId="2696"/>
        <pc:sldMkLst>
          <pc:docMk/>
          <pc:sldMk cId="3296936037" sldId="264"/>
        </pc:sldMkLst>
      </pc:sldChg>
      <pc:sldChg chg="modSp add">
        <pc:chgData name="Shah, Viral" userId="ce7be612-63d2-47a0-a2a8-23a9eb12c629" providerId="ADAL" clId="{A844F059-3907-4D85-BF73-3514C2772E0F}" dt="2020-06-06T17:25:38.379" v="224" actId="20577"/>
        <pc:sldMkLst>
          <pc:docMk/>
          <pc:sldMk cId="4007275234" sldId="264"/>
        </pc:sldMkLst>
        <pc:spChg chg="mod">
          <ac:chgData name="Shah, Viral" userId="ce7be612-63d2-47a0-a2a8-23a9eb12c629" providerId="ADAL" clId="{A844F059-3907-4D85-BF73-3514C2772E0F}" dt="2020-06-06T17:22:18.356" v="161" actId="27636"/>
          <ac:spMkLst>
            <pc:docMk/>
            <pc:sldMk cId="4007275234" sldId="264"/>
            <ac:spMk id="2" creationId="{8B305AB0-C80F-4D83-A8AB-292BA9EC81C7}"/>
          </ac:spMkLst>
        </pc:spChg>
        <pc:spChg chg="mod">
          <ac:chgData name="Shah, Viral" userId="ce7be612-63d2-47a0-a2a8-23a9eb12c629" providerId="ADAL" clId="{A844F059-3907-4D85-BF73-3514C2772E0F}" dt="2020-06-06T17:25:38.379" v="224" actId="20577"/>
          <ac:spMkLst>
            <pc:docMk/>
            <pc:sldMk cId="4007275234" sldId="264"/>
            <ac:spMk id="3" creationId="{338F6A96-DF87-48DC-B1B9-1487FD016ABF}"/>
          </ac:spMkLst>
        </pc:spChg>
      </pc:sldChg>
      <pc:sldChg chg="addSp modSp add">
        <pc:chgData name="Shah, Viral" userId="ce7be612-63d2-47a0-a2a8-23a9eb12c629" providerId="ADAL" clId="{A844F059-3907-4D85-BF73-3514C2772E0F}" dt="2020-06-06T17:34:00.910" v="336" actId="14100"/>
        <pc:sldMkLst>
          <pc:docMk/>
          <pc:sldMk cId="2358522577" sldId="265"/>
        </pc:sldMkLst>
        <pc:spChg chg="mod">
          <ac:chgData name="Shah, Viral" userId="ce7be612-63d2-47a0-a2a8-23a9eb12c629" providerId="ADAL" clId="{A844F059-3907-4D85-BF73-3514C2772E0F}" dt="2020-06-06T17:26:46.634" v="243" actId="313"/>
          <ac:spMkLst>
            <pc:docMk/>
            <pc:sldMk cId="2358522577" sldId="265"/>
            <ac:spMk id="2" creationId="{A5DA5620-9705-4476-9E2B-C0201E43EF78}"/>
          </ac:spMkLst>
        </pc:spChg>
        <pc:spChg chg="mod">
          <ac:chgData name="Shah, Viral" userId="ce7be612-63d2-47a0-a2a8-23a9eb12c629" providerId="ADAL" clId="{A844F059-3907-4D85-BF73-3514C2772E0F}" dt="2020-06-06T17:34:00.910" v="336" actId="14100"/>
          <ac:spMkLst>
            <pc:docMk/>
            <pc:sldMk cId="2358522577" sldId="265"/>
            <ac:spMk id="3" creationId="{1284089B-9B1D-4674-8ACE-6A60A7FDEBD5}"/>
          </ac:spMkLst>
        </pc:spChg>
        <pc:picChg chg="add mod">
          <ac:chgData name="Shah, Viral" userId="ce7be612-63d2-47a0-a2a8-23a9eb12c629" providerId="ADAL" clId="{A844F059-3907-4D85-BF73-3514C2772E0F}" dt="2020-06-06T17:33:57.385" v="335" actId="14100"/>
          <ac:picMkLst>
            <pc:docMk/>
            <pc:sldMk cId="2358522577" sldId="265"/>
            <ac:picMk id="4" creationId="{DC999C15-B353-494B-A6B8-FAA5220D5AFC}"/>
          </ac:picMkLst>
        </pc:picChg>
      </pc:sldChg>
      <pc:sldChg chg="addSp delSp modSp add">
        <pc:chgData name="Shah, Viral" userId="ce7be612-63d2-47a0-a2a8-23a9eb12c629" providerId="ADAL" clId="{A844F059-3907-4D85-BF73-3514C2772E0F}" dt="2020-06-06T17:35:11.744" v="367" actId="20577"/>
        <pc:sldMkLst>
          <pc:docMk/>
          <pc:sldMk cId="3335452645" sldId="266"/>
        </pc:sldMkLst>
        <pc:spChg chg="mod">
          <ac:chgData name="Shah, Viral" userId="ce7be612-63d2-47a0-a2a8-23a9eb12c629" providerId="ADAL" clId="{A844F059-3907-4D85-BF73-3514C2772E0F}" dt="2020-06-06T17:35:11.744" v="367" actId="20577"/>
          <ac:spMkLst>
            <pc:docMk/>
            <pc:sldMk cId="3335452645" sldId="266"/>
            <ac:spMk id="2" creationId="{15A655F1-ED23-47A9-99FA-3AC6DB5690C4}"/>
          </ac:spMkLst>
        </pc:spChg>
        <pc:spChg chg="del">
          <ac:chgData name="Shah, Viral" userId="ce7be612-63d2-47a0-a2a8-23a9eb12c629" providerId="ADAL" clId="{A844F059-3907-4D85-BF73-3514C2772E0F}" dt="2020-06-06T17:34:51.953" v="338"/>
          <ac:spMkLst>
            <pc:docMk/>
            <pc:sldMk cId="3335452645" sldId="266"/>
            <ac:spMk id="3" creationId="{4937147F-AB3C-4455-8758-9379772FA2A4}"/>
          </ac:spMkLst>
        </pc:spChg>
        <pc:picChg chg="add mod">
          <ac:chgData name="Shah, Viral" userId="ce7be612-63d2-47a0-a2a8-23a9eb12c629" providerId="ADAL" clId="{A844F059-3907-4D85-BF73-3514C2772E0F}" dt="2020-06-06T17:34:57.685" v="340" actId="14100"/>
          <ac:picMkLst>
            <pc:docMk/>
            <pc:sldMk cId="3335452645" sldId="266"/>
            <ac:picMk id="4" creationId="{F3743E30-8191-4E76-B540-2274DA404615}"/>
          </ac:picMkLst>
        </pc:picChg>
      </pc:sldChg>
      <pc:sldChg chg="addSp delSp modSp add">
        <pc:chgData name="Shah, Viral" userId="ce7be612-63d2-47a0-a2a8-23a9eb12c629" providerId="ADAL" clId="{A844F059-3907-4D85-BF73-3514C2772E0F}" dt="2020-06-06T17:36:11.834" v="460" actId="20577"/>
        <pc:sldMkLst>
          <pc:docMk/>
          <pc:sldMk cId="2341961326" sldId="267"/>
        </pc:sldMkLst>
        <pc:spChg chg="mod">
          <ac:chgData name="Shah, Viral" userId="ce7be612-63d2-47a0-a2a8-23a9eb12c629" providerId="ADAL" clId="{A844F059-3907-4D85-BF73-3514C2772E0F}" dt="2020-06-06T17:36:11.834" v="460" actId="20577"/>
          <ac:spMkLst>
            <pc:docMk/>
            <pc:sldMk cId="2341961326" sldId="267"/>
            <ac:spMk id="2" creationId="{411A700C-2D9B-434E-8086-73F39CCB760A}"/>
          </ac:spMkLst>
        </pc:spChg>
        <pc:spChg chg="del">
          <ac:chgData name="Shah, Viral" userId="ce7be612-63d2-47a0-a2a8-23a9eb12c629" providerId="ADAL" clId="{A844F059-3907-4D85-BF73-3514C2772E0F}" dt="2020-06-06T17:35:31.825" v="369"/>
          <ac:spMkLst>
            <pc:docMk/>
            <pc:sldMk cId="2341961326" sldId="267"/>
            <ac:spMk id="3" creationId="{242B64E0-DAE2-4C53-B632-2B7030C92C31}"/>
          </ac:spMkLst>
        </pc:spChg>
        <pc:picChg chg="add mod">
          <ac:chgData name="Shah, Viral" userId="ce7be612-63d2-47a0-a2a8-23a9eb12c629" providerId="ADAL" clId="{A844F059-3907-4D85-BF73-3514C2772E0F}" dt="2020-06-06T17:35:35.993" v="370" actId="14100"/>
          <ac:picMkLst>
            <pc:docMk/>
            <pc:sldMk cId="2341961326" sldId="267"/>
            <ac:picMk id="4" creationId="{9DA13FEE-C71C-4AA8-8831-8FA364B82E42}"/>
          </ac:picMkLst>
        </pc:picChg>
      </pc:sldChg>
      <pc:sldChg chg="modSp add">
        <pc:chgData name="Shah, Viral" userId="ce7be612-63d2-47a0-a2a8-23a9eb12c629" providerId="ADAL" clId="{A844F059-3907-4D85-BF73-3514C2772E0F}" dt="2020-06-06T17:39:49.484" v="496" actId="27636"/>
        <pc:sldMkLst>
          <pc:docMk/>
          <pc:sldMk cId="3163790584" sldId="268"/>
        </pc:sldMkLst>
        <pc:spChg chg="mod">
          <ac:chgData name="Shah, Viral" userId="ce7be612-63d2-47a0-a2a8-23a9eb12c629" providerId="ADAL" clId="{A844F059-3907-4D85-BF73-3514C2772E0F}" dt="2020-06-06T17:37:34.117" v="464" actId="27636"/>
          <ac:spMkLst>
            <pc:docMk/>
            <pc:sldMk cId="3163790584" sldId="268"/>
            <ac:spMk id="2" creationId="{28C978E5-7C58-42DA-ACD9-AAED54BE2CD4}"/>
          </ac:spMkLst>
        </pc:spChg>
        <pc:spChg chg="mod">
          <ac:chgData name="Shah, Viral" userId="ce7be612-63d2-47a0-a2a8-23a9eb12c629" providerId="ADAL" clId="{A844F059-3907-4D85-BF73-3514C2772E0F}" dt="2020-06-06T17:39:49.484" v="496" actId="27636"/>
          <ac:spMkLst>
            <pc:docMk/>
            <pc:sldMk cId="3163790584" sldId="268"/>
            <ac:spMk id="3" creationId="{624705E2-337C-4889-8B5F-36DEBBD9419F}"/>
          </ac:spMkLst>
        </pc:spChg>
      </pc:sldChg>
      <pc:sldChg chg="addSp delSp modSp add">
        <pc:chgData name="Shah, Viral" userId="ce7be612-63d2-47a0-a2a8-23a9eb12c629" providerId="ADAL" clId="{A844F059-3907-4D85-BF73-3514C2772E0F}" dt="2020-06-06T17:41:27.923" v="500"/>
        <pc:sldMkLst>
          <pc:docMk/>
          <pc:sldMk cId="631888568" sldId="269"/>
        </pc:sldMkLst>
        <pc:spChg chg="mod">
          <ac:chgData name="Shah, Viral" userId="ce7be612-63d2-47a0-a2a8-23a9eb12c629" providerId="ADAL" clId="{A844F059-3907-4D85-BF73-3514C2772E0F}" dt="2020-06-06T17:41:04.326" v="499" actId="27636"/>
          <ac:spMkLst>
            <pc:docMk/>
            <pc:sldMk cId="631888568" sldId="269"/>
            <ac:spMk id="2" creationId="{A56D8599-EF05-443D-BFBD-0A1E50674CFB}"/>
          </ac:spMkLst>
        </pc:spChg>
        <pc:spChg chg="del">
          <ac:chgData name="Shah, Viral" userId="ce7be612-63d2-47a0-a2a8-23a9eb12c629" providerId="ADAL" clId="{A844F059-3907-4D85-BF73-3514C2772E0F}" dt="2020-06-06T17:41:27.923" v="500"/>
          <ac:spMkLst>
            <pc:docMk/>
            <pc:sldMk cId="631888568" sldId="269"/>
            <ac:spMk id="3" creationId="{AC82D6C4-5CEC-486E-A08E-B058AC58D770}"/>
          </ac:spMkLst>
        </pc:spChg>
        <pc:picChg chg="add mod">
          <ac:chgData name="Shah, Viral" userId="ce7be612-63d2-47a0-a2a8-23a9eb12c629" providerId="ADAL" clId="{A844F059-3907-4D85-BF73-3514C2772E0F}" dt="2020-06-06T17:41:27.923" v="500"/>
          <ac:picMkLst>
            <pc:docMk/>
            <pc:sldMk cId="631888568" sldId="269"/>
            <ac:picMk id="4" creationId="{F8843B2F-4253-414E-AE12-8A6291B661C0}"/>
          </ac:picMkLst>
        </pc:picChg>
      </pc:sldChg>
      <pc:sldChg chg="addSp delSp modSp add">
        <pc:chgData name="Shah, Viral" userId="ce7be612-63d2-47a0-a2a8-23a9eb12c629" providerId="ADAL" clId="{A844F059-3907-4D85-BF73-3514C2772E0F}" dt="2020-06-06T17:42:14.779" v="503"/>
        <pc:sldMkLst>
          <pc:docMk/>
          <pc:sldMk cId="2288992153" sldId="270"/>
        </pc:sldMkLst>
        <pc:spChg chg="mod">
          <ac:chgData name="Shah, Viral" userId="ce7be612-63d2-47a0-a2a8-23a9eb12c629" providerId="ADAL" clId="{A844F059-3907-4D85-BF73-3514C2772E0F}" dt="2020-06-06T17:41:52.856" v="502"/>
          <ac:spMkLst>
            <pc:docMk/>
            <pc:sldMk cId="2288992153" sldId="270"/>
            <ac:spMk id="2" creationId="{4347D9C4-A7DE-4D5D-81A0-F89A059B8831}"/>
          </ac:spMkLst>
        </pc:spChg>
        <pc:spChg chg="del">
          <ac:chgData name="Shah, Viral" userId="ce7be612-63d2-47a0-a2a8-23a9eb12c629" providerId="ADAL" clId="{A844F059-3907-4D85-BF73-3514C2772E0F}" dt="2020-06-06T17:42:14.779" v="503"/>
          <ac:spMkLst>
            <pc:docMk/>
            <pc:sldMk cId="2288992153" sldId="270"/>
            <ac:spMk id="3" creationId="{96C9D648-DE30-4B04-BBD6-73BE97E6DE39}"/>
          </ac:spMkLst>
        </pc:spChg>
        <pc:picChg chg="add mod">
          <ac:chgData name="Shah, Viral" userId="ce7be612-63d2-47a0-a2a8-23a9eb12c629" providerId="ADAL" clId="{A844F059-3907-4D85-BF73-3514C2772E0F}" dt="2020-06-06T17:42:14.779" v="503"/>
          <ac:picMkLst>
            <pc:docMk/>
            <pc:sldMk cId="2288992153" sldId="270"/>
            <ac:picMk id="4" creationId="{876274E9-CB24-4BDB-9AFF-D041A58EE2F8}"/>
          </ac:picMkLst>
        </pc:picChg>
      </pc:sldChg>
      <pc:sldChg chg="modSp add">
        <pc:chgData name="Shah, Viral" userId="ce7be612-63d2-47a0-a2a8-23a9eb12c629" providerId="ADAL" clId="{A844F059-3907-4D85-BF73-3514C2772E0F}" dt="2020-06-06T17:44:56.510" v="560" actId="27636"/>
        <pc:sldMkLst>
          <pc:docMk/>
          <pc:sldMk cId="2036102442" sldId="271"/>
        </pc:sldMkLst>
        <pc:spChg chg="mod">
          <ac:chgData name="Shah, Viral" userId="ce7be612-63d2-47a0-a2a8-23a9eb12c629" providerId="ADAL" clId="{A844F059-3907-4D85-BF73-3514C2772E0F}" dt="2020-06-06T17:43:08.276" v="525" actId="20577"/>
          <ac:spMkLst>
            <pc:docMk/>
            <pc:sldMk cId="2036102442" sldId="271"/>
            <ac:spMk id="2" creationId="{387F3FE8-B311-4DD5-880B-EDA7C3DFCD74}"/>
          </ac:spMkLst>
        </pc:spChg>
        <pc:spChg chg="mod">
          <ac:chgData name="Shah, Viral" userId="ce7be612-63d2-47a0-a2a8-23a9eb12c629" providerId="ADAL" clId="{A844F059-3907-4D85-BF73-3514C2772E0F}" dt="2020-06-06T17:44:56.510" v="560" actId="27636"/>
          <ac:spMkLst>
            <pc:docMk/>
            <pc:sldMk cId="2036102442" sldId="271"/>
            <ac:spMk id="3" creationId="{AC79E1B9-0435-4288-AD8E-D1B06E28FA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70B4F2-1728-4705-8187-D4270B1D8B9B}" type="datetimeFigureOut">
              <a:rPr lang="en-US" smtClean="0"/>
              <a:t>6/6/2020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362C6F3-F35C-46AC-85B1-23CF2389772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957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0B4F2-1728-4705-8187-D4270B1D8B9B}"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2C6F3-F35C-46AC-85B1-23CF2389772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51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0B4F2-1728-4705-8187-D4270B1D8B9B}"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2C6F3-F35C-46AC-85B1-23CF2389772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098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0B4F2-1728-4705-8187-D4270B1D8B9B}"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2C6F3-F35C-46AC-85B1-23CF2389772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273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0B4F2-1728-4705-8187-D4270B1D8B9B}"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2C6F3-F35C-46AC-85B1-23CF2389772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6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70B4F2-1728-4705-8187-D4270B1D8B9B}"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2C6F3-F35C-46AC-85B1-23CF2389772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236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70B4F2-1728-4705-8187-D4270B1D8B9B}" type="datetimeFigureOut">
              <a:rPr lang="en-US" smtClean="0"/>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2C6F3-F35C-46AC-85B1-23CF2389772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24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70B4F2-1728-4705-8187-D4270B1D8B9B}" type="datetimeFigureOut">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2C6F3-F35C-46AC-85B1-23CF2389772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795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0B4F2-1728-4705-8187-D4270B1D8B9B}" type="datetimeFigureOut">
              <a:rPr lang="en-US" smtClean="0"/>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2C6F3-F35C-46AC-85B1-23CF23897721}" type="slidenum">
              <a:rPr lang="en-US" smtClean="0"/>
              <a:t>‹#›</a:t>
            </a:fld>
            <a:endParaRPr lang="en-US"/>
          </a:p>
        </p:txBody>
      </p:sp>
    </p:spTree>
    <p:extLst>
      <p:ext uri="{BB962C8B-B14F-4D97-AF65-F5344CB8AC3E}">
        <p14:creationId xmlns:p14="http://schemas.microsoft.com/office/powerpoint/2010/main" val="200619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70B4F2-1728-4705-8187-D4270B1D8B9B}"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2C6F3-F35C-46AC-85B1-23CF2389772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86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70B4F2-1728-4705-8187-D4270B1D8B9B}" type="datetimeFigureOut">
              <a:rPr lang="en-US" smtClean="0"/>
              <a:t>6/6/2020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362C6F3-F35C-46AC-85B1-23CF2389772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52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70B4F2-1728-4705-8187-D4270B1D8B9B}" type="datetimeFigureOut">
              <a:rPr lang="en-US" smtClean="0"/>
              <a:t>6/6/2020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62C6F3-F35C-46AC-85B1-23CF2389772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827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opendatasoft.com/explore/dataset/arrondissements%40parisdata/export/" TargetMode="External"/><Relationship Id="rId2" Type="http://schemas.openxmlformats.org/officeDocument/2006/relationships/hyperlink" Target="https://opendata.paris.fr/explore/dataset/arrondissements/table/?dataCha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6F12-774D-4BF1-9B5D-A52ACD3AC23B}"/>
              </a:ext>
            </a:extLst>
          </p:cNvPr>
          <p:cNvSpPr>
            <a:spLocks noGrp="1"/>
          </p:cNvSpPr>
          <p:nvPr>
            <p:ph type="ctrTitle"/>
          </p:nvPr>
        </p:nvSpPr>
        <p:spPr>
          <a:solidFill>
            <a:srgbClr val="00B0F0"/>
          </a:solidFill>
          <a:ln>
            <a:solidFill>
              <a:srgbClr val="00B0F0"/>
            </a:solidFill>
          </a:ln>
        </p:spPr>
        <p:txBody>
          <a:bodyPr>
            <a:normAutofit fontScale="90000"/>
          </a:bodyPr>
          <a:lstStyle/>
          <a:p>
            <a:r>
              <a:rPr lang="en-US" b="1" dirty="0"/>
              <a:t>New Store Location for Fashion Retailer</a:t>
            </a:r>
          </a:p>
        </p:txBody>
      </p:sp>
      <p:sp>
        <p:nvSpPr>
          <p:cNvPr id="3" name="Subtitle 2">
            <a:extLst>
              <a:ext uri="{FF2B5EF4-FFF2-40B4-BE49-F238E27FC236}">
                <a16:creationId xmlns:a16="http://schemas.microsoft.com/office/drawing/2014/main" id="{28812351-75DE-4B06-9FDF-EE7B290ED5AA}"/>
              </a:ext>
            </a:extLst>
          </p:cNvPr>
          <p:cNvSpPr>
            <a:spLocks noGrp="1"/>
          </p:cNvSpPr>
          <p:nvPr>
            <p:ph type="subTitle" idx="1"/>
          </p:nvPr>
        </p:nvSpPr>
        <p:spPr>
          <a:solidFill>
            <a:srgbClr val="00B0F0"/>
          </a:solidFill>
          <a:ln>
            <a:solidFill>
              <a:srgbClr val="00B0F0"/>
            </a:solidFill>
          </a:ln>
        </p:spPr>
        <p:txBody>
          <a:bodyPr/>
          <a:lstStyle/>
          <a:p>
            <a:r>
              <a:rPr lang="en-US" b="1" dirty="0"/>
              <a:t>Locations for New Fashion Stores in High Traffic Areas for PARIS</a:t>
            </a:r>
          </a:p>
          <a:p>
            <a:endParaRPr lang="en-US" dirty="0"/>
          </a:p>
        </p:txBody>
      </p:sp>
    </p:spTree>
    <p:extLst>
      <p:ext uri="{BB962C8B-B14F-4D97-AF65-F5344CB8AC3E}">
        <p14:creationId xmlns:p14="http://schemas.microsoft.com/office/powerpoint/2010/main" val="129055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5620-9705-4476-9E2B-C0201E43EF78}"/>
              </a:ext>
            </a:extLst>
          </p:cNvPr>
          <p:cNvSpPr>
            <a:spLocks noGrp="1"/>
          </p:cNvSpPr>
          <p:nvPr>
            <p:ph type="title"/>
          </p:nvPr>
        </p:nvSpPr>
        <p:spPr>
          <a:xfrm>
            <a:off x="1451579" y="804519"/>
            <a:ext cx="9603275" cy="1211213"/>
          </a:xfrm>
        </p:spPr>
        <p:txBody>
          <a:bodyPr>
            <a:normAutofit fontScale="90000"/>
          </a:bodyPr>
          <a:lstStyle/>
          <a:p>
            <a:r>
              <a:rPr lang="en-US" b="1" dirty="0"/>
              <a:t>The business  types criteria specified by the client! </a:t>
            </a:r>
            <a:r>
              <a:rPr lang="en-US" b="1" i="1" dirty="0"/>
              <a:t>'Restaurants', 'Cafés’ &amp; 'Wine Bars’</a:t>
            </a:r>
            <a:br>
              <a:rPr lang="en-US" b="1" dirty="0"/>
            </a:br>
            <a:endParaRPr lang="en-US" dirty="0"/>
          </a:p>
        </p:txBody>
      </p:sp>
      <p:sp>
        <p:nvSpPr>
          <p:cNvPr id="3" name="Content Placeholder 2">
            <a:extLst>
              <a:ext uri="{FF2B5EF4-FFF2-40B4-BE49-F238E27FC236}">
                <a16:creationId xmlns:a16="http://schemas.microsoft.com/office/drawing/2014/main" id="{1284089B-9B1D-4674-8ACE-6A60A7FDEBD5}"/>
              </a:ext>
            </a:extLst>
          </p:cNvPr>
          <p:cNvSpPr>
            <a:spLocks noGrp="1"/>
          </p:cNvSpPr>
          <p:nvPr>
            <p:ph idx="1"/>
          </p:nvPr>
        </p:nvSpPr>
        <p:spPr>
          <a:xfrm>
            <a:off x="1451579" y="2015732"/>
            <a:ext cx="9603275" cy="4037749"/>
          </a:xfrm>
        </p:spPr>
        <p:txBody>
          <a:bodyPr/>
          <a:lstStyle/>
          <a:p>
            <a:r>
              <a:rPr lang="en-US" dirty="0"/>
              <a:t>Frequency distribution for top 3 venue categories for each neighborhood</a:t>
            </a:r>
          </a:p>
          <a:p>
            <a:pPr marL="0" indent="0">
              <a:buNone/>
            </a:pPr>
            <a:endParaRPr lang="en-US" dirty="0"/>
          </a:p>
        </p:txBody>
      </p:sp>
      <p:pic>
        <p:nvPicPr>
          <p:cNvPr id="4" name="Picture 3">
            <a:extLst>
              <a:ext uri="{FF2B5EF4-FFF2-40B4-BE49-F238E27FC236}">
                <a16:creationId xmlns:a16="http://schemas.microsoft.com/office/drawing/2014/main" id="{DC999C15-B353-494B-A6B8-FAA5220D5AFC}"/>
              </a:ext>
            </a:extLst>
          </p:cNvPr>
          <p:cNvPicPr>
            <a:picLocks noChangeAspect="1"/>
          </p:cNvPicPr>
          <p:nvPr/>
        </p:nvPicPr>
        <p:blipFill>
          <a:blip r:embed="rId2"/>
          <a:stretch>
            <a:fillRect/>
          </a:stretch>
        </p:blipFill>
        <p:spPr>
          <a:xfrm>
            <a:off x="2243191" y="2407846"/>
            <a:ext cx="6886741" cy="3541519"/>
          </a:xfrm>
          <a:prstGeom prst="rect">
            <a:avLst/>
          </a:prstGeom>
        </p:spPr>
      </p:pic>
    </p:spTree>
    <p:extLst>
      <p:ext uri="{BB962C8B-B14F-4D97-AF65-F5344CB8AC3E}">
        <p14:creationId xmlns:p14="http://schemas.microsoft.com/office/powerpoint/2010/main" val="235852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55F1-ED23-47A9-99FA-3AC6DB5690C4}"/>
              </a:ext>
            </a:extLst>
          </p:cNvPr>
          <p:cNvSpPr>
            <a:spLocks noGrp="1"/>
          </p:cNvSpPr>
          <p:nvPr>
            <p:ph type="title"/>
          </p:nvPr>
        </p:nvSpPr>
        <p:spPr/>
        <p:txBody>
          <a:bodyPr/>
          <a:lstStyle/>
          <a:p>
            <a:r>
              <a:rPr lang="en-US" dirty="0"/>
              <a:t>FREQUENCY OF CLOTHING STORE</a:t>
            </a:r>
          </a:p>
        </p:txBody>
      </p:sp>
      <p:pic>
        <p:nvPicPr>
          <p:cNvPr id="4" name="Content Placeholder 3">
            <a:extLst>
              <a:ext uri="{FF2B5EF4-FFF2-40B4-BE49-F238E27FC236}">
                <a16:creationId xmlns:a16="http://schemas.microsoft.com/office/drawing/2014/main" id="{F3743E30-8191-4E76-B540-2274DA404615}"/>
              </a:ext>
            </a:extLst>
          </p:cNvPr>
          <p:cNvPicPr>
            <a:picLocks noGrp="1" noChangeAspect="1"/>
          </p:cNvPicPr>
          <p:nvPr>
            <p:ph idx="1"/>
          </p:nvPr>
        </p:nvPicPr>
        <p:blipFill>
          <a:blip r:embed="rId2"/>
          <a:stretch>
            <a:fillRect/>
          </a:stretch>
        </p:blipFill>
        <p:spPr>
          <a:xfrm>
            <a:off x="1294228" y="2052670"/>
            <a:ext cx="10623003" cy="3616610"/>
          </a:xfrm>
          <a:prstGeom prst="rect">
            <a:avLst/>
          </a:prstGeom>
        </p:spPr>
      </p:pic>
    </p:spTree>
    <p:extLst>
      <p:ext uri="{BB962C8B-B14F-4D97-AF65-F5344CB8AC3E}">
        <p14:creationId xmlns:p14="http://schemas.microsoft.com/office/powerpoint/2010/main" val="333545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700C-2D9B-434E-8086-73F39CCB760A}"/>
              </a:ext>
            </a:extLst>
          </p:cNvPr>
          <p:cNvSpPr>
            <a:spLocks noGrp="1"/>
          </p:cNvSpPr>
          <p:nvPr>
            <p:ph type="title"/>
          </p:nvPr>
        </p:nvSpPr>
        <p:spPr/>
        <p:txBody>
          <a:bodyPr/>
          <a:lstStyle/>
          <a:p>
            <a:r>
              <a:rPr lang="en-US" dirty="0"/>
              <a:t>Frequency distribution for top 3 categories including clothing</a:t>
            </a:r>
          </a:p>
        </p:txBody>
      </p:sp>
      <p:pic>
        <p:nvPicPr>
          <p:cNvPr id="4" name="Content Placeholder 3">
            <a:extLst>
              <a:ext uri="{FF2B5EF4-FFF2-40B4-BE49-F238E27FC236}">
                <a16:creationId xmlns:a16="http://schemas.microsoft.com/office/drawing/2014/main" id="{9DA13FEE-C71C-4AA8-8831-8FA364B82E42}"/>
              </a:ext>
            </a:extLst>
          </p:cNvPr>
          <p:cNvPicPr>
            <a:picLocks noGrp="1" noChangeAspect="1"/>
          </p:cNvPicPr>
          <p:nvPr>
            <p:ph idx="1"/>
          </p:nvPr>
        </p:nvPicPr>
        <p:blipFill>
          <a:blip r:embed="rId2"/>
          <a:stretch>
            <a:fillRect/>
          </a:stretch>
        </p:blipFill>
        <p:spPr>
          <a:xfrm>
            <a:off x="3052690" y="1903424"/>
            <a:ext cx="6204652" cy="3562339"/>
          </a:xfrm>
          <a:prstGeom prst="rect">
            <a:avLst/>
          </a:prstGeom>
        </p:spPr>
      </p:pic>
    </p:spTree>
    <p:extLst>
      <p:ext uri="{BB962C8B-B14F-4D97-AF65-F5344CB8AC3E}">
        <p14:creationId xmlns:p14="http://schemas.microsoft.com/office/powerpoint/2010/main" val="234196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78E5-7C58-42DA-ACD9-AAED54BE2CD4}"/>
              </a:ext>
            </a:extLst>
          </p:cNvPr>
          <p:cNvSpPr>
            <a:spLocks noGrp="1"/>
          </p:cNvSpPr>
          <p:nvPr>
            <p:ph type="title"/>
          </p:nvPr>
        </p:nvSpPr>
        <p:spPr>
          <a:xfrm>
            <a:off x="1451579" y="804520"/>
            <a:ext cx="9603275" cy="700724"/>
          </a:xfrm>
        </p:spPr>
        <p:txBody>
          <a:bodyPr>
            <a:normAutofit fontScale="90000"/>
          </a:bodyPr>
          <a:lstStyle/>
          <a:p>
            <a:r>
              <a:rPr lang="en-US" b="1" dirty="0"/>
              <a:t>Chosen Neighborhoods - Results</a:t>
            </a:r>
            <a:br>
              <a:rPr lang="en-US" b="1" dirty="0"/>
            </a:br>
            <a:endParaRPr lang="en-US" dirty="0"/>
          </a:p>
        </p:txBody>
      </p:sp>
      <p:sp>
        <p:nvSpPr>
          <p:cNvPr id="3" name="Content Placeholder 2">
            <a:extLst>
              <a:ext uri="{FF2B5EF4-FFF2-40B4-BE49-F238E27FC236}">
                <a16:creationId xmlns:a16="http://schemas.microsoft.com/office/drawing/2014/main" id="{624705E2-337C-4889-8B5F-36DEBBD9419F}"/>
              </a:ext>
            </a:extLst>
          </p:cNvPr>
          <p:cNvSpPr>
            <a:spLocks noGrp="1"/>
          </p:cNvSpPr>
          <p:nvPr>
            <p:ph idx="1"/>
          </p:nvPr>
        </p:nvSpPr>
        <p:spPr/>
        <p:txBody>
          <a:bodyPr>
            <a:normAutofit fontScale="70000" lnSpcReduction="20000"/>
          </a:bodyPr>
          <a:lstStyle/>
          <a:p>
            <a:r>
              <a:rPr lang="en-US" dirty="0"/>
              <a:t>Inferential analysis using the data, as well as domain knowledge of retail and marketing, allow the list to be focused to just 3 neighborhoods.</a:t>
            </a:r>
          </a:p>
          <a:p>
            <a:r>
              <a:rPr lang="en-US" dirty="0"/>
              <a:t>The reasoning being that if the 3 criteria have been met - identifying </a:t>
            </a:r>
            <a:r>
              <a:rPr lang="en-US" dirty="0" err="1"/>
              <a:t>neighbourhoods</a:t>
            </a:r>
            <a:r>
              <a:rPr lang="en-US" dirty="0"/>
              <a:t> that are lively with Restaurants, Cafés and Wine Bars - adding Clothing Stores into the mix of stores in the area is a significant bonus. Having some of the same category of stores in the same area - especially in fashion retail - is very desirable as a retailer.</a:t>
            </a:r>
          </a:p>
          <a:p>
            <a:r>
              <a:rPr lang="en-US" dirty="0"/>
              <a:t>So we can increase the criteria to include </a:t>
            </a:r>
            <a:r>
              <a:rPr lang="en-US" i="1" dirty="0"/>
              <a:t>Restaurants, Cafés, Wine Bars and Clothing Stores</a:t>
            </a:r>
            <a:r>
              <a:rPr lang="en-US" dirty="0"/>
              <a:t> - which narrows down and focuses the suggested districts for new stores to be located, and at the same time provides better locations for the brand.</a:t>
            </a:r>
          </a:p>
          <a:p>
            <a:r>
              <a:rPr lang="en-US" dirty="0"/>
              <a:t>So the final 3 prospective neighborhoods for new store locations are where 4 criteria are met</a:t>
            </a:r>
          </a:p>
          <a:p>
            <a:r>
              <a:rPr lang="fr-FR" b="1" dirty="0"/>
              <a:t>3eme </a:t>
            </a:r>
            <a:r>
              <a:rPr lang="fr-FR" b="1" dirty="0" err="1"/>
              <a:t>Ardt</a:t>
            </a:r>
            <a:r>
              <a:rPr lang="fr-FR" b="1" dirty="0"/>
              <a:t> : Arrondissement 3, Temple</a:t>
            </a:r>
          </a:p>
          <a:p>
            <a:r>
              <a:rPr lang="fr-FR" b="1" dirty="0"/>
              <a:t>- 4eme </a:t>
            </a:r>
            <a:r>
              <a:rPr lang="fr-FR" b="1" dirty="0" err="1"/>
              <a:t>Ardt</a:t>
            </a:r>
            <a:r>
              <a:rPr lang="fr-FR" b="1" dirty="0"/>
              <a:t> : Arrondissement 4, </a:t>
            </a:r>
            <a:r>
              <a:rPr lang="fr-FR" b="1" dirty="0" err="1"/>
              <a:t>Hotel</a:t>
            </a:r>
            <a:r>
              <a:rPr lang="fr-FR" b="1" dirty="0"/>
              <a:t>-de-Ville</a:t>
            </a:r>
          </a:p>
          <a:p>
            <a:r>
              <a:rPr lang="fr-FR" b="1" dirty="0"/>
              <a:t>- 6eme </a:t>
            </a:r>
            <a:r>
              <a:rPr lang="fr-FR" b="1" dirty="0" err="1"/>
              <a:t>Ardt</a:t>
            </a:r>
            <a:r>
              <a:rPr lang="fr-FR" b="1" dirty="0"/>
              <a:t> : Arrondissement 6, Luxembourg</a:t>
            </a:r>
          </a:p>
          <a:p>
            <a:endParaRPr lang="en-US" dirty="0"/>
          </a:p>
        </p:txBody>
      </p:sp>
    </p:spTree>
    <p:extLst>
      <p:ext uri="{BB962C8B-B14F-4D97-AF65-F5344CB8AC3E}">
        <p14:creationId xmlns:p14="http://schemas.microsoft.com/office/powerpoint/2010/main" val="316379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8599-EF05-443D-BFBD-0A1E50674CFB}"/>
              </a:ext>
            </a:extLst>
          </p:cNvPr>
          <p:cNvSpPr>
            <a:spLocks noGrp="1"/>
          </p:cNvSpPr>
          <p:nvPr>
            <p:ph type="title"/>
          </p:nvPr>
        </p:nvSpPr>
        <p:spPr/>
        <p:txBody>
          <a:bodyPr>
            <a:normAutofit fontScale="90000"/>
          </a:bodyPr>
          <a:lstStyle/>
          <a:p>
            <a:r>
              <a:rPr lang="en-US" b="1" dirty="0"/>
              <a:t>Let's look at the 3 districts on a Paris map</a:t>
            </a:r>
            <a:br>
              <a:rPr lang="en-US" b="1" dirty="0"/>
            </a:br>
            <a:endParaRPr lang="en-US" dirty="0"/>
          </a:p>
        </p:txBody>
      </p:sp>
      <p:pic>
        <p:nvPicPr>
          <p:cNvPr id="4" name="Content Placeholder 3">
            <a:extLst>
              <a:ext uri="{FF2B5EF4-FFF2-40B4-BE49-F238E27FC236}">
                <a16:creationId xmlns:a16="http://schemas.microsoft.com/office/drawing/2014/main" id="{F8843B2F-4253-414E-AE12-8A6291B661C0}"/>
              </a:ext>
            </a:extLst>
          </p:cNvPr>
          <p:cNvPicPr>
            <a:picLocks noGrp="1" noChangeAspect="1"/>
          </p:cNvPicPr>
          <p:nvPr>
            <p:ph idx="1"/>
          </p:nvPr>
        </p:nvPicPr>
        <p:blipFill>
          <a:blip r:embed="rId2"/>
          <a:stretch>
            <a:fillRect/>
          </a:stretch>
        </p:blipFill>
        <p:spPr>
          <a:xfrm>
            <a:off x="3343214" y="2016125"/>
            <a:ext cx="5819896" cy="3449638"/>
          </a:xfrm>
          <a:prstGeom prst="rect">
            <a:avLst/>
          </a:prstGeom>
        </p:spPr>
      </p:pic>
    </p:spTree>
    <p:extLst>
      <p:ext uri="{BB962C8B-B14F-4D97-AF65-F5344CB8AC3E}">
        <p14:creationId xmlns:p14="http://schemas.microsoft.com/office/powerpoint/2010/main" val="63188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D9C4-A7DE-4D5D-81A0-F89A059B8831}"/>
              </a:ext>
            </a:extLst>
          </p:cNvPr>
          <p:cNvSpPr>
            <a:spLocks noGrp="1"/>
          </p:cNvSpPr>
          <p:nvPr>
            <p:ph type="title"/>
          </p:nvPr>
        </p:nvSpPr>
        <p:spPr/>
        <p:txBody>
          <a:bodyPr/>
          <a:lstStyle/>
          <a:p>
            <a:r>
              <a:rPr lang="en-US" b="1" dirty="0"/>
              <a:t>for a closer view of Central Paris</a:t>
            </a:r>
            <a:br>
              <a:rPr lang="en-US" b="1" dirty="0"/>
            </a:br>
            <a:endParaRPr lang="en-US" dirty="0"/>
          </a:p>
        </p:txBody>
      </p:sp>
      <p:pic>
        <p:nvPicPr>
          <p:cNvPr id="4" name="Content Placeholder 3">
            <a:extLst>
              <a:ext uri="{FF2B5EF4-FFF2-40B4-BE49-F238E27FC236}">
                <a16:creationId xmlns:a16="http://schemas.microsoft.com/office/drawing/2014/main" id="{876274E9-CB24-4BDB-9AFF-D041A58EE2F8}"/>
              </a:ext>
            </a:extLst>
          </p:cNvPr>
          <p:cNvPicPr>
            <a:picLocks noGrp="1" noChangeAspect="1"/>
          </p:cNvPicPr>
          <p:nvPr>
            <p:ph idx="1"/>
          </p:nvPr>
        </p:nvPicPr>
        <p:blipFill>
          <a:blip r:embed="rId2"/>
          <a:stretch>
            <a:fillRect/>
          </a:stretch>
        </p:blipFill>
        <p:spPr>
          <a:xfrm>
            <a:off x="3361660" y="2016125"/>
            <a:ext cx="5783004" cy="3449638"/>
          </a:xfrm>
          <a:prstGeom prst="rect">
            <a:avLst/>
          </a:prstGeom>
        </p:spPr>
      </p:pic>
    </p:spTree>
    <p:extLst>
      <p:ext uri="{BB962C8B-B14F-4D97-AF65-F5344CB8AC3E}">
        <p14:creationId xmlns:p14="http://schemas.microsoft.com/office/powerpoint/2010/main" val="228899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3FE8-B311-4DD5-880B-EDA7C3DFCD74}"/>
              </a:ext>
            </a:extLst>
          </p:cNvPr>
          <p:cNvSpPr>
            <a:spLocks noGrp="1"/>
          </p:cNvSpPr>
          <p:nvPr>
            <p:ph type="title"/>
          </p:nvPr>
        </p:nvSpPr>
        <p:spPr/>
        <p:txBody>
          <a:bodyPr/>
          <a:lstStyle/>
          <a:p>
            <a:r>
              <a:rPr lang="en-US" dirty="0"/>
              <a:t>CONSLUSIONS		</a:t>
            </a:r>
          </a:p>
        </p:txBody>
      </p:sp>
      <p:sp>
        <p:nvSpPr>
          <p:cNvPr id="3" name="Content Placeholder 2">
            <a:extLst>
              <a:ext uri="{FF2B5EF4-FFF2-40B4-BE49-F238E27FC236}">
                <a16:creationId xmlns:a16="http://schemas.microsoft.com/office/drawing/2014/main" id="{AC79E1B9-0435-4288-AD8E-D1B06E28FAE4}"/>
              </a:ext>
            </a:extLst>
          </p:cNvPr>
          <p:cNvSpPr>
            <a:spLocks noGrp="1"/>
          </p:cNvSpPr>
          <p:nvPr>
            <p:ph idx="1"/>
          </p:nvPr>
        </p:nvSpPr>
        <p:spPr/>
        <p:txBody>
          <a:bodyPr>
            <a:normAutofit fontScale="70000" lnSpcReduction="20000"/>
          </a:bodyPr>
          <a:lstStyle/>
          <a:p>
            <a:r>
              <a:rPr lang="en-US" dirty="0"/>
              <a:t>There are many ways this analysis could have been performed based on different methodology and perhaps different data sources. </a:t>
            </a:r>
          </a:p>
          <a:p>
            <a:r>
              <a:rPr lang="en-US" dirty="0"/>
              <a:t>I selected the above as it was a straight forward way to narrow down the options, not complicating what is actually simple in many ways – meeting the criteria for the surrounding venues.</a:t>
            </a:r>
          </a:p>
          <a:p>
            <a:r>
              <a:rPr lang="en-US" dirty="0"/>
              <a:t> The analysis and results are not an end point, but rather a starting point that will guide the next part of the process to find specific store locations. </a:t>
            </a:r>
          </a:p>
          <a:p>
            <a:r>
              <a:rPr lang="en-US" dirty="0"/>
              <a:t>The next part will involve domain knowledge of the industry, and perhaps, of the city itself. But the data analysis and resulting recommendations have greatly narrowed down the best district options based on data and what we can infer from it.</a:t>
            </a:r>
          </a:p>
          <a:p>
            <a:r>
              <a:rPr lang="en-US" dirty="0"/>
              <a:t>Without leveraging data to make focused decisions, the process could have been drawn out and resulted in new stores opening in sub-standard areas for this retailer. </a:t>
            </a:r>
          </a:p>
          <a:p>
            <a:r>
              <a:rPr lang="en-US" dirty="0"/>
              <a:t>Data has helped to provide a better strategy and way forward, these data-driven decisions will lead to a better solution in the end.</a:t>
            </a:r>
          </a:p>
          <a:p>
            <a:endParaRPr lang="en-US" dirty="0"/>
          </a:p>
        </p:txBody>
      </p:sp>
    </p:spTree>
    <p:extLst>
      <p:ext uri="{BB962C8B-B14F-4D97-AF65-F5344CB8AC3E}">
        <p14:creationId xmlns:p14="http://schemas.microsoft.com/office/powerpoint/2010/main" val="203610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7565-955C-4C27-A6D1-8C913F535CB1}"/>
              </a:ext>
            </a:extLst>
          </p:cNvPr>
          <p:cNvSpPr>
            <a:spLocks noGrp="1"/>
          </p:cNvSpPr>
          <p:nvPr>
            <p:ph type="title"/>
          </p:nvPr>
        </p:nvSpPr>
        <p:spPr/>
        <p:txBody>
          <a:bodyPr/>
          <a:lstStyle/>
          <a:p>
            <a:r>
              <a:rPr lang="en-US" b="1" dirty="0"/>
              <a:t>TASK ON HAND</a:t>
            </a:r>
          </a:p>
        </p:txBody>
      </p:sp>
      <p:sp>
        <p:nvSpPr>
          <p:cNvPr id="3" name="Content Placeholder 2">
            <a:extLst>
              <a:ext uri="{FF2B5EF4-FFF2-40B4-BE49-F238E27FC236}">
                <a16:creationId xmlns:a16="http://schemas.microsoft.com/office/drawing/2014/main" id="{106E3E28-AA43-4C2F-930F-AB058B102B2B}"/>
              </a:ext>
            </a:extLst>
          </p:cNvPr>
          <p:cNvSpPr>
            <a:spLocks noGrp="1"/>
          </p:cNvSpPr>
          <p:nvPr>
            <p:ph idx="1"/>
          </p:nvPr>
        </p:nvSpPr>
        <p:spPr/>
        <p:txBody>
          <a:bodyPr/>
          <a:lstStyle/>
          <a:p>
            <a:r>
              <a:rPr lang="en-US" dirty="0"/>
              <a:t>Data-driven decisions on the new locations that are most suitable for their new stores</a:t>
            </a:r>
          </a:p>
          <a:p>
            <a:r>
              <a:rPr lang="en-US" dirty="0"/>
              <a:t> The ground qualitative analysis of districts once the data and report are reviewed and studied.</a:t>
            </a:r>
          </a:p>
          <a:p>
            <a:r>
              <a:rPr lang="en-US" dirty="0"/>
              <a:t> They do not seek stores in the premium upmarket strips, but rather, in high traffic areas where consumers go for shopping, restaurants and entertainment.</a:t>
            </a:r>
          </a:p>
          <a:p>
            <a:r>
              <a:rPr lang="en-US" dirty="0"/>
              <a:t>Foursquare data will be very helpful in making data-driven decisions about the best of those areas.</a:t>
            </a:r>
          </a:p>
        </p:txBody>
      </p:sp>
    </p:spTree>
    <p:extLst>
      <p:ext uri="{BB962C8B-B14F-4D97-AF65-F5344CB8AC3E}">
        <p14:creationId xmlns:p14="http://schemas.microsoft.com/office/powerpoint/2010/main" val="59899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924E-4441-4C7C-B59D-B691A0250E74}"/>
              </a:ext>
            </a:extLst>
          </p:cNvPr>
          <p:cNvSpPr>
            <a:spLocks noGrp="1"/>
          </p:cNvSpPr>
          <p:nvPr>
            <p:ph type="title"/>
          </p:nvPr>
        </p:nvSpPr>
        <p:spPr/>
        <p:txBody>
          <a:bodyPr/>
          <a:lstStyle/>
          <a:p>
            <a:r>
              <a:rPr lang="en-US" b="1" dirty="0"/>
              <a:t>CRITERIA</a:t>
            </a:r>
          </a:p>
        </p:txBody>
      </p:sp>
      <p:sp>
        <p:nvSpPr>
          <p:cNvPr id="3" name="Content Placeholder 2">
            <a:extLst>
              <a:ext uri="{FF2B5EF4-FFF2-40B4-BE49-F238E27FC236}">
                <a16:creationId xmlns:a16="http://schemas.microsoft.com/office/drawing/2014/main" id="{D93F961A-1919-4FEA-A89D-CE3000FC0C83}"/>
              </a:ext>
            </a:extLst>
          </p:cNvPr>
          <p:cNvSpPr>
            <a:spLocks noGrp="1"/>
          </p:cNvSpPr>
          <p:nvPr>
            <p:ph idx="1"/>
          </p:nvPr>
        </p:nvSpPr>
        <p:spPr/>
        <p:txBody>
          <a:bodyPr/>
          <a:lstStyle/>
          <a:p>
            <a:r>
              <a:rPr lang="en-US" dirty="0"/>
              <a:t>Qualitative data from another retailer suggests that the best locations to open new fashion retail stores may not only be where other clothing is located, rather  the best places are in fact areas that are near </a:t>
            </a:r>
            <a:r>
              <a:rPr lang="en-US" b="1" i="1" dirty="0"/>
              <a:t>French Restaurants, Cafés and Wine Bars.</a:t>
            </a:r>
          </a:p>
          <a:p>
            <a:r>
              <a:rPr lang="en-US" dirty="0"/>
              <a:t>The analysis and recommendations for new store locations will focus on general districts with these establishments, not on specific store addresses. </a:t>
            </a:r>
          </a:p>
          <a:p>
            <a:r>
              <a:rPr lang="en-US" dirty="0"/>
              <a:t>Narrowing down the best district options derived from analysis allows for either further research to be conducted, advising agents of the chosen district, or on the ground searching for specific sites.</a:t>
            </a:r>
          </a:p>
          <a:p>
            <a:endParaRPr lang="en-US" dirty="0"/>
          </a:p>
        </p:txBody>
      </p:sp>
    </p:spTree>
    <p:extLst>
      <p:ext uri="{BB962C8B-B14F-4D97-AF65-F5344CB8AC3E}">
        <p14:creationId xmlns:p14="http://schemas.microsoft.com/office/powerpoint/2010/main" val="18675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83F2-0B62-4F23-B533-B4EDF045EB73}"/>
              </a:ext>
            </a:extLst>
          </p:cNvPr>
          <p:cNvSpPr>
            <a:spLocks noGrp="1"/>
          </p:cNvSpPr>
          <p:nvPr>
            <p:ph type="title"/>
          </p:nvPr>
        </p:nvSpPr>
        <p:spPr/>
        <p:txBody>
          <a:bodyPr/>
          <a:lstStyle/>
          <a:p>
            <a:r>
              <a:rPr lang="en-US" b="1" dirty="0"/>
              <a:t>OUTCOME</a:t>
            </a:r>
          </a:p>
        </p:txBody>
      </p:sp>
      <p:sp>
        <p:nvSpPr>
          <p:cNvPr id="3" name="Content Placeholder 2">
            <a:extLst>
              <a:ext uri="{FF2B5EF4-FFF2-40B4-BE49-F238E27FC236}">
                <a16:creationId xmlns:a16="http://schemas.microsoft.com/office/drawing/2014/main" id="{04BD4ADE-0869-49E0-A428-E23F9029E7F1}"/>
              </a:ext>
            </a:extLst>
          </p:cNvPr>
          <p:cNvSpPr>
            <a:spLocks noGrp="1"/>
          </p:cNvSpPr>
          <p:nvPr>
            <p:ph idx="1"/>
          </p:nvPr>
        </p:nvSpPr>
        <p:spPr/>
        <p:txBody>
          <a:bodyPr/>
          <a:lstStyle/>
          <a:p>
            <a:r>
              <a:rPr lang="en-US" dirty="0"/>
              <a:t>The goal is to identify the best districts to open new stores as part of the company's plan.</a:t>
            </a:r>
          </a:p>
          <a:p>
            <a:r>
              <a:rPr lang="en-US" dirty="0"/>
              <a:t>The results will be translated to management in a simple form that will convey the data-driven analysis for the best locations to open stores.</a:t>
            </a:r>
          </a:p>
          <a:p>
            <a:pPr marL="0" indent="0">
              <a:buNone/>
            </a:pPr>
            <a:endParaRPr lang="en-US" dirty="0"/>
          </a:p>
        </p:txBody>
      </p:sp>
    </p:spTree>
    <p:extLst>
      <p:ext uri="{BB962C8B-B14F-4D97-AF65-F5344CB8AC3E}">
        <p14:creationId xmlns:p14="http://schemas.microsoft.com/office/powerpoint/2010/main" val="199528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907B-646C-4EA2-A645-760924F5677C}"/>
              </a:ext>
            </a:extLst>
          </p:cNvPr>
          <p:cNvSpPr>
            <a:spLocks noGrp="1"/>
          </p:cNvSpPr>
          <p:nvPr>
            <p:ph type="title"/>
          </p:nvPr>
        </p:nvSpPr>
        <p:spPr/>
        <p:txBody>
          <a:bodyPr/>
          <a:lstStyle/>
          <a:p>
            <a:r>
              <a:rPr lang="en-US" b="1" dirty="0"/>
              <a:t>Data Research and Preparation</a:t>
            </a:r>
            <a:br>
              <a:rPr lang="en-US" b="1" dirty="0"/>
            </a:br>
            <a:endParaRPr lang="en-US" dirty="0"/>
          </a:p>
        </p:txBody>
      </p:sp>
      <p:sp>
        <p:nvSpPr>
          <p:cNvPr id="3" name="Content Placeholder 2">
            <a:extLst>
              <a:ext uri="{FF2B5EF4-FFF2-40B4-BE49-F238E27FC236}">
                <a16:creationId xmlns:a16="http://schemas.microsoft.com/office/drawing/2014/main" id="{95A38418-291E-4053-B47A-D8345C516584}"/>
              </a:ext>
            </a:extLst>
          </p:cNvPr>
          <p:cNvSpPr>
            <a:spLocks noGrp="1"/>
          </p:cNvSpPr>
          <p:nvPr>
            <p:ph idx="1"/>
          </p:nvPr>
        </p:nvSpPr>
        <p:spPr/>
        <p:txBody>
          <a:bodyPr>
            <a:normAutofit fontScale="92500"/>
          </a:bodyPr>
          <a:lstStyle/>
          <a:p>
            <a:r>
              <a:rPr lang="en-US" b="1" dirty="0"/>
              <a:t>Import the Paris District Data</a:t>
            </a:r>
          </a:p>
          <a:p>
            <a:pPr lvl="1"/>
            <a:r>
              <a:rPr lang="en-US" dirty="0"/>
              <a:t>Paris is divided into 20 administrative districts. They and normally referenced by the arrondissement number rather than a name.</a:t>
            </a:r>
          </a:p>
          <a:p>
            <a:pPr lvl="1"/>
            <a:r>
              <a:rPr lang="en-US" dirty="0"/>
              <a:t>Data for the districts is necessary to select the most suitable of these areas for new stores.</a:t>
            </a:r>
          </a:p>
          <a:p>
            <a:pPr lvl="1"/>
            <a:r>
              <a:rPr lang="en-US" dirty="0"/>
              <a:t>After much research, this data is available on the web and can be manipulated and cleansed to provide a meaningful dataset to use</a:t>
            </a:r>
          </a:p>
          <a:p>
            <a:pPr lvl="1"/>
            <a:r>
              <a:rPr lang="nn-NO" dirty="0"/>
              <a:t>Data from Open|DATA: </a:t>
            </a:r>
            <a:r>
              <a:rPr lang="nn-NO" u="sng" dirty="0">
                <a:hlinkClick r:id="rId2"/>
              </a:rPr>
              <a:t>https://opendata.paris.fr/explore/dataset/arrondissements/table/?dataChart</a:t>
            </a:r>
            <a:endParaRPr lang="nn-NO" u="sng" dirty="0"/>
          </a:p>
          <a:p>
            <a:pPr lvl="1"/>
            <a:r>
              <a:rPr lang="en-US" dirty="0"/>
              <a:t>Data From </a:t>
            </a:r>
            <a:r>
              <a:rPr lang="en-US" dirty="0" err="1"/>
              <a:t>Opendatasoft</a:t>
            </a:r>
            <a:r>
              <a:rPr lang="en-US" dirty="0"/>
              <a:t>: </a:t>
            </a:r>
            <a:r>
              <a:rPr lang="en-US" u="sng" dirty="0">
                <a:hlinkClick r:id="rId3"/>
              </a:rPr>
              <a:t>https://data.opendatasoft.com/explore/dataset/arrondissements%40parisdata/export/</a:t>
            </a:r>
            <a:endParaRPr lang="en-US" dirty="0"/>
          </a:p>
          <a:p>
            <a:pPr lvl="1"/>
            <a:endParaRPr lang="en-US" dirty="0"/>
          </a:p>
        </p:txBody>
      </p:sp>
    </p:spTree>
    <p:extLst>
      <p:ext uri="{BB962C8B-B14F-4D97-AF65-F5344CB8AC3E}">
        <p14:creationId xmlns:p14="http://schemas.microsoft.com/office/powerpoint/2010/main" val="33234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49C5-3C46-49AF-9D0B-F9CF23DF7CA8}"/>
              </a:ext>
            </a:extLst>
          </p:cNvPr>
          <p:cNvSpPr>
            <a:spLocks noGrp="1"/>
          </p:cNvSpPr>
          <p:nvPr>
            <p:ph type="title"/>
          </p:nvPr>
        </p:nvSpPr>
        <p:spPr/>
        <p:txBody>
          <a:bodyPr>
            <a:normAutofit fontScale="90000"/>
          </a:bodyPr>
          <a:lstStyle/>
          <a:p>
            <a:r>
              <a:rPr lang="en-US" b="1" dirty="0"/>
              <a:t>Exploring, Wrangling and Cleaning the Data</a:t>
            </a:r>
            <a:br>
              <a:rPr lang="en-US" b="1" dirty="0"/>
            </a:br>
            <a:endParaRPr lang="en-US" dirty="0"/>
          </a:p>
        </p:txBody>
      </p:sp>
      <p:pic>
        <p:nvPicPr>
          <p:cNvPr id="4" name="Content Placeholder 3">
            <a:extLst>
              <a:ext uri="{FF2B5EF4-FFF2-40B4-BE49-F238E27FC236}">
                <a16:creationId xmlns:a16="http://schemas.microsoft.com/office/drawing/2014/main" id="{B6D1D958-8F80-4BCE-8968-302C54A5976C}"/>
              </a:ext>
            </a:extLst>
          </p:cNvPr>
          <p:cNvPicPr>
            <a:picLocks noGrp="1" noChangeAspect="1"/>
          </p:cNvPicPr>
          <p:nvPr>
            <p:ph idx="1"/>
          </p:nvPr>
        </p:nvPicPr>
        <p:blipFill>
          <a:blip r:embed="rId2"/>
          <a:stretch>
            <a:fillRect/>
          </a:stretch>
        </p:blipFill>
        <p:spPr>
          <a:xfrm>
            <a:off x="1325681" y="1987990"/>
            <a:ext cx="4661176" cy="2682484"/>
          </a:xfrm>
          <a:prstGeom prst="rect">
            <a:avLst/>
          </a:prstGeom>
        </p:spPr>
      </p:pic>
      <p:pic>
        <p:nvPicPr>
          <p:cNvPr id="5" name="Picture 4">
            <a:extLst>
              <a:ext uri="{FF2B5EF4-FFF2-40B4-BE49-F238E27FC236}">
                <a16:creationId xmlns:a16="http://schemas.microsoft.com/office/drawing/2014/main" id="{86C489D1-3E7F-4D9D-ABD0-6A991EABF069}"/>
              </a:ext>
            </a:extLst>
          </p:cNvPr>
          <p:cNvPicPr>
            <a:picLocks noChangeAspect="1"/>
          </p:cNvPicPr>
          <p:nvPr/>
        </p:nvPicPr>
        <p:blipFill>
          <a:blip r:embed="rId3"/>
          <a:stretch>
            <a:fillRect/>
          </a:stretch>
        </p:blipFill>
        <p:spPr>
          <a:xfrm>
            <a:off x="6449577" y="1987991"/>
            <a:ext cx="4416742" cy="2682484"/>
          </a:xfrm>
          <a:prstGeom prst="rect">
            <a:avLst/>
          </a:prstGeom>
        </p:spPr>
      </p:pic>
    </p:spTree>
    <p:extLst>
      <p:ext uri="{BB962C8B-B14F-4D97-AF65-F5344CB8AC3E}">
        <p14:creationId xmlns:p14="http://schemas.microsoft.com/office/powerpoint/2010/main" val="28282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91ED-D7F7-419F-BB13-BECCEEB436C4}"/>
              </a:ext>
            </a:extLst>
          </p:cNvPr>
          <p:cNvSpPr>
            <a:spLocks noGrp="1"/>
          </p:cNvSpPr>
          <p:nvPr>
            <p:ph type="title"/>
          </p:nvPr>
        </p:nvSpPr>
        <p:spPr/>
        <p:txBody>
          <a:bodyPr>
            <a:normAutofit fontScale="90000"/>
          </a:bodyPr>
          <a:lstStyle/>
          <a:p>
            <a:r>
              <a:rPr lang="en-US" b="1" i="1" dirty="0"/>
              <a:t>Methodology and Exploratory Data Analysis</a:t>
            </a:r>
            <a:br>
              <a:rPr lang="en-US" b="1" dirty="0"/>
            </a:br>
            <a:endParaRPr lang="en-US" dirty="0"/>
          </a:p>
        </p:txBody>
      </p:sp>
      <p:sp>
        <p:nvSpPr>
          <p:cNvPr id="3" name="Content Placeholder 2">
            <a:extLst>
              <a:ext uri="{FF2B5EF4-FFF2-40B4-BE49-F238E27FC236}">
                <a16:creationId xmlns:a16="http://schemas.microsoft.com/office/drawing/2014/main" id="{E4EBE659-5E83-41C7-A2B5-9437A7DF9932}"/>
              </a:ext>
            </a:extLst>
          </p:cNvPr>
          <p:cNvSpPr>
            <a:spLocks noGrp="1"/>
          </p:cNvSpPr>
          <p:nvPr>
            <p:ph idx="1"/>
          </p:nvPr>
        </p:nvSpPr>
        <p:spPr/>
        <p:txBody>
          <a:bodyPr>
            <a:normAutofit fontScale="85000" lnSpcReduction="10000"/>
          </a:bodyPr>
          <a:lstStyle/>
          <a:p>
            <a:r>
              <a:rPr lang="en-US" b="1" dirty="0"/>
              <a:t>Data Analysis and Location Data</a:t>
            </a:r>
            <a:endParaRPr lang="en-US" dirty="0"/>
          </a:p>
          <a:p>
            <a:pPr lvl="1"/>
            <a:r>
              <a:rPr lang="en-US" dirty="0"/>
              <a:t>Foursquare location data will be leveraged to explore or compare districts around Paris.</a:t>
            </a:r>
          </a:p>
          <a:p>
            <a:pPr lvl="1"/>
            <a:r>
              <a:rPr lang="en-US" dirty="0"/>
              <a:t>Data manipulation and analysis to derive subsets of the initial data.</a:t>
            </a:r>
          </a:p>
          <a:p>
            <a:pPr lvl="1"/>
            <a:r>
              <a:rPr lang="en-US" dirty="0"/>
              <a:t>Identifying the high traffic areas using data </a:t>
            </a:r>
            <a:r>
              <a:rPr lang="en-US" dirty="0" err="1"/>
              <a:t>visualisation</a:t>
            </a:r>
            <a:r>
              <a:rPr lang="en-US" dirty="0"/>
              <a:t> and </a:t>
            </a:r>
            <a:r>
              <a:rPr lang="en-US" dirty="0" err="1"/>
              <a:t>tatistical</a:t>
            </a:r>
            <a:r>
              <a:rPr lang="en-US" dirty="0"/>
              <a:t> </a:t>
            </a:r>
            <a:r>
              <a:rPr lang="en-US" dirty="0" err="1"/>
              <a:t>nalysis</a:t>
            </a:r>
            <a:r>
              <a:rPr lang="en-US" dirty="0"/>
              <a:t>.</a:t>
            </a:r>
          </a:p>
          <a:p>
            <a:r>
              <a:rPr lang="en-US" b="1" dirty="0"/>
              <a:t>Visualization:</a:t>
            </a:r>
            <a:endParaRPr lang="en-US" dirty="0"/>
          </a:p>
          <a:p>
            <a:pPr lvl="1"/>
            <a:r>
              <a:rPr lang="en-US" dirty="0"/>
              <a:t>Analysis and plotting visualizations.	</a:t>
            </a:r>
          </a:p>
          <a:p>
            <a:pPr lvl="1"/>
            <a:r>
              <a:rPr lang="en-US" dirty="0"/>
              <a:t>Data visualization using various mapping libraries.</a:t>
            </a:r>
          </a:p>
          <a:p>
            <a:r>
              <a:rPr lang="en-US" b="1" dirty="0"/>
              <a:t>Discussion and Conclusions:</a:t>
            </a:r>
            <a:endParaRPr lang="en-US" dirty="0"/>
          </a:p>
          <a:p>
            <a:pPr lvl="1"/>
            <a:r>
              <a:rPr lang="en-US" dirty="0" err="1"/>
              <a:t>Recomendations</a:t>
            </a:r>
            <a:r>
              <a:rPr lang="en-US" dirty="0"/>
              <a:t> and results based on the data analysis.</a:t>
            </a:r>
          </a:p>
          <a:p>
            <a:pPr lvl="1"/>
            <a:r>
              <a:rPr lang="en-US" dirty="0"/>
              <a:t>Discussion of any limitations and how the results can be used, and any conclusions that can be drawn.</a:t>
            </a:r>
          </a:p>
          <a:p>
            <a:endParaRPr lang="en-US" dirty="0"/>
          </a:p>
        </p:txBody>
      </p:sp>
    </p:spTree>
    <p:extLst>
      <p:ext uri="{BB962C8B-B14F-4D97-AF65-F5344CB8AC3E}">
        <p14:creationId xmlns:p14="http://schemas.microsoft.com/office/powerpoint/2010/main" val="35246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9157-C855-49C9-9D28-47E0F11B3501}"/>
              </a:ext>
            </a:extLst>
          </p:cNvPr>
          <p:cNvSpPr>
            <a:spLocks noGrp="1"/>
          </p:cNvSpPr>
          <p:nvPr>
            <p:ph type="title"/>
          </p:nvPr>
        </p:nvSpPr>
        <p:spPr/>
        <p:txBody>
          <a:bodyPr>
            <a:normAutofit fontScale="90000"/>
          </a:bodyPr>
          <a:lstStyle/>
          <a:p>
            <a:r>
              <a:rPr lang="en-US" b="1" dirty="0"/>
              <a:t>Create a map with districts superimposed</a:t>
            </a:r>
            <a:br>
              <a:rPr lang="en-US" b="1" dirty="0"/>
            </a:br>
            <a:endParaRPr lang="en-US" dirty="0"/>
          </a:p>
        </p:txBody>
      </p:sp>
      <p:pic>
        <p:nvPicPr>
          <p:cNvPr id="4" name="Content Placeholder 3">
            <a:extLst>
              <a:ext uri="{FF2B5EF4-FFF2-40B4-BE49-F238E27FC236}">
                <a16:creationId xmlns:a16="http://schemas.microsoft.com/office/drawing/2014/main" id="{71986084-8DDD-46BA-BBC9-E1102D250B09}"/>
              </a:ext>
            </a:extLst>
          </p:cNvPr>
          <p:cNvPicPr>
            <a:picLocks noGrp="1" noChangeAspect="1"/>
          </p:cNvPicPr>
          <p:nvPr>
            <p:ph idx="1"/>
          </p:nvPr>
        </p:nvPicPr>
        <p:blipFill>
          <a:blip r:embed="rId2"/>
          <a:stretch>
            <a:fillRect/>
          </a:stretch>
        </p:blipFill>
        <p:spPr>
          <a:xfrm>
            <a:off x="3391531" y="2016125"/>
            <a:ext cx="5949417" cy="3585950"/>
          </a:xfrm>
          <a:prstGeom prst="rect">
            <a:avLst/>
          </a:prstGeom>
        </p:spPr>
      </p:pic>
    </p:spTree>
    <p:extLst>
      <p:ext uri="{BB962C8B-B14F-4D97-AF65-F5344CB8AC3E}">
        <p14:creationId xmlns:p14="http://schemas.microsoft.com/office/powerpoint/2010/main" val="68098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5AB0-C80F-4D83-A8AB-292BA9EC81C7}"/>
              </a:ext>
            </a:extLst>
          </p:cNvPr>
          <p:cNvSpPr>
            <a:spLocks noGrp="1"/>
          </p:cNvSpPr>
          <p:nvPr>
            <p:ph type="title"/>
          </p:nvPr>
        </p:nvSpPr>
        <p:spPr>
          <a:xfrm>
            <a:off x="1451579" y="804519"/>
            <a:ext cx="9603275" cy="1052416"/>
          </a:xfrm>
        </p:spPr>
        <p:txBody>
          <a:bodyPr>
            <a:normAutofit/>
          </a:bodyPr>
          <a:lstStyle/>
          <a:p>
            <a:r>
              <a:rPr lang="en-US" b="1" dirty="0"/>
              <a:t>Data Analysis</a:t>
            </a:r>
            <a:br>
              <a:rPr lang="en-US" b="1" dirty="0"/>
            </a:br>
            <a:endParaRPr lang="en-US" dirty="0"/>
          </a:p>
        </p:txBody>
      </p:sp>
      <p:sp>
        <p:nvSpPr>
          <p:cNvPr id="3" name="Content Placeholder 2">
            <a:extLst>
              <a:ext uri="{FF2B5EF4-FFF2-40B4-BE49-F238E27FC236}">
                <a16:creationId xmlns:a16="http://schemas.microsoft.com/office/drawing/2014/main" id="{338F6A96-DF87-48DC-B1B9-1487FD016ABF}"/>
              </a:ext>
            </a:extLst>
          </p:cNvPr>
          <p:cNvSpPr>
            <a:spLocks noGrp="1"/>
          </p:cNvSpPr>
          <p:nvPr>
            <p:ph idx="1"/>
          </p:nvPr>
        </p:nvSpPr>
        <p:spPr>
          <a:xfrm>
            <a:off x="1451579" y="1856936"/>
            <a:ext cx="9603275" cy="4196546"/>
          </a:xfrm>
        </p:spPr>
        <p:txBody>
          <a:bodyPr>
            <a:normAutofit/>
          </a:bodyPr>
          <a:lstStyle/>
          <a:p>
            <a:r>
              <a:rPr lang="en-US" b="1" dirty="0"/>
              <a:t>Use the Foursquare API to explore the Districts (Neighborhoods)</a:t>
            </a:r>
          </a:p>
          <a:p>
            <a:pPr lvl="1"/>
            <a:r>
              <a:rPr lang="en-US" dirty="0"/>
              <a:t>Define Foursquare Credentials and Version</a:t>
            </a:r>
          </a:p>
          <a:p>
            <a:r>
              <a:rPr lang="en-US" b="1" dirty="0"/>
              <a:t>Exploratory data analysis</a:t>
            </a:r>
          </a:p>
          <a:p>
            <a:pPr lvl="1"/>
            <a:r>
              <a:rPr lang="en-US" dirty="0"/>
              <a:t>Explore the first district in our </a:t>
            </a:r>
            <a:r>
              <a:rPr lang="en-US" dirty="0" err="1"/>
              <a:t>dataframe</a:t>
            </a:r>
            <a:r>
              <a:rPr lang="en-US" dirty="0"/>
              <a:t> to become familiar with the data.</a:t>
            </a:r>
          </a:p>
          <a:p>
            <a:pPr lvl="1"/>
            <a:r>
              <a:rPr lang="en-US" dirty="0"/>
              <a:t>The first district is identified as </a:t>
            </a:r>
            <a:r>
              <a:rPr lang="en-US" i="1" dirty="0"/>
              <a:t>3eme </a:t>
            </a:r>
            <a:r>
              <a:rPr lang="en-US" i="1" dirty="0" err="1"/>
              <a:t>Ardt</a:t>
            </a:r>
            <a:endParaRPr lang="en-US" i="1" dirty="0"/>
          </a:p>
          <a:p>
            <a:pPr lvl="1"/>
            <a:r>
              <a:rPr lang="en-US" dirty="0"/>
              <a:t>Get the top 100 venues that are in the neighborhood </a:t>
            </a:r>
            <a:r>
              <a:rPr lang="en-US" i="1" dirty="0"/>
              <a:t>3eme </a:t>
            </a:r>
            <a:r>
              <a:rPr lang="en-US" i="1" dirty="0" err="1"/>
              <a:t>Ardt</a:t>
            </a:r>
            <a:r>
              <a:rPr lang="en-US" dirty="0"/>
              <a:t> within a radius of 500 meters</a:t>
            </a:r>
          </a:p>
          <a:p>
            <a:pPr lvl="1"/>
            <a:r>
              <a:rPr lang="en-US" dirty="0"/>
              <a:t>Define the function that extracts the category of the venue</a:t>
            </a:r>
          </a:p>
          <a:p>
            <a:pPr lvl="1"/>
            <a:r>
              <a:rPr lang="en-US" dirty="0"/>
              <a:t>Structure the json file into a pandas </a:t>
            </a:r>
            <a:r>
              <a:rPr lang="en-US" dirty="0" err="1"/>
              <a:t>dataframe</a:t>
            </a:r>
            <a:endParaRPr lang="en-US" dirty="0"/>
          </a:p>
          <a:p>
            <a:pPr lvl="1"/>
            <a:r>
              <a:rPr lang="en-US" dirty="0"/>
              <a:t>Create a nearby venues function for all the neighborhoods in Paris</a:t>
            </a:r>
          </a:p>
          <a:p>
            <a:pPr lvl="1"/>
            <a:r>
              <a:rPr lang="en-US" dirty="0"/>
              <a:t>Create a new </a:t>
            </a:r>
            <a:r>
              <a:rPr lang="en-US" dirty="0" err="1"/>
              <a:t>dataframe</a:t>
            </a:r>
            <a:r>
              <a:rPr lang="en-US" dirty="0"/>
              <a:t> called for the venues of Paris called </a:t>
            </a:r>
            <a:r>
              <a:rPr lang="en-US" i="1" dirty="0" err="1"/>
              <a:t>paris</a:t>
            </a:r>
            <a:r>
              <a:rPr lang="en-US" i="1" dirty="0"/>
              <a:t>-venues</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072752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8E43540C26C43AF1000B728CC2F86" ma:contentTypeVersion="10" ma:contentTypeDescription="Create a new document." ma:contentTypeScope="" ma:versionID="11246ba738a5f48825cf8af21bdfedd8">
  <xsd:schema xmlns:xsd="http://www.w3.org/2001/XMLSchema" xmlns:xs="http://www.w3.org/2001/XMLSchema" xmlns:p="http://schemas.microsoft.com/office/2006/metadata/properties" xmlns:ns3="1b4cb06c-7e15-422d-b4d0-0d7da44a25d2" targetNamespace="http://schemas.microsoft.com/office/2006/metadata/properties" ma:root="true" ma:fieldsID="9743bf10aee1fde3e02f4d19f79eb8c0" ns3:_="">
    <xsd:import namespace="1b4cb06c-7e15-422d-b4d0-0d7da44a25d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4cb06c-7e15-422d-b4d0-0d7da44a25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41BFB6-A483-4A57-9C7C-4E36F37A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4cb06c-7e15-422d-b4d0-0d7da44a25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8BC9BD-58A4-4E24-A38E-0163F2A149AC}">
  <ds:schemaRefs>
    <ds:schemaRef ds:uri="http://schemas.microsoft.com/sharepoint/v3/contenttype/forms"/>
  </ds:schemaRefs>
</ds:datastoreItem>
</file>

<file path=customXml/itemProps3.xml><?xml version="1.0" encoding="utf-8"?>
<ds:datastoreItem xmlns:ds="http://schemas.openxmlformats.org/officeDocument/2006/customXml" ds:itemID="{916D0E93-2D33-4456-9E64-9DA6BF10F965}">
  <ds:schemaRefs>
    <ds:schemaRef ds:uri="http://purl.org/dc/terms/"/>
    <ds:schemaRef ds:uri="http://purl.org/dc/dcmitype/"/>
    <ds:schemaRef ds:uri="http://schemas.microsoft.com/office/2006/documentManagement/types"/>
    <ds:schemaRef ds:uri="http://purl.org/dc/elements/1.1/"/>
    <ds:schemaRef ds:uri="1b4cb06c-7e15-422d-b4d0-0d7da44a25d2"/>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47</TotalTime>
  <Words>632</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New Store Location for Fashion Retailer</vt:lpstr>
      <vt:lpstr>TASK ON HAND</vt:lpstr>
      <vt:lpstr>CRITERIA</vt:lpstr>
      <vt:lpstr>OUTCOME</vt:lpstr>
      <vt:lpstr>Data Research and Preparation </vt:lpstr>
      <vt:lpstr>Exploring, Wrangling and Cleaning the Data </vt:lpstr>
      <vt:lpstr>Methodology and Exploratory Data Analysis </vt:lpstr>
      <vt:lpstr>Create a map with districts superimposed </vt:lpstr>
      <vt:lpstr>Data Analysis </vt:lpstr>
      <vt:lpstr>The business  types criteria specified by the client! 'Restaurants', 'Cafés’ &amp; 'Wine Bars’ </vt:lpstr>
      <vt:lpstr>FREQUENCY OF CLOTHING STORE</vt:lpstr>
      <vt:lpstr>Frequency distribution for top 3 categories including clothing</vt:lpstr>
      <vt:lpstr>Chosen Neighborhoods - Results </vt:lpstr>
      <vt:lpstr>Let's look at the 3 districts on a Paris map </vt:lpstr>
      <vt:lpstr>for a closer view of Central Paris </vt:lpstr>
      <vt:lpstr>CONSLUSIONS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Store Location for Fashion Retailer</dc:title>
  <dc:creator>Shah, Viral</dc:creator>
  <cp:lastModifiedBy>Shah, Viral</cp:lastModifiedBy>
  <cp:revision>2</cp:revision>
  <dcterms:created xsi:type="dcterms:W3CDTF">2020-06-06T16:57:20Z</dcterms:created>
  <dcterms:modified xsi:type="dcterms:W3CDTF">2020-06-06T17:45:05Z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0x010100E248E43540C26C43AF1000B728CC2F86</vt:lpwstr>
  </property>
</Properties>
</file>