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17"/>
  </p:notesMasterIdLst>
  <p:handoutMasterIdLst>
    <p:handoutMasterId r:id="rId18"/>
  </p:handoutMasterIdLst>
  <p:sldIdLst>
    <p:sldId id="257" r:id="rId5"/>
    <p:sldId id="672" r:id="rId6"/>
    <p:sldId id="675" r:id="rId7"/>
    <p:sldId id="664" r:id="rId8"/>
    <p:sldId id="659" r:id="rId9"/>
    <p:sldId id="657" r:id="rId10"/>
    <p:sldId id="660" r:id="rId11"/>
    <p:sldId id="662" r:id="rId12"/>
    <p:sldId id="663" r:id="rId13"/>
    <p:sldId id="668" r:id="rId14"/>
    <p:sldId id="311" r:id="rId15"/>
    <p:sldId id="666" r:id="rId16"/>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 Melinda Rajvi (Cognizant)" initials="AMR("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0B2C"/>
    <a:srgbClr val="FFCC66"/>
    <a:srgbClr val="3333FF"/>
    <a:srgbClr val="0066FF"/>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5915" autoAdjust="0"/>
  </p:normalViewPr>
  <p:slideViewPr>
    <p:cSldViewPr>
      <p:cViewPr>
        <p:scale>
          <a:sx n="98" d="100"/>
          <a:sy n="98" d="100"/>
        </p:scale>
        <p:origin x="920" y="104"/>
      </p:cViewPr>
      <p:guideLst>
        <p:guide orient="horz" pos="2592"/>
        <p:guide pos="4608"/>
      </p:guideLst>
    </p:cSldViewPr>
  </p:slideViewPr>
  <p:notesTextViewPr>
    <p:cViewPr>
      <p:scale>
        <a:sx n="1" d="1"/>
        <a:sy n="1" d="1"/>
      </p:scale>
      <p:origin x="0" y="0"/>
    </p:cViewPr>
  </p:notesTextViewPr>
  <p:sorterViewPr>
    <p:cViewPr>
      <p:scale>
        <a:sx n="100" d="100"/>
        <a:sy n="100" d="100"/>
      </p:scale>
      <p:origin x="0" y="-12153"/>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A3DE4-77C5-4ABF-9C5E-5803B6D03D9D}" type="doc">
      <dgm:prSet loTypeId="urn:microsoft.com/office/officeart/2009/layout/CircleArrowProcess" loCatId="process" qsTypeId="urn:microsoft.com/office/officeart/2005/8/quickstyle/3d2" qsCatId="3D" csTypeId="urn:microsoft.com/office/officeart/2005/8/colors/colorful1" csCatId="colorful" phldr="1"/>
      <dgm:spPr/>
      <dgm:t>
        <a:bodyPr/>
        <a:lstStyle/>
        <a:p>
          <a:endParaRPr lang="en-US"/>
        </a:p>
      </dgm:t>
    </dgm:pt>
    <dgm:pt modelId="{9D2894C5-B8A0-41EE-840B-99197B2C7A47}">
      <dgm:prSet phldrT="[Text]" custT="1"/>
      <dgm:spPr/>
      <dgm:t>
        <a:bodyPr/>
        <a:lstStyle/>
        <a:p>
          <a:r>
            <a:rPr lang="en-US" sz="1400" b="1" dirty="0" smtClean="0"/>
            <a:t>Metadata  Validation</a:t>
          </a:r>
          <a:endParaRPr lang="en-US" sz="1400" b="1" dirty="0"/>
        </a:p>
      </dgm:t>
    </dgm:pt>
    <dgm:pt modelId="{917F96CB-0D3C-4E31-AAB1-5A12914A7E73}" type="parTrans" cxnId="{5253FE28-D96A-4405-9235-21DEE538C188}">
      <dgm:prSet/>
      <dgm:spPr/>
      <dgm:t>
        <a:bodyPr/>
        <a:lstStyle/>
        <a:p>
          <a:endParaRPr lang="en-US"/>
        </a:p>
      </dgm:t>
    </dgm:pt>
    <dgm:pt modelId="{AACAD838-CE4D-42A1-AC4E-9E10F15804B0}" type="sibTrans" cxnId="{5253FE28-D96A-4405-9235-21DEE538C188}">
      <dgm:prSet/>
      <dgm:spPr/>
      <dgm:t>
        <a:bodyPr/>
        <a:lstStyle/>
        <a:p>
          <a:endParaRPr lang="en-US"/>
        </a:p>
      </dgm:t>
    </dgm:pt>
    <dgm:pt modelId="{540E7C75-DEFC-4EDF-A69E-F42F5A623D5C}">
      <dgm:prSet phldrT="[Text]" custT="1"/>
      <dgm:spPr/>
      <dgm:t>
        <a:bodyPr/>
        <a:lstStyle/>
        <a:p>
          <a:r>
            <a:rPr lang="en-US" sz="1200" dirty="0" smtClean="0"/>
            <a:t>Source/Target Table Metadata Extraction</a:t>
          </a:r>
          <a:endParaRPr lang="en-US" sz="1200" dirty="0"/>
        </a:p>
      </dgm:t>
    </dgm:pt>
    <dgm:pt modelId="{D45E113A-FBA5-452C-984F-8D4F4DBB1C8A}" type="parTrans" cxnId="{3443EDDC-5C74-4BEB-9F87-D97D23CF6BB1}">
      <dgm:prSet/>
      <dgm:spPr/>
      <dgm:t>
        <a:bodyPr/>
        <a:lstStyle/>
        <a:p>
          <a:endParaRPr lang="en-US"/>
        </a:p>
      </dgm:t>
    </dgm:pt>
    <dgm:pt modelId="{0149D976-526F-4F95-8FA2-AF8BBF17995A}" type="sibTrans" cxnId="{3443EDDC-5C74-4BEB-9F87-D97D23CF6BB1}">
      <dgm:prSet/>
      <dgm:spPr/>
      <dgm:t>
        <a:bodyPr/>
        <a:lstStyle/>
        <a:p>
          <a:endParaRPr lang="en-US"/>
        </a:p>
      </dgm:t>
    </dgm:pt>
    <dgm:pt modelId="{44E04839-4817-4F4C-BC6B-AE30DCDB7BD6}">
      <dgm:prSet phldrT="[Text]" custT="1"/>
      <dgm:spPr/>
      <dgm:t>
        <a:bodyPr/>
        <a:lstStyle/>
        <a:p>
          <a:r>
            <a:rPr lang="en-US" sz="1400" b="1" dirty="0" smtClean="0"/>
            <a:t>Test Script Creation</a:t>
          </a:r>
          <a:endParaRPr lang="en-US" sz="1400" b="1" dirty="0"/>
        </a:p>
      </dgm:t>
    </dgm:pt>
    <dgm:pt modelId="{E1FA165D-7427-42A4-80B6-E13F17C798C1}" type="parTrans" cxnId="{63A854F7-22E2-483D-BC94-821CA9400EEE}">
      <dgm:prSet/>
      <dgm:spPr/>
      <dgm:t>
        <a:bodyPr/>
        <a:lstStyle/>
        <a:p>
          <a:endParaRPr lang="en-US"/>
        </a:p>
      </dgm:t>
    </dgm:pt>
    <dgm:pt modelId="{01ACB7DE-C2A9-49DA-8E03-0415BD73C853}" type="sibTrans" cxnId="{63A854F7-22E2-483D-BC94-821CA9400EEE}">
      <dgm:prSet/>
      <dgm:spPr/>
      <dgm:t>
        <a:bodyPr/>
        <a:lstStyle/>
        <a:p>
          <a:endParaRPr lang="en-US"/>
        </a:p>
      </dgm:t>
    </dgm:pt>
    <dgm:pt modelId="{8A391F49-7879-4405-8C62-42D7B8282A05}">
      <dgm:prSet phldrT="[Text]" custT="1"/>
      <dgm:spPr/>
      <dgm:t>
        <a:bodyPr/>
        <a:lstStyle/>
        <a:p>
          <a:r>
            <a:rPr lang="en-US" sz="1200" dirty="0" smtClean="0"/>
            <a:t>Source SQL Creation</a:t>
          </a:r>
          <a:endParaRPr lang="en-US" sz="1200" dirty="0"/>
        </a:p>
      </dgm:t>
    </dgm:pt>
    <dgm:pt modelId="{74D49F5E-21E5-4925-8811-D6A4D5C1AEB6}" type="parTrans" cxnId="{A82D9827-FB4E-4AC9-9BF4-B8A2EE9B297C}">
      <dgm:prSet/>
      <dgm:spPr/>
      <dgm:t>
        <a:bodyPr/>
        <a:lstStyle/>
        <a:p>
          <a:endParaRPr lang="en-US"/>
        </a:p>
      </dgm:t>
    </dgm:pt>
    <dgm:pt modelId="{B16A55F0-8896-4674-B07E-54CA0F3B15E4}" type="sibTrans" cxnId="{A82D9827-FB4E-4AC9-9BF4-B8A2EE9B297C}">
      <dgm:prSet/>
      <dgm:spPr/>
      <dgm:t>
        <a:bodyPr/>
        <a:lstStyle/>
        <a:p>
          <a:endParaRPr lang="en-US"/>
        </a:p>
      </dgm:t>
    </dgm:pt>
    <dgm:pt modelId="{C0111EEB-EE2E-48CE-AF5B-62ADBCA4ED9C}">
      <dgm:prSet phldrT="[Text]" custT="1"/>
      <dgm:spPr/>
      <dgm:t>
        <a:bodyPr/>
        <a:lstStyle/>
        <a:p>
          <a:r>
            <a:rPr lang="en-US" sz="1200" dirty="0" smtClean="0"/>
            <a:t>Target SQL Creation</a:t>
          </a:r>
          <a:endParaRPr lang="en-US" sz="1200" dirty="0"/>
        </a:p>
      </dgm:t>
    </dgm:pt>
    <dgm:pt modelId="{EABB0AF9-DB2A-407D-B712-9446F11D307A}" type="parTrans" cxnId="{A20C66EF-0078-463C-BBEB-740A05380782}">
      <dgm:prSet/>
      <dgm:spPr/>
      <dgm:t>
        <a:bodyPr/>
        <a:lstStyle/>
        <a:p>
          <a:endParaRPr lang="en-US"/>
        </a:p>
      </dgm:t>
    </dgm:pt>
    <dgm:pt modelId="{1B92D7E9-EA05-401C-A5DC-B1AA317BBA95}" type="sibTrans" cxnId="{A20C66EF-0078-463C-BBEB-740A05380782}">
      <dgm:prSet/>
      <dgm:spPr/>
      <dgm:t>
        <a:bodyPr/>
        <a:lstStyle/>
        <a:p>
          <a:endParaRPr lang="en-US"/>
        </a:p>
      </dgm:t>
    </dgm:pt>
    <dgm:pt modelId="{D5AA73A9-3614-4ED5-8D54-2ECCC1D01269}">
      <dgm:prSet phldrT="[Text]" custT="1"/>
      <dgm:spPr/>
      <dgm:t>
        <a:bodyPr/>
        <a:lstStyle/>
        <a:p>
          <a:r>
            <a:rPr lang="en-US" sz="1200" dirty="0" smtClean="0"/>
            <a:t>Metadata Comparison</a:t>
          </a:r>
          <a:endParaRPr lang="en-US" sz="1200" dirty="0"/>
        </a:p>
      </dgm:t>
    </dgm:pt>
    <dgm:pt modelId="{9D6F9CD0-2633-45C0-9749-D9844B01688A}" type="parTrans" cxnId="{51124F5F-0356-44C8-90E5-FF3574459434}">
      <dgm:prSet/>
      <dgm:spPr/>
      <dgm:t>
        <a:bodyPr/>
        <a:lstStyle/>
        <a:p>
          <a:endParaRPr lang="en-US"/>
        </a:p>
      </dgm:t>
    </dgm:pt>
    <dgm:pt modelId="{8A050AF1-8C7F-4A14-96DD-98754702BD85}" type="sibTrans" cxnId="{51124F5F-0356-44C8-90E5-FF3574459434}">
      <dgm:prSet/>
      <dgm:spPr/>
      <dgm:t>
        <a:bodyPr/>
        <a:lstStyle/>
        <a:p>
          <a:endParaRPr lang="en-US"/>
        </a:p>
      </dgm:t>
    </dgm:pt>
    <dgm:pt modelId="{71FEFEC2-63E5-4B52-8B77-77169B5B41EE}">
      <dgm:prSet phldrT="[Text]" custT="1"/>
      <dgm:spPr/>
      <dgm:t>
        <a:bodyPr/>
        <a:lstStyle/>
        <a:p>
          <a:r>
            <a:rPr lang="en-US" sz="1400" b="1" dirty="0" smtClean="0"/>
            <a:t>Data Validation</a:t>
          </a:r>
          <a:endParaRPr lang="en-US" sz="1400" b="1" dirty="0"/>
        </a:p>
      </dgm:t>
    </dgm:pt>
    <dgm:pt modelId="{AEA648BB-4B65-4E23-AAE5-61DBE8912779}" type="parTrans" cxnId="{DCCFB5F3-37B3-4403-9E9F-F4B829C512CD}">
      <dgm:prSet/>
      <dgm:spPr/>
      <dgm:t>
        <a:bodyPr/>
        <a:lstStyle/>
        <a:p>
          <a:endParaRPr lang="en-US"/>
        </a:p>
      </dgm:t>
    </dgm:pt>
    <dgm:pt modelId="{81E80E60-192D-40F7-A5B1-7AAB19EBE8C4}" type="sibTrans" cxnId="{DCCFB5F3-37B3-4403-9E9F-F4B829C512CD}">
      <dgm:prSet/>
      <dgm:spPr/>
      <dgm:t>
        <a:bodyPr/>
        <a:lstStyle/>
        <a:p>
          <a:endParaRPr lang="en-US"/>
        </a:p>
      </dgm:t>
    </dgm:pt>
    <dgm:pt modelId="{5FE0FF16-636B-4A37-AE50-F296DE7D0716}">
      <dgm:prSet phldrT="[Text]" custT="1"/>
      <dgm:spPr/>
      <dgm:t>
        <a:bodyPr/>
        <a:lstStyle/>
        <a:p>
          <a:r>
            <a:rPr lang="en-US" sz="1200" dirty="0" smtClean="0"/>
            <a:t>Compare Source and Target Data</a:t>
          </a:r>
          <a:endParaRPr lang="en-US" sz="1200" dirty="0"/>
        </a:p>
      </dgm:t>
    </dgm:pt>
    <dgm:pt modelId="{5CC4977C-BD9E-4899-84E4-A2C02A623EBF}" type="parTrans" cxnId="{6E14B674-AEB1-4AE3-879B-EC57F09DB48A}">
      <dgm:prSet/>
      <dgm:spPr/>
      <dgm:t>
        <a:bodyPr/>
        <a:lstStyle/>
        <a:p>
          <a:endParaRPr lang="en-US"/>
        </a:p>
      </dgm:t>
    </dgm:pt>
    <dgm:pt modelId="{5B309E80-BBF1-415C-B6B5-4E907744E400}" type="sibTrans" cxnId="{6E14B674-AEB1-4AE3-879B-EC57F09DB48A}">
      <dgm:prSet/>
      <dgm:spPr/>
      <dgm:t>
        <a:bodyPr/>
        <a:lstStyle/>
        <a:p>
          <a:endParaRPr lang="en-US"/>
        </a:p>
      </dgm:t>
    </dgm:pt>
    <dgm:pt modelId="{3E8EF6B8-87C6-4BE7-AA58-6E5D15CEF5B2}">
      <dgm:prSet phldrT="[Text]" custT="1"/>
      <dgm:spPr/>
      <dgm:t>
        <a:bodyPr/>
        <a:lstStyle/>
        <a:p>
          <a:r>
            <a:rPr lang="en-US" sz="1200" dirty="0" smtClean="0"/>
            <a:t>Metadata Results</a:t>
          </a:r>
          <a:endParaRPr lang="en-US" sz="1200" dirty="0"/>
        </a:p>
      </dgm:t>
    </dgm:pt>
    <dgm:pt modelId="{DB47F773-F856-4B25-9F7C-F2F8CF472230}" type="parTrans" cxnId="{63615ED0-39FD-481A-BD4D-9FC0BEECA3AF}">
      <dgm:prSet/>
      <dgm:spPr/>
      <dgm:t>
        <a:bodyPr/>
        <a:lstStyle/>
        <a:p>
          <a:endParaRPr lang="en-US"/>
        </a:p>
      </dgm:t>
    </dgm:pt>
    <dgm:pt modelId="{90B25C46-D2B8-4627-AC98-695CC63B604D}" type="sibTrans" cxnId="{63615ED0-39FD-481A-BD4D-9FC0BEECA3AF}">
      <dgm:prSet/>
      <dgm:spPr/>
      <dgm:t>
        <a:bodyPr/>
        <a:lstStyle/>
        <a:p>
          <a:endParaRPr lang="en-US"/>
        </a:p>
      </dgm:t>
    </dgm:pt>
    <dgm:pt modelId="{09BCC20D-571F-4232-A94C-038FE1152F39}">
      <dgm:prSet phldrT="[Text]" custT="1"/>
      <dgm:spPr/>
      <dgm:t>
        <a:bodyPr/>
        <a:lstStyle/>
        <a:p>
          <a:r>
            <a:rPr lang="en-US" sz="1200" dirty="0" smtClean="0"/>
            <a:t>Count Check</a:t>
          </a:r>
          <a:endParaRPr lang="en-US" sz="1200" dirty="0"/>
        </a:p>
      </dgm:t>
    </dgm:pt>
    <dgm:pt modelId="{D17AC1F8-BE9A-46FF-A0A5-99C4266C9C76}" type="parTrans" cxnId="{2FFF028E-7B07-461C-B329-AF80E390F4EC}">
      <dgm:prSet/>
      <dgm:spPr/>
      <dgm:t>
        <a:bodyPr/>
        <a:lstStyle/>
        <a:p>
          <a:endParaRPr lang="en-US"/>
        </a:p>
      </dgm:t>
    </dgm:pt>
    <dgm:pt modelId="{192FFE4A-97AA-46D1-9A24-61A1DE5765D9}" type="sibTrans" cxnId="{2FFF028E-7B07-461C-B329-AF80E390F4EC}">
      <dgm:prSet/>
      <dgm:spPr/>
      <dgm:t>
        <a:bodyPr/>
        <a:lstStyle/>
        <a:p>
          <a:endParaRPr lang="en-US"/>
        </a:p>
      </dgm:t>
    </dgm:pt>
    <dgm:pt modelId="{C9ECC8A4-C86D-4FE5-98C1-DA95BE45CAD8}">
      <dgm:prSet phldrT="[Text]" custT="1"/>
      <dgm:spPr/>
      <dgm:t>
        <a:bodyPr/>
        <a:lstStyle/>
        <a:p>
          <a:r>
            <a:rPr lang="en-US" sz="1200" dirty="0" smtClean="0"/>
            <a:t>Duplicate Records Check</a:t>
          </a:r>
          <a:endParaRPr lang="en-US" sz="1200" dirty="0"/>
        </a:p>
      </dgm:t>
    </dgm:pt>
    <dgm:pt modelId="{5831F2AD-2209-46C4-A82D-D7C9DD75C045}" type="parTrans" cxnId="{9AAA7BFB-693E-4ADC-9D6E-EBEEC23564A9}">
      <dgm:prSet/>
      <dgm:spPr/>
      <dgm:t>
        <a:bodyPr/>
        <a:lstStyle/>
        <a:p>
          <a:endParaRPr lang="en-US"/>
        </a:p>
      </dgm:t>
    </dgm:pt>
    <dgm:pt modelId="{5EFEEB8D-CAE7-4A8C-9DEE-03DDE19E4639}" type="sibTrans" cxnId="{9AAA7BFB-693E-4ADC-9D6E-EBEEC23564A9}">
      <dgm:prSet/>
      <dgm:spPr/>
      <dgm:t>
        <a:bodyPr/>
        <a:lstStyle/>
        <a:p>
          <a:endParaRPr lang="en-US"/>
        </a:p>
      </dgm:t>
    </dgm:pt>
    <dgm:pt modelId="{9EED04C3-0272-440C-8E6F-9843F7162AB6}">
      <dgm:prSet phldrT="[Text]" custT="1"/>
      <dgm:spPr/>
      <dgm:t>
        <a:bodyPr/>
        <a:lstStyle/>
        <a:p>
          <a:r>
            <a:rPr lang="en-US" sz="1200" dirty="0" smtClean="0"/>
            <a:t>Missing Record Check</a:t>
          </a:r>
          <a:endParaRPr lang="en-US" sz="1200" dirty="0"/>
        </a:p>
      </dgm:t>
    </dgm:pt>
    <dgm:pt modelId="{AEC12B06-42D3-4E73-A1CC-9E3C34CCBBAB}" type="parTrans" cxnId="{6961367A-26B6-410C-9E14-6A666B674E9D}">
      <dgm:prSet/>
      <dgm:spPr/>
      <dgm:t>
        <a:bodyPr/>
        <a:lstStyle/>
        <a:p>
          <a:endParaRPr lang="en-US"/>
        </a:p>
      </dgm:t>
    </dgm:pt>
    <dgm:pt modelId="{FDE8B1A8-2755-4178-8F9C-43380A18A1AA}" type="sibTrans" cxnId="{6961367A-26B6-410C-9E14-6A666B674E9D}">
      <dgm:prSet/>
      <dgm:spPr/>
      <dgm:t>
        <a:bodyPr/>
        <a:lstStyle/>
        <a:p>
          <a:endParaRPr lang="en-US"/>
        </a:p>
      </dgm:t>
    </dgm:pt>
    <dgm:pt modelId="{23C2B634-40C4-41F9-AFF6-C85FE11ABF54}">
      <dgm:prSet phldrT="[Text]" custT="1"/>
      <dgm:spPr/>
      <dgm:t>
        <a:bodyPr/>
        <a:lstStyle/>
        <a:p>
          <a:r>
            <a:rPr lang="en-US" sz="1200" dirty="0" smtClean="0"/>
            <a:t>Mismatch Records</a:t>
          </a:r>
          <a:endParaRPr lang="en-US" sz="1200" dirty="0"/>
        </a:p>
      </dgm:t>
    </dgm:pt>
    <dgm:pt modelId="{55F91E75-3E00-4054-B9EA-D4637403DCE3}" type="parTrans" cxnId="{7C1F27D3-933F-44F6-9540-25EA601EFE37}">
      <dgm:prSet/>
      <dgm:spPr/>
      <dgm:t>
        <a:bodyPr/>
        <a:lstStyle/>
        <a:p>
          <a:endParaRPr lang="en-US"/>
        </a:p>
      </dgm:t>
    </dgm:pt>
    <dgm:pt modelId="{17864885-DA94-4A29-A544-265F4B048E74}" type="sibTrans" cxnId="{7C1F27D3-933F-44F6-9540-25EA601EFE37}">
      <dgm:prSet/>
      <dgm:spPr/>
      <dgm:t>
        <a:bodyPr/>
        <a:lstStyle/>
        <a:p>
          <a:endParaRPr lang="en-US"/>
        </a:p>
      </dgm:t>
    </dgm:pt>
    <dgm:pt modelId="{716CB73B-47AA-45AA-9A96-D1B259A459E0}" type="pres">
      <dgm:prSet presAssocID="{AF0A3DE4-77C5-4ABF-9C5E-5803B6D03D9D}" presName="Name0" presStyleCnt="0">
        <dgm:presLayoutVars>
          <dgm:chMax val="7"/>
          <dgm:chPref val="7"/>
          <dgm:dir/>
          <dgm:animLvl val="lvl"/>
        </dgm:presLayoutVars>
      </dgm:prSet>
      <dgm:spPr/>
      <dgm:t>
        <a:bodyPr/>
        <a:lstStyle/>
        <a:p>
          <a:endParaRPr lang="en-US"/>
        </a:p>
      </dgm:t>
    </dgm:pt>
    <dgm:pt modelId="{AD605399-DEDF-4C75-85F6-5CE8469715FB}" type="pres">
      <dgm:prSet presAssocID="{9D2894C5-B8A0-41EE-840B-99197B2C7A47}" presName="Accent1" presStyleCnt="0"/>
      <dgm:spPr/>
    </dgm:pt>
    <dgm:pt modelId="{84A4A744-8CBC-4DE1-AABA-487E35E91D7D}" type="pres">
      <dgm:prSet presAssocID="{9D2894C5-B8A0-41EE-840B-99197B2C7A47}" presName="Accent" presStyleLbl="node1" presStyleIdx="0" presStyleCnt="3"/>
      <dgm:spPr/>
    </dgm:pt>
    <dgm:pt modelId="{76349B93-2BEB-4294-BA90-F33211B21015}" type="pres">
      <dgm:prSet presAssocID="{9D2894C5-B8A0-41EE-840B-99197B2C7A47}" presName="Child1" presStyleLbl="revTx" presStyleIdx="0" presStyleCnt="6" custScaleX="209346" custScaleY="188147" custLinFactNeighborX="46606" custLinFactNeighborY="-13311">
        <dgm:presLayoutVars>
          <dgm:chMax val="0"/>
          <dgm:chPref val="0"/>
          <dgm:bulletEnabled val="1"/>
        </dgm:presLayoutVars>
      </dgm:prSet>
      <dgm:spPr/>
      <dgm:t>
        <a:bodyPr/>
        <a:lstStyle/>
        <a:p>
          <a:endParaRPr lang="en-US"/>
        </a:p>
      </dgm:t>
    </dgm:pt>
    <dgm:pt modelId="{6849D0AD-3E9F-4AEB-BF33-C47D4684AEB2}" type="pres">
      <dgm:prSet presAssocID="{9D2894C5-B8A0-41EE-840B-99197B2C7A47}" presName="Parent1" presStyleLbl="revTx" presStyleIdx="1" presStyleCnt="6">
        <dgm:presLayoutVars>
          <dgm:chMax val="1"/>
          <dgm:chPref val="1"/>
          <dgm:bulletEnabled val="1"/>
        </dgm:presLayoutVars>
      </dgm:prSet>
      <dgm:spPr/>
      <dgm:t>
        <a:bodyPr/>
        <a:lstStyle/>
        <a:p>
          <a:endParaRPr lang="en-US"/>
        </a:p>
      </dgm:t>
    </dgm:pt>
    <dgm:pt modelId="{82552D18-D3AF-4D09-A7AF-DAB677D5AAB1}" type="pres">
      <dgm:prSet presAssocID="{44E04839-4817-4F4C-BC6B-AE30DCDB7BD6}" presName="Accent2" presStyleCnt="0"/>
      <dgm:spPr/>
    </dgm:pt>
    <dgm:pt modelId="{59B87C0A-47F5-4154-B101-840D37F236AF}" type="pres">
      <dgm:prSet presAssocID="{44E04839-4817-4F4C-BC6B-AE30DCDB7BD6}" presName="Accent" presStyleLbl="node1" presStyleIdx="1" presStyleCnt="3"/>
      <dgm:spPr/>
    </dgm:pt>
    <dgm:pt modelId="{76AE40A1-C6C0-422E-8ADD-AFC457409822}" type="pres">
      <dgm:prSet presAssocID="{44E04839-4817-4F4C-BC6B-AE30DCDB7BD6}" presName="Child2" presStyleLbl="revTx" presStyleIdx="2" presStyleCnt="6" custScaleX="211483" custLinFactNeighborX="95110" custLinFactNeighborY="-7988">
        <dgm:presLayoutVars>
          <dgm:chMax val="0"/>
          <dgm:chPref val="0"/>
          <dgm:bulletEnabled val="1"/>
        </dgm:presLayoutVars>
      </dgm:prSet>
      <dgm:spPr/>
      <dgm:t>
        <a:bodyPr/>
        <a:lstStyle/>
        <a:p>
          <a:endParaRPr lang="en-US"/>
        </a:p>
      </dgm:t>
    </dgm:pt>
    <dgm:pt modelId="{9B9D17DD-0A14-4C80-8677-C2AAEB741192}" type="pres">
      <dgm:prSet presAssocID="{44E04839-4817-4F4C-BC6B-AE30DCDB7BD6}" presName="Parent2" presStyleLbl="revTx" presStyleIdx="3" presStyleCnt="6">
        <dgm:presLayoutVars>
          <dgm:chMax val="1"/>
          <dgm:chPref val="1"/>
          <dgm:bulletEnabled val="1"/>
        </dgm:presLayoutVars>
      </dgm:prSet>
      <dgm:spPr/>
      <dgm:t>
        <a:bodyPr/>
        <a:lstStyle/>
        <a:p>
          <a:endParaRPr lang="en-US"/>
        </a:p>
      </dgm:t>
    </dgm:pt>
    <dgm:pt modelId="{F5414E77-A9EC-4018-AF98-775E9CC335E1}" type="pres">
      <dgm:prSet presAssocID="{71FEFEC2-63E5-4B52-8B77-77169B5B41EE}" presName="Accent3" presStyleCnt="0"/>
      <dgm:spPr/>
    </dgm:pt>
    <dgm:pt modelId="{03DC9D4B-7647-435F-9E65-FAD3AA7928CC}" type="pres">
      <dgm:prSet presAssocID="{71FEFEC2-63E5-4B52-8B77-77169B5B41EE}" presName="Accent" presStyleLbl="node1" presStyleIdx="2" presStyleCnt="3"/>
      <dgm:spPr/>
    </dgm:pt>
    <dgm:pt modelId="{3E418F7A-00A7-4C8E-A4B0-D3B81A6A572C}" type="pres">
      <dgm:prSet presAssocID="{71FEFEC2-63E5-4B52-8B77-77169B5B41EE}" presName="Child3" presStyleLbl="revTx" presStyleIdx="4" presStyleCnt="6" custScaleX="204989" custScaleY="237022" custLinFactNeighborX="44428" custLinFactNeighborY="467">
        <dgm:presLayoutVars>
          <dgm:chMax val="0"/>
          <dgm:chPref val="0"/>
          <dgm:bulletEnabled val="1"/>
        </dgm:presLayoutVars>
      </dgm:prSet>
      <dgm:spPr/>
      <dgm:t>
        <a:bodyPr/>
        <a:lstStyle/>
        <a:p>
          <a:endParaRPr lang="en-US"/>
        </a:p>
      </dgm:t>
    </dgm:pt>
    <dgm:pt modelId="{37632992-9E80-44CF-B772-104AB2C42563}" type="pres">
      <dgm:prSet presAssocID="{71FEFEC2-63E5-4B52-8B77-77169B5B41EE}" presName="Parent3" presStyleLbl="revTx" presStyleIdx="5" presStyleCnt="6">
        <dgm:presLayoutVars>
          <dgm:chMax val="1"/>
          <dgm:chPref val="1"/>
          <dgm:bulletEnabled val="1"/>
        </dgm:presLayoutVars>
      </dgm:prSet>
      <dgm:spPr/>
      <dgm:t>
        <a:bodyPr/>
        <a:lstStyle/>
        <a:p>
          <a:endParaRPr lang="en-US"/>
        </a:p>
      </dgm:t>
    </dgm:pt>
  </dgm:ptLst>
  <dgm:cxnLst>
    <dgm:cxn modelId="{CE3ADF8E-140A-4F3C-8FB9-F6A9BB251C22}" type="presOf" srcId="{23C2B634-40C4-41F9-AFF6-C85FE11ABF54}" destId="{3E418F7A-00A7-4C8E-A4B0-D3B81A6A572C}" srcOrd="0" destOrd="4" presId="urn:microsoft.com/office/officeart/2009/layout/CircleArrowProcess"/>
    <dgm:cxn modelId="{DA1150A0-25BE-4F9C-9C1F-3748872DC0DE}" type="presOf" srcId="{09BCC20D-571F-4232-A94C-038FE1152F39}" destId="{3E418F7A-00A7-4C8E-A4B0-D3B81A6A572C}" srcOrd="0" destOrd="1" presId="urn:microsoft.com/office/officeart/2009/layout/CircleArrowProcess"/>
    <dgm:cxn modelId="{63A854F7-22E2-483D-BC94-821CA9400EEE}" srcId="{AF0A3DE4-77C5-4ABF-9C5E-5803B6D03D9D}" destId="{44E04839-4817-4F4C-BC6B-AE30DCDB7BD6}" srcOrd="1" destOrd="0" parTransId="{E1FA165D-7427-42A4-80B6-E13F17C798C1}" sibTransId="{01ACB7DE-C2A9-49DA-8E03-0415BD73C853}"/>
    <dgm:cxn modelId="{BC59C6D6-1943-47E6-B0B9-9585E9DD6F69}" type="presOf" srcId="{9D2894C5-B8A0-41EE-840B-99197B2C7A47}" destId="{6849D0AD-3E9F-4AEB-BF33-C47D4684AEB2}" srcOrd="0" destOrd="0" presId="urn:microsoft.com/office/officeart/2009/layout/CircleArrowProcess"/>
    <dgm:cxn modelId="{63615ED0-39FD-481A-BD4D-9FC0BEECA3AF}" srcId="{9D2894C5-B8A0-41EE-840B-99197B2C7A47}" destId="{3E8EF6B8-87C6-4BE7-AA58-6E5D15CEF5B2}" srcOrd="2" destOrd="0" parTransId="{DB47F773-F856-4B25-9F7C-F2F8CF472230}" sibTransId="{90B25C46-D2B8-4627-AC98-695CC63B604D}"/>
    <dgm:cxn modelId="{51124F5F-0356-44C8-90E5-FF3574459434}" srcId="{9D2894C5-B8A0-41EE-840B-99197B2C7A47}" destId="{D5AA73A9-3614-4ED5-8D54-2ECCC1D01269}" srcOrd="1" destOrd="0" parTransId="{9D6F9CD0-2633-45C0-9749-D9844B01688A}" sibTransId="{8A050AF1-8C7F-4A14-96DD-98754702BD85}"/>
    <dgm:cxn modelId="{5AE4424B-A649-44A0-B644-2A6866EF9E94}" type="presOf" srcId="{9EED04C3-0272-440C-8E6F-9843F7162AB6}" destId="{3E418F7A-00A7-4C8E-A4B0-D3B81A6A572C}" srcOrd="0" destOrd="3" presId="urn:microsoft.com/office/officeart/2009/layout/CircleArrowProcess"/>
    <dgm:cxn modelId="{34964484-88FF-4EF9-A882-1E1735142DDF}" type="presOf" srcId="{C9ECC8A4-C86D-4FE5-98C1-DA95BE45CAD8}" destId="{3E418F7A-00A7-4C8E-A4B0-D3B81A6A572C}" srcOrd="0" destOrd="2" presId="urn:microsoft.com/office/officeart/2009/layout/CircleArrowProcess"/>
    <dgm:cxn modelId="{2FFF028E-7B07-461C-B329-AF80E390F4EC}" srcId="{71FEFEC2-63E5-4B52-8B77-77169B5B41EE}" destId="{09BCC20D-571F-4232-A94C-038FE1152F39}" srcOrd="1" destOrd="0" parTransId="{D17AC1F8-BE9A-46FF-A0A5-99C4266C9C76}" sibTransId="{192FFE4A-97AA-46D1-9A24-61A1DE5765D9}"/>
    <dgm:cxn modelId="{06F229F6-7E36-4B8D-B3AA-C8C4E9A01000}" type="presOf" srcId="{AF0A3DE4-77C5-4ABF-9C5E-5803B6D03D9D}" destId="{716CB73B-47AA-45AA-9A96-D1B259A459E0}" srcOrd="0" destOrd="0" presId="urn:microsoft.com/office/officeart/2009/layout/CircleArrowProcess"/>
    <dgm:cxn modelId="{9AAA7BFB-693E-4ADC-9D6E-EBEEC23564A9}" srcId="{71FEFEC2-63E5-4B52-8B77-77169B5B41EE}" destId="{C9ECC8A4-C86D-4FE5-98C1-DA95BE45CAD8}" srcOrd="2" destOrd="0" parTransId="{5831F2AD-2209-46C4-A82D-D7C9DD75C045}" sibTransId="{5EFEEB8D-CAE7-4A8C-9DEE-03DDE19E4639}"/>
    <dgm:cxn modelId="{0A6B1230-3DD5-4894-B729-3E1B984FFF1A}" type="presOf" srcId="{44E04839-4817-4F4C-BC6B-AE30DCDB7BD6}" destId="{9B9D17DD-0A14-4C80-8677-C2AAEB741192}" srcOrd="0" destOrd="0" presId="urn:microsoft.com/office/officeart/2009/layout/CircleArrowProcess"/>
    <dgm:cxn modelId="{37499D62-DD0A-4016-98DC-DF51540EF002}" type="presOf" srcId="{540E7C75-DEFC-4EDF-A69E-F42F5A623D5C}" destId="{76349B93-2BEB-4294-BA90-F33211B21015}" srcOrd="0" destOrd="0" presId="urn:microsoft.com/office/officeart/2009/layout/CircleArrowProcess"/>
    <dgm:cxn modelId="{1E10F3D4-D592-493D-A196-213FCD217ABF}" type="presOf" srcId="{8A391F49-7879-4405-8C62-42D7B8282A05}" destId="{76AE40A1-C6C0-422E-8ADD-AFC457409822}" srcOrd="0" destOrd="0" presId="urn:microsoft.com/office/officeart/2009/layout/CircleArrowProcess"/>
    <dgm:cxn modelId="{DCCFB5F3-37B3-4403-9E9F-F4B829C512CD}" srcId="{AF0A3DE4-77C5-4ABF-9C5E-5803B6D03D9D}" destId="{71FEFEC2-63E5-4B52-8B77-77169B5B41EE}" srcOrd="2" destOrd="0" parTransId="{AEA648BB-4B65-4E23-AAE5-61DBE8912779}" sibTransId="{81E80E60-192D-40F7-A5B1-7AAB19EBE8C4}"/>
    <dgm:cxn modelId="{5253FE28-D96A-4405-9235-21DEE538C188}" srcId="{AF0A3DE4-77C5-4ABF-9C5E-5803B6D03D9D}" destId="{9D2894C5-B8A0-41EE-840B-99197B2C7A47}" srcOrd="0" destOrd="0" parTransId="{917F96CB-0D3C-4E31-AAB1-5A12914A7E73}" sibTransId="{AACAD838-CE4D-42A1-AC4E-9E10F15804B0}"/>
    <dgm:cxn modelId="{6E14B674-AEB1-4AE3-879B-EC57F09DB48A}" srcId="{71FEFEC2-63E5-4B52-8B77-77169B5B41EE}" destId="{5FE0FF16-636B-4A37-AE50-F296DE7D0716}" srcOrd="0" destOrd="0" parTransId="{5CC4977C-BD9E-4899-84E4-A2C02A623EBF}" sibTransId="{5B309E80-BBF1-415C-B6B5-4E907744E400}"/>
    <dgm:cxn modelId="{3443EDDC-5C74-4BEB-9F87-D97D23CF6BB1}" srcId="{9D2894C5-B8A0-41EE-840B-99197B2C7A47}" destId="{540E7C75-DEFC-4EDF-A69E-F42F5A623D5C}" srcOrd="0" destOrd="0" parTransId="{D45E113A-FBA5-452C-984F-8D4F4DBB1C8A}" sibTransId="{0149D976-526F-4F95-8FA2-AF8BBF17995A}"/>
    <dgm:cxn modelId="{664A526E-5399-4674-96EE-B94FB1FECF4E}" type="presOf" srcId="{71FEFEC2-63E5-4B52-8B77-77169B5B41EE}" destId="{37632992-9E80-44CF-B772-104AB2C42563}" srcOrd="0" destOrd="0" presId="urn:microsoft.com/office/officeart/2009/layout/CircleArrowProcess"/>
    <dgm:cxn modelId="{32EE2EAC-90F4-4479-9605-C4310E1E157B}" type="presOf" srcId="{5FE0FF16-636B-4A37-AE50-F296DE7D0716}" destId="{3E418F7A-00A7-4C8E-A4B0-D3B81A6A572C}" srcOrd="0" destOrd="0" presId="urn:microsoft.com/office/officeart/2009/layout/CircleArrowProcess"/>
    <dgm:cxn modelId="{A82D9827-FB4E-4AC9-9BF4-B8A2EE9B297C}" srcId="{44E04839-4817-4F4C-BC6B-AE30DCDB7BD6}" destId="{8A391F49-7879-4405-8C62-42D7B8282A05}" srcOrd="0" destOrd="0" parTransId="{74D49F5E-21E5-4925-8811-D6A4D5C1AEB6}" sibTransId="{B16A55F0-8896-4674-B07E-54CA0F3B15E4}"/>
    <dgm:cxn modelId="{4995FCB5-0980-4B92-9EE1-2FF1F78E275E}" type="presOf" srcId="{3E8EF6B8-87C6-4BE7-AA58-6E5D15CEF5B2}" destId="{76349B93-2BEB-4294-BA90-F33211B21015}" srcOrd="0" destOrd="2" presId="urn:microsoft.com/office/officeart/2009/layout/CircleArrowProcess"/>
    <dgm:cxn modelId="{A20C66EF-0078-463C-BBEB-740A05380782}" srcId="{44E04839-4817-4F4C-BC6B-AE30DCDB7BD6}" destId="{C0111EEB-EE2E-48CE-AF5B-62ADBCA4ED9C}" srcOrd="1" destOrd="0" parTransId="{EABB0AF9-DB2A-407D-B712-9446F11D307A}" sibTransId="{1B92D7E9-EA05-401C-A5DC-B1AA317BBA95}"/>
    <dgm:cxn modelId="{6961367A-26B6-410C-9E14-6A666B674E9D}" srcId="{71FEFEC2-63E5-4B52-8B77-77169B5B41EE}" destId="{9EED04C3-0272-440C-8E6F-9843F7162AB6}" srcOrd="3" destOrd="0" parTransId="{AEC12B06-42D3-4E73-A1CC-9E3C34CCBBAB}" sibTransId="{FDE8B1A8-2755-4178-8F9C-43380A18A1AA}"/>
    <dgm:cxn modelId="{FD815C34-7A34-4FDD-A141-8CF9FD2EB8FC}" type="presOf" srcId="{D5AA73A9-3614-4ED5-8D54-2ECCC1D01269}" destId="{76349B93-2BEB-4294-BA90-F33211B21015}" srcOrd="0" destOrd="1" presId="urn:microsoft.com/office/officeart/2009/layout/CircleArrowProcess"/>
    <dgm:cxn modelId="{7C1F27D3-933F-44F6-9540-25EA601EFE37}" srcId="{71FEFEC2-63E5-4B52-8B77-77169B5B41EE}" destId="{23C2B634-40C4-41F9-AFF6-C85FE11ABF54}" srcOrd="4" destOrd="0" parTransId="{55F91E75-3E00-4054-B9EA-D4637403DCE3}" sibTransId="{17864885-DA94-4A29-A544-265F4B048E74}"/>
    <dgm:cxn modelId="{9F382E69-2748-40B1-8946-BB92205D2E98}" type="presOf" srcId="{C0111EEB-EE2E-48CE-AF5B-62ADBCA4ED9C}" destId="{76AE40A1-C6C0-422E-8ADD-AFC457409822}" srcOrd="0" destOrd="1" presId="urn:microsoft.com/office/officeart/2009/layout/CircleArrowProcess"/>
    <dgm:cxn modelId="{74A1EBA0-0BD7-4024-B80B-CC0BE964D504}" type="presParOf" srcId="{716CB73B-47AA-45AA-9A96-D1B259A459E0}" destId="{AD605399-DEDF-4C75-85F6-5CE8469715FB}" srcOrd="0" destOrd="0" presId="urn:microsoft.com/office/officeart/2009/layout/CircleArrowProcess"/>
    <dgm:cxn modelId="{955131ED-8B6D-401F-B43A-F1AC0BD25B8F}" type="presParOf" srcId="{AD605399-DEDF-4C75-85F6-5CE8469715FB}" destId="{84A4A744-8CBC-4DE1-AABA-487E35E91D7D}" srcOrd="0" destOrd="0" presId="urn:microsoft.com/office/officeart/2009/layout/CircleArrowProcess"/>
    <dgm:cxn modelId="{CD730626-BFC5-4216-9672-477FE50E31BC}" type="presParOf" srcId="{716CB73B-47AA-45AA-9A96-D1B259A459E0}" destId="{76349B93-2BEB-4294-BA90-F33211B21015}" srcOrd="1" destOrd="0" presId="urn:microsoft.com/office/officeart/2009/layout/CircleArrowProcess"/>
    <dgm:cxn modelId="{D884860B-E70A-478C-8C49-4A4C01CFAC7A}" type="presParOf" srcId="{716CB73B-47AA-45AA-9A96-D1B259A459E0}" destId="{6849D0AD-3E9F-4AEB-BF33-C47D4684AEB2}" srcOrd="2" destOrd="0" presId="urn:microsoft.com/office/officeart/2009/layout/CircleArrowProcess"/>
    <dgm:cxn modelId="{A3DCA33D-F8AA-4A9B-A636-61937AF7BF38}" type="presParOf" srcId="{716CB73B-47AA-45AA-9A96-D1B259A459E0}" destId="{82552D18-D3AF-4D09-A7AF-DAB677D5AAB1}" srcOrd="3" destOrd="0" presId="urn:microsoft.com/office/officeart/2009/layout/CircleArrowProcess"/>
    <dgm:cxn modelId="{9443D773-DAF9-4B8A-9E5A-87A9446DB585}" type="presParOf" srcId="{82552D18-D3AF-4D09-A7AF-DAB677D5AAB1}" destId="{59B87C0A-47F5-4154-B101-840D37F236AF}" srcOrd="0" destOrd="0" presId="urn:microsoft.com/office/officeart/2009/layout/CircleArrowProcess"/>
    <dgm:cxn modelId="{15362D7F-9DE9-421F-849A-56CBCE1E9406}" type="presParOf" srcId="{716CB73B-47AA-45AA-9A96-D1B259A459E0}" destId="{76AE40A1-C6C0-422E-8ADD-AFC457409822}" srcOrd="4" destOrd="0" presId="urn:microsoft.com/office/officeart/2009/layout/CircleArrowProcess"/>
    <dgm:cxn modelId="{0A81D07D-AE40-4412-9B61-792C3C9951A4}" type="presParOf" srcId="{716CB73B-47AA-45AA-9A96-D1B259A459E0}" destId="{9B9D17DD-0A14-4C80-8677-C2AAEB741192}" srcOrd="5" destOrd="0" presId="urn:microsoft.com/office/officeart/2009/layout/CircleArrowProcess"/>
    <dgm:cxn modelId="{4B13BC9F-C988-4379-B812-A64C48182BEF}" type="presParOf" srcId="{716CB73B-47AA-45AA-9A96-D1B259A459E0}" destId="{F5414E77-A9EC-4018-AF98-775E9CC335E1}" srcOrd="6" destOrd="0" presId="urn:microsoft.com/office/officeart/2009/layout/CircleArrowProcess"/>
    <dgm:cxn modelId="{1395FE37-B408-4D95-9766-AE844CD57157}" type="presParOf" srcId="{F5414E77-A9EC-4018-AF98-775E9CC335E1}" destId="{03DC9D4B-7647-435F-9E65-FAD3AA7928CC}" srcOrd="0" destOrd="0" presId="urn:microsoft.com/office/officeart/2009/layout/CircleArrowProcess"/>
    <dgm:cxn modelId="{E063835E-E2AF-4A7B-A8FB-2CA18568FE99}" type="presParOf" srcId="{716CB73B-47AA-45AA-9A96-D1B259A459E0}" destId="{3E418F7A-00A7-4C8E-A4B0-D3B81A6A572C}" srcOrd="7" destOrd="0" presId="urn:microsoft.com/office/officeart/2009/layout/CircleArrowProcess"/>
    <dgm:cxn modelId="{126CFD09-B90F-4F61-AF01-D15C6EE1D981}" type="presParOf" srcId="{716CB73B-47AA-45AA-9A96-D1B259A459E0}" destId="{37632992-9E80-44CF-B772-104AB2C42563}" srcOrd="8"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99DA3-8670-438B-A2EB-5C81672511C5}" type="doc">
      <dgm:prSet loTypeId="urn:microsoft.com/office/officeart/2005/8/layout/list1" loCatId="list" qsTypeId="urn:microsoft.com/office/officeart/2005/8/quickstyle/3d1" qsCatId="3D" csTypeId="urn:microsoft.com/office/officeart/2005/8/colors/colorful2" csCatId="colorful" phldr="1"/>
      <dgm:spPr/>
      <dgm:t>
        <a:bodyPr/>
        <a:lstStyle/>
        <a:p>
          <a:endParaRPr lang="en-US"/>
        </a:p>
      </dgm:t>
    </dgm:pt>
    <dgm:pt modelId="{89CC39CF-BF6A-4AA2-BE66-EAD04E49FA0A}">
      <dgm:prSet phldrT="[Text]" custT="1"/>
      <dgm:spPr/>
      <dgm:t>
        <a:bodyPr/>
        <a:lstStyle/>
        <a:p>
          <a:r>
            <a:rPr lang="en-US" sz="1400" b="1" dirty="0" smtClean="0"/>
            <a:t>Comparison Results</a:t>
          </a:r>
          <a:endParaRPr lang="en-US" sz="1400" b="1" dirty="0"/>
        </a:p>
      </dgm:t>
    </dgm:pt>
    <dgm:pt modelId="{7A6FEF41-E615-4368-9557-1EBC4EDA6F9C}" type="parTrans" cxnId="{10B226F8-2C80-455C-BB62-3243C892079A}">
      <dgm:prSet/>
      <dgm:spPr/>
      <dgm:t>
        <a:bodyPr/>
        <a:lstStyle/>
        <a:p>
          <a:endParaRPr lang="en-US"/>
        </a:p>
      </dgm:t>
    </dgm:pt>
    <dgm:pt modelId="{0336A3C7-2691-4D42-B021-A5E47C1DEFC4}" type="sibTrans" cxnId="{10B226F8-2C80-455C-BB62-3243C892079A}">
      <dgm:prSet/>
      <dgm:spPr/>
      <dgm:t>
        <a:bodyPr/>
        <a:lstStyle/>
        <a:p>
          <a:endParaRPr lang="en-US"/>
        </a:p>
      </dgm:t>
    </dgm:pt>
    <dgm:pt modelId="{CC87A6B8-B005-4FE1-B4C2-65B10D20FD9B}">
      <dgm:prSet phldrT="[Text]" custT="1"/>
      <dgm:spPr/>
      <dgm:t>
        <a:bodyPr/>
        <a:lstStyle/>
        <a:p>
          <a:r>
            <a:rPr lang="en-US" sz="1400" dirty="0" smtClean="0"/>
            <a:t>Metadata Results</a:t>
          </a:r>
          <a:endParaRPr lang="en-US" sz="1400" dirty="0"/>
        </a:p>
      </dgm:t>
    </dgm:pt>
    <dgm:pt modelId="{DBB53471-C1E5-40D7-B89A-4B7680CA440C}" type="parTrans" cxnId="{5E1EB5B6-5D96-4CC5-8CCE-D097ED2F48B7}">
      <dgm:prSet/>
      <dgm:spPr/>
      <dgm:t>
        <a:bodyPr/>
        <a:lstStyle/>
        <a:p>
          <a:endParaRPr lang="en-US"/>
        </a:p>
      </dgm:t>
    </dgm:pt>
    <dgm:pt modelId="{80A8513F-434E-4EF7-A94B-62ED43F947B6}" type="sibTrans" cxnId="{5E1EB5B6-5D96-4CC5-8CCE-D097ED2F48B7}">
      <dgm:prSet/>
      <dgm:spPr/>
      <dgm:t>
        <a:bodyPr/>
        <a:lstStyle/>
        <a:p>
          <a:endParaRPr lang="en-US"/>
        </a:p>
      </dgm:t>
    </dgm:pt>
    <dgm:pt modelId="{1FB8BFE1-910C-4587-A563-2635C442C630}">
      <dgm:prSet phldrT="[Text]" custT="1"/>
      <dgm:spPr/>
      <dgm:t>
        <a:bodyPr/>
        <a:lstStyle/>
        <a:p>
          <a:r>
            <a:rPr lang="en-US" sz="1400" dirty="0" smtClean="0"/>
            <a:t>Data Validation Results</a:t>
          </a:r>
          <a:endParaRPr lang="en-US" sz="1400" dirty="0"/>
        </a:p>
      </dgm:t>
    </dgm:pt>
    <dgm:pt modelId="{721C4AA2-1A8A-4BD2-8DA7-A3F83807AE59}" type="parTrans" cxnId="{F4A07F14-74A9-42BA-AD03-C974A5BB1E34}">
      <dgm:prSet/>
      <dgm:spPr/>
      <dgm:t>
        <a:bodyPr/>
        <a:lstStyle/>
        <a:p>
          <a:endParaRPr lang="en-US"/>
        </a:p>
      </dgm:t>
    </dgm:pt>
    <dgm:pt modelId="{04F8BE66-6A65-4318-90C3-8C9B412AC5E9}" type="sibTrans" cxnId="{F4A07F14-74A9-42BA-AD03-C974A5BB1E34}">
      <dgm:prSet/>
      <dgm:spPr/>
      <dgm:t>
        <a:bodyPr/>
        <a:lstStyle/>
        <a:p>
          <a:endParaRPr lang="en-US"/>
        </a:p>
      </dgm:t>
    </dgm:pt>
    <dgm:pt modelId="{DE564DC2-BD59-42D6-9675-FED2360E1512}" type="pres">
      <dgm:prSet presAssocID="{9A599DA3-8670-438B-A2EB-5C81672511C5}" presName="linear" presStyleCnt="0">
        <dgm:presLayoutVars>
          <dgm:dir/>
          <dgm:animLvl val="lvl"/>
          <dgm:resizeHandles val="exact"/>
        </dgm:presLayoutVars>
      </dgm:prSet>
      <dgm:spPr/>
      <dgm:t>
        <a:bodyPr/>
        <a:lstStyle/>
        <a:p>
          <a:endParaRPr lang="en-US"/>
        </a:p>
      </dgm:t>
    </dgm:pt>
    <dgm:pt modelId="{60742222-FCE2-4863-961D-727B50D10C52}" type="pres">
      <dgm:prSet presAssocID="{89CC39CF-BF6A-4AA2-BE66-EAD04E49FA0A}" presName="parentLin" presStyleCnt="0"/>
      <dgm:spPr/>
    </dgm:pt>
    <dgm:pt modelId="{3283D763-CF45-4C99-A8ED-B14D8B321DEA}" type="pres">
      <dgm:prSet presAssocID="{89CC39CF-BF6A-4AA2-BE66-EAD04E49FA0A}" presName="parentLeftMargin" presStyleLbl="node1" presStyleIdx="0" presStyleCnt="1"/>
      <dgm:spPr/>
      <dgm:t>
        <a:bodyPr/>
        <a:lstStyle/>
        <a:p>
          <a:endParaRPr lang="en-US"/>
        </a:p>
      </dgm:t>
    </dgm:pt>
    <dgm:pt modelId="{B0E0F2C5-E801-472A-AAB4-B4C657AEE0D1}" type="pres">
      <dgm:prSet presAssocID="{89CC39CF-BF6A-4AA2-BE66-EAD04E49FA0A}" presName="parentText" presStyleLbl="node1" presStyleIdx="0" presStyleCnt="1" custScaleY="32790">
        <dgm:presLayoutVars>
          <dgm:chMax val="0"/>
          <dgm:bulletEnabled val="1"/>
        </dgm:presLayoutVars>
      </dgm:prSet>
      <dgm:spPr/>
      <dgm:t>
        <a:bodyPr/>
        <a:lstStyle/>
        <a:p>
          <a:endParaRPr lang="en-US"/>
        </a:p>
      </dgm:t>
    </dgm:pt>
    <dgm:pt modelId="{89B56632-9DE8-4CFE-83BE-C1F00C8A0DBB}" type="pres">
      <dgm:prSet presAssocID="{89CC39CF-BF6A-4AA2-BE66-EAD04E49FA0A}" presName="negativeSpace" presStyleCnt="0"/>
      <dgm:spPr/>
    </dgm:pt>
    <dgm:pt modelId="{0CAC8F75-788C-4455-9563-54FF2A0847C6}" type="pres">
      <dgm:prSet presAssocID="{89CC39CF-BF6A-4AA2-BE66-EAD04E49FA0A}" presName="childText" presStyleLbl="conFgAcc1" presStyleIdx="0" presStyleCnt="1" custScaleY="96096">
        <dgm:presLayoutVars>
          <dgm:bulletEnabled val="1"/>
        </dgm:presLayoutVars>
      </dgm:prSet>
      <dgm:spPr/>
      <dgm:t>
        <a:bodyPr/>
        <a:lstStyle/>
        <a:p>
          <a:endParaRPr lang="en-US"/>
        </a:p>
      </dgm:t>
    </dgm:pt>
  </dgm:ptLst>
  <dgm:cxnLst>
    <dgm:cxn modelId="{F4A07F14-74A9-42BA-AD03-C974A5BB1E34}" srcId="{89CC39CF-BF6A-4AA2-BE66-EAD04E49FA0A}" destId="{1FB8BFE1-910C-4587-A563-2635C442C630}" srcOrd="1" destOrd="0" parTransId="{721C4AA2-1A8A-4BD2-8DA7-A3F83807AE59}" sibTransId="{04F8BE66-6A65-4318-90C3-8C9B412AC5E9}"/>
    <dgm:cxn modelId="{03B6B07F-6592-405E-8391-1831AF16348B}" type="presOf" srcId="{1FB8BFE1-910C-4587-A563-2635C442C630}" destId="{0CAC8F75-788C-4455-9563-54FF2A0847C6}" srcOrd="0" destOrd="1" presId="urn:microsoft.com/office/officeart/2005/8/layout/list1"/>
    <dgm:cxn modelId="{6FF6E911-6139-4878-8800-A8ADF210B13D}" type="presOf" srcId="{CC87A6B8-B005-4FE1-B4C2-65B10D20FD9B}" destId="{0CAC8F75-788C-4455-9563-54FF2A0847C6}" srcOrd="0" destOrd="0" presId="urn:microsoft.com/office/officeart/2005/8/layout/list1"/>
    <dgm:cxn modelId="{DFB5DCB4-2FDA-4DE4-8A58-B3516B51D3E9}" type="presOf" srcId="{9A599DA3-8670-438B-A2EB-5C81672511C5}" destId="{DE564DC2-BD59-42D6-9675-FED2360E1512}" srcOrd="0" destOrd="0" presId="urn:microsoft.com/office/officeart/2005/8/layout/list1"/>
    <dgm:cxn modelId="{F69A9D16-7FC7-4FA0-BD53-6013047AB2C2}" type="presOf" srcId="{89CC39CF-BF6A-4AA2-BE66-EAD04E49FA0A}" destId="{3283D763-CF45-4C99-A8ED-B14D8B321DEA}" srcOrd="0" destOrd="0" presId="urn:microsoft.com/office/officeart/2005/8/layout/list1"/>
    <dgm:cxn modelId="{10B226F8-2C80-455C-BB62-3243C892079A}" srcId="{9A599DA3-8670-438B-A2EB-5C81672511C5}" destId="{89CC39CF-BF6A-4AA2-BE66-EAD04E49FA0A}" srcOrd="0" destOrd="0" parTransId="{7A6FEF41-E615-4368-9557-1EBC4EDA6F9C}" sibTransId="{0336A3C7-2691-4D42-B021-A5E47C1DEFC4}"/>
    <dgm:cxn modelId="{5E1EB5B6-5D96-4CC5-8CCE-D097ED2F48B7}" srcId="{89CC39CF-BF6A-4AA2-BE66-EAD04E49FA0A}" destId="{CC87A6B8-B005-4FE1-B4C2-65B10D20FD9B}" srcOrd="0" destOrd="0" parTransId="{DBB53471-C1E5-40D7-B89A-4B7680CA440C}" sibTransId="{80A8513F-434E-4EF7-A94B-62ED43F947B6}"/>
    <dgm:cxn modelId="{8672D3DD-FDDB-48F8-8E5F-BBDCAA74D901}" type="presOf" srcId="{89CC39CF-BF6A-4AA2-BE66-EAD04E49FA0A}" destId="{B0E0F2C5-E801-472A-AAB4-B4C657AEE0D1}" srcOrd="1" destOrd="0" presId="urn:microsoft.com/office/officeart/2005/8/layout/list1"/>
    <dgm:cxn modelId="{F1B7DE02-D9EF-4F7C-A4C9-1875B13D75F9}" type="presParOf" srcId="{DE564DC2-BD59-42D6-9675-FED2360E1512}" destId="{60742222-FCE2-4863-961D-727B50D10C52}" srcOrd="0" destOrd="0" presId="urn:microsoft.com/office/officeart/2005/8/layout/list1"/>
    <dgm:cxn modelId="{DF1822AD-3CCE-46FD-A233-730F55F73DD0}" type="presParOf" srcId="{60742222-FCE2-4863-961D-727B50D10C52}" destId="{3283D763-CF45-4C99-A8ED-B14D8B321DEA}" srcOrd="0" destOrd="0" presId="urn:microsoft.com/office/officeart/2005/8/layout/list1"/>
    <dgm:cxn modelId="{ADDC79DF-D7D5-4665-8A56-05ABF2746CB4}" type="presParOf" srcId="{60742222-FCE2-4863-961D-727B50D10C52}" destId="{B0E0F2C5-E801-472A-AAB4-B4C657AEE0D1}" srcOrd="1" destOrd="0" presId="urn:microsoft.com/office/officeart/2005/8/layout/list1"/>
    <dgm:cxn modelId="{730D6A22-7FA3-4C22-BC43-04B6A48409AC}" type="presParOf" srcId="{DE564DC2-BD59-42D6-9675-FED2360E1512}" destId="{89B56632-9DE8-4CFE-83BE-C1F00C8A0DBB}" srcOrd="1" destOrd="0" presId="urn:microsoft.com/office/officeart/2005/8/layout/list1"/>
    <dgm:cxn modelId="{47C48A11-25C2-4A1C-AF42-41D161993CD3}" type="presParOf" srcId="{DE564DC2-BD59-42D6-9675-FED2360E1512}" destId="{0CAC8F75-788C-4455-9563-54FF2A0847C6}" srcOrd="2"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4A744-8CBC-4DE1-AABA-487E35E91D7D}">
      <dsp:nvSpPr>
        <dsp:cNvPr id="0" name=""/>
        <dsp:cNvSpPr/>
      </dsp:nvSpPr>
      <dsp:spPr>
        <a:xfrm>
          <a:off x="1295684" y="-44634"/>
          <a:ext cx="1764419" cy="1764688"/>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6349B93-2BEB-4294-BA90-F33211B21015}">
      <dsp:nvSpPr>
        <dsp:cNvPr id="0" name=""/>
        <dsp:cNvSpPr/>
      </dsp:nvSpPr>
      <dsp:spPr>
        <a:xfrm>
          <a:off x="2975034" y="76252"/>
          <a:ext cx="2216245" cy="132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Source/Target Table Metadata Extraction</a:t>
          </a:r>
          <a:endParaRPr lang="en-US" sz="1200" kern="1200" dirty="0"/>
        </a:p>
        <a:p>
          <a:pPr marL="114300" lvl="1" indent="-114300" algn="l" defTabSz="533400">
            <a:lnSpc>
              <a:spcPct val="90000"/>
            </a:lnSpc>
            <a:spcBef>
              <a:spcPct val="0"/>
            </a:spcBef>
            <a:spcAft>
              <a:spcPct val="15000"/>
            </a:spcAft>
            <a:buChar char="••"/>
          </a:pPr>
          <a:r>
            <a:rPr lang="en-US" sz="1200" kern="1200" dirty="0" smtClean="0"/>
            <a:t>Metadata Comparison</a:t>
          </a:r>
          <a:endParaRPr lang="en-US" sz="1200" kern="1200" dirty="0"/>
        </a:p>
        <a:p>
          <a:pPr marL="114300" lvl="1" indent="-114300" algn="l" defTabSz="533400">
            <a:lnSpc>
              <a:spcPct val="90000"/>
            </a:lnSpc>
            <a:spcBef>
              <a:spcPct val="0"/>
            </a:spcBef>
            <a:spcAft>
              <a:spcPct val="15000"/>
            </a:spcAft>
            <a:buChar char="••"/>
          </a:pPr>
          <a:r>
            <a:rPr lang="en-US" sz="1200" kern="1200" dirty="0" smtClean="0"/>
            <a:t>Metadata Results</a:t>
          </a:r>
          <a:endParaRPr lang="en-US" sz="1200" kern="1200" dirty="0"/>
        </a:p>
      </dsp:txBody>
      <dsp:txXfrm>
        <a:off x="2975034" y="76252"/>
        <a:ext cx="2216245" cy="1328359"/>
      </dsp:txXfrm>
    </dsp:sp>
    <dsp:sp modelId="{6849D0AD-3E9F-4AEB-BF33-C47D4684AEB2}">
      <dsp:nvSpPr>
        <dsp:cNvPr id="0" name=""/>
        <dsp:cNvSpPr/>
      </dsp:nvSpPr>
      <dsp:spPr>
        <a:xfrm>
          <a:off x="1685679" y="592471"/>
          <a:ext cx="980454" cy="4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Metadata  Validation</a:t>
          </a:r>
          <a:endParaRPr lang="en-US" sz="1400" b="1" kern="1200" dirty="0"/>
        </a:p>
      </dsp:txBody>
      <dsp:txXfrm>
        <a:off x="1685679" y="592471"/>
        <a:ext cx="980454" cy="490109"/>
      </dsp:txXfrm>
    </dsp:sp>
    <dsp:sp modelId="{59B87C0A-47F5-4154-B101-840D37F236AF}">
      <dsp:nvSpPr>
        <dsp:cNvPr id="0" name=""/>
        <dsp:cNvSpPr/>
      </dsp:nvSpPr>
      <dsp:spPr>
        <a:xfrm>
          <a:off x="805623" y="969309"/>
          <a:ext cx="1764419" cy="1764688"/>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6AE40A1-C6C0-422E-8ADD-AFC457409822}">
      <dsp:nvSpPr>
        <dsp:cNvPr id="0" name=""/>
        <dsp:cNvSpPr/>
      </dsp:nvSpPr>
      <dsp:spPr>
        <a:xfrm>
          <a:off x="2986818" y="1444811"/>
          <a:ext cx="2238868" cy="706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Source SQL Creation</a:t>
          </a:r>
          <a:endParaRPr lang="en-US" sz="1200" kern="1200" dirty="0"/>
        </a:p>
        <a:p>
          <a:pPr marL="114300" lvl="1" indent="-114300" algn="l" defTabSz="533400">
            <a:lnSpc>
              <a:spcPct val="90000"/>
            </a:lnSpc>
            <a:spcBef>
              <a:spcPct val="0"/>
            </a:spcBef>
            <a:spcAft>
              <a:spcPct val="15000"/>
            </a:spcAft>
            <a:buChar char="••"/>
          </a:pPr>
          <a:r>
            <a:rPr lang="en-US" sz="1200" kern="1200" dirty="0" smtClean="0"/>
            <a:t>Target SQL Creation</a:t>
          </a:r>
          <a:endParaRPr lang="en-US" sz="1200" kern="1200" dirty="0"/>
        </a:p>
      </dsp:txBody>
      <dsp:txXfrm>
        <a:off x="2986818" y="1444811"/>
        <a:ext cx="2238868" cy="706021"/>
      </dsp:txXfrm>
    </dsp:sp>
    <dsp:sp modelId="{9B9D17DD-0A14-4C80-8677-C2AAEB741192}">
      <dsp:nvSpPr>
        <dsp:cNvPr id="0" name=""/>
        <dsp:cNvSpPr/>
      </dsp:nvSpPr>
      <dsp:spPr>
        <a:xfrm>
          <a:off x="1197606" y="1612280"/>
          <a:ext cx="980454" cy="4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Test Script Creation</a:t>
          </a:r>
          <a:endParaRPr lang="en-US" sz="1400" b="1" kern="1200" dirty="0"/>
        </a:p>
      </dsp:txBody>
      <dsp:txXfrm>
        <a:off x="1197606" y="1612280"/>
        <a:ext cx="980454" cy="490109"/>
      </dsp:txXfrm>
    </dsp:sp>
    <dsp:sp modelId="{03DC9D4B-7647-435F-9E65-FAD3AA7928CC}">
      <dsp:nvSpPr>
        <dsp:cNvPr id="0" name=""/>
        <dsp:cNvSpPr/>
      </dsp:nvSpPr>
      <dsp:spPr>
        <a:xfrm>
          <a:off x="1421265" y="2104590"/>
          <a:ext cx="1515909" cy="1516517"/>
        </a:xfrm>
        <a:prstGeom prst="blockArc">
          <a:avLst>
            <a:gd name="adj1" fmla="val 13500000"/>
            <a:gd name="adj2" fmla="val 10800000"/>
            <a:gd name="adj3" fmla="val 1274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E418F7A-00A7-4C8E-A4B0-D3B81A6A572C}">
      <dsp:nvSpPr>
        <dsp:cNvPr id="0" name=""/>
        <dsp:cNvSpPr/>
      </dsp:nvSpPr>
      <dsp:spPr>
        <a:xfrm>
          <a:off x="2975039" y="2036949"/>
          <a:ext cx="2170119" cy="1673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Compare Source and Target Data</a:t>
          </a:r>
          <a:endParaRPr lang="en-US" sz="1200" kern="1200" dirty="0"/>
        </a:p>
        <a:p>
          <a:pPr marL="114300" lvl="1" indent="-114300" algn="l" defTabSz="533400">
            <a:lnSpc>
              <a:spcPct val="90000"/>
            </a:lnSpc>
            <a:spcBef>
              <a:spcPct val="0"/>
            </a:spcBef>
            <a:spcAft>
              <a:spcPct val="15000"/>
            </a:spcAft>
            <a:buChar char="••"/>
          </a:pPr>
          <a:r>
            <a:rPr lang="en-US" sz="1200" kern="1200" dirty="0" smtClean="0"/>
            <a:t>Count Check</a:t>
          </a:r>
          <a:endParaRPr lang="en-US" sz="1200" kern="1200" dirty="0"/>
        </a:p>
        <a:p>
          <a:pPr marL="114300" lvl="1" indent="-114300" algn="l" defTabSz="533400">
            <a:lnSpc>
              <a:spcPct val="90000"/>
            </a:lnSpc>
            <a:spcBef>
              <a:spcPct val="0"/>
            </a:spcBef>
            <a:spcAft>
              <a:spcPct val="15000"/>
            </a:spcAft>
            <a:buChar char="••"/>
          </a:pPr>
          <a:r>
            <a:rPr lang="en-US" sz="1200" kern="1200" dirty="0" smtClean="0"/>
            <a:t>Duplicate Records Check</a:t>
          </a:r>
          <a:endParaRPr lang="en-US" sz="1200" kern="1200" dirty="0"/>
        </a:p>
        <a:p>
          <a:pPr marL="114300" lvl="1" indent="-114300" algn="l" defTabSz="533400">
            <a:lnSpc>
              <a:spcPct val="90000"/>
            </a:lnSpc>
            <a:spcBef>
              <a:spcPct val="0"/>
            </a:spcBef>
            <a:spcAft>
              <a:spcPct val="15000"/>
            </a:spcAft>
            <a:buChar char="••"/>
          </a:pPr>
          <a:r>
            <a:rPr lang="en-US" sz="1200" kern="1200" dirty="0" smtClean="0"/>
            <a:t>Missing Record Check</a:t>
          </a:r>
          <a:endParaRPr lang="en-US" sz="1200" kern="1200" dirty="0"/>
        </a:p>
        <a:p>
          <a:pPr marL="114300" lvl="1" indent="-114300" algn="l" defTabSz="533400">
            <a:lnSpc>
              <a:spcPct val="90000"/>
            </a:lnSpc>
            <a:spcBef>
              <a:spcPct val="0"/>
            </a:spcBef>
            <a:spcAft>
              <a:spcPct val="15000"/>
            </a:spcAft>
            <a:buChar char="••"/>
          </a:pPr>
          <a:r>
            <a:rPr lang="en-US" sz="1200" kern="1200" dirty="0" smtClean="0"/>
            <a:t>Mismatch Records</a:t>
          </a:r>
          <a:endParaRPr lang="en-US" sz="1200" kern="1200" dirty="0"/>
        </a:p>
      </dsp:txBody>
      <dsp:txXfrm>
        <a:off x="2975039" y="2036949"/>
        <a:ext cx="2170119" cy="1673427"/>
      </dsp:txXfrm>
    </dsp:sp>
    <dsp:sp modelId="{37632992-9E80-44CF-B772-104AB2C42563}">
      <dsp:nvSpPr>
        <dsp:cNvPr id="0" name=""/>
        <dsp:cNvSpPr/>
      </dsp:nvSpPr>
      <dsp:spPr>
        <a:xfrm>
          <a:off x="1687999" y="2633556"/>
          <a:ext cx="980454" cy="4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Data Validation</a:t>
          </a:r>
          <a:endParaRPr lang="en-US" sz="1400" b="1" kern="1200" dirty="0"/>
        </a:p>
      </dsp:txBody>
      <dsp:txXfrm>
        <a:off x="1687999" y="2633556"/>
        <a:ext cx="980454" cy="490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C8F75-788C-4455-9563-54FF2A0847C6}">
      <dsp:nvSpPr>
        <dsp:cNvPr id="0" name=""/>
        <dsp:cNvSpPr/>
      </dsp:nvSpPr>
      <dsp:spPr>
        <a:xfrm>
          <a:off x="0" y="644037"/>
          <a:ext cx="2779909" cy="1791998"/>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752" tIns="1291336" rIns="21575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Metadata Results</a:t>
          </a:r>
          <a:endParaRPr lang="en-US" sz="1400" kern="1200" dirty="0"/>
        </a:p>
        <a:p>
          <a:pPr marL="114300" lvl="1" indent="-114300" algn="l" defTabSz="622300">
            <a:lnSpc>
              <a:spcPct val="90000"/>
            </a:lnSpc>
            <a:spcBef>
              <a:spcPct val="0"/>
            </a:spcBef>
            <a:spcAft>
              <a:spcPct val="15000"/>
            </a:spcAft>
            <a:buChar char="••"/>
          </a:pPr>
          <a:r>
            <a:rPr lang="en-US" sz="1400" kern="1200" dirty="0" smtClean="0"/>
            <a:t>Data Validation Results</a:t>
          </a:r>
          <a:endParaRPr lang="en-US" sz="1400" kern="1200" dirty="0"/>
        </a:p>
      </dsp:txBody>
      <dsp:txXfrm>
        <a:off x="0" y="644037"/>
        <a:ext cx="2779909" cy="1791998"/>
      </dsp:txXfrm>
    </dsp:sp>
    <dsp:sp modelId="{B0E0F2C5-E801-472A-AAB4-B4C657AEE0D1}">
      <dsp:nvSpPr>
        <dsp:cNvPr id="0" name=""/>
        <dsp:cNvSpPr/>
      </dsp:nvSpPr>
      <dsp:spPr>
        <a:xfrm>
          <a:off x="138995" y="969182"/>
          <a:ext cx="1945937" cy="61949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3552" tIns="0" rIns="73552" bIns="0" numCol="1" spcCol="1270" anchor="ctr" anchorCtr="0">
          <a:noAutofit/>
        </a:bodyPr>
        <a:lstStyle/>
        <a:p>
          <a:pPr lvl="0" algn="l" defTabSz="622300">
            <a:lnSpc>
              <a:spcPct val="90000"/>
            </a:lnSpc>
            <a:spcBef>
              <a:spcPct val="0"/>
            </a:spcBef>
            <a:spcAft>
              <a:spcPct val="35000"/>
            </a:spcAft>
          </a:pPr>
          <a:r>
            <a:rPr lang="en-US" sz="1400" b="1" kern="1200" dirty="0" smtClean="0"/>
            <a:t>Comparison Results</a:t>
          </a:r>
          <a:endParaRPr lang="en-US" sz="1400" b="1" kern="1200" dirty="0"/>
        </a:p>
      </dsp:txBody>
      <dsp:txXfrm>
        <a:off x="169236" y="999423"/>
        <a:ext cx="1885455" cy="55901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660E87-8D95-4882-A0B3-63C1AFF32F3F}" type="datetimeFigureOut">
              <a:rPr lang="en-US" smtClean="0"/>
              <a:t>2/7/18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B969A9-F670-4F7F-ABFB-E99A7B4AB673}" type="slidenum">
              <a:rPr lang="en-US" smtClean="0"/>
              <a:t>‹#›</a:t>
            </a:fld>
            <a:endParaRPr lang="en-US"/>
          </a:p>
        </p:txBody>
      </p:sp>
    </p:spTree>
    <p:extLst>
      <p:ext uri="{BB962C8B-B14F-4D97-AF65-F5344CB8AC3E}">
        <p14:creationId xmlns:p14="http://schemas.microsoft.com/office/powerpoint/2010/main" val="50185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FCF42-B549-4137-AC40-39A9B2840ED9}" type="datetimeFigureOut">
              <a:rPr lang="en-US" smtClean="0"/>
              <a:t>2/7/18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C4B322-86EC-4059-ACE6-DDF55E2C0901}" type="slidenum">
              <a:rPr lang="en-US" smtClean="0"/>
              <a:t>‹#›</a:t>
            </a:fld>
            <a:endParaRPr lang="en-US"/>
          </a:p>
        </p:txBody>
      </p:sp>
    </p:spTree>
    <p:extLst>
      <p:ext uri="{BB962C8B-B14F-4D97-AF65-F5344CB8AC3E}">
        <p14:creationId xmlns:p14="http://schemas.microsoft.com/office/powerpoint/2010/main" val="2909547750"/>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195397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423033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216790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880067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420539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4729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58500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187835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274401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jp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CG_logoReflec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218643" y="180801"/>
            <a:ext cx="2193115" cy="693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40025"/>
            <a:ext cx="14630400" cy="7086599"/>
          </a:xfrm>
          <a:prstGeom prst="rect">
            <a:avLst/>
          </a:prstGeom>
        </p:spPr>
      </p:pic>
      <p:sp>
        <p:nvSpPr>
          <p:cNvPr id="10" name="Rectangle 9"/>
          <p:cNvSpPr/>
          <p:nvPr userDrawn="1"/>
        </p:nvSpPr>
        <p:spPr>
          <a:xfrm>
            <a:off x="0" y="4580707"/>
            <a:ext cx="14630400" cy="3010988"/>
          </a:xfrm>
          <a:prstGeom prst="rect">
            <a:avLst/>
          </a:prstGeom>
          <a:gradFill flip="none" rotWithShape="1">
            <a:gsLst>
              <a:gs pos="46000">
                <a:schemeClr val="accent1">
                  <a:lumMod val="75000"/>
                </a:schemeClr>
              </a:gs>
              <a:gs pos="0">
                <a:schemeClr val="accent1">
                  <a:alpha val="54000"/>
                </a:schemeClr>
              </a:gs>
              <a:gs pos="100000">
                <a:schemeClr val="accent1">
                  <a:lumMod val="75000"/>
                  <a:alpha val="54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456606"/>
            <a:endParaRPr lang="en-US" sz="1660" dirty="0">
              <a:solidFill>
                <a:srgbClr val="000000"/>
              </a:solidFill>
            </a:endParaRPr>
          </a:p>
        </p:txBody>
      </p:sp>
      <p:sp>
        <p:nvSpPr>
          <p:cNvPr id="21" name="Rectangle 33"/>
          <p:cNvSpPr>
            <a:spLocks noChangeArrowheads="1"/>
          </p:cNvSpPr>
          <p:nvPr userDrawn="1"/>
        </p:nvSpPr>
        <p:spPr bwMode="auto">
          <a:xfrm>
            <a:off x="3251201" y="7915289"/>
            <a:ext cx="8128000" cy="219456"/>
          </a:xfrm>
          <a:prstGeom prst="rect">
            <a:avLst/>
          </a:prstGeom>
          <a:noFill/>
          <a:ln w="9525">
            <a:noFill/>
            <a:miter lim="800000"/>
            <a:headEnd/>
            <a:tailEnd/>
          </a:ln>
          <a:effectLst/>
        </p:spPr>
        <p:txBody>
          <a:bodyPr lIns="0" tIns="72827" rIns="0" bIns="72827" anchor="ctr"/>
          <a:lstStyle/>
          <a:p>
            <a:pPr algn="ctr" defTabSz="1456606" eaLnBrk="0" hangingPunct="0">
              <a:defRPr/>
            </a:pPr>
            <a:r>
              <a:rPr lang="en-US" sz="1067" b="1" kern="0" dirty="0">
                <a:solidFill>
                  <a:schemeClr val="bg1"/>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en-US" sz="1067" b="1" kern="0" dirty="0" smtClean="0">
                <a:solidFill>
                  <a:schemeClr val="bg1"/>
                </a:solidFill>
                <a:effectLst>
                  <a:outerShdw blurRad="38100" dist="38100" dir="2700000" algn="tl">
                    <a:srgbClr val="000000">
                      <a:alpha val="43137"/>
                    </a:srgbClr>
                  </a:outerShdw>
                </a:effectLst>
                <a:latin typeface="Calibri" panose="020F0502020204030204" pitchFamily="34" charset="0"/>
                <a:cs typeface="Arial" pitchFamily="34" charset="0"/>
              </a:rPr>
              <a:t>2017, </a:t>
            </a:r>
            <a:r>
              <a:rPr lang="en-US" sz="1067" b="1" kern="0" dirty="0">
                <a:solidFill>
                  <a:schemeClr val="bg1"/>
                </a:solidFill>
                <a:effectLst>
                  <a:outerShdw blurRad="38100" dist="38100" dir="2700000" algn="tl">
                    <a:srgbClr val="000000">
                      <a:alpha val="43137"/>
                    </a:srgbClr>
                  </a:outerShdw>
                </a:effectLst>
                <a:latin typeface="Calibri" panose="020F0502020204030204" pitchFamily="34" charset="0"/>
                <a:cs typeface="Arial" pitchFamily="34" charset="0"/>
              </a:rPr>
              <a:t>Cognizant Technology Solutions. All Rights Reserved</a:t>
            </a:r>
          </a:p>
        </p:txBody>
      </p:sp>
      <p:sp>
        <p:nvSpPr>
          <p:cNvPr id="5127" name="Rectangle 7"/>
          <p:cNvSpPr>
            <a:spLocks noGrp="1" noChangeArrowheads="1"/>
          </p:cNvSpPr>
          <p:nvPr>
            <p:ph type="ctrTitle"/>
          </p:nvPr>
        </p:nvSpPr>
        <p:spPr>
          <a:xfrm>
            <a:off x="338667" y="4990009"/>
            <a:ext cx="13953067" cy="1193074"/>
          </a:xfrm>
          <a:noFill/>
          <a:effectLst/>
        </p:spPr>
        <p:txBody>
          <a:bodyPr anchor="ctr"/>
          <a:lstStyle>
            <a:lvl1pPr algn="ctr">
              <a:defRPr sz="4267" b="0">
                <a:solidFill>
                  <a:schemeClr val="bg1"/>
                </a:solidFill>
                <a:effectLst/>
                <a:latin typeface="Calibri" panose="020F0502020204030204" pitchFamily="34" charset="0"/>
                <a:cs typeface="Segoe UI" panose="020B0502040204020203" pitchFamily="34" charset="0"/>
              </a:defRPr>
            </a:lvl1pPr>
          </a:lstStyle>
          <a:p>
            <a:r>
              <a:rPr lang="en-US" dirty="0"/>
              <a:t>Click to edit Master title style</a:t>
            </a:r>
          </a:p>
        </p:txBody>
      </p:sp>
      <p:sp>
        <p:nvSpPr>
          <p:cNvPr id="5130" name="Rectangle 10"/>
          <p:cNvSpPr>
            <a:spLocks noGrp="1" noChangeArrowheads="1"/>
          </p:cNvSpPr>
          <p:nvPr>
            <p:ph type="subTitle" sz="quarter" idx="1"/>
          </p:nvPr>
        </p:nvSpPr>
        <p:spPr>
          <a:xfrm>
            <a:off x="2492588" y="6655961"/>
            <a:ext cx="9645227" cy="694073"/>
          </a:xfrm>
        </p:spPr>
        <p:txBody>
          <a:bodyPr lIns="0" anchor="ctr"/>
          <a:lstStyle>
            <a:lvl1pPr marL="0" indent="0" algn="ctr">
              <a:buFont typeface="Wingdings" pitchFamily="2" charset="2"/>
              <a:buNone/>
              <a:defRPr sz="3082" b="0">
                <a:solidFill>
                  <a:schemeClr val="tx1">
                    <a:lumMod val="85000"/>
                    <a:lumOff val="15000"/>
                  </a:schemeClr>
                </a:solidFill>
                <a:latin typeface="Calibri" panose="020F0502020204030204"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2759980408"/>
      </p:ext>
    </p:extLst>
  </p:cSld>
  <p:clrMapOvr>
    <a:masterClrMapping/>
  </p:clrMapOvr>
  <p:extLst mod="1">
    <p:ext uri="{DCECCB84-F9BA-43D5-87BE-67443E8EF086}">
      <p15:sldGuideLst xmlns:p15="http://schemas.microsoft.com/office/powerpoint/2012/main">
        <p15:guide id="1" pos="38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9307" y="90394"/>
            <a:ext cx="13883640" cy="585216"/>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13320045" y="249269"/>
            <a:ext cx="405956" cy="212217"/>
          </a:xfrm>
          <a:prstGeom prst="triangle">
            <a:avLst>
              <a:gd name="adj" fmla="val 50000"/>
            </a:avLst>
          </a:prstGeom>
          <a:solidFill>
            <a:schemeClr val="bg1"/>
          </a:solidFill>
          <a:ln>
            <a:noFill/>
          </a:ln>
          <a:effectLst/>
          <a:extLst/>
        </p:spPr>
        <p:txBody>
          <a:bodyPr wrap="none" anchor="ctr"/>
          <a:lstStyle/>
          <a:p>
            <a:endParaRPr lang="en-US" sz="40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13603001" y="249269"/>
            <a:ext cx="405956" cy="212217"/>
          </a:xfrm>
          <a:prstGeom prst="triangle">
            <a:avLst>
              <a:gd name="adj" fmla="val 50000"/>
            </a:avLst>
          </a:prstGeom>
          <a:solidFill>
            <a:schemeClr val="bg1">
              <a:lumMod val="95000"/>
              <a:alpha val="84000"/>
            </a:schemeClr>
          </a:solidFill>
          <a:ln>
            <a:noFill/>
          </a:ln>
          <a:effectLst/>
          <a:extLst/>
        </p:spPr>
        <p:txBody>
          <a:bodyPr wrap="none" anchor="ctr"/>
          <a:lstStyle/>
          <a:p>
            <a:endParaRPr lang="en-US" sz="40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13885957" y="249269"/>
            <a:ext cx="405956" cy="212217"/>
          </a:xfrm>
          <a:prstGeom prst="triangle">
            <a:avLst>
              <a:gd name="adj" fmla="val 50000"/>
            </a:avLst>
          </a:prstGeom>
          <a:solidFill>
            <a:schemeClr val="bg1">
              <a:lumMod val="85000"/>
              <a:alpha val="56000"/>
            </a:schemeClr>
          </a:solidFill>
          <a:ln>
            <a:noFill/>
          </a:ln>
          <a:effectLst/>
          <a:extLst/>
        </p:spPr>
        <p:txBody>
          <a:bodyPr wrap="none" anchor="ctr"/>
          <a:lstStyle/>
          <a:p>
            <a:endParaRPr lang="en-US" sz="40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14168913" y="249269"/>
            <a:ext cx="405956" cy="212217"/>
          </a:xfrm>
          <a:prstGeom prst="triangle">
            <a:avLst>
              <a:gd name="adj" fmla="val 50000"/>
            </a:avLst>
          </a:prstGeom>
          <a:solidFill>
            <a:schemeClr val="bg1">
              <a:lumMod val="75000"/>
              <a:alpha val="27000"/>
            </a:schemeClr>
          </a:solidFill>
          <a:ln>
            <a:noFill/>
          </a:ln>
          <a:effectLst/>
          <a:extLst/>
        </p:spPr>
        <p:txBody>
          <a:bodyPr wrap="none" anchor="ctr"/>
          <a:lstStyle/>
          <a:p>
            <a:endParaRPr lang="en-US" sz="40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629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75"/>
            <a:ext cx="14630400" cy="6446509"/>
          </a:xfrm>
          <a:prstGeom prst="rect">
            <a:avLst/>
          </a:prstGeom>
        </p:spPr>
      </p:pic>
      <p:sp>
        <p:nvSpPr>
          <p:cNvPr id="12" name="Rectangle 11"/>
          <p:cNvSpPr/>
          <p:nvPr userDrawn="1"/>
        </p:nvSpPr>
        <p:spPr>
          <a:xfrm>
            <a:off x="0" y="4349496"/>
            <a:ext cx="14630400" cy="1746504"/>
          </a:xfrm>
          <a:prstGeom prst="rect">
            <a:avLst/>
          </a:prstGeom>
          <a:gradFill flip="none" rotWithShape="1">
            <a:gsLst>
              <a:gs pos="0">
                <a:schemeClr val="accent1">
                  <a:lumMod val="75000"/>
                  <a:alpha val="54000"/>
                </a:schemeClr>
              </a:gs>
              <a:gs pos="50000">
                <a:schemeClr val="accent1">
                  <a:alpha val="54000"/>
                  <a:lumMod val="100000"/>
                </a:schemeClr>
              </a:gs>
              <a:gs pos="100000">
                <a:schemeClr val="accent1">
                  <a:lumMod val="75000"/>
                  <a:alpha val="54000"/>
                </a:schemeClr>
              </a:gs>
            </a:gsLst>
            <a:lin ang="0" scaled="1"/>
            <a:tileRect/>
          </a:gra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456606"/>
            <a:endParaRPr lang="en-US" sz="1660" dirty="0">
              <a:solidFill>
                <a:srgbClr val="000000"/>
              </a:solidFill>
            </a:endParaRPr>
          </a:p>
        </p:txBody>
      </p:sp>
      <p:sp>
        <p:nvSpPr>
          <p:cNvPr id="6" name="Rectangle 5"/>
          <p:cNvSpPr/>
          <p:nvPr userDrawn="1"/>
        </p:nvSpPr>
        <p:spPr>
          <a:xfrm>
            <a:off x="0" y="6235337"/>
            <a:ext cx="14630400" cy="2001077"/>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456606"/>
            <a:endParaRPr lang="en-US" sz="1660" dirty="0">
              <a:solidFill>
                <a:srgbClr val="000000"/>
              </a:solidFill>
            </a:endParaRPr>
          </a:p>
        </p:txBody>
      </p:sp>
      <p:sp>
        <p:nvSpPr>
          <p:cNvPr id="34" name="Rectangle 33"/>
          <p:cNvSpPr>
            <a:spLocks noChangeArrowheads="1"/>
          </p:cNvSpPr>
          <p:nvPr userDrawn="1"/>
        </p:nvSpPr>
        <p:spPr bwMode="auto">
          <a:xfrm>
            <a:off x="3273146" y="7909232"/>
            <a:ext cx="8128000" cy="219456"/>
          </a:xfrm>
          <a:prstGeom prst="rect">
            <a:avLst/>
          </a:prstGeom>
          <a:noFill/>
          <a:ln w="9525">
            <a:noFill/>
            <a:miter lim="800000"/>
            <a:headEnd/>
            <a:tailEnd/>
          </a:ln>
          <a:effectLst/>
        </p:spPr>
        <p:txBody>
          <a:bodyPr lIns="0" tIns="72827" rIns="0" bIns="72827" anchor="ctr"/>
          <a:lstStyle/>
          <a:p>
            <a:pPr algn="ctr" defTabSz="1456606" eaLnBrk="0" hangingPunct="0">
              <a:defRPr/>
            </a:pPr>
            <a:r>
              <a:rPr lang="en-US" sz="1067" b="1" kern="0" dirty="0">
                <a:solidFill>
                  <a:schemeClr val="bg1">
                    <a:lumMod val="50000"/>
                  </a:schemeClr>
                </a:solidFill>
                <a:latin typeface="Calibri" panose="020F0502020204030204" pitchFamily="34" charset="0"/>
                <a:cs typeface="Arial" pitchFamily="34" charset="0"/>
              </a:rPr>
              <a:t>© </a:t>
            </a:r>
            <a:r>
              <a:rPr lang="en-US" sz="1067" b="1" kern="0" dirty="0" smtClean="0">
                <a:solidFill>
                  <a:schemeClr val="bg1">
                    <a:lumMod val="50000"/>
                  </a:schemeClr>
                </a:solidFill>
                <a:latin typeface="Calibri" panose="020F0502020204030204" pitchFamily="34" charset="0"/>
                <a:cs typeface="Arial" pitchFamily="34" charset="0"/>
              </a:rPr>
              <a:t>2017, </a:t>
            </a:r>
            <a:r>
              <a:rPr lang="en-US" sz="1067" b="1" kern="0" dirty="0">
                <a:solidFill>
                  <a:schemeClr val="bg1">
                    <a:lumMod val="50000"/>
                  </a:schemeClr>
                </a:solidFill>
                <a:latin typeface="Calibri" panose="020F0502020204030204" pitchFamily="34" charset="0"/>
                <a:cs typeface="Arial" pitchFamily="34" charset="0"/>
              </a:rPr>
              <a:t>Cognizant Technology Solutions. All Rights Reserved.</a:t>
            </a:r>
          </a:p>
        </p:txBody>
      </p:sp>
      <p:pic>
        <p:nvPicPr>
          <p:cNvPr id="14" name="CG_logoReflect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218643" y="6851560"/>
            <a:ext cx="2193115" cy="693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D:\Branding\Keep Challenging\KC Path\Keep Challenging 3.pn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2091"/>
          <a:stretch/>
        </p:blipFill>
        <p:spPr bwMode="auto">
          <a:xfrm>
            <a:off x="0" y="3856874"/>
            <a:ext cx="5353642" cy="2582753"/>
          </a:xfrm>
          <a:prstGeom prst="rect">
            <a:avLst/>
          </a:prstGeom>
          <a:noFill/>
          <a:extLst>
            <a:ext uri="{909E8E84-426E-40DD-AFC4-6F175D3DCCD1}">
              <a14:hiddenFill xmlns:a14="http://schemas.microsoft.com/office/drawing/2010/main">
                <a:solidFill>
                  <a:srgbClr val="FFFFFF"/>
                </a:solidFill>
              </a14:hiddenFill>
            </a:ext>
          </a:extLst>
        </p:spPr>
      </p:pic>
      <p:sp>
        <p:nvSpPr>
          <p:cNvPr id="46" name="Text Placeholder 45"/>
          <p:cNvSpPr>
            <a:spLocks noGrp="1"/>
          </p:cNvSpPr>
          <p:nvPr userDrawn="1">
            <p:ph type="body" sz="quarter" idx="10" hasCustomPrompt="1"/>
          </p:nvPr>
        </p:nvSpPr>
        <p:spPr>
          <a:xfrm>
            <a:off x="7315200" y="4937949"/>
            <a:ext cx="4118186" cy="818605"/>
          </a:xfrm>
        </p:spPr>
        <p:txBody>
          <a:bodyPr lIns="0" rIns="0" anchor="ctr"/>
          <a:lstStyle>
            <a:lvl1pPr marL="0" indent="0" algn="l">
              <a:buNone/>
              <a:defRPr sz="4148" b="0">
                <a:solidFill>
                  <a:schemeClr val="bg1"/>
                </a:solidFill>
                <a:latin typeface="Calibri" panose="020F0502020204030204" pitchFamily="34" charset="0"/>
                <a:cs typeface="Segoe UI" panose="020B0502040204020203" pitchFamily="34" charset="0"/>
              </a:defRPr>
            </a:lvl1pPr>
          </a:lstStyle>
          <a:p>
            <a:pPr lvl="0"/>
            <a:r>
              <a:rPr lang="en-US" dirty="0"/>
              <a:t>Enter Text Here</a:t>
            </a:r>
          </a:p>
        </p:txBody>
      </p:sp>
    </p:spTree>
    <p:extLst>
      <p:ext uri="{BB962C8B-B14F-4D97-AF65-F5344CB8AC3E}">
        <p14:creationId xmlns:p14="http://schemas.microsoft.com/office/powerpoint/2010/main" val="370252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6504168"/>
            <a:ext cx="14630400" cy="1725433"/>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456606"/>
            <a:endParaRPr lang="en-US" sz="1660" dirty="0">
              <a:solidFill>
                <a:srgbClr val="000000"/>
              </a:solidFill>
            </a:endParaRPr>
          </a:p>
        </p:txBody>
      </p:sp>
      <p:pic>
        <p:nvPicPr>
          <p:cNvPr id="10" name="CG_logoReflec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84634" y="7196789"/>
            <a:ext cx="2254157"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0"/>
          <p:cNvSpPr/>
          <p:nvPr userDrawn="1"/>
        </p:nvSpPr>
        <p:spPr>
          <a:xfrm>
            <a:off x="7337786" y="7206533"/>
            <a:ext cx="0" cy="747424"/>
          </a:xfrm>
          <a:custGeom>
            <a:avLst/>
            <a:gdLst>
              <a:gd name="connsiteX0" fmla="*/ 0 w 0"/>
              <a:gd name="connsiteY0" fmla="*/ 0 h 622853"/>
              <a:gd name="connsiteX1" fmla="*/ 0 w 0"/>
              <a:gd name="connsiteY1" fmla="*/ 622853 h 622853"/>
            </a:gdLst>
            <a:ahLst/>
            <a:cxnLst>
              <a:cxn ang="0">
                <a:pos x="connsiteX0" y="connsiteY0"/>
              </a:cxn>
              <a:cxn ang="0">
                <a:pos x="connsiteX1" y="connsiteY1"/>
              </a:cxn>
            </a:cxnLst>
            <a:rect l="l" t="t" r="r" b="b"/>
            <a:pathLst>
              <a:path h="622853">
                <a:moveTo>
                  <a:pt x="0" y="0"/>
                </a:moveTo>
                <a:lnTo>
                  <a:pt x="0" y="622853"/>
                </a:lnTo>
              </a:path>
            </a:pathLst>
          </a:custGeom>
          <a:no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456606"/>
            <a:endParaRPr lang="en-US" sz="2844" dirty="0">
              <a:solidFill>
                <a:srgbClr val="000000"/>
              </a:solidFill>
            </a:endParaRPr>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745912" y="7204697"/>
            <a:ext cx="2371649" cy="769646"/>
          </a:xfrm>
          <a:prstGeom prst="rect">
            <a:avLst/>
          </a:prstGeom>
        </p:spPr>
      </p:pic>
      <p:sp>
        <p:nvSpPr>
          <p:cNvPr id="18" name="Rectangle 17"/>
          <p:cNvSpPr/>
          <p:nvPr userDrawn="1"/>
        </p:nvSpPr>
        <p:spPr>
          <a:xfrm>
            <a:off x="7852" y="-1"/>
            <a:ext cx="14630400" cy="8236414"/>
          </a:xfrm>
          <a:prstGeom prst="rect">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456606"/>
            <a:endParaRPr lang="en-US" sz="1660" dirty="0">
              <a:solidFill>
                <a:srgbClr val="000000"/>
              </a:solidFill>
            </a:endParaRPr>
          </a:p>
        </p:txBody>
      </p:sp>
      <p:sp>
        <p:nvSpPr>
          <p:cNvPr id="22" name="Rectangle 21"/>
          <p:cNvSpPr/>
          <p:nvPr userDrawn="1"/>
        </p:nvSpPr>
        <p:spPr>
          <a:xfrm>
            <a:off x="-7852" y="6091887"/>
            <a:ext cx="14638252" cy="213663"/>
          </a:xfrm>
          <a:prstGeom prst="rect">
            <a:avLst/>
          </a:prstGeom>
          <a:gradFill flip="none" rotWithShape="1">
            <a:gsLst>
              <a:gs pos="0">
                <a:schemeClr val="bg1">
                  <a:lumMod val="85000"/>
                </a:schemeClr>
              </a:gs>
              <a:gs pos="100000">
                <a:schemeClr val="bg1"/>
              </a:gs>
            </a:gsLst>
            <a:lin ang="5400000" scaled="1"/>
            <a:tileRect/>
          </a:gra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456606"/>
            <a:endParaRPr lang="en-US" sz="1660" dirty="0">
              <a:solidFill>
                <a:srgbClr val="000000"/>
              </a:solidFill>
            </a:endParaRPr>
          </a:p>
        </p:txBody>
      </p:sp>
      <p:pic>
        <p:nvPicPr>
          <p:cNvPr id="3" name="Picture 2"/>
          <p:cNvPicPr>
            <a:picLocks noChangeAspect="1"/>
          </p:cNvPicPr>
          <p:nvPr userDrawn="1"/>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4645453" cy="845820"/>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90662" y="6248933"/>
            <a:ext cx="9894248" cy="1980668"/>
          </a:xfrm>
          <a:prstGeom prst="rect">
            <a:avLst/>
          </a:prstGeom>
        </p:spPr>
      </p:pic>
    </p:spTree>
    <p:extLst>
      <p:ext uri="{BB962C8B-B14F-4D97-AF65-F5344CB8AC3E}">
        <p14:creationId xmlns:p14="http://schemas.microsoft.com/office/powerpoint/2010/main" val="371021291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9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3439" y="7566157"/>
            <a:ext cx="862711" cy="601234"/>
          </a:xfrm>
          <a:prstGeom prst="rect">
            <a:avLst/>
          </a:prstGeom>
        </p:spPr>
        <p:txBody>
          <a:bodyPr lIns="109746" tIns="54873" rIns="109746" bIns="54873"/>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91338" y="533400"/>
            <a:ext cx="13543979" cy="728710"/>
          </a:xfrm>
        </p:spPr>
        <p:txBody>
          <a:bodyPr/>
          <a:lstStyle>
            <a:lvl1pPr>
              <a:defRPr>
                <a:solidFill>
                  <a:srgbClr val="0099CC"/>
                </a:solidFill>
                <a:latin typeface="Calibri" panose="020F0502020204030204" pitchFamily="34" charset="0"/>
                <a:cs typeface="Calibri" panose="020F0502020204030204" pitchFamily="34" charset="0"/>
              </a:defRPr>
            </a:lvl1pPr>
          </a:lstStyle>
          <a:p>
            <a:r>
              <a:rPr lang="en-US" dirty="0" smtClean="0"/>
              <a:t>Header</a:t>
            </a:r>
            <a:endParaRPr lang="en-US" dirty="0"/>
          </a:p>
        </p:txBody>
      </p:sp>
      <p:cxnSp>
        <p:nvCxnSpPr>
          <p:cNvPr id="9" name="Straight Connector 8"/>
          <p:cNvCxnSpPr/>
          <p:nvPr userDrawn="1"/>
        </p:nvCxnSpPr>
        <p:spPr>
          <a:xfrm>
            <a:off x="113792" y="533400"/>
            <a:ext cx="1392152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506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3434" y="7566157"/>
            <a:ext cx="862712" cy="601234"/>
          </a:xfrm>
          <a:prstGeom prst="rect">
            <a:avLst/>
          </a:prstGeom>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86982" y="396314"/>
            <a:ext cx="13543979" cy="728710"/>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503773" y="1591166"/>
            <a:ext cx="13537347" cy="5248907"/>
          </a:xfrm>
          <a:prstGeom prst="rect">
            <a:avLst/>
          </a:prstGeom>
        </p:spPr>
        <p:txBody>
          <a:bodyPr vert="horz">
            <a:normAutofit/>
          </a:bodyPr>
          <a:lstStyle>
            <a:lvl1pPr marL="0" indent="0">
              <a:buNone/>
              <a:defRPr sz="4480">
                <a:solidFill>
                  <a:srgbClr val="141414"/>
                </a:solidFill>
              </a:defRPr>
            </a:lvl1pPr>
            <a:lvl2pPr marL="365760" indent="-363221">
              <a:buClr>
                <a:schemeClr val="accent2"/>
              </a:buClr>
              <a:buFont typeface="Arial"/>
              <a:buChar char="•"/>
              <a:defRPr sz="3840">
                <a:solidFill>
                  <a:srgbClr val="141414"/>
                </a:solidFill>
              </a:defRPr>
            </a:lvl2pPr>
            <a:lvl3pPr marL="459741" indent="-266701">
              <a:buClr>
                <a:schemeClr val="accent2"/>
              </a:buClr>
              <a:buFont typeface="Arial"/>
              <a:buChar char="•"/>
              <a:defRPr sz="3200">
                <a:solidFill>
                  <a:srgbClr val="141414"/>
                </a:solidFill>
              </a:defRPr>
            </a:lvl3pPr>
            <a:lvl4pPr marL="629920" indent="-281941">
              <a:buClr>
                <a:schemeClr val="accent2"/>
              </a:buClr>
              <a:buFont typeface="Arial"/>
              <a:buChar char="•"/>
              <a:defRPr sz="2880">
                <a:solidFill>
                  <a:srgbClr val="141414"/>
                </a:solidFill>
              </a:defRPr>
            </a:lvl4pPr>
            <a:lvl5pPr marL="820421" indent="-281941">
              <a:buClr>
                <a:schemeClr val="accent2"/>
              </a:buClr>
              <a:buFont typeface="Arial"/>
              <a:buChar char="•"/>
              <a:defRPr sz="288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653147" y="381000"/>
            <a:ext cx="13382171"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10272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053" y="7725249"/>
            <a:ext cx="10886255" cy="504351"/>
          </a:xfrm>
          <a:prstGeom prst="rect">
            <a:avLst/>
          </a:prstGeom>
        </p:spPr>
      </p:pic>
      <p:sp>
        <p:nvSpPr>
          <p:cNvPr id="5" name="Isosceles Triangle 4"/>
          <p:cNvSpPr/>
          <p:nvPr userDrawn="1"/>
        </p:nvSpPr>
        <p:spPr>
          <a:xfrm rot="17510917">
            <a:off x="10398135" y="7496605"/>
            <a:ext cx="554068" cy="694364"/>
          </a:xfrm>
          <a:prstGeom prst="triangle">
            <a:avLst/>
          </a:prstGeom>
          <a:solidFill>
            <a:schemeClr val="bg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2" name="Picture 11"/>
          <p:cNvPicPr>
            <a:picLocks noChangeAspect="1"/>
          </p:cNvPicPr>
          <p:nvPr userDrawn="1"/>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4645453" cy="845820"/>
          </a:xfrm>
          <a:prstGeom prst="rect">
            <a:avLst/>
          </a:prstGeom>
        </p:spPr>
      </p:pic>
      <p:pic>
        <p:nvPicPr>
          <p:cNvPr id="14" name="CG_logoReflect_RGB.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12957678" y="7709631"/>
            <a:ext cx="1348729" cy="42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ooter Placeholder 97"/>
          <p:cNvSpPr txBox="1">
            <a:spLocks/>
          </p:cNvSpPr>
          <p:nvPr userDrawn="1"/>
        </p:nvSpPr>
        <p:spPr bwMode="auto">
          <a:xfrm>
            <a:off x="1127328" y="7843044"/>
            <a:ext cx="4535424" cy="28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5654" tIns="72827" rIns="145654" bIns="72827"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1456606" fontAlgn="base">
              <a:spcBef>
                <a:spcPct val="0"/>
              </a:spcBef>
              <a:spcAft>
                <a:spcPct val="0"/>
              </a:spcAft>
              <a:defRPr/>
            </a:pPr>
            <a:r>
              <a:rPr lang="en-US" sz="1440" b="1" dirty="0">
                <a:solidFill>
                  <a:srgbClr val="FFFFFF"/>
                </a:solidFill>
                <a:latin typeface="Calibri" panose="020F0502020204030204" pitchFamily="34" charset="0"/>
                <a:ea typeface="ＭＳ Ｐゴシック" pitchFamily="34" charset="-128"/>
              </a:rPr>
              <a:t>© </a:t>
            </a:r>
            <a:r>
              <a:rPr lang="en-US" sz="1440" b="1" dirty="0" smtClean="0">
                <a:solidFill>
                  <a:srgbClr val="FFFFFF"/>
                </a:solidFill>
                <a:latin typeface="Calibri" panose="020F0502020204030204" pitchFamily="34" charset="0"/>
                <a:ea typeface="ＭＳ Ｐゴシック" pitchFamily="34" charset="-128"/>
              </a:rPr>
              <a:t>2017, </a:t>
            </a:r>
            <a:r>
              <a:rPr lang="en-US" sz="1440" b="1" dirty="0">
                <a:solidFill>
                  <a:srgbClr val="FFFFFF"/>
                </a:solidFill>
                <a:latin typeface="Calibri" panose="020F0502020204030204" pitchFamily="34" charset="0"/>
                <a:ea typeface="ＭＳ Ｐゴシック" pitchFamily="34" charset="-128"/>
              </a:rPr>
              <a:t>Cognizant  Technology Solutions, Confidential</a:t>
            </a:r>
          </a:p>
        </p:txBody>
      </p:sp>
      <p:sp>
        <p:nvSpPr>
          <p:cNvPr id="1036" name="Slide Number Placeholder 96"/>
          <p:cNvSpPr txBox="1">
            <a:spLocks/>
          </p:cNvSpPr>
          <p:nvPr userDrawn="1"/>
        </p:nvSpPr>
        <p:spPr bwMode="auto">
          <a:xfrm>
            <a:off x="657192" y="7820184"/>
            <a:ext cx="650240" cy="32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5654" tIns="72827" rIns="145654" bIns="72827"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algn="l" defTabSz="1456606" rtl="0" eaLnBrk="0" fontAlgn="base" latinLnBrk="0" hangingPunct="0">
              <a:spcBef>
                <a:spcPct val="0"/>
              </a:spcBef>
              <a:spcAft>
                <a:spcPct val="0"/>
              </a:spcAft>
              <a:defRPr/>
            </a:pPr>
            <a:fld id="{8A2364C8-0B3C-4F67-B26B-2543C333AEA5}" type="slidenum">
              <a:rPr lang="en-US" sz="1440" b="1" kern="1200" smtClean="0">
                <a:solidFill>
                  <a:srgbClr val="FFFFFF"/>
                </a:solidFill>
                <a:latin typeface="Calibri" panose="020F0502020204030204" pitchFamily="34" charset="0"/>
                <a:ea typeface="ＭＳ Ｐゴシック" pitchFamily="34" charset="-128"/>
                <a:cs typeface="+mn-cs"/>
              </a:rPr>
              <a:pPr marL="0" algn="l" defTabSz="1456606" rtl="0" eaLnBrk="0" fontAlgn="base" latinLnBrk="0" hangingPunct="0">
                <a:spcBef>
                  <a:spcPct val="0"/>
                </a:spcBef>
                <a:spcAft>
                  <a:spcPct val="0"/>
                </a:spcAft>
                <a:defRPr/>
              </a:pPr>
              <a:t>‹#›</a:t>
            </a:fld>
            <a:endParaRPr lang="en-US" sz="1440" b="1" kern="1200" dirty="0">
              <a:solidFill>
                <a:srgbClr val="FFFFFF"/>
              </a:solidFill>
              <a:latin typeface="Calibri" panose="020F0502020204030204" pitchFamily="34" charset="0"/>
              <a:ea typeface="ＭＳ Ｐゴシック" pitchFamily="34" charset="-128"/>
              <a:cs typeface="+mn-cs"/>
            </a:endParaRPr>
          </a:p>
        </p:txBody>
      </p:sp>
      <p:sp>
        <p:nvSpPr>
          <p:cNvPr id="1032" name="Rectangle 3"/>
          <p:cNvSpPr>
            <a:spLocks noGrp="1" noChangeArrowheads="1"/>
          </p:cNvSpPr>
          <p:nvPr userDrawn="1">
            <p:ph type="title"/>
          </p:nvPr>
        </p:nvSpPr>
        <p:spPr bwMode="auto">
          <a:xfrm>
            <a:off x="379620" y="95364"/>
            <a:ext cx="13883640" cy="548640"/>
          </a:xfrm>
          <a:prstGeom prst="rect">
            <a:avLst/>
          </a:prstGeom>
          <a:noFill/>
          <a:ln>
            <a:noFill/>
          </a:ln>
          <a:effectLst/>
          <a:extLst/>
        </p:spPr>
        <p:txBody>
          <a:bodyPr vert="horz" wrap="square" lIns="0" tIns="61448" rIns="0" bIns="61448" numCol="1" anchor="ctr" anchorCtr="0" compatLnSpc="1">
            <a:prstTxWarp prst="textNoShape">
              <a:avLst/>
            </a:prstTxWarp>
          </a:bodyPr>
          <a:lstStyle/>
          <a:p>
            <a:pPr marL="0" lvl="0" defTabSz="1456606" latinLnBrk="0"/>
            <a:r>
              <a:rPr lang="en-US" dirty="0"/>
              <a:t>Click to edit Master title style</a:t>
            </a:r>
          </a:p>
        </p:txBody>
      </p:sp>
      <p:sp>
        <p:nvSpPr>
          <p:cNvPr id="2" name="TextBox 1"/>
          <p:cNvSpPr txBox="1"/>
          <p:nvPr userDrawn="1"/>
        </p:nvSpPr>
        <p:spPr>
          <a:xfrm>
            <a:off x="1057490" y="7761516"/>
            <a:ext cx="685800" cy="369332"/>
          </a:xfrm>
          <a:prstGeom prst="rect">
            <a:avLst/>
          </a:prstGeom>
          <a:noFill/>
        </p:spPr>
        <p:txBody>
          <a:bodyPr wrap="square" rtlCol="0">
            <a:spAutoFit/>
          </a:bodyPr>
          <a:lstStyle/>
          <a:p>
            <a:r>
              <a:rPr lang="en-US" sz="1800" dirty="0" smtClean="0">
                <a:solidFill>
                  <a:schemeClr val="bg1"/>
                </a:solidFill>
              </a:rPr>
              <a:t>|</a:t>
            </a:r>
            <a:endParaRPr lang="en-US" sz="1800" dirty="0">
              <a:solidFill>
                <a:schemeClr val="bg1"/>
              </a:solidFill>
            </a:endParaRPr>
          </a:p>
        </p:txBody>
      </p:sp>
      <p:sp>
        <p:nvSpPr>
          <p:cNvPr id="1033" name="Rectangle 4"/>
          <p:cNvSpPr>
            <a:spLocks noGrp="1" noChangeArrowheads="1"/>
          </p:cNvSpPr>
          <p:nvPr userDrawn="1">
            <p:ph type="body" idx="1"/>
          </p:nvPr>
        </p:nvSpPr>
        <p:spPr bwMode="auto">
          <a:xfrm>
            <a:off x="361247" y="1113182"/>
            <a:ext cx="13936416" cy="64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2895" tIns="61448" rIns="122895" bIns="6144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5405838"/>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 id="2147483725" r:id="rId4"/>
    <p:sldLayoutId id="2147483727" r:id="rId5"/>
    <p:sldLayoutId id="2147483729" r:id="rId6"/>
  </p:sldLayoutIdLst>
  <p:hf hdr="0" dt="0"/>
  <p:txStyles>
    <p:titleStyle>
      <a:lvl1pPr algn="l" rtl="0" eaLnBrk="0" fontAlgn="base" hangingPunct="0">
        <a:spcBef>
          <a:spcPct val="0"/>
        </a:spcBef>
        <a:spcAft>
          <a:spcPct val="0"/>
        </a:spcAft>
        <a:defRPr lang="en-US" sz="3319" b="0" kern="0" dirty="0" smtClean="0">
          <a:solidFill>
            <a:schemeClr val="bg1"/>
          </a:solidFill>
          <a:latin typeface="Calibri" panose="020F0502020204030204" pitchFamily="34" charset="0"/>
          <a:ea typeface="+mj-ea"/>
          <a:cs typeface="Segoe UI" panose="020B0502040204020203" pitchFamily="34" charset="0"/>
        </a:defRPr>
      </a:lvl1pPr>
      <a:lvl2pPr algn="l" rtl="0" eaLnBrk="0" fontAlgn="base" hangingPunct="0">
        <a:spcBef>
          <a:spcPct val="0"/>
        </a:spcBef>
        <a:spcAft>
          <a:spcPct val="0"/>
        </a:spcAft>
        <a:defRPr sz="3793">
          <a:solidFill>
            <a:srgbClr val="3D97BB"/>
          </a:solidFill>
          <a:latin typeface="Arial" charset="0"/>
          <a:cs typeface="Arial" pitchFamily="34" charset="0"/>
        </a:defRPr>
      </a:lvl2pPr>
      <a:lvl3pPr algn="l" rtl="0" eaLnBrk="0" fontAlgn="base" hangingPunct="0">
        <a:spcBef>
          <a:spcPct val="0"/>
        </a:spcBef>
        <a:spcAft>
          <a:spcPct val="0"/>
        </a:spcAft>
        <a:defRPr sz="3793">
          <a:solidFill>
            <a:srgbClr val="3D97BB"/>
          </a:solidFill>
          <a:latin typeface="Arial" charset="0"/>
          <a:cs typeface="Arial" pitchFamily="34" charset="0"/>
        </a:defRPr>
      </a:lvl3pPr>
      <a:lvl4pPr algn="l" rtl="0" eaLnBrk="0" fontAlgn="base" hangingPunct="0">
        <a:spcBef>
          <a:spcPct val="0"/>
        </a:spcBef>
        <a:spcAft>
          <a:spcPct val="0"/>
        </a:spcAft>
        <a:defRPr sz="3793">
          <a:solidFill>
            <a:srgbClr val="3D97BB"/>
          </a:solidFill>
          <a:latin typeface="Arial" charset="0"/>
          <a:cs typeface="Arial" pitchFamily="34" charset="0"/>
        </a:defRPr>
      </a:lvl4pPr>
      <a:lvl5pPr algn="l" rtl="0" eaLnBrk="0" fontAlgn="base" hangingPunct="0">
        <a:spcBef>
          <a:spcPct val="0"/>
        </a:spcBef>
        <a:spcAft>
          <a:spcPct val="0"/>
        </a:spcAft>
        <a:defRPr sz="3793">
          <a:solidFill>
            <a:srgbClr val="3D97BB"/>
          </a:solidFill>
          <a:latin typeface="Arial" charset="0"/>
          <a:cs typeface="Arial" pitchFamily="34" charset="0"/>
        </a:defRPr>
      </a:lvl5pPr>
      <a:lvl6pPr marL="728303" algn="l" rtl="0" fontAlgn="base">
        <a:spcBef>
          <a:spcPct val="0"/>
        </a:spcBef>
        <a:spcAft>
          <a:spcPct val="0"/>
        </a:spcAft>
        <a:defRPr sz="3793">
          <a:solidFill>
            <a:srgbClr val="008BBC"/>
          </a:solidFill>
          <a:latin typeface="Verdana" pitchFamily="34" charset="0"/>
        </a:defRPr>
      </a:lvl6pPr>
      <a:lvl7pPr marL="1456606" algn="l" rtl="0" fontAlgn="base">
        <a:spcBef>
          <a:spcPct val="0"/>
        </a:spcBef>
        <a:spcAft>
          <a:spcPct val="0"/>
        </a:spcAft>
        <a:defRPr sz="3793">
          <a:solidFill>
            <a:srgbClr val="008BBC"/>
          </a:solidFill>
          <a:latin typeface="Verdana" pitchFamily="34" charset="0"/>
        </a:defRPr>
      </a:lvl7pPr>
      <a:lvl8pPr marL="2184907" algn="l" rtl="0" fontAlgn="base">
        <a:spcBef>
          <a:spcPct val="0"/>
        </a:spcBef>
        <a:spcAft>
          <a:spcPct val="0"/>
        </a:spcAft>
        <a:defRPr sz="3793">
          <a:solidFill>
            <a:srgbClr val="008BBC"/>
          </a:solidFill>
          <a:latin typeface="Verdana" pitchFamily="34" charset="0"/>
        </a:defRPr>
      </a:lvl8pPr>
      <a:lvl9pPr marL="2913210" algn="l" rtl="0" fontAlgn="base">
        <a:spcBef>
          <a:spcPct val="0"/>
        </a:spcBef>
        <a:spcAft>
          <a:spcPct val="0"/>
        </a:spcAft>
        <a:defRPr sz="3793">
          <a:solidFill>
            <a:srgbClr val="008BBC"/>
          </a:solidFill>
          <a:latin typeface="Verdana" pitchFamily="34" charset="0"/>
        </a:defRPr>
      </a:lvl9pPr>
    </p:titleStyle>
    <p:bodyStyle>
      <a:lvl1pPr marL="359093" indent="-359093" algn="l" rtl="0" eaLnBrk="0" fontAlgn="base" hangingPunct="0">
        <a:spcBef>
          <a:spcPct val="20000"/>
        </a:spcBef>
        <a:spcAft>
          <a:spcPct val="0"/>
        </a:spcAft>
        <a:buClr>
          <a:srgbClr val="0071CF"/>
        </a:buClr>
        <a:buFont typeface="Wingdings" pitchFamily="2" charset="2"/>
        <a:buChar char="§"/>
        <a:defRPr sz="3556">
          <a:solidFill>
            <a:schemeClr val="tx1">
              <a:lumMod val="95000"/>
              <a:lumOff val="5000"/>
            </a:schemeClr>
          </a:solidFill>
          <a:latin typeface="Calibri" panose="020F0502020204030204" pitchFamily="34" charset="0"/>
          <a:ea typeface="+mn-ea"/>
          <a:cs typeface="Verdana" pitchFamily="34" charset="0"/>
        </a:defRPr>
      </a:lvl1pPr>
      <a:lvl2pPr marL="1183492" indent="-455189" algn="l" rtl="0" eaLnBrk="0" fontAlgn="base" hangingPunct="0">
        <a:spcBef>
          <a:spcPct val="20000"/>
        </a:spcBef>
        <a:spcAft>
          <a:spcPct val="0"/>
        </a:spcAft>
        <a:buClr>
          <a:srgbClr val="0071CF"/>
        </a:buClr>
        <a:buFont typeface="Wingdings" pitchFamily="2" charset="2"/>
        <a:buChar char="§"/>
        <a:defRPr sz="3200">
          <a:solidFill>
            <a:schemeClr val="tx1">
              <a:lumMod val="95000"/>
              <a:lumOff val="5000"/>
            </a:schemeClr>
          </a:solidFill>
          <a:latin typeface="Calibri" panose="020F0502020204030204" pitchFamily="34" charset="0"/>
          <a:cs typeface="Verdana" pitchFamily="34" charset="0"/>
        </a:defRPr>
      </a:lvl2pPr>
      <a:lvl3pPr marL="1820756" indent="-364151" algn="l" rtl="0" eaLnBrk="0" fontAlgn="base" hangingPunct="0">
        <a:spcBef>
          <a:spcPct val="20000"/>
        </a:spcBef>
        <a:spcAft>
          <a:spcPct val="0"/>
        </a:spcAft>
        <a:buClr>
          <a:srgbClr val="0071CF"/>
        </a:buClr>
        <a:buFont typeface="Wingdings" pitchFamily="2" charset="2"/>
        <a:buChar char="§"/>
        <a:defRPr sz="2608">
          <a:solidFill>
            <a:schemeClr val="tx1">
              <a:lumMod val="95000"/>
              <a:lumOff val="5000"/>
            </a:schemeClr>
          </a:solidFill>
          <a:latin typeface="Calibri" panose="020F0502020204030204" pitchFamily="34" charset="0"/>
          <a:cs typeface="Verdana" pitchFamily="34" charset="0"/>
        </a:defRPr>
      </a:lvl3pPr>
      <a:lvl4pPr marL="2549059" indent="-364151" algn="l" rtl="0" eaLnBrk="0" fontAlgn="base" hangingPunct="0">
        <a:spcBef>
          <a:spcPct val="20000"/>
        </a:spcBef>
        <a:spcAft>
          <a:spcPct val="0"/>
        </a:spcAft>
        <a:buClr>
          <a:srgbClr val="0071CF"/>
        </a:buClr>
        <a:buFont typeface="Wingdings" pitchFamily="2" charset="2"/>
        <a:buChar char="§"/>
        <a:defRPr sz="2252">
          <a:solidFill>
            <a:schemeClr val="tx1">
              <a:lumMod val="95000"/>
              <a:lumOff val="5000"/>
            </a:schemeClr>
          </a:solidFill>
          <a:latin typeface="Calibri" panose="020F0502020204030204" pitchFamily="34" charset="0"/>
          <a:cs typeface="Verdana" pitchFamily="34" charset="0"/>
        </a:defRPr>
      </a:lvl4pPr>
      <a:lvl5pPr marL="3277362" indent="-364151" algn="l" rtl="0" eaLnBrk="0" fontAlgn="base" hangingPunct="0">
        <a:spcBef>
          <a:spcPct val="20000"/>
        </a:spcBef>
        <a:spcAft>
          <a:spcPct val="0"/>
        </a:spcAft>
        <a:buClr>
          <a:srgbClr val="0071CF"/>
        </a:buClr>
        <a:buFont typeface="Wingdings" pitchFamily="2" charset="2"/>
        <a:buChar char="§"/>
        <a:defRPr sz="2252">
          <a:solidFill>
            <a:schemeClr val="tx1">
              <a:lumMod val="95000"/>
              <a:lumOff val="5000"/>
            </a:schemeClr>
          </a:solidFill>
          <a:latin typeface="Calibri" panose="020F0502020204030204" pitchFamily="34" charset="0"/>
          <a:cs typeface="Verdana" pitchFamily="34" charset="0"/>
        </a:defRPr>
      </a:lvl5pPr>
      <a:lvl6pPr marL="4005664" indent="-364151" algn="l" rtl="0" fontAlgn="base">
        <a:spcBef>
          <a:spcPct val="20000"/>
        </a:spcBef>
        <a:spcAft>
          <a:spcPct val="0"/>
        </a:spcAft>
        <a:buChar char="»"/>
        <a:defRPr sz="2252">
          <a:solidFill>
            <a:schemeClr val="tx1"/>
          </a:solidFill>
          <a:latin typeface="+mn-lt"/>
        </a:defRPr>
      </a:lvl6pPr>
      <a:lvl7pPr marL="4733966" indent="-364151" algn="l" rtl="0" fontAlgn="base">
        <a:spcBef>
          <a:spcPct val="20000"/>
        </a:spcBef>
        <a:spcAft>
          <a:spcPct val="0"/>
        </a:spcAft>
        <a:buChar char="»"/>
        <a:defRPr sz="2252">
          <a:solidFill>
            <a:schemeClr val="tx1"/>
          </a:solidFill>
          <a:latin typeface="+mn-lt"/>
        </a:defRPr>
      </a:lvl7pPr>
      <a:lvl8pPr marL="5462269" indent="-364151" algn="l" rtl="0" fontAlgn="base">
        <a:spcBef>
          <a:spcPct val="20000"/>
        </a:spcBef>
        <a:spcAft>
          <a:spcPct val="0"/>
        </a:spcAft>
        <a:buChar char="»"/>
        <a:defRPr sz="2252">
          <a:solidFill>
            <a:schemeClr val="tx1"/>
          </a:solidFill>
          <a:latin typeface="+mn-lt"/>
        </a:defRPr>
      </a:lvl8pPr>
      <a:lvl9pPr marL="6190571" indent="-364151" algn="l" rtl="0" fontAlgn="base">
        <a:spcBef>
          <a:spcPct val="20000"/>
        </a:spcBef>
        <a:spcAft>
          <a:spcPct val="0"/>
        </a:spcAft>
        <a:buChar char="»"/>
        <a:defRPr sz="2252">
          <a:solidFill>
            <a:schemeClr val="tx1"/>
          </a:solidFill>
          <a:latin typeface="+mn-lt"/>
        </a:defRPr>
      </a:lvl9pPr>
    </p:bodyStyle>
    <p:otherStyle>
      <a:defPPr>
        <a:defRPr lang="en-US"/>
      </a:defPPr>
      <a:lvl1pPr marL="0" algn="l" defTabSz="1456606" rtl="0" eaLnBrk="1" latinLnBrk="0" hangingPunct="1">
        <a:defRPr sz="2844" kern="1200">
          <a:solidFill>
            <a:schemeClr val="tx1"/>
          </a:solidFill>
          <a:latin typeface="+mn-lt"/>
          <a:ea typeface="+mn-ea"/>
          <a:cs typeface="+mn-cs"/>
        </a:defRPr>
      </a:lvl1pPr>
      <a:lvl2pPr marL="728303" algn="l" defTabSz="1456606" rtl="0" eaLnBrk="1" latinLnBrk="0" hangingPunct="1">
        <a:defRPr sz="2844" kern="1200">
          <a:solidFill>
            <a:schemeClr val="tx1"/>
          </a:solidFill>
          <a:latin typeface="+mn-lt"/>
          <a:ea typeface="+mn-ea"/>
          <a:cs typeface="+mn-cs"/>
        </a:defRPr>
      </a:lvl2pPr>
      <a:lvl3pPr marL="1456606" algn="l" defTabSz="1456606" rtl="0" eaLnBrk="1" latinLnBrk="0" hangingPunct="1">
        <a:defRPr sz="2844" kern="1200">
          <a:solidFill>
            <a:schemeClr val="tx1"/>
          </a:solidFill>
          <a:latin typeface="+mn-lt"/>
          <a:ea typeface="+mn-ea"/>
          <a:cs typeface="+mn-cs"/>
        </a:defRPr>
      </a:lvl3pPr>
      <a:lvl4pPr marL="2184907" algn="l" defTabSz="1456606" rtl="0" eaLnBrk="1" latinLnBrk="0" hangingPunct="1">
        <a:defRPr sz="2844" kern="1200">
          <a:solidFill>
            <a:schemeClr val="tx1"/>
          </a:solidFill>
          <a:latin typeface="+mn-lt"/>
          <a:ea typeface="+mn-ea"/>
          <a:cs typeface="+mn-cs"/>
        </a:defRPr>
      </a:lvl4pPr>
      <a:lvl5pPr marL="2913210" algn="l" defTabSz="1456606" rtl="0" eaLnBrk="1" latinLnBrk="0" hangingPunct="1">
        <a:defRPr sz="2844" kern="1200">
          <a:solidFill>
            <a:schemeClr val="tx1"/>
          </a:solidFill>
          <a:latin typeface="+mn-lt"/>
          <a:ea typeface="+mn-ea"/>
          <a:cs typeface="+mn-cs"/>
        </a:defRPr>
      </a:lvl5pPr>
      <a:lvl6pPr marL="3641513" algn="l" defTabSz="1456606" rtl="0" eaLnBrk="1" latinLnBrk="0" hangingPunct="1">
        <a:defRPr sz="2844" kern="1200">
          <a:solidFill>
            <a:schemeClr val="tx1"/>
          </a:solidFill>
          <a:latin typeface="+mn-lt"/>
          <a:ea typeface="+mn-ea"/>
          <a:cs typeface="+mn-cs"/>
        </a:defRPr>
      </a:lvl6pPr>
      <a:lvl7pPr marL="4369816" algn="l" defTabSz="1456606" rtl="0" eaLnBrk="1" latinLnBrk="0" hangingPunct="1">
        <a:defRPr sz="2844" kern="1200">
          <a:solidFill>
            <a:schemeClr val="tx1"/>
          </a:solidFill>
          <a:latin typeface="+mn-lt"/>
          <a:ea typeface="+mn-ea"/>
          <a:cs typeface="+mn-cs"/>
        </a:defRPr>
      </a:lvl7pPr>
      <a:lvl8pPr marL="5098118" algn="l" defTabSz="1456606" rtl="0" eaLnBrk="1" latinLnBrk="0" hangingPunct="1">
        <a:defRPr sz="2844" kern="1200">
          <a:solidFill>
            <a:schemeClr val="tx1"/>
          </a:solidFill>
          <a:latin typeface="+mn-lt"/>
          <a:ea typeface="+mn-ea"/>
          <a:cs typeface="+mn-cs"/>
        </a:defRPr>
      </a:lvl8pPr>
      <a:lvl9pPr marL="5826419" algn="l" defTabSz="1456606" rtl="0" eaLnBrk="1" latinLnBrk="0" hangingPunct="1">
        <a:defRPr sz="28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88">
          <p15:clr>
            <a:srgbClr val="F26B43"/>
          </p15:clr>
        </p15:guide>
        <p15:guide id="2" orient="horz" pos="576">
          <p15:clr>
            <a:srgbClr val="F26B43"/>
          </p15:clr>
        </p15:guide>
        <p15:guide id="3" orient="horz" pos="3984">
          <p15:clr>
            <a:srgbClr val="F26B43"/>
          </p15:clr>
        </p15:guide>
        <p15:guide id="4" pos="7608">
          <p15:clr>
            <a:srgbClr val="F26B43"/>
          </p15:clr>
        </p15:guide>
        <p15:guide id="5" pos="1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diagramData" Target="../diagrams/data2.xml"/><Relationship Id="rId20" Type="http://schemas.openxmlformats.org/officeDocument/2006/relationships/image" Target="../media/image22.png"/><Relationship Id="rId21" Type="http://schemas.openxmlformats.org/officeDocument/2006/relationships/image" Target="../media/image82.png"/><Relationship Id="rId22" Type="http://schemas.openxmlformats.org/officeDocument/2006/relationships/image" Target="../media/image28.png"/><Relationship Id="rId23" Type="http://schemas.openxmlformats.org/officeDocument/2006/relationships/image" Target="../media/image29.png"/><Relationship Id="rId24" Type="http://schemas.openxmlformats.org/officeDocument/2006/relationships/image" Target="../media/image30.png"/><Relationship Id="rId10" Type="http://schemas.openxmlformats.org/officeDocument/2006/relationships/diagramLayout" Target="../diagrams/layout2.xml"/><Relationship Id="rId11" Type="http://schemas.openxmlformats.org/officeDocument/2006/relationships/diagramQuickStyle" Target="../diagrams/quickStyle2.xml"/><Relationship Id="rId12" Type="http://schemas.openxmlformats.org/officeDocument/2006/relationships/diagramColors" Target="../diagrams/colors2.xml"/><Relationship Id="rId13" Type="http://schemas.microsoft.com/office/2007/relationships/diagramDrawing" Target="../diagrams/drawing2.xml"/><Relationship Id="rId14" Type="http://schemas.openxmlformats.org/officeDocument/2006/relationships/image" Target="../media/image10.png"/><Relationship Id="rId15" Type="http://schemas.openxmlformats.org/officeDocument/2006/relationships/image" Target="../media/image26.png"/><Relationship Id="rId16" Type="http://schemas.openxmlformats.org/officeDocument/2006/relationships/image" Target="../media/image25.png"/><Relationship Id="rId17" Type="http://schemas.openxmlformats.org/officeDocument/2006/relationships/image" Target="../media/image24.png"/><Relationship Id="rId18" Type="http://schemas.openxmlformats.org/officeDocument/2006/relationships/image" Target="../media/image9.jpeg"/><Relationship Id="rId1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1.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3.png"/><Relationship Id="rId4" Type="http://schemas.openxmlformats.org/officeDocument/2006/relationships/image" Target="../media/image8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24" Type="http://schemas.openxmlformats.org/officeDocument/2006/relationships/image" Target="../media/image30.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20" Type="http://schemas.openxmlformats.org/officeDocument/2006/relationships/image" Target="../media/image45.png"/><Relationship Id="rId21" Type="http://schemas.openxmlformats.org/officeDocument/2006/relationships/image" Target="../media/image46.png"/><Relationship Id="rId22" Type="http://schemas.openxmlformats.org/officeDocument/2006/relationships/image" Target="../media/image47.png"/><Relationship Id="rId23" Type="http://schemas.openxmlformats.org/officeDocument/2006/relationships/image" Target="../media/image11.png"/><Relationship Id="rId24" Type="http://schemas.openxmlformats.org/officeDocument/2006/relationships/image" Target="../media/image48.png"/><Relationship Id="rId25" Type="http://schemas.openxmlformats.org/officeDocument/2006/relationships/image" Target="../media/image49.png"/><Relationship Id="rId26" Type="http://schemas.openxmlformats.org/officeDocument/2006/relationships/image" Target="../media/image50.png"/><Relationship Id="rId27" Type="http://schemas.openxmlformats.org/officeDocument/2006/relationships/image" Target="../media/image51.png"/><Relationship Id="rId28" Type="http://schemas.openxmlformats.org/officeDocument/2006/relationships/image" Target="../media/image52.png"/><Relationship Id="rId29"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30" Type="http://schemas.openxmlformats.org/officeDocument/2006/relationships/image" Target="../media/image54.png"/><Relationship Id="rId31" Type="http://schemas.openxmlformats.org/officeDocument/2006/relationships/image" Target="../media/image55.png"/><Relationship Id="rId32" Type="http://schemas.openxmlformats.org/officeDocument/2006/relationships/image" Target="../media/image28.png"/><Relationship Id="rId9" Type="http://schemas.openxmlformats.org/officeDocument/2006/relationships/image" Target="../media/image38.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33" Type="http://schemas.openxmlformats.org/officeDocument/2006/relationships/image" Target="../media/image29.png"/><Relationship Id="rId34" Type="http://schemas.openxmlformats.org/officeDocument/2006/relationships/image" Target="../media/image56.png"/><Relationship Id="rId10" Type="http://schemas.openxmlformats.org/officeDocument/2006/relationships/image" Target="../media/image39.png"/><Relationship Id="rId11" Type="http://schemas.openxmlformats.org/officeDocument/2006/relationships/image" Target="../media/image40.png"/><Relationship Id="rId12" Type="http://schemas.openxmlformats.org/officeDocument/2006/relationships/image" Target="../media/image41.png"/><Relationship Id="rId13" Type="http://schemas.openxmlformats.org/officeDocument/2006/relationships/image" Target="../media/image42.png"/><Relationship Id="rId14" Type="http://schemas.openxmlformats.org/officeDocument/2006/relationships/image" Target="../media/image10.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8" Type="http://schemas.openxmlformats.org/officeDocument/2006/relationships/image" Target="../media/image43.png"/><Relationship Id="rId19"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6.xml"/><Relationship Id="rId5" Type="http://schemas.openxmlformats.org/officeDocument/2006/relationships/slide" Target="slide7.xml"/><Relationship Id="rId6" Type="http://schemas.openxmlformats.org/officeDocument/2006/relationships/slide" Target="slide8.xml"/><Relationship Id="rId7" Type="http://schemas.openxmlformats.org/officeDocument/2006/relationships/slide" Target="slide9.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23.png"/><Relationship Id="rId13" Type="http://schemas.openxmlformats.org/officeDocument/2006/relationships/image" Target="../media/image22.png"/><Relationship Id="rId14" Type="http://schemas.openxmlformats.org/officeDocument/2006/relationships/image" Target="../media/image28.png"/><Relationship Id="rId15" Type="http://schemas.openxmlformats.org/officeDocument/2006/relationships/image" Target="../media/image29.png"/><Relationship Id="rId1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slide" Target="slide4.xml"/><Relationship Id="rId7" Type="http://schemas.openxmlformats.org/officeDocument/2006/relationships/image" Target="../media/image10.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13.png"/><Relationship Id="rId11" Type="http://schemas.openxmlformats.org/officeDocument/2006/relationships/slide" Target="slide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15.png"/><Relationship Id="rId5" Type="http://schemas.openxmlformats.org/officeDocument/2006/relationships/image" Target="../media/image71.png"/><Relationship Id="rId6" Type="http://schemas.openxmlformats.org/officeDocument/2006/relationships/image" Target="../media/image72.png"/><Relationship Id="rId7" Type="http://schemas.openxmlformats.org/officeDocument/2006/relationships/image" Target="../media/image73.png"/><Relationship Id="rId8" Type="http://schemas.openxmlformats.org/officeDocument/2006/relationships/slide" Target="slide4.xml"/><Relationship Id="rId9" Type="http://schemas.openxmlformats.org/officeDocument/2006/relationships/image" Target="../media/image28.png"/><Relationship Id="rId10" Type="http://schemas.openxmlformats.org/officeDocument/2006/relationships/image" Target="../media/image29.png"/><Relationship Id="rId11"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jpe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 Id="rId11" Type="http://schemas.openxmlformats.org/officeDocument/2006/relationships/slide" Target="slide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667" y="4990008"/>
            <a:ext cx="14063133" cy="1715591"/>
          </a:xfrm>
        </p:spPr>
        <p:txBody>
          <a:bodyPr/>
          <a:lstStyle/>
          <a:p>
            <a:r>
              <a:rPr lang="en-US" sz="6000" b="1" dirty="0" smtClean="0">
                <a:effectLst>
                  <a:outerShdw blurRad="38100" dist="38100" dir="2700000" algn="tl">
                    <a:srgbClr val="000000">
                      <a:alpha val="43137"/>
                    </a:srgbClr>
                  </a:outerShdw>
                </a:effectLst>
              </a:rPr>
              <a:t>Data Migration QA </a:t>
            </a:r>
            <a:br>
              <a:rPr lang="en-US" sz="6000" b="1" dirty="0" smtClean="0">
                <a:effectLst>
                  <a:outerShdw blurRad="38100" dist="38100" dir="2700000" algn="tl">
                    <a:srgbClr val="000000">
                      <a:alpha val="43137"/>
                    </a:srgbClr>
                  </a:outerShdw>
                </a:effectLst>
              </a:rPr>
            </a:br>
            <a:r>
              <a:rPr lang="en-US" sz="6000" b="1" dirty="0" smtClean="0">
                <a:effectLst>
                  <a:outerShdw blurRad="38100" dist="38100" dir="2700000" algn="tl">
                    <a:srgbClr val="000000">
                      <a:alpha val="43137"/>
                    </a:srgbClr>
                  </a:outerShdw>
                </a:effectLst>
              </a:rPr>
              <a:t>BI SQuAD Solutions</a:t>
            </a:r>
            <a:endParaRPr lang="en-US"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18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Approach – End to End Validation – Future Roadmap </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10" name="Slide Number Placeholder 5"/>
          <p:cNvSpPr txBox="1">
            <a:spLocks/>
          </p:cNvSpPr>
          <p:nvPr/>
        </p:nvSpPr>
        <p:spPr>
          <a:xfrm>
            <a:off x="52865" y="6305131"/>
            <a:ext cx="718927" cy="501028"/>
          </a:xfrm>
          <a:prstGeom prst="rect">
            <a:avLst/>
          </a:prstGeom>
        </p:spPr>
        <p:txBody>
          <a:bodyPr vert="horz" lIns="91436" tIns="45718" rIns="91436" bIns="45718" rtlCol="0" anchor="ctr"/>
          <a:lstStyle>
            <a:defPPr>
              <a:defRPr lang="en-US"/>
            </a:defPPr>
            <a:lvl1pPr marL="0" algn="r" defTabSz="914400" rtl="0" eaLnBrk="1" latinLnBrk="0" hangingPunct="1">
              <a:defRPr sz="1467"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2AB80A-78BA-6B42-BA0D-B44ACF890F5A}" type="slidenum">
              <a:rPr kumimoji="0" lang="en-US" sz="1467"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67"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TextBox 5"/>
          <p:cNvSpPr txBox="1"/>
          <p:nvPr/>
        </p:nvSpPr>
        <p:spPr>
          <a:xfrm>
            <a:off x="248920" y="838200"/>
            <a:ext cx="13848080" cy="1169551"/>
          </a:xfrm>
          <a:prstGeom prst="rect">
            <a:avLst/>
          </a:prstGeom>
          <a:noFill/>
        </p:spPr>
        <p:txBody>
          <a:bodyPr wrap="square" rtlCol="0">
            <a:spAutoFit/>
          </a:bodyPr>
          <a:lstStyle/>
          <a:p>
            <a:r>
              <a:rPr lang="en-US" sz="1400" dirty="0" smtClean="0"/>
              <a:t>Below is the proposed testing approach using BRAVO tool that could validate the data end to end in an automated manner. This future road map covers the following – </a:t>
            </a:r>
          </a:p>
          <a:p>
            <a:pPr marL="285750" indent="-285750">
              <a:buFont typeface="Arial" panose="020B0604020202020204" pitchFamily="34" charset="0"/>
              <a:buChar char="•"/>
            </a:pPr>
            <a:r>
              <a:rPr lang="en-US" sz="1400" dirty="0" smtClean="0"/>
              <a:t>Metadata validation</a:t>
            </a:r>
          </a:p>
          <a:p>
            <a:pPr marL="285750" indent="-285750">
              <a:buFont typeface="Arial" panose="020B0604020202020204" pitchFamily="34" charset="0"/>
              <a:buChar char="•"/>
            </a:pPr>
            <a:r>
              <a:rPr lang="en-US" sz="1400" dirty="0" smtClean="0"/>
              <a:t>Test Case/Script Creation</a:t>
            </a:r>
          </a:p>
          <a:p>
            <a:pPr marL="285750" indent="-285750">
              <a:buFont typeface="Arial" panose="020B0604020202020204" pitchFamily="34" charset="0"/>
              <a:buChar char="•"/>
            </a:pPr>
            <a:r>
              <a:rPr lang="en-US" sz="1400" dirty="0" smtClean="0"/>
              <a:t>Test Execution</a:t>
            </a:r>
          </a:p>
          <a:p>
            <a:pPr marL="285750" indent="-285750">
              <a:buFont typeface="Arial" panose="020B0604020202020204" pitchFamily="34" charset="0"/>
              <a:buChar char="•"/>
            </a:pPr>
            <a:r>
              <a:rPr lang="en-US" sz="1400" dirty="0" smtClean="0"/>
              <a:t>Test Summary Report Creation</a:t>
            </a:r>
            <a:endParaRPr lang="en-US" sz="1400" dirty="0"/>
          </a:p>
        </p:txBody>
      </p:sp>
      <p:grpSp>
        <p:nvGrpSpPr>
          <p:cNvPr id="108" name="Group 107"/>
          <p:cNvGrpSpPr/>
          <p:nvPr/>
        </p:nvGrpSpPr>
        <p:grpSpPr>
          <a:xfrm>
            <a:off x="401320" y="1981200"/>
            <a:ext cx="13848080" cy="5562600"/>
            <a:chOff x="401320" y="1981200"/>
            <a:chExt cx="13848080" cy="5562600"/>
          </a:xfrm>
        </p:grpSpPr>
        <p:grpSp>
          <p:nvGrpSpPr>
            <p:cNvPr id="107" name="Group 106"/>
            <p:cNvGrpSpPr/>
            <p:nvPr/>
          </p:nvGrpSpPr>
          <p:grpSpPr>
            <a:xfrm>
              <a:off x="401320" y="1981200"/>
              <a:ext cx="13848080" cy="5562600"/>
              <a:chOff x="401320" y="1981200"/>
              <a:chExt cx="13848080" cy="5562600"/>
            </a:xfrm>
          </p:grpSpPr>
          <p:pic>
            <p:nvPicPr>
              <p:cNvPr id="109" name="Picture 10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86932" y="2074328"/>
                <a:ext cx="425281" cy="428709"/>
              </a:xfrm>
              <a:prstGeom prst="rect">
                <a:avLst/>
              </a:prstGeom>
            </p:spPr>
          </p:pic>
          <p:grpSp>
            <p:nvGrpSpPr>
              <p:cNvPr id="105" name="Group 104"/>
              <p:cNvGrpSpPr/>
              <p:nvPr/>
            </p:nvGrpSpPr>
            <p:grpSpPr>
              <a:xfrm>
                <a:off x="401320" y="1981200"/>
                <a:ext cx="13848080" cy="5562600"/>
                <a:chOff x="248920" y="2057401"/>
                <a:chExt cx="13848080" cy="5562600"/>
              </a:xfrm>
            </p:grpSpPr>
            <p:grpSp>
              <p:nvGrpSpPr>
                <p:cNvPr id="103" name="Group 102"/>
                <p:cNvGrpSpPr/>
                <p:nvPr/>
              </p:nvGrpSpPr>
              <p:grpSpPr>
                <a:xfrm>
                  <a:off x="462122" y="2501824"/>
                  <a:ext cx="13482478" cy="4984099"/>
                  <a:chOff x="480116" y="2635900"/>
                  <a:chExt cx="13482478" cy="4984099"/>
                </a:xfrm>
              </p:grpSpPr>
              <p:grpSp>
                <p:nvGrpSpPr>
                  <p:cNvPr id="102" name="Group 101"/>
                  <p:cNvGrpSpPr/>
                  <p:nvPr/>
                </p:nvGrpSpPr>
                <p:grpSpPr>
                  <a:xfrm>
                    <a:off x="480116" y="2635900"/>
                    <a:ext cx="13482478" cy="4984099"/>
                    <a:chOff x="480116" y="2635900"/>
                    <a:chExt cx="13482478" cy="4984099"/>
                  </a:xfrm>
                </p:grpSpPr>
                <p:grpSp>
                  <p:nvGrpSpPr>
                    <p:cNvPr id="7" name="Group 6"/>
                    <p:cNvGrpSpPr/>
                    <p:nvPr/>
                  </p:nvGrpSpPr>
                  <p:grpSpPr>
                    <a:xfrm>
                      <a:off x="480116" y="2635900"/>
                      <a:ext cx="10541611" cy="4984099"/>
                      <a:chOff x="480116" y="2635900"/>
                      <a:chExt cx="10541611" cy="4984099"/>
                    </a:xfrm>
                  </p:grpSpPr>
                  <p:sp>
                    <p:nvSpPr>
                      <p:cNvPr id="4" name="Round Diagonal Corner Rectangle 3"/>
                      <p:cNvSpPr/>
                      <p:nvPr/>
                    </p:nvSpPr>
                    <p:spPr>
                      <a:xfrm>
                        <a:off x="5319576" y="3199324"/>
                        <a:ext cx="4313018" cy="4108940"/>
                      </a:xfrm>
                      <a:prstGeom prst="round2DiagRect">
                        <a:avLst/>
                      </a:prstGeom>
                      <a:solidFill>
                        <a:schemeClr val="bg1">
                          <a:lumMod val="95000"/>
                          <a:alpha val="31000"/>
                        </a:schemeClr>
                      </a:solidFill>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nvGrpSpPr>
                      <p:cNvPr id="5" name="Group 4"/>
                      <p:cNvGrpSpPr/>
                      <p:nvPr/>
                    </p:nvGrpSpPr>
                    <p:grpSpPr>
                      <a:xfrm>
                        <a:off x="480116" y="2635900"/>
                        <a:ext cx="10541611" cy="4984099"/>
                        <a:chOff x="480116" y="2635900"/>
                        <a:chExt cx="10541611" cy="4984099"/>
                      </a:xfrm>
                    </p:grpSpPr>
                    <p:grpSp>
                      <p:nvGrpSpPr>
                        <p:cNvPr id="8" name="Group 7"/>
                        <p:cNvGrpSpPr/>
                        <p:nvPr/>
                      </p:nvGrpSpPr>
                      <p:grpSpPr>
                        <a:xfrm>
                          <a:off x="480116" y="2635900"/>
                          <a:ext cx="10541611" cy="4984099"/>
                          <a:chOff x="486225" y="1528494"/>
                          <a:chExt cx="10843667" cy="6091506"/>
                        </a:xfrm>
                      </p:grpSpPr>
                      <p:sp>
                        <p:nvSpPr>
                          <p:cNvPr id="9" name="Striped Right Arrow 8"/>
                          <p:cNvSpPr/>
                          <p:nvPr/>
                        </p:nvSpPr>
                        <p:spPr>
                          <a:xfrm>
                            <a:off x="3725292" y="5872319"/>
                            <a:ext cx="1219200" cy="431825"/>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nvGrpSpPr>
                          <p:cNvPr id="10" name="Group 9"/>
                          <p:cNvGrpSpPr/>
                          <p:nvPr/>
                        </p:nvGrpSpPr>
                        <p:grpSpPr>
                          <a:xfrm>
                            <a:off x="486225" y="1528494"/>
                            <a:ext cx="10843667" cy="6091506"/>
                            <a:chOff x="193911" y="1107019"/>
                            <a:chExt cx="10843667" cy="6091506"/>
                          </a:xfrm>
                        </p:grpSpPr>
                        <p:grpSp>
                          <p:nvGrpSpPr>
                            <p:cNvPr id="11" name="Group 10"/>
                            <p:cNvGrpSpPr/>
                            <p:nvPr/>
                          </p:nvGrpSpPr>
                          <p:grpSpPr>
                            <a:xfrm>
                              <a:off x="5946186" y="1844347"/>
                              <a:ext cx="4973420" cy="2200204"/>
                              <a:chOff x="592045" y="3155021"/>
                              <a:chExt cx="5360729" cy="2200204"/>
                            </a:xfrm>
                          </p:grpSpPr>
                          <p:sp>
                            <p:nvSpPr>
                              <p:cNvPr id="93" name="TextBox 92"/>
                              <p:cNvSpPr txBox="1"/>
                              <p:nvPr/>
                            </p:nvSpPr>
                            <p:spPr>
                              <a:xfrm>
                                <a:off x="4181214" y="5079482"/>
                                <a:ext cx="1771560" cy="275743"/>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endParaRPr lang="en-IN" sz="1400" dirty="0">
                                  <a:latin typeface="Segoe UI "/>
                                </a:endParaRPr>
                              </a:p>
                            </p:txBody>
                          </p:sp>
                          <p:sp>
                            <p:nvSpPr>
                              <p:cNvPr id="94" name="TextBox 93"/>
                              <p:cNvSpPr txBox="1"/>
                              <p:nvPr/>
                            </p:nvSpPr>
                            <p:spPr>
                              <a:xfrm>
                                <a:off x="592045" y="3155021"/>
                                <a:ext cx="3081412" cy="374625"/>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r>
                                  <a:rPr lang="en-US" sz="1600" dirty="0" smtClean="0">
                                    <a:latin typeface="Segoe UI "/>
                                  </a:rPr>
                                  <a:t>BRAVO Engine</a:t>
                                </a:r>
                                <a:endParaRPr lang="en-IN" sz="1600" dirty="0">
                                  <a:latin typeface="Segoe UI "/>
                                </a:endParaRPr>
                              </a:p>
                            </p:txBody>
                          </p:sp>
                        </p:grpSp>
                        <p:grpSp>
                          <p:nvGrpSpPr>
                            <p:cNvPr id="16" name="Group 15"/>
                            <p:cNvGrpSpPr/>
                            <p:nvPr/>
                          </p:nvGrpSpPr>
                          <p:grpSpPr>
                            <a:xfrm>
                              <a:off x="193911" y="1107019"/>
                              <a:ext cx="10843667" cy="6091506"/>
                              <a:chOff x="185444" y="1067979"/>
                              <a:chExt cx="10843667" cy="6091506"/>
                            </a:xfrm>
                          </p:grpSpPr>
                          <p:grpSp>
                            <p:nvGrpSpPr>
                              <p:cNvPr id="17" name="Group 16"/>
                              <p:cNvGrpSpPr/>
                              <p:nvPr/>
                            </p:nvGrpSpPr>
                            <p:grpSpPr>
                              <a:xfrm>
                                <a:off x="185444" y="1067979"/>
                                <a:ext cx="10843667" cy="6091506"/>
                                <a:chOff x="320966" y="1051858"/>
                                <a:chExt cx="10843667" cy="6091506"/>
                              </a:xfrm>
                            </p:grpSpPr>
                            <p:grpSp>
                              <p:nvGrpSpPr>
                                <p:cNvPr id="58" name="Group 57"/>
                                <p:cNvGrpSpPr/>
                                <p:nvPr/>
                              </p:nvGrpSpPr>
                              <p:grpSpPr>
                                <a:xfrm>
                                  <a:off x="320966" y="1051858"/>
                                  <a:ext cx="3234507" cy="6091506"/>
                                  <a:chOff x="107716" y="1178820"/>
                                  <a:chExt cx="3234507" cy="6091506"/>
                                </a:xfrm>
                              </p:grpSpPr>
                              <p:grpSp>
                                <p:nvGrpSpPr>
                                  <p:cNvPr id="67" name="Group 66"/>
                                  <p:cNvGrpSpPr/>
                                  <p:nvPr/>
                                </p:nvGrpSpPr>
                                <p:grpSpPr>
                                  <a:xfrm>
                                    <a:off x="107716" y="1178820"/>
                                    <a:ext cx="3234507" cy="6091506"/>
                                    <a:chOff x="149973" y="1093788"/>
                                    <a:chExt cx="3234507" cy="6091506"/>
                                  </a:xfrm>
                                </p:grpSpPr>
                                <p:sp>
                                  <p:nvSpPr>
                                    <p:cNvPr id="69" name="Rectangle 68"/>
                                    <p:cNvSpPr/>
                                    <p:nvPr/>
                                  </p:nvSpPr>
                                  <p:spPr>
                                    <a:xfrm>
                                      <a:off x="149973" y="1374546"/>
                                      <a:ext cx="3169192" cy="2683517"/>
                                    </a:xfrm>
                                    <a:prstGeom prst="rect">
                                      <a:avLst/>
                                    </a:prstGeom>
                                    <a:noFill/>
                                    <a:ln w="12700" cap="flat" cmpd="sng" algn="ctr">
                                      <a:solidFill>
                                        <a:srgbClr val="FF3A3A"/>
                                      </a:solidFill>
                                      <a:prstDash val="dash"/>
                                      <a:miter lim="800000"/>
                                    </a:ln>
                                    <a:effectLst/>
                                  </p:spPr>
                                  <p:txBody>
                                    <a:bodyPr rtlCol="0" anchor="ctr"/>
                                    <a:lstStyle/>
                                    <a:p>
                                      <a:pPr algn="ctr" defTabSz="993214"/>
                                      <a:endParaRPr lang="en-US" sz="2377" kern="0" dirty="0">
                                        <a:solidFill>
                                          <a:prstClr val="white"/>
                                        </a:solidFill>
                                        <a:cs typeface="Calibri" panose="020F0502020204030204" pitchFamily="34" charset="0"/>
                                      </a:endParaRPr>
                                    </a:p>
                                  </p:txBody>
                                </p:sp>
                                <p:sp>
                                  <p:nvSpPr>
                                    <p:cNvPr id="70" name="Rectangle 69"/>
                                    <p:cNvSpPr/>
                                    <p:nvPr/>
                                  </p:nvSpPr>
                                  <p:spPr>
                                    <a:xfrm>
                                      <a:off x="976970" y="1846260"/>
                                      <a:ext cx="1237401" cy="1538513"/>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71" name="Rounded Rectangle 70"/>
                                    <p:cNvSpPr/>
                                    <p:nvPr/>
                                  </p:nvSpPr>
                                  <p:spPr>
                                    <a:xfrm>
                                      <a:off x="972007" y="3174894"/>
                                      <a:ext cx="1242364" cy="276600"/>
                                    </a:xfrm>
                                    <a:prstGeom prst="roundRect">
                                      <a:avLst>
                                        <a:gd name="adj" fmla="val 0"/>
                                      </a:avLst>
                                    </a:prstGeom>
                                    <a:solidFill>
                                      <a:schemeClr val="accent2"/>
                                    </a:solidFill>
                                    <a:ln w="12700" cap="flat" cmpd="sng" algn="ctr">
                                      <a:noFill/>
                                      <a:prstDash val="solid"/>
                                    </a:ln>
                                    <a:effectLst/>
                                  </p:spPr>
                                  <p:txBody>
                                    <a:bodyPr lIns="0" rIns="0" anchor="ctr"/>
                                    <a:lstStyle/>
                                    <a:p>
                                      <a:pPr algn="ctr" defTabSz="993214"/>
                                      <a:r>
                                        <a:rPr lang="en-US" sz="1141" b="1" kern="0" dirty="0" smtClean="0">
                                          <a:solidFill>
                                            <a:srgbClr val="FFFFFF"/>
                                          </a:solidFill>
                                          <a:cs typeface="Calibri" panose="020F0502020204030204" pitchFamily="34" charset="0"/>
                                        </a:rPr>
                                        <a:t>SOURCE</a:t>
                                      </a:r>
                                      <a:endParaRPr lang="en-US" sz="1141" b="1" kern="0" dirty="0">
                                        <a:solidFill>
                                          <a:srgbClr val="FFFFFF"/>
                                        </a:solidFill>
                                        <a:cs typeface="Calibri" panose="020F0502020204030204" pitchFamily="34" charset="0"/>
                                      </a:endParaRPr>
                                    </a:p>
                                  </p:txBody>
                                </p:sp>
                                <p:sp>
                                  <p:nvSpPr>
                                    <p:cNvPr id="72" name="Rectangle 71"/>
                                    <p:cNvSpPr/>
                                    <p:nvPr/>
                                  </p:nvSpPr>
                                  <p:spPr>
                                    <a:xfrm>
                                      <a:off x="1094791" y="2018429"/>
                                      <a:ext cx="1008259" cy="868276"/>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993214"/>
                                      <a:endParaRPr lang="en-US" sz="2000" kern="0" dirty="0">
                                        <a:solidFill>
                                          <a:prstClr val="white"/>
                                        </a:solidFill>
                                        <a:cs typeface="Calibri" panose="020F0502020204030204" pitchFamily="34" charset="0"/>
                                      </a:endParaRPr>
                                    </a:p>
                                  </p:txBody>
                                </p:sp>
                                <p:sp>
                                  <p:nvSpPr>
                                    <p:cNvPr id="73" name="Rectangle 72"/>
                                    <p:cNvSpPr/>
                                    <p:nvPr/>
                                  </p:nvSpPr>
                                  <p:spPr>
                                    <a:xfrm>
                                      <a:off x="1139770" y="2221941"/>
                                      <a:ext cx="939055" cy="523220"/>
                                    </a:xfrm>
                                    <a:prstGeom prst="rect">
                                      <a:avLst/>
                                    </a:prstGeom>
                                  </p:spPr>
                                  <p:txBody>
                                    <a:bodyPr wrap="square">
                                      <a:spAutoFit/>
                                    </a:bodyPr>
                                    <a:lstStyle/>
                                    <a:p>
                                      <a:pPr algn="ctr" defTabSz="1086792"/>
                                      <a:r>
                                        <a:rPr lang="en-US" sz="1400" b="1" dirty="0" smtClean="0">
                                          <a:solidFill>
                                            <a:srgbClr val="44546A"/>
                                          </a:solidFill>
                                        </a:rPr>
                                        <a:t>Tables/</a:t>
                                      </a:r>
                                    </a:p>
                                    <a:p>
                                      <a:pPr algn="ctr" defTabSz="1086792"/>
                                      <a:r>
                                        <a:rPr lang="en-US" sz="1400" b="1" dirty="0" smtClean="0">
                                          <a:solidFill>
                                            <a:srgbClr val="44546A"/>
                                          </a:solidFill>
                                        </a:rPr>
                                        <a:t>Views</a:t>
                                      </a:r>
                                      <a:endParaRPr lang="en-US" sz="1400" b="1" dirty="0">
                                        <a:solidFill>
                                          <a:srgbClr val="44546A"/>
                                        </a:solidFill>
                                      </a:endParaRPr>
                                    </a:p>
                                  </p:txBody>
                                </p:sp>
                                <p:sp>
                                  <p:nvSpPr>
                                    <p:cNvPr id="74" name="TextBox 73"/>
                                    <p:cNvSpPr txBox="1"/>
                                    <p:nvPr/>
                                  </p:nvSpPr>
                                  <p:spPr>
                                    <a:xfrm>
                                      <a:off x="2015194" y="1597442"/>
                                      <a:ext cx="1369286" cy="256545"/>
                                    </a:xfrm>
                                    <a:prstGeom prst="rect">
                                      <a:avLst/>
                                    </a:prstGeom>
                                    <a:noFill/>
                                  </p:spPr>
                                  <p:txBody>
                                    <a:bodyPr wrap="none" rtlCol="0">
                                      <a:spAutoFit/>
                                    </a:bodyPr>
                                    <a:lstStyle/>
                                    <a:p>
                                      <a:r>
                                        <a:rPr lang="en-US" sz="1067" b="1" dirty="0"/>
                                        <a:t>On </a:t>
                                      </a:r>
                                      <a:r>
                                        <a:rPr lang="en-US" sz="1067" b="1" dirty="0" smtClean="0"/>
                                        <a:t>Premise/Cloud</a:t>
                                      </a:r>
                                      <a:endParaRPr lang="en-US" sz="1067" b="1" dirty="0"/>
                                    </a:p>
                                  </p:txBody>
                                </p:sp>
                                <p:sp>
                                  <p:nvSpPr>
                                    <p:cNvPr id="75" name="Rounded Rectangle 74"/>
                                    <p:cNvSpPr/>
                                    <p:nvPr/>
                                  </p:nvSpPr>
                                  <p:spPr>
                                    <a:xfrm>
                                      <a:off x="1116929" y="1093788"/>
                                      <a:ext cx="1221243" cy="445575"/>
                                    </a:xfrm>
                                    <a:prstGeom prst="roundRect">
                                      <a:avLst/>
                                    </a:prstGeom>
                                    <a:solidFill>
                                      <a:schemeClr val="accent2">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300" b="1" dirty="0" smtClean="0">
                                          <a:solidFill>
                                            <a:schemeClr val="bg1"/>
                                          </a:solidFill>
                                        </a:rPr>
                                        <a:t>Source Database</a:t>
                                      </a:r>
                                      <a:endParaRPr lang="en-US" sz="1300" b="1" dirty="0">
                                        <a:solidFill>
                                          <a:schemeClr val="bg1"/>
                                        </a:solidFill>
                                      </a:endParaRPr>
                                    </a:p>
                                  </p:txBody>
                                </p:sp>
                                <p:grpSp>
                                  <p:nvGrpSpPr>
                                    <p:cNvPr id="76" name="Group 75"/>
                                    <p:cNvGrpSpPr/>
                                    <p:nvPr/>
                                  </p:nvGrpSpPr>
                                  <p:grpSpPr>
                                    <a:xfrm>
                                      <a:off x="149973" y="4523111"/>
                                      <a:ext cx="3122394" cy="2662183"/>
                                      <a:chOff x="149973" y="4523111"/>
                                      <a:chExt cx="3122394" cy="2662183"/>
                                    </a:xfrm>
                                  </p:grpSpPr>
                                  <p:sp>
                                    <p:nvSpPr>
                                      <p:cNvPr id="83" name="Rectangle 82"/>
                                      <p:cNvSpPr/>
                                      <p:nvPr/>
                                    </p:nvSpPr>
                                    <p:spPr>
                                      <a:xfrm>
                                        <a:off x="149973" y="4776702"/>
                                        <a:ext cx="3122394" cy="2408592"/>
                                      </a:xfrm>
                                      <a:prstGeom prst="rect">
                                        <a:avLst/>
                                      </a:prstGeom>
                                      <a:noFill/>
                                      <a:ln w="12700" cap="flat" cmpd="sng" algn="ctr">
                                        <a:solidFill>
                                          <a:schemeClr val="accent1">
                                            <a:lumMod val="75000"/>
                                          </a:schemeClr>
                                        </a:solidFill>
                                        <a:prstDash val="dash"/>
                                        <a:miter lim="800000"/>
                                      </a:ln>
                                      <a:effectLst/>
                                    </p:spPr>
                                    <p:txBody>
                                      <a:bodyPr rtlCol="0" anchor="ctr"/>
                                      <a:lstStyle/>
                                      <a:p>
                                        <a:pPr algn="ctr" defTabSz="993214"/>
                                        <a:endParaRPr lang="en-US" sz="2377" kern="0" dirty="0">
                                          <a:solidFill>
                                            <a:prstClr val="white"/>
                                          </a:solidFill>
                                          <a:cs typeface="Calibri" panose="020F0502020204030204" pitchFamily="34" charset="0"/>
                                        </a:endParaRPr>
                                      </a:p>
                                    </p:txBody>
                                  </p:sp>
                                  <p:sp>
                                    <p:nvSpPr>
                                      <p:cNvPr id="84" name="Rectangle 83"/>
                                      <p:cNvSpPr/>
                                      <p:nvPr/>
                                    </p:nvSpPr>
                                    <p:spPr>
                                      <a:xfrm>
                                        <a:off x="986301" y="5264956"/>
                                        <a:ext cx="1193173" cy="1530319"/>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85" name="Rounded Rectangle 84"/>
                                      <p:cNvSpPr/>
                                      <p:nvPr/>
                                    </p:nvSpPr>
                                    <p:spPr>
                                      <a:xfrm>
                                        <a:off x="959260" y="6556250"/>
                                        <a:ext cx="1247255" cy="248044"/>
                                      </a:xfrm>
                                      <a:prstGeom prst="roundRect">
                                        <a:avLst>
                                          <a:gd name="adj" fmla="val 0"/>
                                        </a:avLst>
                                      </a:prstGeom>
                                      <a:solidFill>
                                        <a:schemeClr val="accent5"/>
                                      </a:solidFill>
                                      <a:ln w="12700" cap="flat" cmpd="sng" algn="ctr">
                                        <a:solidFill>
                                          <a:schemeClr val="accent5"/>
                                        </a:solidFill>
                                        <a:prstDash val="solid"/>
                                      </a:ln>
                                      <a:effectLst/>
                                    </p:spPr>
                                    <p:txBody>
                                      <a:bodyPr lIns="0" rIns="0" anchor="ctr"/>
                                      <a:lstStyle/>
                                      <a:p>
                                        <a:pPr algn="ctr" defTabSz="993214"/>
                                        <a:r>
                                          <a:rPr lang="en-US" sz="1141" b="1" kern="0" dirty="0" smtClean="0">
                                            <a:solidFill>
                                              <a:srgbClr val="FFFFFF"/>
                                            </a:solidFill>
                                            <a:cs typeface="Calibri" panose="020F0502020204030204" pitchFamily="34" charset="0"/>
                                          </a:rPr>
                                          <a:t>TARGET</a:t>
                                        </a:r>
                                        <a:endParaRPr lang="en-US" sz="1141" b="1" kern="0" dirty="0">
                                          <a:solidFill>
                                            <a:srgbClr val="FFFFFF"/>
                                          </a:solidFill>
                                          <a:cs typeface="Calibri" panose="020F0502020204030204" pitchFamily="34" charset="0"/>
                                        </a:endParaRPr>
                                      </a:p>
                                    </p:txBody>
                                  </p:sp>
                                  <p:sp>
                                    <p:nvSpPr>
                                      <p:cNvPr id="86" name="Rectangle 85"/>
                                      <p:cNvSpPr/>
                                      <p:nvPr/>
                                    </p:nvSpPr>
                                    <p:spPr>
                                      <a:xfrm>
                                        <a:off x="1058488" y="5405520"/>
                                        <a:ext cx="988590" cy="964357"/>
                                      </a:xfrm>
                                      <a:prstGeom prst="rect">
                                        <a:avLst/>
                                      </a:prstGeom>
                                      <a:solidFill>
                                        <a:sysClr val="window" lastClr="FFFFFF"/>
                                      </a:solidFill>
                                      <a:ln w="12700" cap="flat" cmpd="sng" algn="ctr">
                                        <a:solidFill>
                                          <a:schemeClr val="accent5">
                                            <a:lumMod val="50000"/>
                                          </a:schemeClr>
                                        </a:solidFill>
                                        <a:prstDash val="solid"/>
                                        <a:miter lim="800000"/>
                                      </a:ln>
                                      <a:effectLst/>
                                    </p:spPr>
                                    <p:txBody>
                                      <a:bodyPr rtlCol="0" anchor="ctr"/>
                                      <a:lstStyle/>
                                      <a:p>
                                        <a:pPr algn="ctr" defTabSz="993214"/>
                                        <a:endParaRPr lang="en-US" sz="2000" kern="0" dirty="0">
                                          <a:solidFill>
                                            <a:prstClr val="white"/>
                                          </a:solidFill>
                                          <a:cs typeface="Calibri" panose="020F0502020204030204" pitchFamily="34" charset="0"/>
                                        </a:endParaRPr>
                                      </a:p>
                                    </p:txBody>
                                  </p:sp>
                                  <p:sp>
                                    <p:nvSpPr>
                                      <p:cNvPr id="87" name="Rectangle 86"/>
                                      <p:cNvSpPr/>
                                      <p:nvPr/>
                                    </p:nvSpPr>
                                    <p:spPr>
                                      <a:xfrm>
                                        <a:off x="1093004" y="5665874"/>
                                        <a:ext cx="939055" cy="523220"/>
                                      </a:xfrm>
                                      <a:prstGeom prst="rect">
                                        <a:avLst/>
                                      </a:prstGeom>
                                    </p:spPr>
                                    <p:txBody>
                                      <a:bodyPr wrap="square">
                                        <a:spAutoFit/>
                                      </a:bodyPr>
                                      <a:lstStyle/>
                                      <a:p>
                                        <a:pPr algn="ctr" defTabSz="1086792"/>
                                        <a:r>
                                          <a:rPr lang="en-US" sz="1400" b="1" dirty="0" smtClean="0">
                                            <a:solidFill>
                                              <a:srgbClr val="44546A"/>
                                            </a:solidFill>
                                          </a:rPr>
                                          <a:t>Tables/</a:t>
                                        </a:r>
                                      </a:p>
                                      <a:p>
                                        <a:pPr algn="ctr" defTabSz="1086792"/>
                                        <a:r>
                                          <a:rPr lang="en-US" sz="1400" b="1" dirty="0" smtClean="0">
                                            <a:solidFill>
                                              <a:srgbClr val="44546A"/>
                                            </a:solidFill>
                                          </a:rPr>
                                          <a:t>Views</a:t>
                                        </a:r>
                                        <a:endParaRPr lang="en-US" sz="1400" b="1" dirty="0">
                                          <a:solidFill>
                                            <a:srgbClr val="44546A"/>
                                          </a:solidFill>
                                        </a:endParaRPr>
                                      </a:p>
                                    </p:txBody>
                                  </p:sp>
                                  <p:sp>
                                    <p:nvSpPr>
                                      <p:cNvPr id="88" name="Rounded Rectangle 87"/>
                                      <p:cNvSpPr/>
                                      <p:nvPr/>
                                    </p:nvSpPr>
                                    <p:spPr>
                                      <a:xfrm>
                                        <a:off x="1039836" y="4523111"/>
                                        <a:ext cx="1221243" cy="445575"/>
                                      </a:xfrm>
                                      <a:prstGeom prst="roundRect">
                                        <a:avLst/>
                                      </a:prstGeom>
                                      <a:solidFill>
                                        <a:schemeClr val="accent5">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300" b="1" dirty="0" smtClean="0">
                                            <a:solidFill>
                                              <a:schemeClr val="bg1"/>
                                            </a:solidFill>
                                          </a:rPr>
                                          <a:t>Target Database</a:t>
                                        </a:r>
                                        <a:endParaRPr lang="en-US" sz="1300" b="1" dirty="0">
                                          <a:solidFill>
                                            <a:schemeClr val="bg1"/>
                                          </a:solidFill>
                                        </a:endParaRPr>
                                      </a:p>
                                    </p:txBody>
                                  </p:sp>
                                </p:grpSp>
                              </p:grpSp>
                              <p:sp>
                                <p:nvSpPr>
                                  <p:cNvPr id="68" name="TextBox 67"/>
                                  <p:cNvSpPr txBox="1"/>
                                  <p:nvPr/>
                                </p:nvSpPr>
                                <p:spPr>
                                  <a:xfrm>
                                    <a:off x="2060794" y="5114213"/>
                                    <a:ext cx="800219" cy="256545"/>
                                  </a:xfrm>
                                  <a:prstGeom prst="rect">
                                    <a:avLst/>
                                  </a:prstGeom>
                                  <a:noFill/>
                                </p:spPr>
                                <p:txBody>
                                  <a:bodyPr wrap="none" rtlCol="0">
                                    <a:spAutoFit/>
                                  </a:bodyPr>
                                  <a:lstStyle/>
                                  <a:p>
                                    <a:r>
                                      <a:rPr lang="en-US" sz="1067" b="1" dirty="0" smtClean="0"/>
                                      <a:t>On Cloud</a:t>
                                    </a:r>
                                    <a:endParaRPr lang="en-US" sz="1067" b="1" dirty="0"/>
                                  </a:p>
                                </p:txBody>
                              </p:sp>
                            </p:grpSp>
                            <p:sp>
                              <p:nvSpPr>
                                <p:cNvPr id="59" name="Striped Right Arrow 58"/>
                                <p:cNvSpPr/>
                                <p:nvPr/>
                              </p:nvSpPr>
                              <p:spPr>
                                <a:xfrm>
                                  <a:off x="3657600" y="2844775"/>
                                  <a:ext cx="1219200" cy="431825"/>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61" name="Striped Right Arrow 60"/>
                                <p:cNvSpPr/>
                                <p:nvPr/>
                              </p:nvSpPr>
                              <p:spPr>
                                <a:xfrm>
                                  <a:off x="10019236" y="3283969"/>
                                  <a:ext cx="1145397" cy="612353"/>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25" name="Group 24"/>
                              <p:cNvGrpSpPr/>
                              <p:nvPr/>
                            </p:nvGrpSpPr>
                            <p:grpSpPr>
                              <a:xfrm>
                                <a:off x="5682828" y="2192130"/>
                                <a:ext cx="2370529" cy="1944801"/>
                                <a:chOff x="996108" y="1496864"/>
                                <a:chExt cx="2378919" cy="1988832"/>
                              </a:xfrm>
                            </p:grpSpPr>
                            <p:sp>
                              <p:nvSpPr>
                                <p:cNvPr id="51" name="AutoShape 4"/>
                                <p:cNvSpPr>
                                  <a:spLocks noChangeAspect="1" noChangeArrowheads="1" noTextEdit="1"/>
                                </p:cNvSpPr>
                                <p:nvPr/>
                              </p:nvSpPr>
                              <p:spPr bwMode="auto">
                                <a:xfrm>
                                  <a:off x="1577977" y="1496864"/>
                                  <a:ext cx="179705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49" name="TextBox 48"/>
                                <p:cNvSpPr txBox="1"/>
                                <p:nvPr/>
                              </p:nvSpPr>
                              <p:spPr>
                                <a:xfrm>
                                  <a:off x="996108" y="3075029"/>
                                  <a:ext cx="347074" cy="410667"/>
                                </a:xfrm>
                                <a:prstGeom prst="rect">
                                  <a:avLst/>
                                </a:prstGeom>
                                <a:noFill/>
                              </p:spPr>
                              <p:txBody>
                                <a:bodyPr wrap="non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cs typeface="Arial" panose="020B0604020202020204" pitchFamily="34" charset="0"/>
                                    </a:rPr>
                                    <a:t>02</a:t>
                                  </a:r>
                                </a:p>
                              </p:txBody>
                            </p:sp>
                          </p:grpSp>
                        </p:grpSp>
                      </p:grpSp>
                    </p:grpSp>
                    <p:graphicFrame>
                      <p:nvGraphicFramePr>
                        <p:cNvPr id="95" name="Diagram 94"/>
                        <p:cNvGraphicFramePr/>
                        <p:nvPr>
                          <p:extLst>
                            <p:ext uri="{D42A27DB-BD31-4B8C-83A1-F6EECF244321}">
                              <p14:modId xmlns:p14="http://schemas.microsoft.com/office/powerpoint/2010/main" val="3433718532"/>
                            </p:ext>
                          </p:extLst>
                        </p:nvPr>
                      </p:nvGraphicFramePr>
                      <p:xfrm>
                        <a:off x="4501049" y="3594588"/>
                        <a:ext cx="5503508" cy="3665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graphicFrame>
                  <p:nvGraphicFramePr>
                    <p:cNvPr id="101" name="Diagram 100"/>
                    <p:cNvGraphicFramePr/>
                    <p:nvPr>
                      <p:extLst>
                        <p:ext uri="{D42A27DB-BD31-4B8C-83A1-F6EECF244321}">
                          <p14:modId xmlns:p14="http://schemas.microsoft.com/office/powerpoint/2010/main" val="1555332190"/>
                        </p:ext>
                      </p:extLst>
                    </p:nvPr>
                  </p:nvGraphicFramePr>
                  <p:xfrm>
                    <a:off x="11182684" y="2985690"/>
                    <a:ext cx="2779910" cy="308007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sp>
                <p:nvSpPr>
                  <p:cNvPr id="106" name="TextBox 105"/>
                  <p:cNvSpPr txBox="1"/>
                  <p:nvPr/>
                </p:nvSpPr>
                <p:spPr>
                  <a:xfrm>
                    <a:off x="9825588" y="4237191"/>
                    <a:ext cx="1164101" cy="256545"/>
                  </a:xfrm>
                  <a:prstGeom prst="rect">
                    <a:avLst/>
                  </a:prstGeom>
                  <a:noFill/>
                </p:spPr>
                <p:txBody>
                  <a:bodyPr wrap="none" rtlCol="0">
                    <a:spAutoFit/>
                  </a:bodyPr>
                  <a:lstStyle/>
                  <a:p>
                    <a:r>
                      <a:rPr lang="en-US" sz="1067" b="1" dirty="0" smtClean="0"/>
                      <a:t>BRAVO Output</a:t>
                    </a:r>
                    <a:endParaRPr lang="en-US" sz="1067" b="1" dirty="0"/>
                  </a:p>
                </p:txBody>
              </p:sp>
            </p:grpSp>
            <p:sp>
              <p:nvSpPr>
                <p:cNvPr id="104" name="Rectangle 103"/>
                <p:cNvSpPr/>
                <p:nvPr/>
              </p:nvSpPr>
              <p:spPr>
                <a:xfrm>
                  <a:off x="248920" y="2057401"/>
                  <a:ext cx="13848080" cy="5562600"/>
                </a:xfrm>
                <a:prstGeom prst="rect">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pic>
          <p:nvPicPr>
            <p:cNvPr id="114" name="Picture 1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335000" y="3384311"/>
              <a:ext cx="765956" cy="772130"/>
            </a:xfrm>
            <a:prstGeom prst="rect">
              <a:avLst/>
            </a:prstGeom>
          </p:spPr>
        </p:pic>
      </p:grpSp>
      <p:sp>
        <p:nvSpPr>
          <p:cNvPr id="65" name="TextBox 64"/>
          <p:cNvSpPr txBox="1"/>
          <p:nvPr/>
        </p:nvSpPr>
        <p:spPr>
          <a:xfrm>
            <a:off x="7434288" y="2203273"/>
            <a:ext cx="2092239" cy="256545"/>
          </a:xfrm>
          <a:prstGeom prst="rect">
            <a:avLst/>
          </a:prstGeom>
          <a:noFill/>
        </p:spPr>
        <p:txBody>
          <a:bodyPr wrap="none" rtlCol="0">
            <a:spAutoFit/>
          </a:bodyPr>
          <a:lstStyle/>
          <a:p>
            <a:r>
              <a:rPr lang="en-US" sz="1067" b="1" dirty="0" smtClean="0"/>
              <a:t>Source Target Mapping sheet</a:t>
            </a:r>
            <a:endParaRPr lang="en-US" sz="1067" b="1" dirty="0"/>
          </a:p>
        </p:txBody>
      </p:sp>
      <p:grpSp>
        <p:nvGrpSpPr>
          <p:cNvPr id="66" name="Group 65"/>
          <p:cNvGrpSpPr/>
          <p:nvPr/>
        </p:nvGrpSpPr>
        <p:grpSpPr>
          <a:xfrm>
            <a:off x="689115" y="2716697"/>
            <a:ext cx="682368" cy="726937"/>
            <a:chOff x="2166640" y="2821913"/>
            <a:chExt cx="987364" cy="1287828"/>
          </a:xfrm>
        </p:grpSpPr>
        <p:sp>
          <p:nvSpPr>
            <p:cNvPr id="89" name="Rectangle 88"/>
            <p:cNvSpPr/>
            <p:nvPr/>
          </p:nvSpPr>
          <p:spPr>
            <a:xfrm>
              <a:off x="2166640" y="2821913"/>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90" name="Picture 89"/>
            <p:cNvPicPr>
              <a:picLocks noChangeAspect="1"/>
            </p:cNvPicPr>
            <p:nvPr/>
          </p:nvPicPr>
          <p:blipFill>
            <a:blip r:embed="rId14"/>
            <a:stretch>
              <a:fillRect/>
            </a:stretch>
          </p:blipFill>
          <p:spPr>
            <a:xfrm>
              <a:off x="2277479" y="3772775"/>
              <a:ext cx="648324" cy="250602"/>
            </a:xfrm>
            <a:prstGeom prst="rect">
              <a:avLst/>
            </a:prstGeom>
          </p:spPr>
        </p:pic>
        <p:pic>
          <p:nvPicPr>
            <p:cNvPr id="91" name="Picture 90"/>
            <p:cNvPicPr>
              <a:picLocks noChangeAspect="1"/>
            </p:cNvPicPr>
            <p:nvPr/>
          </p:nvPicPr>
          <p:blipFill>
            <a:blip r:embed="rId15"/>
            <a:stretch>
              <a:fillRect/>
            </a:stretch>
          </p:blipFill>
          <p:spPr>
            <a:xfrm>
              <a:off x="2273379" y="3398680"/>
              <a:ext cx="778877" cy="325046"/>
            </a:xfrm>
            <a:prstGeom prst="rect">
              <a:avLst/>
            </a:prstGeom>
          </p:spPr>
        </p:pic>
        <p:pic>
          <p:nvPicPr>
            <p:cNvPr id="92" name="Picture 91"/>
            <p:cNvPicPr>
              <a:picLocks noChangeAspect="1"/>
            </p:cNvPicPr>
            <p:nvPr/>
          </p:nvPicPr>
          <p:blipFill>
            <a:blip r:embed="rId16"/>
            <a:stretch>
              <a:fillRect/>
            </a:stretch>
          </p:blipFill>
          <p:spPr>
            <a:xfrm>
              <a:off x="2201279" y="3165070"/>
              <a:ext cx="937987" cy="157666"/>
            </a:xfrm>
            <a:prstGeom prst="rect">
              <a:avLst/>
            </a:prstGeom>
          </p:spPr>
        </p:pic>
        <p:pic>
          <p:nvPicPr>
            <p:cNvPr id="96" name="Picture 95"/>
            <p:cNvPicPr>
              <a:picLocks noChangeAspect="1"/>
            </p:cNvPicPr>
            <p:nvPr/>
          </p:nvPicPr>
          <p:blipFill>
            <a:blip r:embed="rId17"/>
            <a:stretch>
              <a:fillRect/>
            </a:stretch>
          </p:blipFill>
          <p:spPr>
            <a:xfrm>
              <a:off x="2201278" y="2898665"/>
              <a:ext cx="910121" cy="184033"/>
            </a:xfrm>
            <a:prstGeom prst="rect">
              <a:avLst/>
            </a:prstGeom>
          </p:spPr>
        </p:pic>
      </p:grpSp>
      <p:grpSp>
        <p:nvGrpSpPr>
          <p:cNvPr id="97" name="Group 96"/>
          <p:cNvGrpSpPr/>
          <p:nvPr/>
        </p:nvGrpSpPr>
        <p:grpSpPr>
          <a:xfrm>
            <a:off x="644010" y="5481934"/>
            <a:ext cx="712527" cy="1155626"/>
            <a:chOff x="10768168" y="2841884"/>
            <a:chExt cx="1010997" cy="1287828"/>
          </a:xfrm>
        </p:grpSpPr>
        <p:sp>
          <p:nvSpPr>
            <p:cNvPr id="98" name="Rectangle 97"/>
            <p:cNvSpPr/>
            <p:nvPr/>
          </p:nvSpPr>
          <p:spPr>
            <a:xfrm>
              <a:off x="10768168" y="2841884"/>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99" name="Picture 2" descr="C:\Users\367288\Pictures\hive.jpg"/>
            <p:cNvPicPr>
              <a:picLocks noChangeAspect="1" noChangeArrowheads="1"/>
            </p:cNvPicPr>
            <p:nvPr/>
          </p:nvPicPr>
          <p:blipFill>
            <a:blip r:embed="rId18"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922372" y="3263472"/>
              <a:ext cx="478548" cy="39412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19"/>
            <a:stretch>
              <a:fillRect/>
            </a:stretch>
          </p:blipFill>
          <p:spPr>
            <a:xfrm>
              <a:off x="10820169" y="2929037"/>
              <a:ext cx="958996" cy="213534"/>
            </a:xfrm>
            <a:prstGeom prst="rect">
              <a:avLst/>
            </a:prstGeom>
          </p:spPr>
        </p:pic>
        <p:pic>
          <p:nvPicPr>
            <p:cNvPr id="111" name="Picture 110"/>
            <p:cNvPicPr>
              <a:picLocks noChangeAspect="1"/>
            </p:cNvPicPr>
            <p:nvPr/>
          </p:nvPicPr>
          <p:blipFill>
            <a:blip r:embed="rId20"/>
            <a:stretch>
              <a:fillRect/>
            </a:stretch>
          </p:blipFill>
          <p:spPr>
            <a:xfrm>
              <a:off x="10818187" y="3737315"/>
              <a:ext cx="908092" cy="187859"/>
            </a:xfrm>
            <a:prstGeom prst="rect">
              <a:avLst/>
            </a:prstGeom>
          </p:spPr>
        </p:pic>
      </p:grpSp>
      <p:sp>
        <p:nvSpPr>
          <p:cNvPr id="112" name="Striped Right Arrow 111"/>
          <p:cNvSpPr/>
          <p:nvPr/>
        </p:nvSpPr>
        <p:spPr>
          <a:xfrm>
            <a:off x="7599305" y="2473835"/>
            <a:ext cx="428345" cy="421765"/>
          </a:xfrm>
          <a:prstGeom prst="stripedRightArrow">
            <a:avLst/>
          </a:prstGeom>
          <a:solidFill>
            <a:schemeClr val="bg1">
              <a:lumMod val="65000"/>
              <a:alpha val="15000"/>
            </a:schemeClr>
          </a:solidFill>
          <a:ln w="12700">
            <a:solidFill>
              <a:schemeClr val="tx1">
                <a:lumMod val="95000"/>
                <a:lumOff val="5000"/>
              </a:schemeClr>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2" name="Picture 11"/>
          <p:cNvPicPr>
            <a:picLocks noChangeAspect="1"/>
          </p:cNvPicPr>
          <p:nvPr/>
        </p:nvPicPr>
        <p:blipFill>
          <a:blip r:embed="rId21"/>
          <a:stretch>
            <a:fillRect/>
          </a:stretch>
        </p:blipFill>
        <p:spPr>
          <a:xfrm>
            <a:off x="13428403" y="4155186"/>
            <a:ext cx="574252" cy="448325"/>
          </a:xfrm>
          <a:prstGeom prst="rect">
            <a:avLst/>
          </a:prstGeom>
          <a:ln>
            <a:solidFill>
              <a:schemeClr val="bg1">
                <a:lumMod val="50000"/>
              </a:schemeClr>
            </a:solidFill>
          </a:ln>
        </p:spPr>
      </p:pic>
      <p:grpSp>
        <p:nvGrpSpPr>
          <p:cNvPr id="77" name="Group 76"/>
          <p:cNvGrpSpPr/>
          <p:nvPr/>
        </p:nvGrpSpPr>
        <p:grpSpPr>
          <a:xfrm>
            <a:off x="3833651" y="2684425"/>
            <a:ext cx="845286" cy="705500"/>
            <a:chOff x="5640945" y="3107786"/>
            <a:chExt cx="845286" cy="705500"/>
          </a:xfrm>
        </p:grpSpPr>
        <p:pic>
          <p:nvPicPr>
            <p:cNvPr id="78" name="Picture 77"/>
            <p:cNvPicPr>
              <a:picLocks noChangeAspect="1"/>
            </p:cNvPicPr>
            <p:nvPr/>
          </p:nvPicPr>
          <p:blipFill>
            <a:blip r:embed="rId22"/>
            <a:stretch>
              <a:fillRect/>
            </a:stretch>
          </p:blipFill>
          <p:spPr>
            <a:xfrm>
              <a:off x="5640945" y="3107786"/>
              <a:ext cx="552101" cy="705500"/>
            </a:xfrm>
            <a:prstGeom prst="rect">
              <a:avLst/>
            </a:prstGeom>
          </p:spPr>
        </p:pic>
        <p:pic>
          <p:nvPicPr>
            <p:cNvPr id="79" name="Picture 78"/>
            <p:cNvPicPr>
              <a:picLocks noChangeAspect="1"/>
            </p:cNvPicPr>
            <p:nvPr/>
          </p:nvPicPr>
          <p:blipFill>
            <a:blip r:embed="rId23"/>
            <a:stretch>
              <a:fillRect/>
            </a:stretch>
          </p:blipFill>
          <p:spPr>
            <a:xfrm>
              <a:off x="6110029" y="3377001"/>
              <a:ext cx="376202" cy="408284"/>
            </a:xfrm>
            <a:prstGeom prst="rect">
              <a:avLst/>
            </a:prstGeom>
          </p:spPr>
        </p:pic>
      </p:grpSp>
      <p:pic>
        <p:nvPicPr>
          <p:cNvPr id="80" name="Picture 79"/>
          <p:cNvPicPr>
            <a:picLocks noChangeAspect="1"/>
          </p:cNvPicPr>
          <p:nvPr/>
        </p:nvPicPr>
        <p:blipFill>
          <a:blip r:embed="rId24"/>
          <a:stretch>
            <a:fillRect/>
          </a:stretch>
        </p:blipFill>
        <p:spPr>
          <a:xfrm>
            <a:off x="3925583" y="5418103"/>
            <a:ext cx="815038" cy="561658"/>
          </a:xfrm>
          <a:prstGeom prst="rect">
            <a:avLst/>
          </a:prstGeom>
        </p:spPr>
      </p:pic>
    </p:spTree>
    <p:extLst>
      <p:ext uri="{BB962C8B-B14F-4D97-AF65-F5344CB8AC3E}">
        <p14:creationId xmlns:p14="http://schemas.microsoft.com/office/powerpoint/2010/main" val="251825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Thank You</a:t>
            </a:r>
            <a:endParaRPr lang="en-US" dirty="0"/>
          </a:p>
        </p:txBody>
      </p:sp>
    </p:spTree>
    <p:extLst>
      <p:ext uri="{BB962C8B-B14F-4D97-AF65-F5344CB8AC3E}">
        <p14:creationId xmlns:p14="http://schemas.microsoft.com/office/powerpoint/2010/main" val="93924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BRAVO Prerequisite</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10" name="Slide Number Placeholder 5"/>
          <p:cNvSpPr txBox="1">
            <a:spLocks/>
          </p:cNvSpPr>
          <p:nvPr/>
        </p:nvSpPr>
        <p:spPr>
          <a:xfrm>
            <a:off x="52865" y="6305131"/>
            <a:ext cx="718927" cy="501028"/>
          </a:xfrm>
          <a:prstGeom prst="rect">
            <a:avLst/>
          </a:prstGeom>
        </p:spPr>
        <p:txBody>
          <a:bodyPr vert="horz" lIns="91436" tIns="45718" rIns="91436" bIns="45718" rtlCol="0" anchor="ctr"/>
          <a:lstStyle>
            <a:defPPr>
              <a:defRPr lang="en-US"/>
            </a:defPPr>
            <a:lvl1pPr marL="0" algn="r" defTabSz="914400" rtl="0" eaLnBrk="1" latinLnBrk="0" hangingPunct="1">
              <a:defRPr sz="1467"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2AB80A-78BA-6B42-BA0D-B44ACF890F5A}" type="slidenum">
              <a:rPr kumimoji="0" lang="en-US" sz="1467"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67"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TextBox 5"/>
          <p:cNvSpPr txBox="1"/>
          <p:nvPr/>
        </p:nvSpPr>
        <p:spPr>
          <a:xfrm>
            <a:off x="199990" y="939357"/>
            <a:ext cx="1382080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To get the BRAVO started and ready for usage in QA Environment, prerequisites / Base Configuration mentioned below should be made available in the required client systems/ VDI / any desktop. </a:t>
            </a:r>
          </a:p>
          <a:p>
            <a:pPr marL="285750" indent="-285750">
              <a:buFont typeface="Arial" panose="020B0604020202020204" pitchFamily="34" charset="0"/>
              <a:buChar char="•"/>
            </a:pPr>
            <a:r>
              <a:rPr lang="en-US" sz="1400" dirty="0" smtClean="0"/>
              <a:t>Time taken for Bravo team to be ready for QA team usage in One system is as below - </a:t>
            </a:r>
            <a:endParaRPr lang="en-US" sz="1400" dirty="0"/>
          </a:p>
          <a:p>
            <a:pPr marL="938860" lvl="1" indent="-285750">
              <a:buFont typeface="Wingdings" panose="05000000000000000000" pitchFamily="2" charset="2"/>
              <a:buChar char="Ø"/>
            </a:pPr>
            <a:r>
              <a:rPr lang="en-US" sz="1400" dirty="0" smtClean="0"/>
              <a:t>BRAVO Installation &amp; Configuration – 3 hours</a:t>
            </a:r>
          </a:p>
          <a:p>
            <a:pPr marL="938860" lvl="1" indent="-285750">
              <a:buFont typeface="Wingdings" panose="05000000000000000000" pitchFamily="2" charset="2"/>
              <a:buChar char="Ø"/>
            </a:pPr>
            <a:r>
              <a:rPr lang="en-US" sz="1400" dirty="0" smtClean="0"/>
              <a:t>Dry Run – 1 to 2 hours</a:t>
            </a:r>
          </a:p>
        </p:txBody>
      </p:sp>
      <p:grpSp>
        <p:nvGrpSpPr>
          <p:cNvPr id="2" name="Group 1"/>
          <p:cNvGrpSpPr/>
          <p:nvPr/>
        </p:nvGrpSpPr>
        <p:grpSpPr>
          <a:xfrm>
            <a:off x="574974" y="2095770"/>
            <a:ext cx="13070840" cy="5241620"/>
            <a:chOff x="309710" y="439581"/>
            <a:chExt cx="11397172" cy="5709275"/>
          </a:xfrm>
        </p:grpSpPr>
        <p:sp>
          <p:nvSpPr>
            <p:cNvPr id="8" name="TextBox 7"/>
            <p:cNvSpPr txBox="1"/>
            <p:nvPr/>
          </p:nvSpPr>
          <p:spPr>
            <a:xfrm>
              <a:off x="420465" y="439581"/>
              <a:ext cx="8365845" cy="459934"/>
            </a:xfrm>
            <a:prstGeom prst="rect">
              <a:avLst/>
            </a:prstGeom>
            <a:solidFill>
              <a:schemeClr val="bg1"/>
            </a:solidFill>
            <a:ln>
              <a:noFill/>
            </a:ln>
          </p:spPr>
          <p:txBody>
            <a:bodyPr wrap="square" rtlCol="0">
              <a:spAutoFit/>
            </a:bodyPr>
            <a:lstStyle/>
            <a:p>
              <a:pPr defTabSz="609555">
                <a:lnSpc>
                  <a:spcPct val="112000"/>
                </a:lnSpc>
              </a:pPr>
              <a:r>
                <a:rPr lang="en-US" sz="2133" b="1" dirty="0">
                  <a:solidFill>
                    <a:srgbClr val="6DB33F"/>
                  </a:solidFill>
                  <a:latin typeface="Calibri" panose="020F0502020204030204" pitchFamily="34" charset="0"/>
                  <a:cs typeface="Arial" pitchFamily="34" charset="0"/>
                </a:rPr>
                <a:t>Base Configuration Prerequisites</a:t>
              </a:r>
            </a:p>
          </p:txBody>
        </p:sp>
        <p:sp>
          <p:nvSpPr>
            <p:cNvPr id="9" name="Rectangle 8"/>
            <p:cNvSpPr/>
            <p:nvPr/>
          </p:nvSpPr>
          <p:spPr>
            <a:xfrm>
              <a:off x="309710" y="1300481"/>
              <a:ext cx="4249583" cy="4848375"/>
            </a:xfrm>
            <a:prstGeom prst="rect">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2400">
                <a:solidFill>
                  <a:prstClr val="white"/>
                </a:solidFill>
              </a:endParaRPr>
            </a:p>
          </p:txBody>
        </p:sp>
        <p:pic>
          <p:nvPicPr>
            <p:cNvPr id="10" name="Picture 9"/>
            <p:cNvPicPr>
              <a:picLocks noChangeAspect="1"/>
            </p:cNvPicPr>
            <p:nvPr/>
          </p:nvPicPr>
          <p:blipFill>
            <a:blip r:embed="rId3"/>
            <a:stretch>
              <a:fillRect/>
            </a:stretch>
          </p:blipFill>
          <p:spPr>
            <a:xfrm>
              <a:off x="1690098" y="1401445"/>
              <a:ext cx="1041404" cy="721820"/>
            </a:xfrm>
            <a:prstGeom prst="rect">
              <a:avLst/>
            </a:prstGeom>
          </p:spPr>
        </p:pic>
        <p:sp>
          <p:nvSpPr>
            <p:cNvPr id="11" name="TextBox 10"/>
            <p:cNvSpPr txBox="1"/>
            <p:nvPr/>
          </p:nvSpPr>
          <p:spPr>
            <a:xfrm>
              <a:off x="918843" y="2199908"/>
              <a:ext cx="2345509" cy="584775"/>
            </a:xfrm>
            <a:prstGeom prst="rect">
              <a:avLst/>
            </a:prstGeom>
            <a:noFill/>
          </p:spPr>
          <p:txBody>
            <a:bodyPr wrap="square" rtlCol="0">
              <a:spAutoFit/>
            </a:bodyPr>
            <a:lstStyle/>
            <a:p>
              <a:pPr algn="ctr" defTabSz="609555"/>
              <a:r>
                <a:rPr lang="en-US" sz="1600" dirty="0">
                  <a:solidFill>
                    <a:srgbClr val="141414"/>
                  </a:solidFill>
                </a:rPr>
                <a:t>BRAVO Client </a:t>
              </a:r>
            </a:p>
            <a:p>
              <a:pPr algn="ctr" defTabSz="609555"/>
              <a:r>
                <a:rPr lang="en-US" sz="1600" dirty="0">
                  <a:solidFill>
                    <a:srgbClr val="141414"/>
                  </a:solidFill>
                </a:rPr>
                <a:t>(Swing Based Java UI)</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3991" y="1362779"/>
              <a:ext cx="903908" cy="903908"/>
            </a:xfrm>
            <a:prstGeom prst="rect">
              <a:avLst/>
            </a:prstGeom>
          </p:spPr>
        </p:pic>
        <p:sp>
          <p:nvSpPr>
            <p:cNvPr id="13" name="Rectangle 12"/>
            <p:cNvSpPr/>
            <p:nvPr/>
          </p:nvSpPr>
          <p:spPr>
            <a:xfrm>
              <a:off x="8920404" y="1548511"/>
              <a:ext cx="1544928" cy="338554"/>
            </a:xfrm>
            <a:prstGeom prst="rect">
              <a:avLst/>
            </a:prstGeom>
            <a:noFill/>
          </p:spPr>
          <p:txBody>
            <a:bodyPr wrap="square" rtlCol="0">
              <a:spAutoFit/>
            </a:bodyPr>
            <a:lstStyle/>
            <a:p>
              <a:pPr algn="ctr" defTabSz="609555"/>
              <a:r>
                <a:rPr lang="en-US" sz="1600" dirty="0">
                  <a:solidFill>
                    <a:srgbClr val="141414"/>
                  </a:solidFill>
                </a:rPr>
                <a:t>Edge Node</a:t>
              </a:r>
            </a:p>
          </p:txBody>
        </p:sp>
        <p:sp>
          <p:nvSpPr>
            <p:cNvPr id="14" name="TextBox 13"/>
            <p:cNvSpPr txBox="1"/>
            <p:nvPr/>
          </p:nvSpPr>
          <p:spPr>
            <a:xfrm>
              <a:off x="2258875" y="948907"/>
              <a:ext cx="1914435" cy="379656"/>
            </a:xfrm>
            <a:prstGeom prst="rect">
              <a:avLst/>
            </a:prstGeom>
            <a:noFill/>
          </p:spPr>
          <p:txBody>
            <a:bodyPr wrap="none" rtlCol="0">
              <a:spAutoFit/>
            </a:bodyPr>
            <a:lstStyle/>
            <a:p>
              <a:pPr defTabSz="609555"/>
              <a:r>
                <a:rPr lang="en-US" sz="1867" dirty="0">
                  <a:solidFill>
                    <a:srgbClr val="141414"/>
                  </a:solidFill>
                  <a:latin typeface="Calibri" panose="020F0502020204030204" pitchFamily="34" charset="0"/>
                </a:rPr>
                <a:t>Windows or Citrix</a:t>
              </a:r>
            </a:p>
          </p:txBody>
        </p:sp>
        <p:sp>
          <p:nvSpPr>
            <p:cNvPr id="15" name="Rectangle 14"/>
            <p:cNvSpPr/>
            <p:nvPr/>
          </p:nvSpPr>
          <p:spPr>
            <a:xfrm>
              <a:off x="420465" y="2847147"/>
              <a:ext cx="4041594" cy="1508105"/>
            </a:xfrm>
            <a:prstGeom prst="rect">
              <a:avLst/>
            </a:prstGeom>
          </p:spPr>
          <p:txBody>
            <a:bodyPr wrap="square">
              <a:spAutoFit/>
            </a:bodyPr>
            <a:lstStyle/>
            <a:p>
              <a:pPr defTabSz="609555" fontAlgn="base">
                <a:lnSpc>
                  <a:spcPct val="115000"/>
                </a:lnSpc>
                <a:spcBef>
                  <a:spcPct val="0"/>
                </a:spcBef>
                <a:spcAft>
                  <a:spcPct val="0"/>
                </a:spcAft>
                <a:buClr>
                  <a:prstClr val="black"/>
                </a:buClr>
              </a:pPr>
              <a:r>
                <a:rPr lang="en-US" sz="1600" b="1" dirty="0">
                  <a:solidFill>
                    <a:srgbClr val="00B0F0"/>
                  </a:solidFill>
                  <a:latin typeface="Calibri" panose="020F0502020204030204" pitchFamily="34" charset="0"/>
                  <a:ea typeface="Calibri" panose="020F0502020204030204" pitchFamily="34" charset="0"/>
                  <a:cs typeface="Times New Roman" pitchFamily="18" charset="0"/>
                </a:rPr>
                <a:t>MINIMUM HARDWARE</a:t>
              </a:r>
              <a:endParaRPr lang="en-US" sz="1600" dirty="0">
                <a:solidFill>
                  <a:srgbClr val="00B0F0"/>
                </a:solidFill>
                <a:latin typeface="Calibri" panose="020F0502020204030204" pitchFamily="34" charset="0"/>
                <a:ea typeface="Calibri" pitchFamily="34" charset="0"/>
                <a:cs typeface="Times New Roman" pitchFamily="18" charset="0"/>
              </a:endParaRPr>
            </a:p>
            <a:p>
              <a:pPr marL="510798" indent="-510798" defTabSz="609555" fontAlgn="base">
                <a:lnSpc>
                  <a:spcPct val="115000"/>
                </a:lnSpc>
                <a:spcBef>
                  <a:spcPct val="0"/>
                </a:spcBef>
                <a:spcAft>
                  <a:spcPct val="0"/>
                </a:spcAft>
                <a:buClr>
                  <a:prstClr val="black"/>
                </a:buClr>
                <a:buFontTx/>
                <a:buChar char="•"/>
              </a:pPr>
              <a:r>
                <a:rPr lang="en-US" sz="1600" dirty="0">
                  <a:solidFill>
                    <a:prstClr val="black"/>
                  </a:solidFill>
                  <a:latin typeface="Calibri" panose="020F0502020204030204" pitchFamily="34" charset="0"/>
                  <a:ea typeface="Calibri" pitchFamily="34" charset="0"/>
                  <a:cs typeface="Times New Roman" pitchFamily="18" charset="0"/>
                </a:rPr>
                <a:t>4 GB RAM (</a:t>
              </a:r>
              <a:r>
                <a:rPr lang="en-US" sz="1600" i="1" dirty="0">
                  <a:solidFill>
                    <a:prstClr val="black"/>
                  </a:solidFill>
                  <a:latin typeface="Calibri" panose="020F0502020204030204" pitchFamily="34" charset="0"/>
                  <a:ea typeface="Calibri" pitchFamily="34" charset="0"/>
                  <a:cs typeface="Times New Roman" pitchFamily="18" charset="0"/>
                </a:rPr>
                <a:t>Recommended: 8 GB </a:t>
              </a:r>
              <a:r>
                <a:rPr lang="en-US" sz="1600" dirty="0">
                  <a:solidFill>
                    <a:prstClr val="black"/>
                  </a:solidFill>
                  <a:latin typeface="Calibri" panose="020F0502020204030204" pitchFamily="34" charset="0"/>
                  <a:ea typeface="Calibri" pitchFamily="34" charset="0"/>
                  <a:cs typeface="Times New Roman" pitchFamily="18" charset="0"/>
                </a:rPr>
                <a:t>RAM or greater) </a:t>
              </a:r>
            </a:p>
            <a:p>
              <a:pPr marL="510798" indent="-510798" defTabSz="609555" fontAlgn="base">
                <a:lnSpc>
                  <a:spcPct val="115000"/>
                </a:lnSpc>
                <a:spcBef>
                  <a:spcPct val="0"/>
                </a:spcBef>
                <a:spcAft>
                  <a:spcPct val="0"/>
                </a:spcAft>
                <a:buClr>
                  <a:prstClr val="black"/>
                </a:buClr>
                <a:buFontTx/>
                <a:buChar char="•"/>
              </a:pPr>
              <a:r>
                <a:rPr lang="en-US" sz="1600" dirty="0">
                  <a:solidFill>
                    <a:prstClr val="black"/>
                  </a:solidFill>
                  <a:latin typeface="Calibri" panose="020F0502020204030204" pitchFamily="34" charset="0"/>
                  <a:ea typeface="Calibri" pitchFamily="34" charset="0"/>
                  <a:cs typeface="Times New Roman" pitchFamily="18" charset="0"/>
                </a:rPr>
                <a:t>Minimum 500 MB Free hard drive space (</a:t>
              </a:r>
              <a:r>
                <a:rPr lang="en-US" sz="1600" i="1" dirty="0">
                  <a:solidFill>
                    <a:prstClr val="black"/>
                  </a:solidFill>
                  <a:latin typeface="Calibri" panose="020F0502020204030204" pitchFamily="34" charset="0"/>
                  <a:ea typeface="Calibri" pitchFamily="34" charset="0"/>
                  <a:cs typeface="Times New Roman" pitchFamily="18" charset="0"/>
                </a:rPr>
                <a:t>minimum</a:t>
              </a:r>
              <a:r>
                <a:rPr lang="en-US" sz="1600" dirty="0">
                  <a:solidFill>
                    <a:prstClr val="black"/>
                  </a:solidFill>
                  <a:latin typeface="Calibri" panose="020F0502020204030204" pitchFamily="34" charset="0"/>
                  <a:ea typeface="Calibri" pitchFamily="34" charset="0"/>
                  <a:cs typeface="Times New Roman" pitchFamily="18" charset="0"/>
                </a:rPr>
                <a:t>)</a:t>
              </a:r>
              <a:endParaRPr lang="en-US" sz="1600" dirty="0">
                <a:solidFill>
                  <a:prstClr val="black"/>
                </a:solidFill>
              </a:endParaRPr>
            </a:p>
          </p:txBody>
        </p:sp>
        <p:sp>
          <p:nvSpPr>
            <p:cNvPr id="16" name="Rectangle 15"/>
            <p:cNvSpPr/>
            <p:nvPr/>
          </p:nvSpPr>
          <p:spPr>
            <a:xfrm>
              <a:off x="6455884" y="1300241"/>
              <a:ext cx="5236584" cy="4848615"/>
            </a:xfrm>
            <a:prstGeom prst="rect">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2400">
                <a:solidFill>
                  <a:prstClr val="white"/>
                </a:solidFill>
              </a:endParaRPr>
            </a:p>
          </p:txBody>
        </p:sp>
        <p:sp>
          <p:nvSpPr>
            <p:cNvPr id="17" name="TextBox 126"/>
            <p:cNvSpPr txBox="1"/>
            <p:nvPr/>
          </p:nvSpPr>
          <p:spPr>
            <a:xfrm>
              <a:off x="420465" y="4385966"/>
              <a:ext cx="4401399" cy="6586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15000"/>
                </a:lnSpc>
                <a:spcBef>
                  <a:spcPct val="0"/>
                </a:spcBef>
                <a:spcAft>
                  <a:spcPct val="0"/>
                </a:spcAft>
                <a:buClr>
                  <a:prstClr val="black"/>
                </a:buClr>
              </a:pPr>
              <a:r>
                <a:rPr lang="en-US" sz="1600" b="1" dirty="0">
                  <a:solidFill>
                    <a:srgbClr val="00B0F0"/>
                  </a:solidFill>
                  <a:latin typeface="Calibri" panose="020F0502020204030204" pitchFamily="34" charset="0"/>
                  <a:ea typeface="Calibri" pitchFamily="34" charset="0"/>
                  <a:cs typeface="Times New Roman" pitchFamily="18" charset="0"/>
                </a:rPr>
                <a:t>SOFTWARE</a:t>
              </a:r>
              <a:endParaRPr lang="en-US" sz="1600" dirty="0">
                <a:solidFill>
                  <a:srgbClr val="00B0F0"/>
                </a:solidFill>
                <a:latin typeface="Calibri" panose="020F0502020204030204" pitchFamily="34" charset="0"/>
                <a:ea typeface="Calibri" pitchFamily="34" charset="0"/>
                <a:cs typeface="Times New Roman" pitchFamily="18" charset="0"/>
              </a:endParaRPr>
            </a:p>
            <a:p>
              <a:pPr marL="510798" lvl="1" indent="-510798" fontAlgn="base">
                <a:lnSpc>
                  <a:spcPct val="115000"/>
                </a:lnSpc>
                <a:spcBef>
                  <a:spcPct val="0"/>
                </a:spcBef>
                <a:spcAft>
                  <a:spcPct val="0"/>
                </a:spcAft>
                <a:buClr>
                  <a:prstClr val="black"/>
                </a:buClr>
                <a:buFontTx/>
                <a:buChar char="•"/>
                <a:tabLst>
                  <a:tab pos="812760" algn="l"/>
                </a:tabLst>
              </a:pPr>
              <a:r>
                <a:rPr lang="en-US" sz="1600" dirty="0">
                  <a:solidFill>
                    <a:prstClr val="black"/>
                  </a:solidFill>
                  <a:latin typeface="Calibri" panose="020F0502020204030204" pitchFamily="34" charset="0"/>
                  <a:ea typeface="Calibri" pitchFamily="34" charset="0"/>
                  <a:cs typeface="Times New Roman" pitchFamily="18" charset="0"/>
                </a:rPr>
                <a:t>Java JRE/JDK 1.8x </a:t>
              </a:r>
              <a:r>
                <a:rPr lang="en-US" sz="1600" dirty="0">
                  <a:solidFill>
                    <a:srgbClr val="387C2C">
                      <a:lumMod val="50000"/>
                    </a:srgbClr>
                  </a:solidFill>
                  <a:latin typeface="Calibri" panose="020F0502020204030204" pitchFamily="34" charset="0"/>
                </a:rPr>
                <a:t>(</a:t>
              </a:r>
              <a:r>
                <a:rPr lang="en-US" sz="1600" dirty="0">
                  <a:solidFill>
                    <a:prstClr val="black"/>
                  </a:solidFill>
                  <a:latin typeface="Calibri" panose="020F0502020204030204" pitchFamily="34" charset="0"/>
                  <a:ea typeface="Calibri" pitchFamily="34" charset="0"/>
                  <a:cs typeface="Times New Roman" pitchFamily="18" charset="0"/>
                </a:rPr>
                <a:t>32/64-bit)</a:t>
              </a:r>
            </a:p>
          </p:txBody>
        </p:sp>
        <p:sp>
          <p:nvSpPr>
            <p:cNvPr id="18" name="Rectangle 17"/>
            <p:cNvSpPr/>
            <p:nvPr/>
          </p:nvSpPr>
          <p:spPr>
            <a:xfrm>
              <a:off x="9264196" y="925225"/>
              <a:ext cx="2360262" cy="422744"/>
            </a:xfrm>
            <a:prstGeom prst="rect">
              <a:avLst/>
            </a:prstGeom>
          </p:spPr>
          <p:txBody>
            <a:bodyPr wrap="none">
              <a:spAutoFit/>
            </a:bodyPr>
            <a:lstStyle/>
            <a:p>
              <a:pPr defTabSz="609555" fontAlgn="base">
                <a:lnSpc>
                  <a:spcPct val="115000"/>
                </a:lnSpc>
                <a:spcBef>
                  <a:spcPct val="0"/>
                </a:spcBef>
                <a:spcAft>
                  <a:spcPct val="0"/>
                </a:spcAft>
                <a:buClr>
                  <a:prstClr val="black"/>
                </a:buClr>
              </a:pPr>
              <a:r>
                <a:rPr lang="en-US" sz="1867" dirty="0">
                  <a:solidFill>
                    <a:srgbClr val="387C2C">
                      <a:lumMod val="50000"/>
                    </a:srgbClr>
                  </a:solidFill>
                  <a:latin typeface="Calibri" panose="020F0502020204030204" pitchFamily="34" charset="0"/>
                </a:rPr>
                <a:t>CentOS, Ubuntu, RHEL</a:t>
              </a:r>
              <a:endParaRPr lang="en-US" sz="1867" dirty="0">
                <a:solidFill>
                  <a:prstClr val="black"/>
                </a:solidFill>
                <a:latin typeface="Calibri" panose="020F0502020204030204" pitchFamily="34" charset="0"/>
                <a:ea typeface="Calibri" pitchFamily="34" charset="0"/>
                <a:cs typeface="Times New Roman" pitchFamily="18" charset="0"/>
              </a:endParaRPr>
            </a:p>
          </p:txBody>
        </p:sp>
        <p:sp>
          <p:nvSpPr>
            <p:cNvPr id="19" name="Rectangle 18"/>
            <p:cNvSpPr/>
            <p:nvPr/>
          </p:nvSpPr>
          <p:spPr>
            <a:xfrm>
              <a:off x="6522249" y="2892801"/>
              <a:ext cx="4949126" cy="1224951"/>
            </a:xfrm>
            <a:prstGeom prst="rect">
              <a:avLst/>
            </a:prstGeom>
          </p:spPr>
          <p:txBody>
            <a:bodyPr wrap="square">
              <a:spAutoFit/>
            </a:bodyPr>
            <a:lstStyle/>
            <a:p>
              <a:pPr defTabSz="609555" fontAlgn="base">
                <a:lnSpc>
                  <a:spcPct val="115000"/>
                </a:lnSpc>
                <a:spcBef>
                  <a:spcPct val="0"/>
                </a:spcBef>
                <a:spcAft>
                  <a:spcPct val="0"/>
                </a:spcAft>
                <a:buClr>
                  <a:prstClr val="black"/>
                </a:buClr>
              </a:pPr>
              <a:r>
                <a:rPr lang="en-US" sz="1600" b="1" dirty="0">
                  <a:solidFill>
                    <a:srgbClr val="00B0F0"/>
                  </a:solidFill>
                  <a:latin typeface="Calibri" panose="020F0502020204030204" pitchFamily="34" charset="0"/>
                  <a:ea typeface="Calibri" panose="020F0502020204030204" pitchFamily="34" charset="0"/>
                  <a:cs typeface="Times New Roman" pitchFamily="18" charset="0"/>
                </a:rPr>
                <a:t>MINIMUM HARDWARE</a:t>
              </a:r>
              <a:endParaRPr lang="en-US" sz="1600" dirty="0">
                <a:solidFill>
                  <a:srgbClr val="00B0F0"/>
                </a:solidFill>
                <a:latin typeface="Calibri" panose="020F0502020204030204" pitchFamily="34" charset="0"/>
                <a:ea typeface="Calibri" pitchFamily="34" charset="0"/>
                <a:cs typeface="Times New Roman" pitchFamily="18" charset="0"/>
              </a:endParaRPr>
            </a:p>
            <a:p>
              <a:pPr marL="510798" indent="-510798" defTabSz="609555" fontAlgn="base">
                <a:lnSpc>
                  <a:spcPct val="115000"/>
                </a:lnSpc>
                <a:spcBef>
                  <a:spcPct val="0"/>
                </a:spcBef>
                <a:spcAft>
                  <a:spcPct val="0"/>
                </a:spcAft>
                <a:buClr>
                  <a:prstClr val="black"/>
                </a:buClr>
                <a:buFontTx/>
                <a:buChar char="•"/>
              </a:pPr>
              <a:r>
                <a:rPr lang="en-US" sz="1600" dirty="0">
                  <a:solidFill>
                    <a:prstClr val="black"/>
                  </a:solidFill>
                  <a:latin typeface="Calibri" panose="020F0502020204030204" pitchFamily="34" charset="0"/>
                  <a:ea typeface="Calibri" pitchFamily="34" charset="0"/>
                  <a:cs typeface="Times New Roman" pitchFamily="18" charset="0"/>
                </a:rPr>
                <a:t>Minimum 500 MB (for BRAVO installable only)  Free hard drive space (</a:t>
              </a:r>
              <a:r>
                <a:rPr lang="en-US" sz="1600" i="1" dirty="0">
                  <a:solidFill>
                    <a:prstClr val="black"/>
                  </a:solidFill>
                  <a:latin typeface="Calibri" panose="020F0502020204030204" pitchFamily="34" charset="0"/>
                  <a:ea typeface="Calibri" pitchFamily="34" charset="0"/>
                  <a:cs typeface="Times New Roman" pitchFamily="18" charset="0"/>
                </a:rPr>
                <a:t>minimum</a:t>
              </a:r>
              <a:r>
                <a:rPr lang="en-US" sz="1600" dirty="0">
                  <a:solidFill>
                    <a:prstClr val="black"/>
                  </a:solidFill>
                  <a:latin typeface="Calibri" panose="020F0502020204030204" pitchFamily="34" charset="0"/>
                  <a:ea typeface="Calibri" pitchFamily="34" charset="0"/>
                  <a:cs typeface="Times New Roman" pitchFamily="18" charset="0"/>
                </a:rPr>
                <a:t>) on Edge note where BRAVO is installed</a:t>
              </a:r>
            </a:p>
          </p:txBody>
        </p:sp>
        <p:sp>
          <p:nvSpPr>
            <p:cNvPr id="20" name="TextBox 19"/>
            <p:cNvSpPr txBox="1"/>
            <p:nvPr/>
          </p:nvSpPr>
          <p:spPr>
            <a:xfrm>
              <a:off x="6786558" y="2265321"/>
              <a:ext cx="3857309" cy="584775"/>
            </a:xfrm>
            <a:prstGeom prst="rect">
              <a:avLst/>
            </a:prstGeom>
            <a:noFill/>
          </p:spPr>
          <p:txBody>
            <a:bodyPr wrap="square" rtlCol="0">
              <a:spAutoFit/>
            </a:bodyPr>
            <a:lstStyle/>
            <a:p>
              <a:pPr algn="ctr" defTabSz="609555"/>
              <a:r>
                <a:rPr lang="en-US" sz="1600" dirty="0">
                  <a:solidFill>
                    <a:srgbClr val="141414"/>
                  </a:solidFill>
                </a:rPr>
                <a:t>BRAVO libraries on EdgeNode</a:t>
              </a:r>
            </a:p>
            <a:p>
              <a:pPr algn="ctr" defTabSz="609555"/>
              <a:r>
                <a:rPr lang="en-US" sz="1600" dirty="0">
                  <a:solidFill>
                    <a:srgbClr val="141414"/>
                  </a:solidFill>
                </a:rPr>
                <a:t>(Java jars, </a:t>
              </a:r>
              <a:r>
                <a:rPr lang="en-US" sz="1600" dirty="0" smtClean="0">
                  <a:solidFill>
                    <a:srgbClr val="141414"/>
                  </a:solidFill>
                </a:rPr>
                <a:t>Shell </a:t>
              </a:r>
              <a:r>
                <a:rPr lang="en-US" sz="1600" dirty="0">
                  <a:solidFill>
                    <a:srgbClr val="141414"/>
                  </a:solidFill>
                </a:rPr>
                <a:t>scripts)</a:t>
              </a:r>
            </a:p>
          </p:txBody>
        </p:sp>
        <p:sp>
          <p:nvSpPr>
            <p:cNvPr id="21" name="TextBox 126"/>
            <p:cNvSpPr txBox="1"/>
            <p:nvPr/>
          </p:nvSpPr>
          <p:spPr>
            <a:xfrm>
              <a:off x="6522249" y="4239985"/>
              <a:ext cx="5184633" cy="9417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15000"/>
                </a:lnSpc>
                <a:spcBef>
                  <a:spcPct val="0"/>
                </a:spcBef>
                <a:spcAft>
                  <a:spcPct val="0"/>
                </a:spcAft>
                <a:buClr>
                  <a:prstClr val="black"/>
                </a:buClr>
              </a:pPr>
              <a:r>
                <a:rPr lang="en-US" sz="1600" b="1" dirty="0">
                  <a:solidFill>
                    <a:srgbClr val="00B0F0"/>
                  </a:solidFill>
                  <a:latin typeface="Calibri" panose="020F0502020204030204" pitchFamily="34" charset="0"/>
                  <a:ea typeface="Calibri" pitchFamily="34" charset="0"/>
                  <a:cs typeface="Times New Roman" pitchFamily="18" charset="0"/>
                </a:rPr>
                <a:t>SOFTWARE</a:t>
              </a:r>
              <a:endParaRPr lang="en-US" sz="1600" dirty="0">
                <a:solidFill>
                  <a:srgbClr val="00B0F0"/>
                </a:solidFill>
                <a:latin typeface="Calibri" panose="020F0502020204030204" pitchFamily="34" charset="0"/>
                <a:ea typeface="Calibri" pitchFamily="34" charset="0"/>
                <a:cs typeface="Times New Roman" pitchFamily="18" charset="0"/>
              </a:endParaRPr>
            </a:p>
            <a:p>
              <a:pPr marL="510798" lvl="1" indent="-510798" fontAlgn="base">
                <a:lnSpc>
                  <a:spcPct val="115000"/>
                </a:lnSpc>
                <a:spcBef>
                  <a:spcPct val="0"/>
                </a:spcBef>
                <a:spcAft>
                  <a:spcPct val="0"/>
                </a:spcAft>
                <a:buClr>
                  <a:prstClr val="black"/>
                </a:buClr>
                <a:buFontTx/>
                <a:buChar char="•"/>
                <a:tabLst>
                  <a:tab pos="812760" algn="l"/>
                </a:tabLst>
              </a:pPr>
              <a:r>
                <a:rPr lang="en-US" sz="1600" dirty="0">
                  <a:solidFill>
                    <a:prstClr val="black"/>
                  </a:solidFill>
                  <a:latin typeface="Calibri" panose="020F0502020204030204" pitchFamily="34" charset="0"/>
                  <a:ea typeface="Calibri" pitchFamily="34" charset="0"/>
                  <a:cs typeface="Times New Roman" pitchFamily="18" charset="0"/>
                </a:rPr>
                <a:t>Java JRE/JDK 1.8x </a:t>
              </a:r>
              <a:r>
                <a:rPr lang="en-US" sz="1600" dirty="0">
                  <a:solidFill>
                    <a:srgbClr val="387C2C">
                      <a:lumMod val="50000"/>
                    </a:srgbClr>
                  </a:solidFill>
                  <a:latin typeface="Calibri" panose="020F0502020204030204" pitchFamily="34" charset="0"/>
                </a:rPr>
                <a:t>(</a:t>
              </a:r>
              <a:r>
                <a:rPr lang="en-US" sz="1600" dirty="0">
                  <a:solidFill>
                    <a:prstClr val="black"/>
                  </a:solidFill>
                  <a:latin typeface="Calibri" panose="020F0502020204030204" pitchFamily="34" charset="0"/>
                  <a:ea typeface="Calibri" pitchFamily="34" charset="0"/>
                  <a:cs typeface="Times New Roman" pitchFamily="18" charset="0"/>
                </a:rPr>
                <a:t>32/64-bit</a:t>
              </a:r>
              <a:r>
                <a:rPr lang="en-US" sz="1600" dirty="0" smtClean="0">
                  <a:solidFill>
                    <a:prstClr val="black"/>
                  </a:solidFill>
                  <a:latin typeface="Calibri" panose="020F0502020204030204" pitchFamily="34" charset="0"/>
                  <a:ea typeface="Calibri" pitchFamily="34" charset="0"/>
                  <a:cs typeface="Times New Roman" pitchFamily="18" charset="0"/>
                </a:rPr>
                <a:t>)</a:t>
              </a:r>
              <a:endParaRPr lang="en-IN" sz="1600" i="1" dirty="0" smtClean="0">
                <a:solidFill>
                  <a:srgbClr val="00728F">
                    <a:lumMod val="50000"/>
                  </a:srgbClr>
                </a:solidFill>
                <a:latin typeface="Calibri" panose="020F0502020204030204" pitchFamily="34" charset="0"/>
              </a:endParaRPr>
            </a:p>
            <a:p>
              <a:pPr marL="0" lvl="1" fontAlgn="base">
                <a:lnSpc>
                  <a:spcPct val="115000"/>
                </a:lnSpc>
                <a:spcBef>
                  <a:spcPct val="0"/>
                </a:spcBef>
                <a:spcAft>
                  <a:spcPct val="0"/>
                </a:spcAft>
                <a:buClr>
                  <a:prstClr val="black"/>
                </a:buClr>
                <a:tabLst>
                  <a:tab pos="812760" algn="l"/>
                </a:tabLst>
              </a:pPr>
              <a:r>
                <a:rPr lang="en-IN" sz="1600" i="1" dirty="0" smtClean="0">
                  <a:solidFill>
                    <a:srgbClr val="00728F">
                      <a:lumMod val="50000"/>
                    </a:srgbClr>
                  </a:solidFill>
                  <a:latin typeface="Calibri" panose="020F0502020204030204" pitchFamily="34" charset="0"/>
                </a:rPr>
                <a:t>Note</a:t>
              </a:r>
              <a:r>
                <a:rPr lang="en-IN" sz="1600" i="1" dirty="0">
                  <a:solidFill>
                    <a:srgbClr val="00728F">
                      <a:lumMod val="50000"/>
                    </a:srgbClr>
                  </a:solidFill>
                  <a:latin typeface="Calibri" panose="020F0502020204030204" pitchFamily="34" charset="0"/>
                </a:rPr>
                <a:t>: </a:t>
              </a:r>
              <a:r>
                <a:rPr lang="en-IN" sz="1600" i="1" dirty="0" smtClean="0">
                  <a:solidFill>
                    <a:srgbClr val="00728F">
                      <a:lumMod val="50000"/>
                    </a:srgbClr>
                  </a:solidFill>
                  <a:latin typeface="Calibri" panose="020F0502020204030204" pitchFamily="34" charset="0"/>
                </a:rPr>
                <a:t>JDK </a:t>
              </a:r>
              <a:r>
                <a:rPr lang="en-IN" sz="1600" i="1" dirty="0">
                  <a:solidFill>
                    <a:srgbClr val="00728F">
                      <a:lumMod val="50000"/>
                    </a:srgbClr>
                  </a:solidFill>
                  <a:latin typeface="Calibri" panose="020F0502020204030204" pitchFamily="34" charset="0"/>
                </a:rPr>
                <a:t>must of same 32 bit or 64 bit</a:t>
              </a:r>
              <a:endParaRPr lang="en-US" sz="1600" dirty="0">
                <a:solidFill>
                  <a:prstClr val="black"/>
                </a:solidFill>
                <a:latin typeface="Calibri" panose="020F0502020204030204" pitchFamily="34" charset="0"/>
                <a:ea typeface="Calibri" pitchFamily="34" charset="0"/>
                <a:cs typeface="Times New Roman" pitchFamily="18" charset="0"/>
              </a:endParaRPr>
            </a:p>
          </p:txBody>
        </p:sp>
        <p:sp>
          <p:nvSpPr>
            <p:cNvPr id="22" name="TextBox 21"/>
            <p:cNvSpPr txBox="1"/>
            <p:nvPr/>
          </p:nvSpPr>
          <p:spPr>
            <a:xfrm>
              <a:off x="6658719" y="5416349"/>
              <a:ext cx="4112985" cy="502573"/>
            </a:xfrm>
            <a:prstGeom prst="rect">
              <a:avLst/>
            </a:prstGeom>
            <a:noFill/>
          </p:spPr>
          <p:txBody>
            <a:bodyPr wrap="none" rtlCol="0">
              <a:spAutoFit/>
            </a:bodyPr>
            <a:lstStyle/>
            <a:p>
              <a:pPr defTabSz="609555"/>
              <a:r>
                <a:rPr lang="en-US" sz="1333" dirty="0">
                  <a:solidFill>
                    <a:srgbClr val="141414"/>
                  </a:solidFill>
                  <a:latin typeface="Calibri" panose="020F0502020204030204" pitchFamily="34" charset="0"/>
                </a:rPr>
                <a:t>-744 directory permissions required on Edge Node folder</a:t>
              </a:r>
            </a:p>
            <a:p>
              <a:pPr defTabSz="609555"/>
              <a:r>
                <a:rPr lang="en-US" sz="1333" dirty="0">
                  <a:solidFill>
                    <a:srgbClr val="141414"/>
                  </a:solidFill>
                  <a:latin typeface="Calibri" panose="020F0502020204030204" pitchFamily="34" charset="0"/>
                </a:rPr>
                <a:t> -</a:t>
              </a:r>
              <a:r>
                <a:rPr lang="en-US" sz="1333" dirty="0" err="1">
                  <a:solidFill>
                    <a:srgbClr val="141414"/>
                  </a:solidFill>
                  <a:latin typeface="Calibri" panose="020F0502020204030204" pitchFamily="34" charset="0"/>
                </a:rPr>
                <a:t>HDFS</a:t>
              </a:r>
              <a:r>
                <a:rPr lang="en-US" sz="1333" dirty="0">
                  <a:solidFill>
                    <a:srgbClr val="141414"/>
                  </a:solidFill>
                  <a:latin typeface="Calibri" panose="020F0502020204030204" pitchFamily="34" charset="0"/>
                </a:rPr>
                <a:t> file </a:t>
              </a:r>
              <a:r>
                <a:rPr lang="en-US" sz="1333" i="1" dirty="0">
                  <a:solidFill>
                    <a:srgbClr val="141414"/>
                  </a:solidFill>
                  <a:latin typeface="Calibri" panose="020F0502020204030204" pitchFamily="34" charset="0"/>
                </a:rPr>
                <a:t>Create/ Delete</a:t>
              </a:r>
              <a:r>
                <a:rPr lang="en-US" sz="1333" dirty="0">
                  <a:solidFill>
                    <a:srgbClr val="141414"/>
                  </a:solidFill>
                  <a:latin typeface="Calibri" panose="020F0502020204030204" pitchFamily="34" charset="0"/>
                </a:rPr>
                <a:t> permission for the user</a:t>
              </a:r>
            </a:p>
          </p:txBody>
        </p:sp>
        <p:sp>
          <p:nvSpPr>
            <p:cNvPr id="23" name="Left-Right Arrow 22"/>
            <p:cNvSpPr/>
            <p:nvPr/>
          </p:nvSpPr>
          <p:spPr>
            <a:xfrm>
              <a:off x="4683152" y="3251201"/>
              <a:ext cx="1567544" cy="400593"/>
            </a:xfrm>
            <a:prstGeom prst="leftRightArrow">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55"/>
              <a:endParaRPr lang="en-US" sz="2400">
                <a:solidFill>
                  <a:prstClr val="white"/>
                </a:solidFill>
              </a:endParaRPr>
            </a:p>
          </p:txBody>
        </p:sp>
        <p:sp>
          <p:nvSpPr>
            <p:cNvPr id="24" name="TextBox 23"/>
            <p:cNvSpPr txBox="1"/>
            <p:nvPr/>
          </p:nvSpPr>
          <p:spPr>
            <a:xfrm>
              <a:off x="4780386" y="2840831"/>
              <a:ext cx="1467068" cy="379656"/>
            </a:xfrm>
            <a:prstGeom prst="rect">
              <a:avLst/>
            </a:prstGeom>
            <a:noFill/>
          </p:spPr>
          <p:txBody>
            <a:bodyPr wrap="none" rtlCol="0">
              <a:spAutoFit/>
            </a:bodyPr>
            <a:lstStyle/>
            <a:p>
              <a:pPr defTabSz="609555"/>
              <a:r>
                <a:rPr lang="en-US" sz="1867" dirty="0">
                  <a:solidFill>
                    <a:srgbClr val="50B3CF"/>
                  </a:solidFill>
                  <a:latin typeface="Calibri" panose="020F0502020204030204" pitchFamily="34" charset="0"/>
                </a:rPr>
                <a:t>SSH (port 22)</a:t>
              </a:r>
            </a:p>
          </p:txBody>
        </p:sp>
      </p:grpSp>
    </p:spTree>
    <p:extLst>
      <p:ext uri="{BB962C8B-B14F-4D97-AF65-F5344CB8AC3E}">
        <p14:creationId xmlns:p14="http://schemas.microsoft.com/office/powerpoint/2010/main" val="10411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20227" y="2265858"/>
            <a:ext cx="13900573" cy="5334000"/>
          </a:xfrm>
          <a:prstGeom prst="roundRect">
            <a:avLst/>
          </a:prstGeom>
          <a:ln>
            <a:solidFill>
              <a:schemeClr val="tx1">
                <a:alpha val="42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3" name="Title 2"/>
          <p:cNvSpPr>
            <a:spLocks noGrp="1"/>
          </p:cNvSpPr>
          <p:nvPr>
            <p:ph type="title"/>
          </p:nvPr>
        </p:nvSpPr>
        <p:spPr/>
        <p:txBody>
          <a:bodyPr/>
          <a:lstStyle/>
          <a:p>
            <a:r>
              <a:rPr lang="en-US" dirty="0" smtClean="0"/>
              <a:t>Test Coverage</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131" name="TextBox 130"/>
          <p:cNvSpPr txBox="1"/>
          <p:nvPr/>
        </p:nvSpPr>
        <p:spPr>
          <a:xfrm>
            <a:off x="251466" y="880862"/>
            <a:ext cx="14014027" cy="1384995"/>
          </a:xfrm>
          <a:prstGeom prst="rect">
            <a:avLst/>
          </a:prstGeom>
          <a:noFill/>
        </p:spPr>
        <p:txBody>
          <a:bodyPr wrap="square" rtlCol="0">
            <a:spAutoFit/>
          </a:bodyPr>
          <a:lstStyle/>
          <a:p>
            <a:r>
              <a:rPr lang="en-US" sz="1400" b="1" dirty="0"/>
              <a:t>Test Strategy: </a:t>
            </a:r>
          </a:p>
          <a:p>
            <a:r>
              <a:rPr lang="en-US" sz="1400" dirty="0" smtClean="0"/>
              <a:t>For the </a:t>
            </a:r>
            <a:r>
              <a:rPr lang="en-US" sz="1400" dirty="0"/>
              <a:t>data migrated </a:t>
            </a:r>
            <a:r>
              <a:rPr lang="en-US" sz="1400" dirty="0" smtClean="0"/>
              <a:t>from the source database/system to the Target database/system, Test Coverage involves ensuring the data correctness and the data completeness of the migrated data in the Target database/system against the source database/system. This involves the primary validations that follow - </a:t>
            </a:r>
          </a:p>
          <a:p>
            <a:pPr marL="171450" indent="-171450">
              <a:buFont typeface="Arial" panose="020B0604020202020204" pitchFamily="34" charset="0"/>
              <a:buChar char="•"/>
            </a:pPr>
            <a:r>
              <a:rPr lang="en-US" sz="1400" dirty="0" smtClean="0"/>
              <a:t>Data Ingestion Checks to confirm the migration of data from source to target is successful and correct</a:t>
            </a:r>
          </a:p>
          <a:p>
            <a:pPr marL="171450" indent="-171450">
              <a:buFont typeface="Arial" panose="020B0604020202020204" pitchFamily="34" charset="0"/>
              <a:buChar char="•"/>
            </a:pPr>
            <a:r>
              <a:rPr lang="en-US" sz="1400" dirty="0" smtClean="0"/>
              <a:t>Metadata validations between source and target database/system</a:t>
            </a:r>
            <a:endParaRPr lang="en-US" sz="1400" dirty="0"/>
          </a:p>
          <a:p>
            <a:pPr marL="171450" indent="-171450">
              <a:buFont typeface="Arial" panose="020B0604020202020204" pitchFamily="34" charset="0"/>
              <a:buChar char="•"/>
            </a:pPr>
            <a:r>
              <a:rPr lang="en-US" sz="1400" dirty="0" smtClean="0"/>
              <a:t>Data comparison between source and target database/system</a:t>
            </a:r>
            <a:endParaRPr lang="en-US" sz="1400" dirty="0"/>
          </a:p>
        </p:txBody>
      </p:sp>
      <p:pic>
        <p:nvPicPr>
          <p:cNvPr id="126" name="Picture 2" descr="C:\Users\367288\Pictures\hive.jpg"/>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922372" y="3263472"/>
            <a:ext cx="478548" cy="39412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390193" y="2464578"/>
            <a:ext cx="13493538" cy="4919387"/>
            <a:chOff x="248920" y="2599701"/>
            <a:chExt cx="13493538" cy="4919387"/>
          </a:xfrm>
        </p:grpSpPr>
        <p:grpSp>
          <p:nvGrpSpPr>
            <p:cNvPr id="6" name="Group 5"/>
            <p:cNvGrpSpPr/>
            <p:nvPr/>
          </p:nvGrpSpPr>
          <p:grpSpPr>
            <a:xfrm>
              <a:off x="248920" y="2599701"/>
              <a:ext cx="13493538" cy="4919387"/>
              <a:chOff x="1295400" y="2468728"/>
              <a:chExt cx="10785415" cy="5198385"/>
            </a:xfrm>
          </p:grpSpPr>
          <p:grpSp>
            <p:nvGrpSpPr>
              <p:cNvPr id="5" name="Group 4"/>
              <p:cNvGrpSpPr/>
              <p:nvPr/>
            </p:nvGrpSpPr>
            <p:grpSpPr>
              <a:xfrm>
                <a:off x="1295400" y="2468728"/>
                <a:ext cx="10785415" cy="5198385"/>
                <a:chOff x="1295400" y="2468728"/>
                <a:chExt cx="10785415" cy="5198385"/>
              </a:xfrm>
            </p:grpSpPr>
            <p:pic>
              <p:nvPicPr>
                <p:cNvPr id="286" name="Picture 285"/>
                <p:cNvPicPr>
                  <a:picLocks noChangeAspect="1"/>
                </p:cNvPicPr>
                <p:nvPr/>
              </p:nvPicPr>
              <p:blipFill>
                <a:blip r:embed="rId4"/>
                <a:stretch>
                  <a:fillRect/>
                </a:stretch>
              </p:blipFill>
              <p:spPr>
                <a:xfrm>
                  <a:off x="2862736" y="3805893"/>
                  <a:ext cx="518207" cy="264815"/>
                </a:xfrm>
                <a:prstGeom prst="rect">
                  <a:avLst/>
                </a:prstGeom>
              </p:spPr>
            </p:pic>
            <p:grpSp>
              <p:nvGrpSpPr>
                <p:cNvPr id="4" name="Group 3"/>
                <p:cNvGrpSpPr/>
                <p:nvPr/>
              </p:nvGrpSpPr>
              <p:grpSpPr>
                <a:xfrm>
                  <a:off x="1295400" y="2468728"/>
                  <a:ext cx="10785415" cy="5198385"/>
                  <a:chOff x="1295400" y="2468728"/>
                  <a:chExt cx="10785415" cy="5198385"/>
                </a:xfrm>
              </p:grpSpPr>
              <p:grpSp>
                <p:nvGrpSpPr>
                  <p:cNvPr id="19" name="Group 18"/>
                  <p:cNvGrpSpPr/>
                  <p:nvPr/>
                </p:nvGrpSpPr>
                <p:grpSpPr>
                  <a:xfrm>
                    <a:off x="1295400" y="2468728"/>
                    <a:ext cx="10785415" cy="5198385"/>
                    <a:chOff x="214581" y="2417843"/>
                    <a:chExt cx="10785415" cy="5198385"/>
                  </a:xfrm>
                </p:grpSpPr>
                <p:grpSp>
                  <p:nvGrpSpPr>
                    <p:cNvPr id="15" name="Group 14"/>
                    <p:cNvGrpSpPr/>
                    <p:nvPr/>
                  </p:nvGrpSpPr>
                  <p:grpSpPr>
                    <a:xfrm>
                      <a:off x="214581" y="2503015"/>
                      <a:ext cx="10785415" cy="5113213"/>
                      <a:chOff x="214581" y="2503015"/>
                      <a:chExt cx="10785415" cy="5113213"/>
                    </a:xfrm>
                  </p:grpSpPr>
                  <p:sp>
                    <p:nvSpPr>
                      <p:cNvPr id="134" name="Rectangular Callout 133"/>
                      <p:cNvSpPr/>
                      <p:nvPr/>
                    </p:nvSpPr>
                    <p:spPr>
                      <a:xfrm>
                        <a:off x="6539276" y="6198574"/>
                        <a:ext cx="4460720" cy="673282"/>
                      </a:xfrm>
                      <a:prstGeom prst="wedgeRectCallout">
                        <a:avLst>
                          <a:gd name="adj1" fmla="val -3832"/>
                          <a:gd name="adj2" fmla="val 9772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82" dirty="0">
                          <a:solidFill>
                            <a:prstClr val="white"/>
                          </a:solidFill>
                        </a:endParaRPr>
                      </a:p>
                    </p:txBody>
                  </p:sp>
                  <p:sp>
                    <p:nvSpPr>
                      <p:cNvPr id="135" name="Rectangular Callout 134"/>
                      <p:cNvSpPr/>
                      <p:nvPr/>
                    </p:nvSpPr>
                    <p:spPr>
                      <a:xfrm>
                        <a:off x="3321279" y="6206116"/>
                        <a:ext cx="4735525" cy="658885"/>
                      </a:xfrm>
                      <a:prstGeom prst="wedgeRectCallout">
                        <a:avLst>
                          <a:gd name="adj1" fmla="val -4786"/>
                          <a:gd name="adj2" fmla="val 8660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82" dirty="0">
                          <a:solidFill>
                            <a:prstClr val="white"/>
                          </a:solidFill>
                        </a:endParaRPr>
                      </a:p>
                    </p:txBody>
                  </p:sp>
                  <p:sp>
                    <p:nvSpPr>
                      <p:cNvPr id="136" name="Rectangular Callout 135"/>
                      <p:cNvSpPr/>
                      <p:nvPr/>
                    </p:nvSpPr>
                    <p:spPr>
                      <a:xfrm>
                        <a:off x="1496970" y="6211342"/>
                        <a:ext cx="1848265" cy="660716"/>
                      </a:xfrm>
                      <a:prstGeom prst="wedgeRectCallout">
                        <a:avLst>
                          <a:gd name="adj1" fmla="val -4786"/>
                          <a:gd name="adj2" fmla="val 8660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82" dirty="0">
                          <a:solidFill>
                            <a:prstClr val="white"/>
                          </a:solidFill>
                        </a:endParaRPr>
                      </a:p>
                    </p:txBody>
                  </p:sp>
                  <p:grpSp>
                    <p:nvGrpSpPr>
                      <p:cNvPr id="137" name="Group 136"/>
                      <p:cNvGrpSpPr/>
                      <p:nvPr/>
                    </p:nvGrpSpPr>
                    <p:grpSpPr>
                      <a:xfrm>
                        <a:off x="263864" y="6899272"/>
                        <a:ext cx="1216920" cy="516274"/>
                        <a:chOff x="764492" y="6086246"/>
                        <a:chExt cx="1201834" cy="589009"/>
                      </a:xfrm>
                    </p:grpSpPr>
                    <p:pic>
                      <p:nvPicPr>
                        <p:cNvPr id="138" name="Picture 2" descr="tools-icon-dc03032e7a208bddbb6a0e52463db320.png (475×474)"/>
                        <p:cNvPicPr>
                          <a:picLocks noChangeAspect="1" noChangeArrowheads="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28930" y="6086246"/>
                          <a:ext cx="296669" cy="305026"/>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764492" y="6447316"/>
                          <a:ext cx="1201834" cy="227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r>
                            <a:rPr lang="en-US" sz="978" b="1" dirty="0">
                              <a:solidFill>
                                <a:srgbClr val="70AD47">
                                  <a:lumMod val="50000"/>
                                </a:srgbClr>
                              </a:solidFill>
                            </a:rPr>
                            <a:t>Automation Components</a:t>
                          </a:r>
                        </a:p>
                      </p:txBody>
                    </p:sp>
                  </p:grpSp>
                  <p:grpSp>
                    <p:nvGrpSpPr>
                      <p:cNvPr id="140" name="Group 139"/>
                      <p:cNvGrpSpPr/>
                      <p:nvPr/>
                    </p:nvGrpSpPr>
                    <p:grpSpPr>
                      <a:xfrm>
                        <a:off x="2030329" y="6857995"/>
                        <a:ext cx="7944661" cy="758233"/>
                        <a:chOff x="4728211" y="7153360"/>
                        <a:chExt cx="9415414" cy="1002516"/>
                      </a:xfrm>
                    </p:grpSpPr>
                    <p:sp>
                      <p:nvSpPr>
                        <p:cNvPr id="141" name="TextBox 140"/>
                        <p:cNvSpPr txBox="1"/>
                        <p:nvPr/>
                      </p:nvSpPr>
                      <p:spPr>
                        <a:xfrm>
                          <a:off x="4728211" y="7762495"/>
                          <a:ext cx="1970135" cy="278701"/>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r>
                            <a:rPr lang="en-US" sz="978" dirty="0">
                              <a:solidFill>
                                <a:srgbClr val="44546A"/>
                              </a:solidFill>
                              <a:latin typeface="Segoe UI "/>
                            </a:rPr>
                            <a:t>Metadata Reconciler</a:t>
                          </a:r>
                          <a:endParaRPr lang="en-IN" sz="978" dirty="0">
                            <a:solidFill>
                              <a:srgbClr val="44546A"/>
                            </a:solidFill>
                            <a:latin typeface="Segoe UI "/>
                          </a:endParaRPr>
                        </a:p>
                      </p:txBody>
                    </p:sp>
                    <p:grpSp>
                      <p:nvGrpSpPr>
                        <p:cNvPr id="142" name="Group 141"/>
                        <p:cNvGrpSpPr/>
                        <p:nvPr/>
                      </p:nvGrpSpPr>
                      <p:grpSpPr>
                        <a:xfrm>
                          <a:off x="12705262" y="7198241"/>
                          <a:ext cx="645121" cy="615727"/>
                          <a:chOff x="4135406" y="4555337"/>
                          <a:chExt cx="1321554" cy="1245572"/>
                        </a:xfrm>
                      </p:grpSpPr>
                      <p:grpSp>
                        <p:nvGrpSpPr>
                          <p:cNvPr id="166" name="Group 165"/>
                          <p:cNvGrpSpPr/>
                          <p:nvPr/>
                        </p:nvGrpSpPr>
                        <p:grpSpPr>
                          <a:xfrm>
                            <a:off x="4135406" y="4555337"/>
                            <a:ext cx="1321554" cy="1245572"/>
                            <a:chOff x="4135406" y="4555337"/>
                            <a:chExt cx="1321554" cy="1245572"/>
                          </a:xfrm>
                        </p:grpSpPr>
                        <p:sp>
                          <p:nvSpPr>
                            <p:cNvPr id="195" name="Oval 194"/>
                            <p:cNvSpPr/>
                            <p:nvPr/>
                          </p:nvSpPr>
                          <p:spPr>
                            <a:xfrm>
                              <a:off x="4135406" y="4555337"/>
                              <a:ext cx="1321554" cy="1245572"/>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endParaRPr lang="en-IN" sz="2542" dirty="0">
                                <a:solidFill>
                                  <a:prstClr val="white"/>
                                </a:solidFill>
                              </a:endParaRPr>
                            </a:p>
                          </p:txBody>
                        </p:sp>
                        <p:sp>
                          <p:nvSpPr>
                            <p:cNvPr id="196" name="Oval 195"/>
                            <p:cNvSpPr/>
                            <p:nvPr/>
                          </p:nvSpPr>
                          <p:spPr>
                            <a:xfrm>
                              <a:off x="4221206" y="4702136"/>
                              <a:ext cx="1085205" cy="9740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endParaRPr lang="en-IN" sz="2542" dirty="0">
                                <a:solidFill>
                                  <a:prstClr val="white"/>
                                </a:solidFill>
                              </a:endParaRPr>
                            </a:p>
                          </p:txBody>
                        </p:sp>
                      </p:grpSp>
                      <p:grpSp>
                        <p:nvGrpSpPr>
                          <p:cNvPr id="167" name="Group 166"/>
                          <p:cNvGrpSpPr/>
                          <p:nvPr/>
                        </p:nvGrpSpPr>
                        <p:grpSpPr>
                          <a:xfrm>
                            <a:off x="4264916" y="4794765"/>
                            <a:ext cx="941370" cy="809396"/>
                            <a:chOff x="6550525" y="3400265"/>
                            <a:chExt cx="1586743" cy="1366996"/>
                          </a:xfrm>
                        </p:grpSpPr>
                        <p:pic>
                          <p:nvPicPr>
                            <p:cNvPr id="170" name="Picture 169"/>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05385" y="3652046"/>
                              <a:ext cx="1341839" cy="825957"/>
                            </a:xfrm>
                            <a:prstGeom prst="rect">
                              <a:avLst/>
                            </a:prstGeom>
                          </p:spPr>
                        </p:pic>
                        <p:sp>
                          <p:nvSpPr>
                            <p:cNvPr id="171" name="Arc 170"/>
                            <p:cNvSpPr/>
                            <p:nvPr/>
                          </p:nvSpPr>
                          <p:spPr>
                            <a:xfrm rot="19109371">
                              <a:off x="6550525" y="3474358"/>
                              <a:ext cx="1352278" cy="1292903"/>
                            </a:xfrm>
                            <a:prstGeom prst="arc">
                              <a:avLst/>
                            </a:prstGeom>
                            <a:ln>
                              <a:solidFill>
                                <a:srgbClr val="3A393E"/>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894073"/>
                              <a:endParaRPr lang="en-US" sz="2542" dirty="0">
                                <a:solidFill>
                                  <a:prstClr val="black"/>
                                </a:solidFill>
                              </a:endParaRPr>
                            </a:p>
                          </p:txBody>
                        </p:sp>
                        <p:sp>
                          <p:nvSpPr>
                            <p:cNvPr id="172" name="Arc 171"/>
                            <p:cNvSpPr/>
                            <p:nvPr/>
                          </p:nvSpPr>
                          <p:spPr>
                            <a:xfrm rot="8198657">
                              <a:off x="6784985" y="3400265"/>
                              <a:ext cx="1352283" cy="1292907"/>
                            </a:xfrm>
                            <a:prstGeom prst="arc">
                              <a:avLst/>
                            </a:prstGeom>
                            <a:ln>
                              <a:solidFill>
                                <a:srgbClr val="3A393E"/>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894073"/>
                              <a:endParaRPr lang="en-US" sz="2542" dirty="0">
                                <a:solidFill>
                                  <a:prstClr val="black"/>
                                </a:solidFill>
                              </a:endParaRPr>
                            </a:p>
                          </p:txBody>
                        </p:sp>
                      </p:grpSp>
                    </p:grpSp>
                    <p:grpSp>
                      <p:nvGrpSpPr>
                        <p:cNvPr id="143" name="Group 142"/>
                        <p:cNvGrpSpPr/>
                        <p:nvPr/>
                      </p:nvGrpSpPr>
                      <p:grpSpPr>
                        <a:xfrm>
                          <a:off x="8806412" y="7153360"/>
                          <a:ext cx="661198" cy="594179"/>
                          <a:chOff x="11364986" y="2145649"/>
                          <a:chExt cx="2979794" cy="2867499"/>
                        </a:xfrm>
                      </p:grpSpPr>
                      <p:grpSp>
                        <p:nvGrpSpPr>
                          <p:cNvPr id="160" name="Group 159"/>
                          <p:cNvGrpSpPr/>
                          <p:nvPr/>
                        </p:nvGrpSpPr>
                        <p:grpSpPr>
                          <a:xfrm>
                            <a:off x="11364986" y="2145649"/>
                            <a:ext cx="2979794" cy="2867499"/>
                            <a:chOff x="-3458033" y="2083327"/>
                            <a:chExt cx="3528393" cy="3456384"/>
                          </a:xfrm>
                        </p:grpSpPr>
                        <p:sp>
                          <p:nvSpPr>
                            <p:cNvPr id="164" name="Oval 163"/>
                            <p:cNvSpPr/>
                            <p:nvPr/>
                          </p:nvSpPr>
                          <p:spPr>
                            <a:xfrm>
                              <a:off x="-3458033" y="2083327"/>
                              <a:ext cx="3528393" cy="3456384"/>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endParaRPr lang="en-IN" sz="2542" dirty="0">
                                <a:solidFill>
                                  <a:prstClr val="white"/>
                                </a:solidFill>
                              </a:endParaRPr>
                            </a:p>
                          </p:txBody>
                        </p:sp>
                        <p:sp>
                          <p:nvSpPr>
                            <p:cNvPr id="165" name="Oval 164"/>
                            <p:cNvSpPr/>
                            <p:nvPr/>
                          </p:nvSpPr>
                          <p:spPr>
                            <a:xfrm>
                              <a:off x="-3238358" y="2383260"/>
                              <a:ext cx="2916031" cy="285651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endParaRPr lang="en-IN" sz="2542" dirty="0">
                                <a:solidFill>
                                  <a:prstClr val="white"/>
                                </a:solidFill>
                              </a:endParaRPr>
                            </a:p>
                          </p:txBody>
                        </p:sp>
                      </p:grpSp>
                      <p:pic>
                        <p:nvPicPr>
                          <p:cNvPr id="162" name="Picture 4" descr="C:\Users\366267\Desktop\Capture41.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1744104" y="2530600"/>
                            <a:ext cx="2281284" cy="2239092"/>
                          </a:xfrm>
                          <a:prstGeom prst="rect">
                            <a:avLst/>
                          </a:prstGeom>
                          <a:noFill/>
                          <a:extLst>
                            <a:ext uri="{909E8E84-426E-40DD-AFC4-6F175D3DCCD1}">
                              <a14:hiddenFill xmlns:a14="http://schemas.microsoft.com/office/drawing/2010/main">
                                <a:solidFill>
                                  <a:srgbClr val="FFFFFF"/>
                                </a:solidFill>
                              </a14:hiddenFill>
                            </a:ext>
                          </a:extLst>
                        </p:spPr>
                      </p:pic>
                    </p:grpSp>
                    <p:sp>
                      <p:nvSpPr>
                        <p:cNvPr id="144" name="TextBox 143"/>
                        <p:cNvSpPr txBox="1"/>
                        <p:nvPr/>
                      </p:nvSpPr>
                      <p:spPr>
                        <a:xfrm>
                          <a:off x="8044134" y="7793926"/>
                          <a:ext cx="2153333" cy="278701"/>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r>
                            <a:rPr lang="en-US" sz="978" dirty="0">
                              <a:solidFill>
                                <a:srgbClr val="44546A"/>
                              </a:solidFill>
                              <a:latin typeface="Segoe UI "/>
                            </a:rPr>
                            <a:t>DataLake Processing QA</a:t>
                          </a:r>
                          <a:endParaRPr lang="en-IN" sz="978" dirty="0">
                            <a:solidFill>
                              <a:srgbClr val="44546A"/>
                            </a:solidFill>
                            <a:latin typeface="Segoe UI "/>
                          </a:endParaRPr>
                        </a:p>
                      </p:txBody>
                    </p:sp>
                    <p:sp>
                      <p:nvSpPr>
                        <p:cNvPr id="148" name="TextBox 147"/>
                        <p:cNvSpPr txBox="1"/>
                        <p:nvPr/>
                      </p:nvSpPr>
                      <p:spPr>
                        <a:xfrm>
                          <a:off x="11990292" y="7877175"/>
                          <a:ext cx="2153333" cy="278701"/>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r>
                            <a:rPr lang="en-US" sz="978" dirty="0">
                              <a:solidFill>
                                <a:srgbClr val="44546A"/>
                              </a:solidFill>
                              <a:latin typeface="Segoe UI "/>
                            </a:rPr>
                            <a:t>Report Comparator</a:t>
                          </a:r>
                          <a:endParaRPr lang="en-IN" sz="978" dirty="0">
                            <a:solidFill>
                              <a:srgbClr val="44546A"/>
                            </a:solidFill>
                            <a:latin typeface="Segoe UI "/>
                          </a:endParaRPr>
                        </a:p>
                      </p:txBody>
                    </p:sp>
                    <p:grpSp>
                      <p:nvGrpSpPr>
                        <p:cNvPr id="149" name="Group 148"/>
                        <p:cNvGrpSpPr/>
                        <p:nvPr/>
                      </p:nvGrpSpPr>
                      <p:grpSpPr>
                        <a:xfrm>
                          <a:off x="5267017" y="7179740"/>
                          <a:ext cx="749400" cy="626123"/>
                          <a:chOff x="7109857" y="2170946"/>
                          <a:chExt cx="2979793" cy="2867499"/>
                        </a:xfrm>
                      </p:grpSpPr>
                      <p:grpSp>
                        <p:nvGrpSpPr>
                          <p:cNvPr id="152" name="Group 151"/>
                          <p:cNvGrpSpPr/>
                          <p:nvPr/>
                        </p:nvGrpSpPr>
                        <p:grpSpPr>
                          <a:xfrm>
                            <a:off x="7109857" y="2170946"/>
                            <a:ext cx="2979793" cy="2867499"/>
                            <a:chOff x="216174" y="2083327"/>
                            <a:chExt cx="3528392" cy="3456384"/>
                          </a:xfrm>
                        </p:grpSpPr>
                        <p:sp>
                          <p:nvSpPr>
                            <p:cNvPr id="157" name="Oval 156"/>
                            <p:cNvSpPr/>
                            <p:nvPr/>
                          </p:nvSpPr>
                          <p:spPr>
                            <a:xfrm>
                              <a:off x="216174" y="2083327"/>
                              <a:ext cx="3528392" cy="3456384"/>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endParaRPr lang="en-IN" sz="2542" dirty="0">
                                <a:solidFill>
                                  <a:prstClr val="white"/>
                                </a:solidFill>
                              </a:endParaRPr>
                            </a:p>
                          </p:txBody>
                        </p:sp>
                        <p:sp>
                          <p:nvSpPr>
                            <p:cNvPr id="159" name="Oval 158"/>
                            <p:cNvSpPr/>
                            <p:nvPr/>
                          </p:nvSpPr>
                          <p:spPr>
                            <a:xfrm>
                              <a:off x="522356" y="2383265"/>
                              <a:ext cx="2916028" cy="28565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endParaRPr lang="en-IN" sz="2542" dirty="0">
                                <a:solidFill>
                                  <a:prstClr val="white"/>
                                </a:solidFill>
                              </a:endParaRPr>
                            </a:p>
                          </p:txBody>
                        </p:sp>
                      </p:grpSp>
                      <p:pic>
                        <p:nvPicPr>
                          <p:cNvPr id="154" name="Picture 7" descr="C:\Users\366267\Desktop\Capture1.pn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7483728" y="2552079"/>
                            <a:ext cx="2201662" cy="198628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97" name="Rectangle 196"/>
                      <p:cNvSpPr/>
                      <p:nvPr/>
                    </p:nvSpPr>
                    <p:spPr>
                      <a:xfrm>
                        <a:off x="1474133" y="2705440"/>
                        <a:ext cx="4322270" cy="3416882"/>
                      </a:xfrm>
                      <a:prstGeom prst="rect">
                        <a:avLst/>
                      </a:prstGeom>
                      <a:noFill/>
                      <a:ln w="12700" cap="flat" cmpd="sng" algn="ctr">
                        <a:solidFill>
                          <a:srgbClr val="FF3A3A"/>
                        </a:solidFill>
                        <a:prstDash val="dash"/>
                        <a:miter lim="800000"/>
                      </a:ln>
                      <a:effectLst/>
                    </p:spPr>
                    <p:txBody>
                      <a:bodyPr rtlCol="0" anchor="ctr"/>
                      <a:lstStyle/>
                      <a:p>
                        <a:pPr algn="ctr" defTabSz="993214"/>
                        <a:endParaRPr lang="en-US" sz="2377" kern="0" dirty="0">
                          <a:solidFill>
                            <a:prstClr val="white"/>
                          </a:solidFill>
                          <a:cs typeface="Calibri" panose="020F0502020204030204" pitchFamily="34" charset="0"/>
                        </a:endParaRPr>
                      </a:p>
                    </p:txBody>
                  </p:sp>
                  <p:sp>
                    <p:nvSpPr>
                      <p:cNvPr id="198" name="Rectangle 197"/>
                      <p:cNvSpPr/>
                      <p:nvPr/>
                    </p:nvSpPr>
                    <p:spPr>
                      <a:xfrm>
                        <a:off x="2655603" y="3011418"/>
                        <a:ext cx="1597274" cy="1092542"/>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199" name="Rounded Rectangle 198"/>
                      <p:cNvSpPr/>
                      <p:nvPr/>
                    </p:nvSpPr>
                    <p:spPr>
                      <a:xfrm>
                        <a:off x="2655603" y="2979010"/>
                        <a:ext cx="1613171" cy="308157"/>
                      </a:xfrm>
                      <a:prstGeom prst="roundRect">
                        <a:avLst>
                          <a:gd name="adj" fmla="val 0"/>
                        </a:avLst>
                      </a:prstGeom>
                      <a:solidFill>
                        <a:schemeClr val="accent2"/>
                      </a:solidFill>
                      <a:ln w="12700" cap="flat" cmpd="sng" algn="ctr">
                        <a:noFill/>
                        <a:prstDash val="solid"/>
                      </a:ln>
                      <a:effectLst/>
                    </p:spPr>
                    <p:txBody>
                      <a:bodyPr lIns="0" rIns="0" anchor="ctr"/>
                      <a:lstStyle/>
                      <a:p>
                        <a:pPr algn="ctr" defTabSz="993214"/>
                        <a:r>
                          <a:rPr lang="en-US" sz="978" b="1" kern="0" dirty="0">
                            <a:solidFill>
                              <a:srgbClr val="FFFFFF"/>
                            </a:solidFill>
                            <a:cs typeface="Calibri" panose="020F0502020204030204" pitchFamily="34" charset="0"/>
                          </a:rPr>
                          <a:t>Landing</a:t>
                        </a:r>
                      </a:p>
                    </p:txBody>
                  </p:sp>
                  <p:sp>
                    <p:nvSpPr>
                      <p:cNvPr id="200" name="Rounded Rectangle 199"/>
                      <p:cNvSpPr/>
                      <p:nvPr/>
                    </p:nvSpPr>
                    <p:spPr>
                      <a:xfrm>
                        <a:off x="2655603" y="3861310"/>
                        <a:ext cx="1597273" cy="267705"/>
                      </a:xfrm>
                      <a:prstGeom prst="roundRect">
                        <a:avLst>
                          <a:gd name="adj" fmla="val 0"/>
                        </a:avLst>
                      </a:prstGeom>
                      <a:solidFill>
                        <a:schemeClr val="accent2"/>
                      </a:solidFill>
                      <a:ln w="12700" cap="flat" cmpd="sng" algn="ctr">
                        <a:noFill/>
                        <a:prstDash val="solid"/>
                      </a:ln>
                      <a:effectLst/>
                    </p:spPr>
                    <p:txBody>
                      <a:bodyPr lIns="0" rIns="0" anchor="ctr"/>
                      <a:lstStyle/>
                      <a:p>
                        <a:pPr algn="ctr" defTabSz="993214"/>
                        <a:r>
                          <a:rPr lang="en-US" sz="1141" b="1" kern="0" dirty="0">
                            <a:solidFill>
                              <a:srgbClr val="FFFFFF"/>
                            </a:solidFill>
                            <a:cs typeface="Calibri" panose="020F0502020204030204" pitchFamily="34" charset="0"/>
                          </a:rPr>
                          <a:t>LAYER 1</a:t>
                        </a:r>
                      </a:p>
                    </p:txBody>
                  </p:sp>
                  <p:sp>
                    <p:nvSpPr>
                      <p:cNvPr id="201" name="Rectangle 200"/>
                      <p:cNvSpPr/>
                      <p:nvPr/>
                    </p:nvSpPr>
                    <p:spPr>
                      <a:xfrm>
                        <a:off x="2863390" y="3317587"/>
                        <a:ext cx="1207325" cy="468455"/>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993214"/>
                        <a:endParaRPr lang="en-US" sz="1955" kern="0" dirty="0">
                          <a:cs typeface="Calibri" panose="020F0502020204030204" pitchFamily="34" charset="0"/>
                        </a:endParaRPr>
                      </a:p>
                    </p:txBody>
                  </p:sp>
                  <p:sp>
                    <p:nvSpPr>
                      <p:cNvPr id="202" name="Rectangle 201"/>
                      <p:cNvSpPr/>
                      <p:nvPr/>
                    </p:nvSpPr>
                    <p:spPr>
                      <a:xfrm>
                        <a:off x="2863390" y="3383949"/>
                        <a:ext cx="1241251" cy="368049"/>
                      </a:xfrm>
                      <a:prstGeom prst="rect">
                        <a:avLst/>
                      </a:prstGeom>
                    </p:spPr>
                    <p:txBody>
                      <a:bodyPr wrap="square">
                        <a:spAutoFit/>
                      </a:bodyPr>
                      <a:lstStyle/>
                      <a:p>
                        <a:pPr defTabSz="1086792"/>
                        <a:r>
                          <a:rPr lang="en-US" sz="896" b="1" dirty="0">
                            <a:solidFill>
                              <a:srgbClr val="44546A"/>
                            </a:solidFill>
                          </a:rPr>
                          <a:t>Full / Incremental tables</a:t>
                        </a:r>
                      </a:p>
                    </p:txBody>
                  </p:sp>
                  <p:sp>
                    <p:nvSpPr>
                      <p:cNvPr id="203" name="Rectangle 202"/>
                      <p:cNvSpPr/>
                      <p:nvPr/>
                    </p:nvSpPr>
                    <p:spPr>
                      <a:xfrm>
                        <a:off x="5794081" y="2700973"/>
                        <a:ext cx="3861770" cy="3421349"/>
                      </a:xfrm>
                      <a:prstGeom prst="rect">
                        <a:avLst/>
                      </a:prstGeom>
                      <a:noFill/>
                      <a:ln w="12700" cap="flat" cmpd="sng" algn="ctr">
                        <a:solidFill>
                          <a:schemeClr val="accent1">
                            <a:lumMod val="75000"/>
                          </a:schemeClr>
                        </a:solidFill>
                        <a:prstDash val="dash"/>
                        <a:miter lim="800000"/>
                      </a:ln>
                      <a:effectLst/>
                    </p:spPr>
                    <p:txBody>
                      <a:bodyPr rtlCol="0" anchor="ctr"/>
                      <a:lstStyle/>
                      <a:p>
                        <a:pPr algn="ctr" defTabSz="993214"/>
                        <a:endParaRPr lang="en-US" sz="2377" kern="0" dirty="0">
                          <a:solidFill>
                            <a:prstClr val="white"/>
                          </a:solidFill>
                          <a:cs typeface="Calibri" panose="020F0502020204030204" pitchFamily="34" charset="0"/>
                        </a:endParaRPr>
                      </a:p>
                    </p:txBody>
                  </p:sp>
                  <p:grpSp>
                    <p:nvGrpSpPr>
                      <p:cNvPr id="204" name="Group 203"/>
                      <p:cNvGrpSpPr/>
                      <p:nvPr/>
                    </p:nvGrpSpPr>
                    <p:grpSpPr>
                      <a:xfrm>
                        <a:off x="1955705" y="6308590"/>
                        <a:ext cx="6877841" cy="458944"/>
                        <a:chOff x="1379910" y="5424530"/>
                        <a:chExt cx="5886597" cy="356211"/>
                      </a:xfrm>
                    </p:grpSpPr>
                    <p:sp>
                      <p:nvSpPr>
                        <p:cNvPr id="205" name="Rounded Rectangle 204"/>
                        <p:cNvSpPr/>
                        <p:nvPr/>
                      </p:nvSpPr>
                      <p:spPr>
                        <a:xfrm>
                          <a:off x="1379910" y="5424530"/>
                          <a:ext cx="1154167" cy="343672"/>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893936"/>
                          <a:r>
                            <a:rPr lang="en-US" sz="1075" b="1" kern="0" dirty="0">
                              <a:solidFill>
                                <a:prstClr val="white"/>
                              </a:solidFill>
                            </a:rPr>
                            <a:t>Metadata Validation</a:t>
                          </a:r>
                        </a:p>
                      </p:txBody>
                    </p:sp>
                    <p:sp>
                      <p:nvSpPr>
                        <p:cNvPr id="206" name="Rounded Rectangle 205"/>
                        <p:cNvSpPr/>
                        <p:nvPr/>
                      </p:nvSpPr>
                      <p:spPr>
                        <a:xfrm>
                          <a:off x="3363358" y="5437069"/>
                          <a:ext cx="1554987" cy="343672"/>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893936"/>
                          <a:r>
                            <a:rPr lang="en-US" sz="1075" b="1" kern="0" dirty="0">
                              <a:solidFill>
                                <a:prstClr val="white"/>
                              </a:solidFill>
                            </a:rPr>
                            <a:t>History/Full/Incremental  data Validation</a:t>
                          </a:r>
                        </a:p>
                      </p:txBody>
                    </p:sp>
                    <p:sp>
                      <p:nvSpPr>
                        <p:cNvPr id="207" name="Rounded Rectangle 206"/>
                        <p:cNvSpPr/>
                        <p:nvPr/>
                      </p:nvSpPr>
                      <p:spPr>
                        <a:xfrm>
                          <a:off x="6112340" y="5424530"/>
                          <a:ext cx="1154167" cy="343672"/>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893936"/>
                          <a:r>
                            <a:rPr lang="en-US" sz="978" b="1" kern="0" dirty="0">
                              <a:solidFill>
                                <a:prstClr val="white"/>
                              </a:solidFill>
                            </a:rPr>
                            <a:t>Report Validation</a:t>
                          </a:r>
                        </a:p>
                      </p:txBody>
                    </p:sp>
                  </p:grpSp>
                  <p:sp>
                    <p:nvSpPr>
                      <p:cNvPr id="208" name="Rounded Rectangle 207"/>
                      <p:cNvSpPr/>
                      <p:nvPr/>
                    </p:nvSpPr>
                    <p:spPr>
                      <a:xfrm>
                        <a:off x="334125" y="6162008"/>
                        <a:ext cx="979124" cy="557337"/>
                      </a:xfrm>
                      <a:prstGeom prst="roundRect">
                        <a:avLst/>
                      </a:prstGeom>
                      <a:noFill/>
                      <a:ln>
                        <a:solidFill>
                          <a:schemeClr val="tx1">
                            <a:lumMod val="75000"/>
                          </a:schemeClr>
                        </a:solidFill>
                        <a:prstDash val="sysDot"/>
                      </a:ln>
                    </p:spPr>
                    <p:style>
                      <a:lnRef idx="2">
                        <a:schemeClr val="accent6">
                          <a:shade val="50000"/>
                        </a:schemeClr>
                      </a:lnRef>
                      <a:fillRef idx="1002">
                        <a:schemeClr val="lt2"/>
                      </a:fillRef>
                      <a:effectRef idx="0">
                        <a:schemeClr val="accent6"/>
                      </a:effectRef>
                      <a:fontRef idx="minor">
                        <a:schemeClr val="lt1"/>
                      </a:fontRef>
                    </p:style>
                    <p:txBody>
                      <a:bodyPr lIns="119204" tIns="59602" rIns="119204" bIns="59602" rtlCol="0" anchor="ctr"/>
                      <a:lstStyle/>
                      <a:p>
                        <a:pPr indent="-106709" algn="ctr" defTabSz="878111">
                          <a:lnSpc>
                            <a:spcPts val="865"/>
                          </a:lnSpc>
                          <a:spcBef>
                            <a:spcPct val="10000"/>
                          </a:spcBef>
                          <a:defRPr/>
                        </a:pPr>
                        <a:r>
                          <a:rPr lang="en-US" sz="1043" b="1" kern="0" dirty="0">
                            <a:solidFill>
                              <a:srgbClr val="44546A"/>
                            </a:solidFill>
                            <a:cs typeface="Calibri" panose="020F0502020204030204" pitchFamily="34" charset="0"/>
                          </a:rPr>
                          <a:t>QA Strategy</a:t>
                        </a:r>
                      </a:p>
                    </p:txBody>
                  </p:sp>
                  <p:sp>
                    <p:nvSpPr>
                      <p:cNvPr id="212" name="Rounded Rectangle 211"/>
                      <p:cNvSpPr/>
                      <p:nvPr/>
                    </p:nvSpPr>
                    <p:spPr>
                      <a:xfrm>
                        <a:off x="337760" y="6837676"/>
                        <a:ext cx="970438" cy="660661"/>
                      </a:xfrm>
                      <a:prstGeom prst="roundRect">
                        <a:avLst/>
                      </a:prstGeom>
                      <a:noFill/>
                      <a:ln>
                        <a:solidFill>
                          <a:schemeClr val="tx1">
                            <a:lumMod val="75000"/>
                          </a:schemeClr>
                        </a:solidFill>
                        <a:prstDash val="sysDot"/>
                      </a:ln>
                    </p:spPr>
                    <p:style>
                      <a:lnRef idx="2">
                        <a:schemeClr val="accent6">
                          <a:shade val="50000"/>
                        </a:schemeClr>
                      </a:lnRef>
                      <a:fillRef idx="1002">
                        <a:schemeClr val="lt2"/>
                      </a:fillRef>
                      <a:effectRef idx="0">
                        <a:schemeClr val="accent6"/>
                      </a:effectRef>
                      <a:fontRef idx="minor">
                        <a:schemeClr val="lt1"/>
                      </a:fontRef>
                    </p:style>
                    <p:txBody>
                      <a:bodyPr lIns="119204" tIns="59602" rIns="119204" bIns="59602" rtlCol="0" anchor="ctr"/>
                      <a:lstStyle/>
                      <a:p>
                        <a:pPr indent="-106709" algn="ctr" defTabSz="878111">
                          <a:lnSpc>
                            <a:spcPts val="865"/>
                          </a:lnSpc>
                          <a:spcBef>
                            <a:spcPct val="10000"/>
                          </a:spcBef>
                          <a:defRPr/>
                        </a:pPr>
                        <a:endParaRPr lang="en-US" sz="1043" b="1" kern="0" dirty="0">
                          <a:solidFill>
                            <a:srgbClr val="44546A"/>
                          </a:solidFill>
                          <a:cs typeface="Calibri" panose="020F0502020204030204" pitchFamily="34" charset="0"/>
                        </a:endParaRPr>
                      </a:p>
                    </p:txBody>
                  </p:sp>
                  <p:cxnSp>
                    <p:nvCxnSpPr>
                      <p:cNvPr id="215" name="Straight Arrow Connector 214"/>
                      <p:cNvCxnSpPr/>
                      <p:nvPr/>
                    </p:nvCxnSpPr>
                    <p:spPr>
                      <a:xfrm>
                        <a:off x="5448820" y="3878144"/>
                        <a:ext cx="797086" cy="716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cxnSp>
                    <p:nvCxnSpPr>
                      <p:cNvPr id="216" name="Straight Arrow Connector 215"/>
                      <p:cNvCxnSpPr/>
                      <p:nvPr/>
                    </p:nvCxnSpPr>
                    <p:spPr>
                      <a:xfrm>
                        <a:off x="5388425" y="4796620"/>
                        <a:ext cx="797086" cy="716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sp>
                    <p:nvSpPr>
                      <p:cNvPr id="217" name="TextBox 216"/>
                      <p:cNvSpPr txBox="1"/>
                      <p:nvPr/>
                    </p:nvSpPr>
                    <p:spPr>
                      <a:xfrm>
                        <a:off x="5544112" y="3939504"/>
                        <a:ext cx="649537" cy="242823"/>
                      </a:xfrm>
                      <a:prstGeom prst="rect">
                        <a:avLst/>
                      </a:prstGeom>
                      <a:noFill/>
                    </p:spPr>
                    <p:txBody>
                      <a:bodyPr wrap="none" rtlCol="0">
                        <a:spAutoFit/>
                      </a:bodyPr>
                      <a:lstStyle/>
                      <a:p>
                        <a:r>
                          <a:rPr lang="en-US" sz="978" dirty="0">
                            <a:solidFill>
                              <a:prstClr val="black"/>
                            </a:solidFill>
                          </a:rPr>
                          <a:t>Compare</a:t>
                        </a:r>
                      </a:p>
                    </p:txBody>
                  </p:sp>
                  <p:sp>
                    <p:nvSpPr>
                      <p:cNvPr id="218" name="TextBox 217"/>
                      <p:cNvSpPr txBox="1"/>
                      <p:nvPr/>
                    </p:nvSpPr>
                    <p:spPr>
                      <a:xfrm>
                        <a:off x="5486265" y="4487752"/>
                        <a:ext cx="649537" cy="242823"/>
                      </a:xfrm>
                      <a:prstGeom prst="rect">
                        <a:avLst/>
                      </a:prstGeom>
                      <a:noFill/>
                    </p:spPr>
                    <p:txBody>
                      <a:bodyPr wrap="none" rtlCol="0">
                        <a:spAutoFit/>
                      </a:bodyPr>
                      <a:lstStyle/>
                      <a:p>
                        <a:r>
                          <a:rPr lang="en-US" sz="978" dirty="0">
                            <a:solidFill>
                              <a:prstClr val="black"/>
                            </a:solidFill>
                          </a:rPr>
                          <a:t>Compare</a:t>
                        </a:r>
                      </a:p>
                    </p:txBody>
                  </p:sp>
                  <p:sp>
                    <p:nvSpPr>
                      <p:cNvPr id="219" name="Rectangle 218"/>
                      <p:cNvSpPr/>
                      <p:nvPr/>
                    </p:nvSpPr>
                    <p:spPr>
                      <a:xfrm>
                        <a:off x="2655603" y="4315286"/>
                        <a:ext cx="1597274" cy="1092541"/>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220" name="Rounded Rectangle 219"/>
                      <p:cNvSpPr/>
                      <p:nvPr/>
                    </p:nvSpPr>
                    <p:spPr>
                      <a:xfrm>
                        <a:off x="2661715" y="4308368"/>
                        <a:ext cx="1607059" cy="268810"/>
                      </a:xfrm>
                      <a:prstGeom prst="roundRect">
                        <a:avLst>
                          <a:gd name="adj" fmla="val 0"/>
                        </a:avLst>
                      </a:prstGeom>
                      <a:solidFill>
                        <a:schemeClr val="accent2"/>
                      </a:solidFill>
                      <a:ln w="12700" cap="flat" cmpd="sng" algn="ctr">
                        <a:noFill/>
                        <a:prstDash val="solid"/>
                      </a:ln>
                      <a:effectLst/>
                    </p:spPr>
                    <p:txBody>
                      <a:bodyPr lIns="0" rIns="0" anchor="ctr"/>
                      <a:lstStyle/>
                      <a:p>
                        <a:pPr algn="ctr" defTabSz="993214"/>
                        <a:r>
                          <a:rPr lang="en-US" sz="978" b="1" kern="0" dirty="0">
                            <a:solidFill>
                              <a:srgbClr val="FFFFFF"/>
                            </a:solidFill>
                            <a:cs typeface="Calibri" panose="020F0502020204030204" pitchFamily="34" charset="0"/>
                          </a:rPr>
                          <a:t>Core</a:t>
                        </a:r>
                      </a:p>
                    </p:txBody>
                  </p:sp>
                  <p:sp>
                    <p:nvSpPr>
                      <p:cNvPr id="221" name="Rounded Rectangle 220"/>
                      <p:cNvSpPr/>
                      <p:nvPr/>
                    </p:nvSpPr>
                    <p:spPr>
                      <a:xfrm>
                        <a:off x="2661715" y="5177658"/>
                        <a:ext cx="1591162" cy="255225"/>
                      </a:xfrm>
                      <a:prstGeom prst="roundRect">
                        <a:avLst>
                          <a:gd name="adj" fmla="val 0"/>
                        </a:avLst>
                      </a:prstGeom>
                      <a:solidFill>
                        <a:schemeClr val="accent2"/>
                      </a:solidFill>
                      <a:ln w="12700" cap="flat" cmpd="sng" algn="ctr">
                        <a:noFill/>
                        <a:prstDash val="solid"/>
                      </a:ln>
                      <a:effectLst/>
                    </p:spPr>
                    <p:txBody>
                      <a:bodyPr lIns="0" rIns="0" anchor="ctr"/>
                      <a:lstStyle/>
                      <a:p>
                        <a:pPr algn="ctr" defTabSz="993214"/>
                        <a:r>
                          <a:rPr lang="en-US" sz="1141" b="1" kern="0" dirty="0">
                            <a:solidFill>
                              <a:srgbClr val="FFFFFF"/>
                            </a:solidFill>
                            <a:cs typeface="Calibri" panose="020F0502020204030204" pitchFamily="34" charset="0"/>
                          </a:rPr>
                          <a:t>LAYER 2</a:t>
                        </a:r>
                      </a:p>
                    </p:txBody>
                  </p:sp>
                  <p:sp>
                    <p:nvSpPr>
                      <p:cNvPr id="222" name="Rectangle 221"/>
                      <p:cNvSpPr/>
                      <p:nvPr/>
                    </p:nvSpPr>
                    <p:spPr>
                      <a:xfrm>
                        <a:off x="2863390" y="4621455"/>
                        <a:ext cx="1207325" cy="468455"/>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993214"/>
                        <a:endParaRPr lang="en-US" sz="1955" kern="0" dirty="0">
                          <a:solidFill>
                            <a:prstClr val="white"/>
                          </a:solidFill>
                          <a:cs typeface="Calibri" panose="020F0502020204030204" pitchFamily="34" charset="0"/>
                        </a:endParaRPr>
                      </a:p>
                    </p:txBody>
                  </p:sp>
                  <p:sp>
                    <p:nvSpPr>
                      <p:cNvPr id="223" name="Rectangle 222"/>
                      <p:cNvSpPr/>
                      <p:nvPr/>
                    </p:nvSpPr>
                    <p:spPr>
                      <a:xfrm>
                        <a:off x="2863390" y="4687817"/>
                        <a:ext cx="1241251" cy="368049"/>
                      </a:xfrm>
                      <a:prstGeom prst="rect">
                        <a:avLst/>
                      </a:prstGeom>
                    </p:spPr>
                    <p:txBody>
                      <a:bodyPr wrap="square">
                        <a:spAutoFit/>
                      </a:bodyPr>
                      <a:lstStyle/>
                      <a:p>
                        <a:pPr defTabSz="1086792"/>
                        <a:r>
                          <a:rPr lang="en-US" sz="896" b="1" dirty="0">
                            <a:solidFill>
                              <a:srgbClr val="44546A"/>
                            </a:solidFill>
                          </a:rPr>
                          <a:t>History/Full / Incremental tables</a:t>
                        </a:r>
                      </a:p>
                    </p:txBody>
                  </p:sp>
                  <p:pic>
                    <p:nvPicPr>
                      <p:cNvPr id="224" name="Picture 223"/>
                      <p:cNvPicPr>
                        <a:picLocks noChangeAspect="1"/>
                      </p:cNvPicPr>
                      <p:nvPr/>
                    </p:nvPicPr>
                    <p:blipFill>
                      <a:blip r:embed="rId9"/>
                      <a:stretch>
                        <a:fillRect/>
                      </a:stretch>
                    </p:blipFill>
                    <p:spPr>
                      <a:xfrm>
                        <a:off x="2690096" y="5529237"/>
                        <a:ext cx="1619687" cy="588576"/>
                      </a:xfrm>
                      <a:prstGeom prst="rect">
                        <a:avLst/>
                      </a:prstGeom>
                    </p:spPr>
                  </p:pic>
                  <p:cxnSp>
                    <p:nvCxnSpPr>
                      <p:cNvPr id="225" name="Straight Arrow Connector 224"/>
                      <p:cNvCxnSpPr/>
                      <p:nvPr/>
                    </p:nvCxnSpPr>
                    <p:spPr>
                      <a:xfrm>
                        <a:off x="5386889" y="5789553"/>
                        <a:ext cx="797086" cy="716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sp>
                    <p:nvSpPr>
                      <p:cNvPr id="226" name="TextBox 225"/>
                      <p:cNvSpPr txBox="1"/>
                      <p:nvPr/>
                    </p:nvSpPr>
                    <p:spPr>
                      <a:xfrm>
                        <a:off x="5440441" y="5557062"/>
                        <a:ext cx="649537" cy="242823"/>
                      </a:xfrm>
                      <a:prstGeom prst="rect">
                        <a:avLst/>
                      </a:prstGeom>
                      <a:noFill/>
                    </p:spPr>
                    <p:txBody>
                      <a:bodyPr wrap="none" rtlCol="0">
                        <a:spAutoFit/>
                      </a:bodyPr>
                      <a:lstStyle/>
                      <a:p>
                        <a:r>
                          <a:rPr lang="en-US" sz="978" dirty="0">
                            <a:solidFill>
                              <a:prstClr val="black"/>
                            </a:solidFill>
                          </a:rPr>
                          <a:t>Compare</a:t>
                        </a:r>
                      </a:p>
                    </p:txBody>
                  </p:sp>
                  <p:sp>
                    <p:nvSpPr>
                      <p:cNvPr id="227" name="Rectangle 226"/>
                      <p:cNvSpPr/>
                      <p:nvPr/>
                    </p:nvSpPr>
                    <p:spPr>
                      <a:xfrm>
                        <a:off x="6920860" y="3011418"/>
                        <a:ext cx="1597274" cy="1092542"/>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228" name="Rounded Rectangle 227"/>
                      <p:cNvSpPr/>
                      <p:nvPr/>
                    </p:nvSpPr>
                    <p:spPr>
                      <a:xfrm>
                        <a:off x="6920860" y="2986363"/>
                        <a:ext cx="1613171" cy="300804"/>
                      </a:xfrm>
                      <a:prstGeom prst="roundRect">
                        <a:avLst>
                          <a:gd name="adj" fmla="val 0"/>
                        </a:avLst>
                      </a:prstGeom>
                      <a:solidFill>
                        <a:schemeClr val="accent5"/>
                      </a:solidFill>
                      <a:ln w="12700" cap="flat" cmpd="sng" algn="ctr">
                        <a:noFill/>
                        <a:prstDash val="solid"/>
                      </a:ln>
                      <a:effectLst/>
                    </p:spPr>
                    <p:txBody>
                      <a:bodyPr lIns="0" rIns="0" anchor="ctr"/>
                      <a:lstStyle/>
                      <a:p>
                        <a:pPr algn="ctr" defTabSz="993214"/>
                        <a:r>
                          <a:rPr lang="en-US" sz="978" b="1" kern="0" dirty="0">
                            <a:solidFill>
                              <a:srgbClr val="FFFFFF"/>
                            </a:solidFill>
                            <a:cs typeface="Calibri" panose="020F0502020204030204" pitchFamily="34" charset="0"/>
                          </a:rPr>
                          <a:t>Staging</a:t>
                        </a:r>
                      </a:p>
                    </p:txBody>
                  </p:sp>
                  <p:sp>
                    <p:nvSpPr>
                      <p:cNvPr id="229" name="Rounded Rectangle 228"/>
                      <p:cNvSpPr/>
                      <p:nvPr/>
                    </p:nvSpPr>
                    <p:spPr>
                      <a:xfrm>
                        <a:off x="6909930" y="3848654"/>
                        <a:ext cx="1624101" cy="280361"/>
                      </a:xfrm>
                      <a:prstGeom prst="roundRect">
                        <a:avLst>
                          <a:gd name="adj" fmla="val 0"/>
                        </a:avLst>
                      </a:prstGeom>
                      <a:solidFill>
                        <a:schemeClr val="accent5"/>
                      </a:solidFill>
                      <a:ln w="12700" cap="flat" cmpd="sng" algn="ctr">
                        <a:noFill/>
                        <a:prstDash val="solid"/>
                      </a:ln>
                      <a:effectLst/>
                    </p:spPr>
                    <p:txBody>
                      <a:bodyPr lIns="0" rIns="0" anchor="ctr"/>
                      <a:lstStyle/>
                      <a:p>
                        <a:pPr algn="ctr" defTabSz="993214"/>
                        <a:r>
                          <a:rPr lang="en-US" sz="1141" b="1" kern="0" dirty="0">
                            <a:solidFill>
                              <a:srgbClr val="FFFFFF"/>
                            </a:solidFill>
                            <a:cs typeface="Calibri" panose="020F0502020204030204" pitchFamily="34" charset="0"/>
                          </a:rPr>
                          <a:t>LAYER 1</a:t>
                        </a:r>
                      </a:p>
                    </p:txBody>
                  </p:sp>
                  <p:sp>
                    <p:nvSpPr>
                      <p:cNvPr id="230" name="Rectangle 229"/>
                      <p:cNvSpPr/>
                      <p:nvPr/>
                    </p:nvSpPr>
                    <p:spPr>
                      <a:xfrm>
                        <a:off x="7128647" y="3317587"/>
                        <a:ext cx="1207325" cy="468455"/>
                      </a:xfrm>
                      <a:prstGeom prst="rect">
                        <a:avLst/>
                      </a:prstGeom>
                      <a:solidFill>
                        <a:sysClr val="window" lastClr="FFFFFF"/>
                      </a:solidFill>
                      <a:ln w="12700" cap="flat" cmpd="sng" algn="ctr">
                        <a:solidFill>
                          <a:schemeClr val="accent5"/>
                        </a:solidFill>
                        <a:prstDash val="solid"/>
                        <a:miter lim="800000"/>
                      </a:ln>
                      <a:effectLst/>
                    </p:spPr>
                    <p:txBody>
                      <a:bodyPr rtlCol="0" anchor="ctr"/>
                      <a:lstStyle/>
                      <a:p>
                        <a:pPr algn="ctr" defTabSz="993214"/>
                        <a:endParaRPr lang="en-US" sz="1955" kern="0" dirty="0">
                          <a:solidFill>
                            <a:prstClr val="white"/>
                          </a:solidFill>
                          <a:cs typeface="Calibri" panose="020F0502020204030204" pitchFamily="34" charset="0"/>
                        </a:endParaRPr>
                      </a:p>
                    </p:txBody>
                  </p:sp>
                  <p:sp>
                    <p:nvSpPr>
                      <p:cNvPr id="231" name="Rectangle 230"/>
                      <p:cNvSpPr/>
                      <p:nvPr/>
                    </p:nvSpPr>
                    <p:spPr>
                      <a:xfrm>
                        <a:off x="7128647" y="3383949"/>
                        <a:ext cx="1241251" cy="368049"/>
                      </a:xfrm>
                      <a:prstGeom prst="rect">
                        <a:avLst/>
                      </a:prstGeom>
                    </p:spPr>
                    <p:txBody>
                      <a:bodyPr wrap="square">
                        <a:spAutoFit/>
                      </a:bodyPr>
                      <a:lstStyle/>
                      <a:p>
                        <a:pPr defTabSz="1086792"/>
                        <a:r>
                          <a:rPr lang="en-US" sz="896" b="1" dirty="0">
                            <a:solidFill>
                              <a:srgbClr val="44546A"/>
                            </a:solidFill>
                          </a:rPr>
                          <a:t>Full / Incremental tables</a:t>
                        </a:r>
                      </a:p>
                    </p:txBody>
                  </p:sp>
                  <p:sp>
                    <p:nvSpPr>
                      <p:cNvPr id="232" name="Rectangle 231"/>
                      <p:cNvSpPr/>
                      <p:nvPr/>
                    </p:nvSpPr>
                    <p:spPr>
                      <a:xfrm>
                        <a:off x="6920860" y="4315286"/>
                        <a:ext cx="1597274" cy="1092541"/>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233" name="Rounded Rectangle 232"/>
                      <p:cNvSpPr/>
                      <p:nvPr/>
                    </p:nvSpPr>
                    <p:spPr>
                      <a:xfrm>
                        <a:off x="6909930" y="4282793"/>
                        <a:ext cx="1624101" cy="308240"/>
                      </a:xfrm>
                      <a:prstGeom prst="roundRect">
                        <a:avLst>
                          <a:gd name="adj" fmla="val 0"/>
                        </a:avLst>
                      </a:prstGeom>
                      <a:solidFill>
                        <a:schemeClr val="accent5"/>
                      </a:solidFill>
                      <a:ln w="12700" cap="flat" cmpd="sng" algn="ctr">
                        <a:noFill/>
                        <a:prstDash val="solid"/>
                      </a:ln>
                      <a:effectLst/>
                    </p:spPr>
                    <p:txBody>
                      <a:bodyPr lIns="0" rIns="0" anchor="ctr"/>
                      <a:lstStyle/>
                      <a:p>
                        <a:pPr algn="ctr" defTabSz="993214"/>
                        <a:r>
                          <a:rPr lang="en-US" sz="978" b="1" kern="0" dirty="0">
                            <a:solidFill>
                              <a:srgbClr val="FFFFFF"/>
                            </a:solidFill>
                            <a:cs typeface="Calibri" panose="020F0502020204030204" pitchFamily="34" charset="0"/>
                          </a:rPr>
                          <a:t>Foundation</a:t>
                        </a:r>
                      </a:p>
                    </p:txBody>
                  </p:sp>
                  <p:sp>
                    <p:nvSpPr>
                      <p:cNvPr id="234" name="Rounded Rectangle 233"/>
                      <p:cNvSpPr/>
                      <p:nvPr/>
                    </p:nvSpPr>
                    <p:spPr>
                      <a:xfrm>
                        <a:off x="6909930" y="5186264"/>
                        <a:ext cx="1608204" cy="246619"/>
                      </a:xfrm>
                      <a:prstGeom prst="roundRect">
                        <a:avLst>
                          <a:gd name="adj" fmla="val 0"/>
                        </a:avLst>
                      </a:prstGeom>
                      <a:solidFill>
                        <a:schemeClr val="accent5"/>
                      </a:solidFill>
                      <a:ln w="12700" cap="flat" cmpd="sng" algn="ctr">
                        <a:solidFill>
                          <a:schemeClr val="accent5"/>
                        </a:solidFill>
                        <a:prstDash val="solid"/>
                      </a:ln>
                      <a:effectLst/>
                    </p:spPr>
                    <p:txBody>
                      <a:bodyPr lIns="0" rIns="0" anchor="ctr"/>
                      <a:lstStyle/>
                      <a:p>
                        <a:pPr algn="ctr" defTabSz="993214"/>
                        <a:r>
                          <a:rPr lang="en-US" sz="1141" b="1" kern="0" dirty="0">
                            <a:solidFill>
                              <a:srgbClr val="FFFFFF"/>
                            </a:solidFill>
                            <a:cs typeface="Calibri" panose="020F0502020204030204" pitchFamily="34" charset="0"/>
                          </a:rPr>
                          <a:t>LAYER 2</a:t>
                        </a:r>
                      </a:p>
                    </p:txBody>
                  </p:sp>
                  <p:sp>
                    <p:nvSpPr>
                      <p:cNvPr id="235" name="Rectangle 234"/>
                      <p:cNvSpPr/>
                      <p:nvPr/>
                    </p:nvSpPr>
                    <p:spPr>
                      <a:xfrm>
                        <a:off x="7128647" y="4621455"/>
                        <a:ext cx="1207325" cy="468455"/>
                      </a:xfrm>
                      <a:prstGeom prst="rect">
                        <a:avLst/>
                      </a:prstGeom>
                      <a:solidFill>
                        <a:sysClr val="window" lastClr="FFFFFF"/>
                      </a:solidFill>
                      <a:ln w="12700" cap="flat" cmpd="sng" algn="ctr">
                        <a:solidFill>
                          <a:schemeClr val="accent5"/>
                        </a:solidFill>
                        <a:prstDash val="solid"/>
                        <a:miter lim="800000"/>
                      </a:ln>
                      <a:effectLst/>
                    </p:spPr>
                    <p:txBody>
                      <a:bodyPr rtlCol="0" anchor="ctr"/>
                      <a:lstStyle/>
                      <a:p>
                        <a:pPr algn="ctr" defTabSz="993214"/>
                        <a:endParaRPr lang="en-US" sz="1955" kern="0" dirty="0">
                          <a:solidFill>
                            <a:prstClr val="white"/>
                          </a:solidFill>
                          <a:cs typeface="Calibri" panose="020F0502020204030204" pitchFamily="34" charset="0"/>
                        </a:endParaRPr>
                      </a:p>
                    </p:txBody>
                  </p:sp>
                  <p:sp>
                    <p:nvSpPr>
                      <p:cNvPr id="236" name="Rectangle 235"/>
                      <p:cNvSpPr/>
                      <p:nvPr/>
                    </p:nvSpPr>
                    <p:spPr>
                      <a:xfrm>
                        <a:off x="7128647" y="4687817"/>
                        <a:ext cx="1241251" cy="368049"/>
                      </a:xfrm>
                      <a:prstGeom prst="rect">
                        <a:avLst/>
                      </a:prstGeom>
                    </p:spPr>
                    <p:txBody>
                      <a:bodyPr wrap="square">
                        <a:spAutoFit/>
                      </a:bodyPr>
                      <a:lstStyle/>
                      <a:p>
                        <a:pPr defTabSz="1086792"/>
                        <a:r>
                          <a:rPr lang="en-US" sz="896" b="1" dirty="0">
                            <a:solidFill>
                              <a:srgbClr val="44546A"/>
                            </a:solidFill>
                          </a:rPr>
                          <a:t>History/Full / Incremental tables</a:t>
                        </a:r>
                      </a:p>
                    </p:txBody>
                  </p:sp>
                  <p:pic>
                    <p:nvPicPr>
                      <p:cNvPr id="237" name="Picture 236"/>
                      <p:cNvPicPr>
                        <a:picLocks noChangeAspect="1"/>
                      </p:cNvPicPr>
                      <p:nvPr/>
                    </p:nvPicPr>
                    <p:blipFill>
                      <a:blip r:embed="rId9"/>
                      <a:stretch>
                        <a:fillRect/>
                      </a:stretch>
                    </p:blipFill>
                    <p:spPr>
                      <a:xfrm>
                        <a:off x="6955353" y="5529237"/>
                        <a:ext cx="1619687" cy="588576"/>
                      </a:xfrm>
                      <a:prstGeom prst="rect">
                        <a:avLst/>
                      </a:prstGeom>
                    </p:spPr>
                  </p:pic>
                  <p:pic>
                    <p:nvPicPr>
                      <p:cNvPr id="238" name="Picture 237"/>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921194" y="5516730"/>
                        <a:ext cx="716029" cy="357314"/>
                      </a:xfrm>
                      <a:prstGeom prst="rect">
                        <a:avLst/>
                      </a:prstGeom>
                    </p:spPr>
                  </p:pic>
                  <p:pic>
                    <p:nvPicPr>
                      <p:cNvPr id="239" name="Picture 238"/>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1927091" y="5783378"/>
                        <a:ext cx="668253" cy="306569"/>
                      </a:xfrm>
                      <a:prstGeom prst="rect">
                        <a:avLst/>
                      </a:prstGeom>
                    </p:spPr>
                  </p:pic>
                  <p:pic>
                    <p:nvPicPr>
                      <p:cNvPr id="240" name="Picture 239"/>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8666167" y="5480556"/>
                        <a:ext cx="716029" cy="357314"/>
                      </a:xfrm>
                      <a:prstGeom prst="rect">
                        <a:avLst/>
                      </a:prstGeom>
                    </p:spPr>
                  </p:pic>
                  <p:pic>
                    <p:nvPicPr>
                      <p:cNvPr id="241" name="Picture 240"/>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8672064" y="5747205"/>
                        <a:ext cx="668253" cy="306569"/>
                      </a:xfrm>
                      <a:prstGeom prst="rect">
                        <a:avLst/>
                      </a:prstGeom>
                    </p:spPr>
                  </p:pic>
                  <p:cxnSp>
                    <p:nvCxnSpPr>
                      <p:cNvPr id="260" name="Straight Arrow Connector 259"/>
                      <p:cNvCxnSpPr>
                        <a:endCxn id="219" idx="0"/>
                      </p:cNvCxnSpPr>
                      <p:nvPr/>
                    </p:nvCxnSpPr>
                    <p:spPr>
                      <a:xfrm>
                        <a:off x="3454239" y="4183985"/>
                        <a:ext cx="1" cy="13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3456603" y="5419726"/>
                        <a:ext cx="11005" cy="124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a:off x="7681269" y="4157995"/>
                        <a:ext cx="1" cy="13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7683632" y="5407913"/>
                        <a:ext cx="11005" cy="124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4" name="TextBox 263"/>
                      <p:cNvSpPr txBox="1"/>
                      <p:nvPr/>
                    </p:nvSpPr>
                    <p:spPr>
                      <a:xfrm>
                        <a:off x="4196191" y="2765225"/>
                        <a:ext cx="1369286" cy="256545"/>
                      </a:xfrm>
                      <a:prstGeom prst="rect">
                        <a:avLst/>
                      </a:prstGeom>
                      <a:noFill/>
                    </p:spPr>
                    <p:txBody>
                      <a:bodyPr wrap="none" rtlCol="0">
                        <a:spAutoFit/>
                      </a:bodyPr>
                      <a:lstStyle/>
                      <a:p>
                        <a:r>
                          <a:rPr lang="en-US" sz="1067" b="1" dirty="0"/>
                          <a:t>On </a:t>
                        </a:r>
                        <a:r>
                          <a:rPr lang="en-US" sz="1067" b="1" dirty="0" smtClean="0"/>
                          <a:t>Premise/Cloud</a:t>
                        </a:r>
                        <a:endParaRPr lang="en-US" sz="1067" b="1" dirty="0"/>
                      </a:p>
                    </p:txBody>
                  </p:sp>
                  <p:sp>
                    <p:nvSpPr>
                      <p:cNvPr id="265" name="TextBox 264"/>
                      <p:cNvSpPr txBox="1"/>
                      <p:nvPr/>
                    </p:nvSpPr>
                    <p:spPr>
                      <a:xfrm>
                        <a:off x="6343931" y="2745044"/>
                        <a:ext cx="800219" cy="256545"/>
                      </a:xfrm>
                      <a:prstGeom prst="rect">
                        <a:avLst/>
                      </a:prstGeom>
                      <a:noFill/>
                    </p:spPr>
                    <p:txBody>
                      <a:bodyPr wrap="none" rtlCol="0">
                        <a:spAutoFit/>
                      </a:bodyPr>
                      <a:lstStyle/>
                      <a:p>
                        <a:r>
                          <a:rPr lang="en-US" sz="1067" b="1" dirty="0"/>
                          <a:t>On Cloud</a:t>
                        </a:r>
                      </a:p>
                    </p:txBody>
                  </p:sp>
                  <p:sp>
                    <p:nvSpPr>
                      <p:cNvPr id="266" name="Rounded Rectangle 265"/>
                      <p:cNvSpPr/>
                      <p:nvPr/>
                    </p:nvSpPr>
                    <p:spPr>
                      <a:xfrm>
                        <a:off x="9312435" y="6346630"/>
                        <a:ext cx="1608702" cy="442789"/>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893936"/>
                        <a:r>
                          <a:rPr lang="en-US" sz="978" b="1" kern="0" dirty="0">
                            <a:solidFill>
                              <a:prstClr val="white"/>
                            </a:solidFill>
                          </a:rPr>
                          <a:t>ETL and BI Performance Testing</a:t>
                        </a:r>
                      </a:p>
                    </p:txBody>
                  </p:sp>
                  <p:sp>
                    <p:nvSpPr>
                      <p:cNvPr id="2" name="Rounded Rectangle 1"/>
                      <p:cNvSpPr/>
                      <p:nvPr/>
                    </p:nvSpPr>
                    <p:spPr>
                      <a:xfrm>
                        <a:off x="2807953" y="2503015"/>
                        <a:ext cx="1221243" cy="445575"/>
                      </a:xfrm>
                      <a:prstGeom prst="roundRect">
                        <a:avLst/>
                      </a:prstGeom>
                      <a:solidFill>
                        <a:schemeClr val="accent2">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300" b="1" dirty="0" smtClean="0">
                            <a:solidFill>
                              <a:schemeClr val="bg1"/>
                            </a:solidFill>
                          </a:rPr>
                          <a:t>Source Database</a:t>
                        </a:r>
                        <a:endParaRPr lang="en-US" sz="1300" b="1" dirty="0">
                          <a:solidFill>
                            <a:schemeClr val="bg1"/>
                          </a:solidFill>
                        </a:endParaRPr>
                      </a:p>
                    </p:txBody>
                  </p:sp>
                  <p:grpSp>
                    <p:nvGrpSpPr>
                      <p:cNvPr id="14" name="Group 13"/>
                      <p:cNvGrpSpPr/>
                      <p:nvPr/>
                    </p:nvGrpSpPr>
                    <p:grpSpPr>
                      <a:xfrm>
                        <a:off x="214581" y="2694733"/>
                        <a:ext cx="1259965" cy="3395213"/>
                        <a:chOff x="214581" y="2694733"/>
                        <a:chExt cx="1259965" cy="3395213"/>
                      </a:xfrm>
                    </p:grpSpPr>
                    <p:sp>
                      <p:nvSpPr>
                        <p:cNvPr id="133" name="Rectangle 132"/>
                        <p:cNvSpPr/>
                        <p:nvPr/>
                      </p:nvSpPr>
                      <p:spPr>
                        <a:xfrm>
                          <a:off x="336827" y="2694733"/>
                          <a:ext cx="986828" cy="3395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242" name="Group 241"/>
                        <p:cNvGrpSpPr/>
                        <p:nvPr/>
                      </p:nvGrpSpPr>
                      <p:grpSpPr>
                        <a:xfrm>
                          <a:off x="439674" y="2743200"/>
                          <a:ext cx="889310" cy="742588"/>
                          <a:chOff x="818919" y="5017939"/>
                          <a:chExt cx="1428437" cy="1627325"/>
                        </a:xfrm>
                      </p:grpSpPr>
                      <p:pic>
                        <p:nvPicPr>
                          <p:cNvPr id="243" name="Picture 242"/>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153110" y="5017939"/>
                            <a:ext cx="726498" cy="1224616"/>
                          </a:xfrm>
                          <a:prstGeom prst="rect">
                            <a:avLst/>
                          </a:prstGeom>
                          <a:ln>
                            <a:noFill/>
                          </a:ln>
                        </p:spPr>
                      </p:pic>
                      <p:sp>
                        <p:nvSpPr>
                          <p:cNvPr id="244" name="TextBox 243"/>
                          <p:cNvSpPr txBox="1"/>
                          <p:nvPr/>
                        </p:nvSpPr>
                        <p:spPr>
                          <a:xfrm>
                            <a:off x="818919" y="6087628"/>
                            <a:ext cx="1428437" cy="557636"/>
                          </a:xfrm>
                          <a:prstGeom prst="rect">
                            <a:avLst/>
                          </a:prstGeom>
                          <a:noFill/>
                          <a:ln>
                            <a:noFill/>
                          </a:ln>
                        </p:spPr>
                        <p:txBody>
                          <a:bodyPr wrap="square" lIns="89379" tIns="44689" rIns="89379" bIns="44689" rtlCol="0">
                            <a:spAutoFit/>
                          </a:bodyPr>
                          <a:lstStyle/>
                          <a:p>
                            <a:pPr algn="ctr" defTabSz="1311022"/>
                            <a:r>
                              <a:rPr lang="en-US" sz="1067" dirty="0">
                                <a:solidFill>
                                  <a:prstClr val="black"/>
                                </a:solidFill>
                              </a:rPr>
                              <a:t>Mainframe</a:t>
                            </a:r>
                            <a:endParaRPr lang="en-US" sz="1333" dirty="0">
                              <a:solidFill>
                                <a:prstClr val="black"/>
                              </a:solidFill>
                            </a:endParaRPr>
                          </a:p>
                        </p:txBody>
                      </p:sp>
                    </p:grpSp>
                    <p:grpSp>
                      <p:nvGrpSpPr>
                        <p:cNvPr id="245" name="Group 244"/>
                        <p:cNvGrpSpPr/>
                        <p:nvPr/>
                      </p:nvGrpSpPr>
                      <p:grpSpPr>
                        <a:xfrm>
                          <a:off x="304800" y="3614002"/>
                          <a:ext cx="1041939" cy="424598"/>
                          <a:chOff x="1094902" y="6858383"/>
                          <a:chExt cx="1274260" cy="689458"/>
                        </a:xfrm>
                      </p:grpSpPr>
                      <p:pic>
                        <p:nvPicPr>
                          <p:cNvPr id="246" name="Picture 245"/>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94902" y="6858383"/>
                            <a:ext cx="666719" cy="666722"/>
                          </a:xfrm>
                          <a:prstGeom prst="rect">
                            <a:avLst/>
                          </a:prstGeom>
                          <a:ln>
                            <a:noFill/>
                          </a:ln>
                        </p:spPr>
                      </p:pic>
                      <p:pic>
                        <p:nvPicPr>
                          <p:cNvPr id="247" name="Picture 246"/>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702442" y="6881118"/>
                            <a:ext cx="666720" cy="666723"/>
                          </a:xfrm>
                          <a:prstGeom prst="rect">
                            <a:avLst/>
                          </a:prstGeom>
                          <a:ln>
                            <a:noFill/>
                          </a:ln>
                        </p:spPr>
                      </p:pic>
                    </p:grpSp>
                    <p:sp>
                      <p:nvSpPr>
                        <p:cNvPr id="270" name="TextBox 269"/>
                        <p:cNvSpPr txBox="1"/>
                        <p:nvPr/>
                      </p:nvSpPr>
                      <p:spPr>
                        <a:xfrm>
                          <a:off x="232321" y="3995172"/>
                          <a:ext cx="1225626" cy="254463"/>
                        </a:xfrm>
                        <a:prstGeom prst="rect">
                          <a:avLst/>
                        </a:prstGeom>
                        <a:noFill/>
                        <a:ln>
                          <a:noFill/>
                        </a:ln>
                      </p:spPr>
                      <p:txBody>
                        <a:bodyPr wrap="square" lIns="89379" tIns="44689" rIns="89379" bIns="44689" rtlCol="0">
                          <a:spAutoFit/>
                        </a:bodyPr>
                        <a:lstStyle/>
                        <a:p>
                          <a:pPr algn="ctr" defTabSz="1311022"/>
                          <a:r>
                            <a:rPr lang="en-US" sz="1067" dirty="0" smtClean="0">
                              <a:solidFill>
                                <a:prstClr val="black"/>
                              </a:solidFill>
                            </a:rPr>
                            <a:t>Other database</a:t>
                          </a:r>
                          <a:endParaRPr lang="en-US" sz="1333" dirty="0">
                            <a:solidFill>
                              <a:prstClr val="black"/>
                            </a:solidFill>
                          </a:endParaRPr>
                        </a:p>
                      </p:txBody>
                    </p:sp>
                    <p:pic>
                      <p:nvPicPr>
                        <p:cNvPr id="10" name="Picture 9"/>
                        <p:cNvPicPr>
                          <a:picLocks noChangeAspect="1"/>
                        </p:cNvPicPr>
                        <p:nvPr/>
                      </p:nvPicPr>
                      <p:blipFill>
                        <a:blip r:embed="rId14"/>
                        <a:stretch>
                          <a:fillRect/>
                        </a:stretch>
                      </p:blipFill>
                      <p:spPr>
                        <a:xfrm>
                          <a:off x="655056" y="4341944"/>
                          <a:ext cx="419100" cy="600075"/>
                        </a:xfrm>
                        <a:prstGeom prst="rect">
                          <a:avLst/>
                        </a:prstGeom>
                      </p:spPr>
                    </p:pic>
                    <p:sp>
                      <p:nvSpPr>
                        <p:cNvPr id="271" name="TextBox 270"/>
                        <p:cNvSpPr txBox="1"/>
                        <p:nvPr/>
                      </p:nvSpPr>
                      <p:spPr>
                        <a:xfrm>
                          <a:off x="214581" y="4880696"/>
                          <a:ext cx="1225626" cy="254463"/>
                        </a:xfrm>
                        <a:prstGeom prst="rect">
                          <a:avLst/>
                        </a:prstGeom>
                        <a:noFill/>
                        <a:ln>
                          <a:noFill/>
                        </a:ln>
                      </p:spPr>
                      <p:txBody>
                        <a:bodyPr wrap="square" lIns="89379" tIns="44689" rIns="89379" bIns="44689" rtlCol="0">
                          <a:spAutoFit/>
                        </a:bodyPr>
                        <a:lstStyle/>
                        <a:p>
                          <a:pPr algn="ctr" defTabSz="1311022"/>
                          <a:r>
                            <a:rPr lang="en-US" sz="1067" dirty="0" smtClean="0">
                              <a:solidFill>
                                <a:prstClr val="black"/>
                              </a:solidFill>
                            </a:rPr>
                            <a:t>Web Application</a:t>
                          </a:r>
                          <a:endParaRPr lang="en-US" sz="1333" dirty="0">
                            <a:solidFill>
                              <a:prstClr val="black"/>
                            </a:solidFill>
                          </a:endParaRPr>
                        </a:p>
                      </p:txBody>
                    </p:sp>
                    <p:pic>
                      <p:nvPicPr>
                        <p:cNvPr id="12" name="Picture 11"/>
                        <p:cNvPicPr>
                          <a:picLocks noChangeAspect="1"/>
                        </p:cNvPicPr>
                        <p:nvPr/>
                      </p:nvPicPr>
                      <p:blipFill>
                        <a:blip r:embed="rId15"/>
                        <a:stretch>
                          <a:fillRect/>
                        </a:stretch>
                      </p:blipFill>
                      <p:spPr>
                        <a:xfrm>
                          <a:off x="591034" y="5180195"/>
                          <a:ext cx="358629" cy="475573"/>
                        </a:xfrm>
                        <a:prstGeom prst="rect">
                          <a:avLst/>
                        </a:prstGeom>
                      </p:spPr>
                    </p:pic>
                    <p:sp>
                      <p:nvSpPr>
                        <p:cNvPr id="272" name="TextBox 271"/>
                        <p:cNvSpPr txBox="1"/>
                        <p:nvPr/>
                      </p:nvSpPr>
                      <p:spPr>
                        <a:xfrm>
                          <a:off x="248920" y="5678231"/>
                          <a:ext cx="1225626" cy="254463"/>
                        </a:xfrm>
                        <a:prstGeom prst="rect">
                          <a:avLst/>
                        </a:prstGeom>
                        <a:noFill/>
                        <a:ln>
                          <a:noFill/>
                        </a:ln>
                      </p:spPr>
                      <p:txBody>
                        <a:bodyPr wrap="square" lIns="89379" tIns="44689" rIns="89379" bIns="44689" rtlCol="0">
                          <a:spAutoFit/>
                        </a:bodyPr>
                        <a:lstStyle/>
                        <a:p>
                          <a:pPr algn="ctr" defTabSz="1311022"/>
                          <a:r>
                            <a:rPr lang="en-US" sz="1067" dirty="0" smtClean="0">
                              <a:solidFill>
                                <a:prstClr val="black"/>
                              </a:solidFill>
                            </a:rPr>
                            <a:t>File systems</a:t>
                          </a:r>
                          <a:endParaRPr lang="en-US" sz="1333" dirty="0">
                            <a:solidFill>
                              <a:prstClr val="black"/>
                            </a:solidFill>
                          </a:endParaRPr>
                        </a:p>
                      </p:txBody>
                    </p:sp>
                  </p:grpSp>
                  <p:grpSp>
                    <p:nvGrpSpPr>
                      <p:cNvPr id="273" name="Group 272"/>
                      <p:cNvGrpSpPr/>
                      <p:nvPr/>
                    </p:nvGrpSpPr>
                    <p:grpSpPr>
                      <a:xfrm>
                        <a:off x="9740030" y="2677666"/>
                        <a:ext cx="1259966" cy="3395213"/>
                        <a:chOff x="-97230" y="2661392"/>
                        <a:chExt cx="1259966" cy="3395213"/>
                      </a:xfrm>
                    </p:grpSpPr>
                    <p:sp>
                      <p:nvSpPr>
                        <p:cNvPr id="274" name="Rectangle 273"/>
                        <p:cNvSpPr/>
                        <p:nvPr/>
                      </p:nvSpPr>
                      <p:spPr>
                        <a:xfrm>
                          <a:off x="25017" y="2661392"/>
                          <a:ext cx="986828" cy="3395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275" name="Group 274"/>
                        <p:cNvGrpSpPr/>
                        <p:nvPr/>
                      </p:nvGrpSpPr>
                      <p:grpSpPr>
                        <a:xfrm>
                          <a:off x="127864" y="2709857"/>
                          <a:ext cx="889310" cy="742587"/>
                          <a:chOff x="318080" y="4944874"/>
                          <a:chExt cx="1428437" cy="1627324"/>
                        </a:xfrm>
                      </p:grpSpPr>
                      <p:pic>
                        <p:nvPicPr>
                          <p:cNvPr id="284" name="Picture 283"/>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52271" y="4944874"/>
                            <a:ext cx="726497" cy="1224616"/>
                          </a:xfrm>
                          <a:prstGeom prst="rect">
                            <a:avLst/>
                          </a:prstGeom>
                          <a:ln>
                            <a:noFill/>
                          </a:ln>
                        </p:spPr>
                      </p:pic>
                      <p:sp>
                        <p:nvSpPr>
                          <p:cNvPr id="285" name="TextBox 284"/>
                          <p:cNvSpPr txBox="1"/>
                          <p:nvPr/>
                        </p:nvSpPr>
                        <p:spPr>
                          <a:xfrm>
                            <a:off x="318080" y="6014562"/>
                            <a:ext cx="1428437" cy="557636"/>
                          </a:xfrm>
                          <a:prstGeom prst="rect">
                            <a:avLst/>
                          </a:prstGeom>
                          <a:noFill/>
                          <a:ln>
                            <a:noFill/>
                          </a:ln>
                        </p:spPr>
                        <p:txBody>
                          <a:bodyPr wrap="square" lIns="89379" tIns="44689" rIns="89379" bIns="44689" rtlCol="0">
                            <a:spAutoFit/>
                          </a:bodyPr>
                          <a:lstStyle/>
                          <a:p>
                            <a:pPr algn="ctr" defTabSz="1311022"/>
                            <a:r>
                              <a:rPr lang="en-US" sz="1067" dirty="0">
                                <a:solidFill>
                                  <a:prstClr val="black"/>
                                </a:solidFill>
                              </a:rPr>
                              <a:t>Mainframe</a:t>
                            </a:r>
                            <a:endParaRPr lang="en-US" sz="1333" dirty="0">
                              <a:solidFill>
                                <a:prstClr val="black"/>
                              </a:solidFill>
                            </a:endParaRPr>
                          </a:p>
                        </p:txBody>
                      </p:sp>
                    </p:grpSp>
                    <p:grpSp>
                      <p:nvGrpSpPr>
                        <p:cNvPr id="276" name="Group 275"/>
                        <p:cNvGrpSpPr/>
                        <p:nvPr/>
                      </p:nvGrpSpPr>
                      <p:grpSpPr>
                        <a:xfrm>
                          <a:off x="-7010" y="3580661"/>
                          <a:ext cx="1041940" cy="424598"/>
                          <a:chOff x="713567" y="6804244"/>
                          <a:chExt cx="1274261" cy="689458"/>
                        </a:xfrm>
                      </p:grpSpPr>
                      <p:pic>
                        <p:nvPicPr>
                          <p:cNvPr id="282" name="Picture 281"/>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13567" y="6804244"/>
                            <a:ext cx="666719" cy="666722"/>
                          </a:xfrm>
                          <a:prstGeom prst="rect">
                            <a:avLst/>
                          </a:prstGeom>
                          <a:ln>
                            <a:noFill/>
                          </a:ln>
                        </p:spPr>
                      </p:pic>
                      <p:pic>
                        <p:nvPicPr>
                          <p:cNvPr id="283" name="Picture 282"/>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321108" y="6826979"/>
                            <a:ext cx="666720" cy="666723"/>
                          </a:xfrm>
                          <a:prstGeom prst="rect">
                            <a:avLst/>
                          </a:prstGeom>
                          <a:ln>
                            <a:noFill/>
                          </a:ln>
                        </p:spPr>
                      </p:pic>
                    </p:grpSp>
                    <p:sp>
                      <p:nvSpPr>
                        <p:cNvPr id="277" name="TextBox 276"/>
                        <p:cNvSpPr txBox="1"/>
                        <p:nvPr/>
                      </p:nvSpPr>
                      <p:spPr>
                        <a:xfrm>
                          <a:off x="-79489" y="3961831"/>
                          <a:ext cx="1225626" cy="254463"/>
                        </a:xfrm>
                        <a:prstGeom prst="rect">
                          <a:avLst/>
                        </a:prstGeom>
                        <a:noFill/>
                        <a:ln>
                          <a:noFill/>
                        </a:ln>
                      </p:spPr>
                      <p:txBody>
                        <a:bodyPr wrap="square" lIns="89379" tIns="44689" rIns="89379" bIns="44689" rtlCol="0">
                          <a:spAutoFit/>
                        </a:bodyPr>
                        <a:lstStyle/>
                        <a:p>
                          <a:pPr algn="ctr" defTabSz="1311022"/>
                          <a:r>
                            <a:rPr lang="en-US" sz="1067" dirty="0" smtClean="0">
                              <a:solidFill>
                                <a:prstClr val="black"/>
                              </a:solidFill>
                            </a:rPr>
                            <a:t>Other database</a:t>
                          </a:r>
                          <a:endParaRPr lang="en-US" sz="1333" dirty="0">
                            <a:solidFill>
                              <a:prstClr val="black"/>
                            </a:solidFill>
                          </a:endParaRPr>
                        </a:p>
                      </p:txBody>
                    </p:sp>
                    <p:pic>
                      <p:nvPicPr>
                        <p:cNvPr id="278" name="Picture 277"/>
                        <p:cNvPicPr>
                          <a:picLocks noChangeAspect="1"/>
                        </p:cNvPicPr>
                        <p:nvPr/>
                      </p:nvPicPr>
                      <p:blipFill>
                        <a:blip r:embed="rId14"/>
                        <a:stretch>
                          <a:fillRect/>
                        </a:stretch>
                      </p:blipFill>
                      <p:spPr>
                        <a:xfrm>
                          <a:off x="343246" y="4308602"/>
                          <a:ext cx="419100" cy="600075"/>
                        </a:xfrm>
                        <a:prstGeom prst="rect">
                          <a:avLst/>
                        </a:prstGeom>
                      </p:spPr>
                    </p:pic>
                    <p:sp>
                      <p:nvSpPr>
                        <p:cNvPr id="279" name="TextBox 278"/>
                        <p:cNvSpPr txBox="1"/>
                        <p:nvPr/>
                      </p:nvSpPr>
                      <p:spPr>
                        <a:xfrm>
                          <a:off x="-97230" y="4847354"/>
                          <a:ext cx="1225626" cy="254463"/>
                        </a:xfrm>
                        <a:prstGeom prst="rect">
                          <a:avLst/>
                        </a:prstGeom>
                        <a:noFill/>
                        <a:ln>
                          <a:noFill/>
                        </a:ln>
                      </p:spPr>
                      <p:txBody>
                        <a:bodyPr wrap="square" lIns="89379" tIns="44689" rIns="89379" bIns="44689" rtlCol="0">
                          <a:spAutoFit/>
                        </a:bodyPr>
                        <a:lstStyle/>
                        <a:p>
                          <a:pPr algn="ctr" defTabSz="1311022"/>
                          <a:r>
                            <a:rPr lang="en-US" sz="1067" dirty="0" smtClean="0">
                              <a:solidFill>
                                <a:prstClr val="black"/>
                              </a:solidFill>
                            </a:rPr>
                            <a:t>Web Application</a:t>
                          </a:r>
                          <a:endParaRPr lang="en-US" sz="1333" dirty="0">
                            <a:solidFill>
                              <a:prstClr val="black"/>
                            </a:solidFill>
                          </a:endParaRPr>
                        </a:p>
                      </p:txBody>
                    </p:sp>
                    <p:pic>
                      <p:nvPicPr>
                        <p:cNvPr id="280" name="Picture 279"/>
                        <p:cNvPicPr>
                          <a:picLocks noChangeAspect="1"/>
                        </p:cNvPicPr>
                        <p:nvPr/>
                      </p:nvPicPr>
                      <p:blipFill>
                        <a:blip r:embed="rId15"/>
                        <a:stretch>
                          <a:fillRect/>
                        </a:stretch>
                      </p:blipFill>
                      <p:spPr>
                        <a:xfrm>
                          <a:off x="279224" y="5146853"/>
                          <a:ext cx="358629" cy="475573"/>
                        </a:xfrm>
                        <a:prstGeom prst="rect">
                          <a:avLst/>
                        </a:prstGeom>
                      </p:spPr>
                    </p:pic>
                    <p:sp>
                      <p:nvSpPr>
                        <p:cNvPr id="281" name="TextBox 280"/>
                        <p:cNvSpPr txBox="1"/>
                        <p:nvPr/>
                      </p:nvSpPr>
                      <p:spPr>
                        <a:xfrm>
                          <a:off x="-62890" y="5644889"/>
                          <a:ext cx="1225626" cy="254463"/>
                        </a:xfrm>
                        <a:prstGeom prst="rect">
                          <a:avLst/>
                        </a:prstGeom>
                        <a:noFill/>
                        <a:ln>
                          <a:noFill/>
                        </a:ln>
                      </p:spPr>
                      <p:txBody>
                        <a:bodyPr wrap="square" lIns="89379" tIns="44689" rIns="89379" bIns="44689" rtlCol="0">
                          <a:spAutoFit/>
                        </a:bodyPr>
                        <a:lstStyle/>
                        <a:p>
                          <a:pPr algn="ctr" defTabSz="1311022"/>
                          <a:r>
                            <a:rPr lang="en-US" sz="1067" dirty="0" smtClean="0">
                              <a:solidFill>
                                <a:prstClr val="black"/>
                              </a:solidFill>
                            </a:rPr>
                            <a:t>File systems</a:t>
                          </a:r>
                          <a:endParaRPr lang="en-US" sz="1333" dirty="0">
                            <a:solidFill>
                              <a:prstClr val="black"/>
                            </a:solidFill>
                          </a:endParaRPr>
                        </a:p>
                      </p:txBody>
                    </p:sp>
                  </p:grpSp>
                </p:grpSp>
                <p:sp>
                  <p:nvSpPr>
                    <p:cNvPr id="268" name="Rounded Rectangle 267"/>
                    <p:cNvSpPr/>
                    <p:nvPr/>
                  </p:nvSpPr>
                  <p:spPr>
                    <a:xfrm>
                      <a:off x="7140546" y="2417843"/>
                      <a:ext cx="1221243" cy="445575"/>
                    </a:xfrm>
                    <a:prstGeom prst="roundRect">
                      <a:avLst/>
                    </a:prstGeom>
                    <a:solidFill>
                      <a:schemeClr val="accent5">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solidFill>
                            <a:schemeClr val="bg1"/>
                          </a:solidFill>
                        </a:rPr>
                        <a:t>Target </a:t>
                      </a:r>
                    </a:p>
                    <a:p>
                      <a:pPr algn="ctr"/>
                      <a:r>
                        <a:rPr lang="en-US" sz="1200" b="1" dirty="0" smtClean="0">
                          <a:solidFill>
                            <a:schemeClr val="bg1"/>
                          </a:solidFill>
                        </a:rPr>
                        <a:t>Database</a:t>
                      </a:r>
                      <a:endParaRPr lang="en-US" sz="1200" b="1" dirty="0">
                        <a:solidFill>
                          <a:schemeClr val="bg1"/>
                        </a:solidFill>
                      </a:endParaRPr>
                    </a:p>
                  </p:txBody>
                </p:sp>
              </p:grpSp>
              <p:pic>
                <p:nvPicPr>
                  <p:cNvPr id="287" name="Picture 286"/>
                  <p:cNvPicPr>
                    <a:picLocks noChangeAspect="1"/>
                  </p:cNvPicPr>
                  <p:nvPr/>
                </p:nvPicPr>
                <p:blipFill>
                  <a:blip r:embed="rId16"/>
                  <a:stretch>
                    <a:fillRect/>
                  </a:stretch>
                </p:blipFill>
                <p:spPr>
                  <a:xfrm>
                    <a:off x="9689343" y="3768422"/>
                    <a:ext cx="725840" cy="198513"/>
                  </a:xfrm>
                  <a:prstGeom prst="rect">
                    <a:avLst/>
                  </a:prstGeom>
                </p:spPr>
              </p:pic>
              <p:pic>
                <p:nvPicPr>
                  <p:cNvPr id="288" name="Picture 287"/>
                  <p:cNvPicPr>
                    <a:picLocks noChangeAspect="1"/>
                  </p:cNvPicPr>
                  <p:nvPr/>
                </p:nvPicPr>
                <p:blipFill>
                  <a:blip r:embed="rId17"/>
                  <a:stretch>
                    <a:fillRect/>
                  </a:stretch>
                </p:blipFill>
                <p:spPr>
                  <a:xfrm>
                    <a:off x="9643857" y="2914303"/>
                    <a:ext cx="782044" cy="230212"/>
                  </a:xfrm>
                  <a:prstGeom prst="rect">
                    <a:avLst/>
                  </a:prstGeom>
                </p:spPr>
              </p:pic>
            </p:grpSp>
            <p:pic>
              <p:nvPicPr>
                <p:cNvPr id="21" name="Picture 20"/>
                <p:cNvPicPr>
                  <a:picLocks noChangeAspect="1"/>
                </p:cNvPicPr>
                <p:nvPr/>
              </p:nvPicPr>
              <p:blipFill>
                <a:blip r:embed="rId18"/>
                <a:stretch>
                  <a:fillRect/>
                </a:stretch>
              </p:blipFill>
              <p:spPr>
                <a:xfrm>
                  <a:off x="2776418" y="2882209"/>
                  <a:ext cx="752872" cy="201263"/>
                </a:xfrm>
                <a:prstGeom prst="rect">
                  <a:avLst/>
                </a:prstGeom>
              </p:spPr>
            </p:pic>
            <p:pic>
              <p:nvPicPr>
                <p:cNvPr id="22" name="Picture 21"/>
                <p:cNvPicPr>
                  <a:picLocks noChangeAspect="1"/>
                </p:cNvPicPr>
                <p:nvPr/>
              </p:nvPicPr>
              <p:blipFill>
                <a:blip r:embed="rId19"/>
                <a:stretch>
                  <a:fillRect/>
                </a:stretch>
              </p:blipFill>
              <p:spPr>
                <a:xfrm>
                  <a:off x="2801829" y="3163723"/>
                  <a:ext cx="749735" cy="166608"/>
                </a:xfrm>
                <a:prstGeom prst="rect">
                  <a:avLst/>
                </a:prstGeom>
              </p:spPr>
            </p:pic>
            <p:pic>
              <p:nvPicPr>
                <p:cNvPr id="23" name="Picture 22"/>
                <p:cNvPicPr>
                  <a:picLocks noChangeAspect="1"/>
                </p:cNvPicPr>
                <p:nvPr/>
              </p:nvPicPr>
              <p:blipFill>
                <a:blip r:embed="rId20"/>
                <a:stretch>
                  <a:fillRect/>
                </a:stretch>
              </p:blipFill>
              <p:spPr>
                <a:xfrm>
                  <a:off x="2859459" y="3410582"/>
                  <a:ext cx="622558" cy="343481"/>
                </a:xfrm>
                <a:prstGeom prst="rect">
                  <a:avLst/>
                </a:prstGeom>
              </p:spPr>
            </p:pic>
          </p:grpSp>
          <p:pic>
            <p:nvPicPr>
              <p:cNvPr id="289" name="Picture 288"/>
              <p:cNvPicPr>
                <a:picLocks noChangeAspect="1"/>
              </p:cNvPicPr>
              <p:nvPr/>
            </p:nvPicPr>
            <p:blipFill rotWithShape="1">
              <a:blip r:embed="rId21"/>
              <a:srcRect l="17510" r="17752" b="18998"/>
              <a:stretch/>
            </p:blipFill>
            <p:spPr>
              <a:xfrm>
                <a:off x="5425896" y="5745390"/>
                <a:ext cx="509184" cy="384801"/>
              </a:xfrm>
              <a:prstGeom prst="rect">
                <a:avLst/>
              </a:prstGeom>
            </p:spPr>
          </p:pic>
          <p:pic>
            <p:nvPicPr>
              <p:cNvPr id="290" name="Picture 289"/>
              <p:cNvPicPr>
                <a:picLocks noChangeAspect="1"/>
              </p:cNvPicPr>
              <p:nvPr/>
            </p:nvPicPr>
            <p:blipFill rotWithShape="1">
              <a:blip r:embed="rId21"/>
              <a:srcRect l="17510" r="17752" b="18998"/>
              <a:stretch/>
            </p:blipFill>
            <p:spPr>
              <a:xfrm>
                <a:off x="7476902" y="5685097"/>
                <a:ext cx="609600" cy="460688"/>
              </a:xfrm>
              <a:prstGeom prst="rect">
                <a:avLst/>
              </a:prstGeom>
            </p:spPr>
          </p:pic>
        </p:grpSp>
        <p:sp>
          <p:nvSpPr>
            <p:cNvPr id="11" name="Rectangle 10"/>
            <p:cNvSpPr/>
            <p:nvPr/>
          </p:nvSpPr>
          <p:spPr>
            <a:xfrm>
              <a:off x="2098961" y="2914238"/>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cxnSp>
        <p:nvCxnSpPr>
          <p:cNvPr id="17" name="Straight Arrow Connector 16"/>
          <p:cNvCxnSpPr/>
          <p:nvPr/>
        </p:nvCxnSpPr>
        <p:spPr>
          <a:xfrm flipV="1">
            <a:off x="1691132" y="3572316"/>
            <a:ext cx="407829" cy="9084"/>
          </a:xfrm>
          <a:prstGeom prst="straightConnector1">
            <a:avLst/>
          </a:prstGeom>
          <a:ln w="254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10768168" y="2841884"/>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cxnSp>
        <p:nvCxnSpPr>
          <p:cNvPr id="25" name="Straight Arrow Connector 24"/>
          <p:cNvCxnSpPr/>
          <p:nvPr/>
        </p:nvCxnSpPr>
        <p:spPr>
          <a:xfrm flipH="1">
            <a:off x="11755532" y="3657600"/>
            <a:ext cx="4535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14539" y="3064988"/>
            <a:ext cx="845286" cy="705500"/>
            <a:chOff x="5640945" y="3107786"/>
            <a:chExt cx="845286" cy="705500"/>
          </a:xfrm>
        </p:grpSpPr>
        <p:pic>
          <p:nvPicPr>
            <p:cNvPr id="130" name="Picture 129"/>
            <p:cNvPicPr>
              <a:picLocks noChangeAspect="1"/>
            </p:cNvPicPr>
            <p:nvPr/>
          </p:nvPicPr>
          <p:blipFill>
            <a:blip r:embed="rId22"/>
            <a:stretch>
              <a:fillRect/>
            </a:stretch>
          </p:blipFill>
          <p:spPr>
            <a:xfrm>
              <a:off x="5640945" y="3107786"/>
              <a:ext cx="552101" cy="705500"/>
            </a:xfrm>
            <a:prstGeom prst="rect">
              <a:avLst/>
            </a:prstGeom>
          </p:spPr>
        </p:pic>
        <p:pic>
          <p:nvPicPr>
            <p:cNvPr id="132" name="Picture 131"/>
            <p:cNvPicPr>
              <a:picLocks noChangeAspect="1"/>
            </p:cNvPicPr>
            <p:nvPr/>
          </p:nvPicPr>
          <p:blipFill>
            <a:blip r:embed="rId23"/>
            <a:stretch>
              <a:fillRect/>
            </a:stretch>
          </p:blipFill>
          <p:spPr>
            <a:xfrm>
              <a:off x="6110029" y="3377001"/>
              <a:ext cx="376202" cy="408284"/>
            </a:xfrm>
            <a:prstGeom prst="rect">
              <a:avLst/>
            </a:prstGeom>
          </p:spPr>
        </p:pic>
      </p:grpSp>
      <p:pic>
        <p:nvPicPr>
          <p:cNvPr id="8" name="Picture 7"/>
          <p:cNvPicPr>
            <a:picLocks noChangeAspect="1"/>
          </p:cNvPicPr>
          <p:nvPr/>
        </p:nvPicPr>
        <p:blipFill>
          <a:blip r:embed="rId24"/>
          <a:stretch>
            <a:fillRect/>
          </a:stretch>
        </p:blipFill>
        <p:spPr>
          <a:xfrm>
            <a:off x="7618167" y="3250315"/>
            <a:ext cx="741807" cy="511193"/>
          </a:xfrm>
          <a:prstGeom prst="rect">
            <a:avLst/>
          </a:prstGeom>
        </p:spPr>
      </p:pic>
    </p:spTree>
    <p:extLst>
      <p:ext uri="{BB962C8B-B14F-4D97-AF65-F5344CB8AC3E}">
        <p14:creationId xmlns:p14="http://schemas.microsoft.com/office/powerpoint/2010/main" val="105769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64204" y="991952"/>
            <a:ext cx="13698743" cy="6673021"/>
            <a:chOff x="117024" y="765364"/>
            <a:chExt cx="11415619" cy="5560851"/>
          </a:xfrm>
        </p:grpSpPr>
        <p:sp>
          <p:nvSpPr>
            <p:cNvPr id="208" name="Rounded Rectangle 207"/>
            <p:cNvSpPr/>
            <p:nvPr/>
          </p:nvSpPr>
          <p:spPr>
            <a:xfrm>
              <a:off x="117024" y="1406100"/>
              <a:ext cx="1553096" cy="3676989"/>
            </a:xfrm>
            <a:prstGeom prst="roundRect">
              <a:avLst>
                <a:gd name="adj" fmla="val 9470"/>
              </a:avLst>
            </a:prstGeom>
            <a:noFill/>
            <a:ln>
              <a:solidFill>
                <a:schemeClr val="tx2">
                  <a:lumMod val="50000"/>
                  <a:lumOff val="50000"/>
                </a:schemeClr>
              </a:solidFill>
            </a:ln>
          </p:spPr>
          <p:style>
            <a:lnRef idx="2">
              <a:schemeClr val="accent2"/>
            </a:lnRef>
            <a:fillRef idx="1">
              <a:schemeClr val="lt1"/>
            </a:fillRef>
            <a:effectRef idx="0">
              <a:schemeClr val="accent2"/>
            </a:effectRef>
            <a:fontRef idx="minor">
              <a:schemeClr val="dk1"/>
            </a:fontRef>
          </p:style>
          <p:txBody>
            <a:bodyPr vert="horz" rtlCol="0" anchor="ctr" anchorCtr="0"/>
            <a:lstStyle/>
            <a:p>
              <a:pPr algn="ctr"/>
              <a:endParaRPr lang="en-US" sz="3120" dirty="0">
                <a:solidFill>
                  <a:srgbClr val="50B3CF"/>
                </a:solidFill>
                <a:latin typeface="Calibri" panose="020F0502020204030204" pitchFamily="34" charset="0"/>
              </a:endParaRPr>
            </a:p>
          </p:txBody>
        </p:sp>
        <p:sp>
          <p:nvSpPr>
            <p:cNvPr id="209" name="Rounded Rectangle 208"/>
            <p:cNvSpPr/>
            <p:nvPr/>
          </p:nvSpPr>
          <p:spPr>
            <a:xfrm>
              <a:off x="182892" y="1528289"/>
              <a:ext cx="1408888" cy="3322063"/>
            </a:xfrm>
            <a:prstGeom prst="roundRect">
              <a:avLst>
                <a:gd name="adj" fmla="val 12164"/>
              </a:avLst>
            </a:prstGeom>
            <a:solidFill>
              <a:schemeClr val="bg2">
                <a:lumMod val="60000"/>
                <a:lumOff val="4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latin typeface="Calibri" panose="020F0502020204030204" pitchFamily="34" charset="0"/>
              </a:endParaRPr>
            </a:p>
          </p:txBody>
        </p:sp>
        <p:sp>
          <p:nvSpPr>
            <p:cNvPr id="210" name="Rounded Rectangle 209"/>
            <p:cNvSpPr/>
            <p:nvPr/>
          </p:nvSpPr>
          <p:spPr>
            <a:xfrm>
              <a:off x="9990220" y="1110764"/>
              <a:ext cx="1542423" cy="3918349"/>
            </a:xfrm>
            <a:prstGeom prst="roundRect">
              <a:avLst>
                <a:gd name="adj" fmla="val 7077"/>
              </a:avLst>
            </a:prstGeom>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path path="circle">
                <a:fillToRect l="50000" t="50000" r="50000" b="50000"/>
              </a:path>
              <a:tileRect/>
            </a:gradFill>
            <a:ln w="12700">
              <a:solidFill>
                <a:schemeClr val="bg2">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dirty="0">
                <a:solidFill>
                  <a:prstClr val="white"/>
                </a:solidFill>
                <a:latin typeface="Calibri" panose="020F0502020204030204" pitchFamily="34" charset="0"/>
              </a:endParaRPr>
            </a:p>
          </p:txBody>
        </p:sp>
        <p:sp>
          <p:nvSpPr>
            <p:cNvPr id="212" name="Rounded Rectangle 211"/>
            <p:cNvSpPr/>
            <p:nvPr/>
          </p:nvSpPr>
          <p:spPr>
            <a:xfrm>
              <a:off x="2003879" y="1189877"/>
              <a:ext cx="7833833" cy="3904464"/>
            </a:xfrm>
            <a:prstGeom prst="roundRect">
              <a:avLst>
                <a:gd name="adj" fmla="val 4254"/>
              </a:avLst>
            </a:prstGeom>
            <a:solidFill>
              <a:schemeClr val="bg1"/>
            </a:solidFill>
            <a:ln w="1270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dirty="0">
                <a:solidFill>
                  <a:prstClr val="white"/>
                </a:solidFill>
                <a:latin typeface="Calibri" panose="020F0502020204030204" pitchFamily="34" charset="0"/>
              </a:endParaRPr>
            </a:p>
          </p:txBody>
        </p:sp>
        <p:sp>
          <p:nvSpPr>
            <p:cNvPr id="213" name="Rounded Rectangle 212"/>
            <p:cNvSpPr/>
            <p:nvPr/>
          </p:nvSpPr>
          <p:spPr>
            <a:xfrm>
              <a:off x="3563259" y="1387006"/>
              <a:ext cx="4171232" cy="3586483"/>
            </a:xfrm>
            <a:prstGeom prst="roundRect">
              <a:avLst>
                <a:gd name="adj" fmla="val 7077"/>
              </a:avLst>
            </a:prstGeom>
            <a:noFill/>
            <a:ln w="12700">
              <a:solidFill>
                <a:schemeClr val="bg2">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sp>
          <p:nvSpPr>
            <p:cNvPr id="214" name="Rounded Rectangle 213"/>
            <p:cNvSpPr/>
            <p:nvPr/>
          </p:nvSpPr>
          <p:spPr>
            <a:xfrm>
              <a:off x="2031984" y="1623411"/>
              <a:ext cx="1339722" cy="3431390"/>
            </a:xfrm>
            <a:prstGeom prst="roundRect">
              <a:avLst>
                <a:gd name="adj" fmla="val 12117"/>
              </a:avLst>
            </a:prstGeom>
            <a:solidFill>
              <a:schemeClr val="accent2">
                <a:lumMod val="20000"/>
                <a:lumOff val="80000"/>
              </a:schemeClr>
            </a:solidFill>
            <a:ln>
              <a:solidFill>
                <a:srgbClr val="6CA62C"/>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sp>
          <p:nvSpPr>
            <p:cNvPr id="215" name="Rounded Rectangle 214"/>
            <p:cNvSpPr/>
            <p:nvPr/>
          </p:nvSpPr>
          <p:spPr>
            <a:xfrm>
              <a:off x="3856353" y="3295813"/>
              <a:ext cx="3504798" cy="1622205"/>
            </a:xfrm>
            <a:prstGeom prst="roundRect">
              <a:avLst>
                <a:gd name="adj" fmla="val 7077"/>
              </a:avLst>
            </a:prstGeom>
            <a:noFill/>
            <a:ln w="12700">
              <a:solidFill>
                <a:schemeClr val="bg2">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pic>
          <p:nvPicPr>
            <p:cNvPr id="216" name="Picture 2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150" y="1940491"/>
              <a:ext cx="395133" cy="459644"/>
            </a:xfrm>
            <a:prstGeom prst="rect">
              <a:avLst/>
            </a:prstGeom>
          </p:spPr>
        </p:pic>
        <p:pic>
          <p:nvPicPr>
            <p:cNvPr id="217"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759" y="4448052"/>
              <a:ext cx="509269" cy="144973"/>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6" descr="Image result for amazon EM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7081" y="3968538"/>
              <a:ext cx="371203" cy="371203"/>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8" descr="Related image"/>
            <p:cNvPicPr>
              <a:picLocks noChangeAspect="1" noChangeArrowheads="1"/>
            </p:cNvPicPr>
            <p:nvPr/>
          </p:nvPicPr>
          <p:blipFill rotWithShape="1">
            <a:blip r:embed="rId5">
              <a:extLst>
                <a:ext uri="{28A0092B-C50C-407E-A947-70E740481C1C}">
                  <a14:useLocalDpi xmlns:a14="http://schemas.microsoft.com/office/drawing/2010/main" val="0"/>
                </a:ext>
              </a:extLst>
            </a:blip>
            <a:srcRect l="16303" t="16008" r="15579" b="10567"/>
            <a:stretch/>
          </p:blipFill>
          <p:spPr bwMode="auto">
            <a:xfrm>
              <a:off x="5814148" y="4418584"/>
              <a:ext cx="348813" cy="375993"/>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3720" y="4407338"/>
              <a:ext cx="386703" cy="381295"/>
            </a:xfrm>
            <a:prstGeom prst="rect">
              <a:avLst/>
            </a:prstGeom>
          </p:spPr>
        </p:pic>
        <p:pic>
          <p:nvPicPr>
            <p:cNvPr id="221" name="Picture 38" descr="Image result for Spark streaming  Icon"/>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61" t="-13871" r="2061" b="44517"/>
            <a:stretch/>
          </p:blipFill>
          <p:spPr bwMode="auto">
            <a:xfrm>
              <a:off x="4654775" y="4133220"/>
              <a:ext cx="442073" cy="208868"/>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18"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401" y="4093853"/>
              <a:ext cx="255908" cy="255908"/>
            </a:xfrm>
            <a:prstGeom prst="rect">
              <a:avLst/>
            </a:prstGeom>
            <a:noFill/>
            <a:extLst>
              <a:ext uri="{909E8E84-426E-40DD-AFC4-6F175D3DCCD1}">
                <a14:hiddenFill xmlns:a14="http://schemas.microsoft.com/office/drawing/2010/main">
                  <a:solidFill>
                    <a:srgbClr val="FFFFFF"/>
                  </a:solidFill>
                </a14:hiddenFill>
              </a:ext>
            </a:extLst>
          </p:spPr>
        </p:pic>
        <p:sp>
          <p:nvSpPr>
            <p:cNvPr id="223" name="Rounded Rectangle 222"/>
            <p:cNvSpPr/>
            <p:nvPr/>
          </p:nvSpPr>
          <p:spPr>
            <a:xfrm>
              <a:off x="2074253" y="1360684"/>
              <a:ext cx="1261395" cy="401966"/>
            </a:xfrm>
            <a:prstGeom prst="roundRect">
              <a:avLst/>
            </a:prstGeom>
            <a:solidFill>
              <a:schemeClr val="tx2">
                <a:lumMod val="50000"/>
                <a:lumOff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sp>
          <p:nvSpPr>
            <p:cNvPr id="224" name="Rounded Rectangle 223"/>
            <p:cNvSpPr/>
            <p:nvPr/>
          </p:nvSpPr>
          <p:spPr>
            <a:xfrm>
              <a:off x="2099303" y="2654491"/>
              <a:ext cx="1173105" cy="1044853"/>
            </a:xfrm>
            <a:prstGeom prst="round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sp>
          <p:nvSpPr>
            <p:cNvPr id="225" name="Rounded Rectangle 224"/>
            <p:cNvSpPr/>
            <p:nvPr/>
          </p:nvSpPr>
          <p:spPr>
            <a:xfrm>
              <a:off x="3869550" y="1497805"/>
              <a:ext cx="3491601" cy="1488049"/>
            </a:xfrm>
            <a:prstGeom prst="roundRect">
              <a:avLst/>
            </a:prstGeom>
            <a:noFill/>
            <a:ln w="12700">
              <a:solidFill>
                <a:schemeClr val="bg2">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pic>
          <p:nvPicPr>
            <p:cNvPr id="226" name="Picture 225"/>
            <p:cNvPicPr>
              <a:picLocks noChangeAspect="1"/>
            </p:cNvPicPr>
            <p:nvPr/>
          </p:nvPicPr>
          <p:blipFill rotWithShape="1">
            <a:blip r:embed="rId9"/>
            <a:srcRect b="-4705"/>
            <a:stretch/>
          </p:blipFill>
          <p:spPr>
            <a:xfrm>
              <a:off x="4552607" y="3683129"/>
              <a:ext cx="591364" cy="349821"/>
            </a:xfrm>
            <a:prstGeom prst="rect">
              <a:avLst/>
            </a:prstGeom>
          </p:spPr>
        </p:pic>
        <p:sp>
          <p:nvSpPr>
            <p:cNvPr id="230" name="Round Same Side Corner Rectangle 229"/>
            <p:cNvSpPr/>
            <p:nvPr/>
          </p:nvSpPr>
          <p:spPr>
            <a:xfrm>
              <a:off x="3552697" y="1067556"/>
              <a:ext cx="4089402" cy="233208"/>
            </a:xfrm>
            <a:prstGeom prst="round2SameRect">
              <a:avLst>
                <a:gd name="adj1" fmla="val 50000"/>
                <a:gd name="adj2" fmla="val 0"/>
              </a:avLst>
            </a:prstGeom>
            <a:solidFill>
              <a:schemeClr val="bg2">
                <a:lumMod val="50000"/>
              </a:schemeClr>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680" dirty="0">
                  <a:solidFill>
                    <a:prstClr val="white"/>
                  </a:solidFill>
                  <a:latin typeface="Calibri" panose="020F0502020204030204" pitchFamily="34" charset="0"/>
                </a:rPr>
                <a:t>Data Processing</a:t>
              </a:r>
            </a:p>
          </p:txBody>
        </p:sp>
        <p:sp>
          <p:nvSpPr>
            <p:cNvPr id="231" name="Round Same Side Corner Rectangle 230"/>
            <p:cNvSpPr/>
            <p:nvPr/>
          </p:nvSpPr>
          <p:spPr>
            <a:xfrm>
              <a:off x="1976717" y="765364"/>
              <a:ext cx="7837073" cy="260288"/>
            </a:xfrm>
            <a:prstGeom prst="round2SameRect">
              <a:avLst>
                <a:gd name="adj1" fmla="val 50000"/>
                <a:gd name="adj2" fmla="val 0"/>
              </a:avLst>
            </a:prstGeom>
            <a:solidFill>
              <a:schemeClr val="accent3"/>
            </a:solidFill>
            <a:ln>
              <a:solidFill>
                <a:schemeClr val="bg2">
                  <a:lumMod val="65000"/>
                </a:schemeClr>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800" b="1" dirty="0">
                  <a:solidFill>
                    <a:schemeClr val="bg1"/>
                  </a:solidFill>
                  <a:latin typeface="Calibri" panose="020F0502020204030204" pitchFamily="34" charset="0"/>
                </a:rPr>
                <a:t>Cloud - Centralized </a:t>
              </a:r>
              <a:r>
                <a:rPr lang="en-US" sz="1800" b="1" dirty="0">
                  <a:solidFill>
                    <a:schemeClr val="bg1"/>
                  </a:solidFill>
                  <a:latin typeface="Calibri" panose="020F0502020204030204" pitchFamily="34" charset="0"/>
                </a:rPr>
                <a:t>Data VPC</a:t>
              </a:r>
            </a:p>
          </p:txBody>
        </p:sp>
        <p:sp>
          <p:nvSpPr>
            <p:cNvPr id="234" name="TextBox 233"/>
            <p:cNvSpPr txBox="1"/>
            <p:nvPr/>
          </p:nvSpPr>
          <p:spPr>
            <a:xfrm>
              <a:off x="5768027" y="4129926"/>
              <a:ext cx="443764" cy="261610"/>
            </a:xfrm>
            <a:prstGeom prst="rect">
              <a:avLst/>
            </a:prstGeom>
            <a:noFill/>
          </p:spPr>
          <p:txBody>
            <a:bodyPr vert="horz" wrap="none" rtlCol="0" anchor="ctr" anchorCtr="0">
              <a:spAutoFit/>
            </a:bodyPr>
            <a:lstStyle/>
            <a:p>
              <a:pPr algn="ctr"/>
              <a:r>
                <a:rPr lang="en-US" sz="1440" dirty="0">
                  <a:solidFill>
                    <a:srgbClr val="141414"/>
                  </a:solidFill>
                  <a:latin typeface="Calibri" panose="020F0502020204030204" pitchFamily="34" charset="0"/>
                </a:rPr>
                <a:t>EMR</a:t>
              </a:r>
            </a:p>
          </p:txBody>
        </p:sp>
        <p:sp>
          <p:nvSpPr>
            <p:cNvPr id="235" name="TextBox 234"/>
            <p:cNvSpPr txBox="1"/>
            <p:nvPr/>
          </p:nvSpPr>
          <p:spPr>
            <a:xfrm>
              <a:off x="4171576" y="3371491"/>
              <a:ext cx="897361" cy="261610"/>
            </a:xfrm>
            <a:prstGeom prst="rect">
              <a:avLst/>
            </a:prstGeom>
            <a:noFill/>
          </p:spPr>
          <p:txBody>
            <a:bodyPr vert="horz" wrap="none" rtlCol="0" anchor="ctr" anchorCtr="0">
              <a:spAutoFit/>
            </a:bodyPr>
            <a:lstStyle/>
            <a:p>
              <a:pPr algn="ctr"/>
              <a:r>
                <a:rPr lang="en-US" sz="1440" dirty="0">
                  <a:solidFill>
                    <a:srgbClr val="141414"/>
                  </a:solidFill>
                  <a:latin typeface="Calibri" panose="020F0502020204030204" pitchFamily="34" charset="0"/>
                </a:rPr>
                <a:t>CDH Cluster</a:t>
              </a:r>
            </a:p>
          </p:txBody>
        </p:sp>
        <p:sp>
          <p:nvSpPr>
            <p:cNvPr id="236" name="TextBox 235"/>
            <p:cNvSpPr txBox="1"/>
            <p:nvPr/>
          </p:nvSpPr>
          <p:spPr>
            <a:xfrm>
              <a:off x="5608894" y="3423238"/>
              <a:ext cx="996212" cy="261610"/>
            </a:xfrm>
            <a:prstGeom prst="rect">
              <a:avLst/>
            </a:prstGeom>
            <a:noFill/>
          </p:spPr>
          <p:txBody>
            <a:bodyPr vert="horz" wrap="none" rtlCol="0" anchor="ctr" anchorCtr="0">
              <a:spAutoFit/>
            </a:bodyPr>
            <a:lstStyle/>
            <a:p>
              <a:pPr algn="ctr"/>
              <a:r>
                <a:rPr lang="en-US" sz="1440" dirty="0">
                  <a:solidFill>
                    <a:srgbClr val="141414"/>
                  </a:solidFill>
                  <a:latin typeface="Calibri" panose="020F0502020204030204" pitchFamily="34" charset="0"/>
                </a:rPr>
                <a:t>EC2 Compute</a:t>
              </a:r>
            </a:p>
          </p:txBody>
        </p:sp>
        <p:sp>
          <p:nvSpPr>
            <p:cNvPr id="239" name="Oval 238"/>
            <p:cNvSpPr/>
            <p:nvPr/>
          </p:nvSpPr>
          <p:spPr>
            <a:xfrm>
              <a:off x="2003880" y="1151393"/>
              <a:ext cx="234816" cy="226749"/>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2</a:t>
              </a:r>
            </a:p>
          </p:txBody>
        </p:sp>
        <p:sp>
          <p:nvSpPr>
            <p:cNvPr id="240" name="TextBox 239"/>
            <p:cNvSpPr txBox="1"/>
            <p:nvPr/>
          </p:nvSpPr>
          <p:spPr>
            <a:xfrm>
              <a:off x="2126759" y="1398720"/>
              <a:ext cx="1122283" cy="302647"/>
            </a:xfrm>
            <a:prstGeom prst="rect">
              <a:avLst/>
            </a:prstGeom>
            <a:solidFill>
              <a:schemeClr val="bg1"/>
            </a:solidFill>
            <a:ln>
              <a:solidFill>
                <a:schemeClr val="tx2"/>
              </a:solidFill>
              <a:prstDash val="dash"/>
            </a:ln>
          </p:spPr>
          <p:txBody>
            <a:bodyPr wrap="square" rtlCol="0">
              <a:spAutoFit/>
            </a:bodyPr>
            <a:lstStyle/>
            <a:p>
              <a:pPr algn="ctr"/>
              <a:r>
                <a:rPr lang="en-US" sz="1760" b="1" dirty="0">
                  <a:solidFill>
                    <a:schemeClr val="bg2"/>
                  </a:solidFill>
                  <a:latin typeface="Calibri" panose="020F0502020204030204" pitchFamily="34" charset="0"/>
                </a:rPr>
                <a:t>ETL</a:t>
              </a:r>
            </a:p>
          </p:txBody>
        </p:sp>
        <p:sp>
          <p:nvSpPr>
            <p:cNvPr id="241" name="TextBox 240"/>
            <p:cNvSpPr txBox="1"/>
            <p:nvPr/>
          </p:nvSpPr>
          <p:spPr>
            <a:xfrm>
              <a:off x="2172753" y="3245586"/>
              <a:ext cx="1074435" cy="302647"/>
            </a:xfrm>
            <a:prstGeom prst="rect">
              <a:avLst/>
            </a:prstGeom>
            <a:solidFill>
              <a:schemeClr val="bg1"/>
            </a:solidFill>
            <a:ln>
              <a:solidFill>
                <a:srgbClr val="6DB33F"/>
              </a:solidFill>
              <a:prstDash val="dash"/>
            </a:ln>
          </p:spPr>
          <p:txBody>
            <a:bodyPr wrap="square" rtlCol="0">
              <a:spAutoFit/>
            </a:bodyPr>
            <a:lstStyle/>
            <a:p>
              <a:pPr algn="ctr"/>
              <a:r>
                <a:rPr lang="en-US" sz="1760" b="1" dirty="0">
                  <a:solidFill>
                    <a:srgbClr val="141414"/>
                  </a:solidFill>
                  <a:latin typeface="Calibri" panose="020F0502020204030204" pitchFamily="34" charset="0"/>
                </a:rPr>
                <a:t>Big Data</a:t>
              </a:r>
            </a:p>
          </p:txBody>
        </p:sp>
        <p:sp>
          <p:nvSpPr>
            <p:cNvPr id="242" name="Rounded Rectangle 241"/>
            <p:cNvSpPr/>
            <p:nvPr/>
          </p:nvSpPr>
          <p:spPr>
            <a:xfrm>
              <a:off x="2108863" y="3867513"/>
              <a:ext cx="1199864" cy="1164009"/>
            </a:xfrm>
            <a:prstGeom prst="roundRect">
              <a:avLst/>
            </a:prstGeom>
            <a:noFill/>
            <a:ln>
              <a:solidFill>
                <a:srgbClr val="6DB33F"/>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dirty="0">
                <a:solidFill>
                  <a:prstClr val="white"/>
                </a:solidFill>
                <a:latin typeface="Calibri" panose="020F0502020204030204" pitchFamily="34" charset="0"/>
              </a:endParaRPr>
            </a:p>
          </p:txBody>
        </p:sp>
        <p:sp>
          <p:nvSpPr>
            <p:cNvPr id="243" name="TextBox 242"/>
            <p:cNvSpPr txBox="1"/>
            <p:nvPr/>
          </p:nvSpPr>
          <p:spPr>
            <a:xfrm>
              <a:off x="2056841" y="2365020"/>
              <a:ext cx="1306258" cy="302647"/>
            </a:xfrm>
            <a:prstGeom prst="rect">
              <a:avLst/>
            </a:prstGeom>
            <a:noFill/>
            <a:ln>
              <a:noFill/>
              <a:prstDash val="dash"/>
            </a:ln>
          </p:spPr>
          <p:txBody>
            <a:bodyPr wrap="square" rtlCol="0">
              <a:spAutoFit/>
            </a:bodyPr>
            <a:lstStyle/>
            <a:p>
              <a:pPr algn="ctr"/>
              <a:r>
                <a:rPr lang="en-US" sz="1760" b="1" dirty="0">
                  <a:solidFill>
                    <a:srgbClr val="141414"/>
                  </a:solidFill>
                  <a:latin typeface="Calibri" panose="020F0502020204030204" pitchFamily="34" charset="0"/>
                </a:rPr>
                <a:t>Existing Flow</a:t>
              </a:r>
            </a:p>
          </p:txBody>
        </p:sp>
        <p:sp>
          <p:nvSpPr>
            <p:cNvPr id="244" name="TextBox 243"/>
            <p:cNvSpPr txBox="1"/>
            <p:nvPr/>
          </p:nvSpPr>
          <p:spPr>
            <a:xfrm>
              <a:off x="2034773" y="4093720"/>
              <a:ext cx="1306258" cy="754053"/>
            </a:xfrm>
            <a:prstGeom prst="rect">
              <a:avLst/>
            </a:prstGeom>
            <a:noFill/>
            <a:ln>
              <a:noFill/>
              <a:prstDash val="dash"/>
            </a:ln>
          </p:spPr>
          <p:txBody>
            <a:bodyPr wrap="square" rtlCol="0">
              <a:spAutoFit/>
            </a:bodyPr>
            <a:lstStyle/>
            <a:p>
              <a:pPr algn="ctr"/>
              <a:r>
                <a:rPr lang="en-US" sz="1760" b="1" dirty="0">
                  <a:solidFill>
                    <a:srgbClr val="141414"/>
                  </a:solidFill>
                  <a:latin typeface="Calibri" panose="020F0502020204030204" pitchFamily="34" charset="0"/>
                </a:rPr>
                <a:t>Incremental Flow/On-going  </a:t>
              </a:r>
            </a:p>
          </p:txBody>
        </p:sp>
        <p:sp>
          <p:nvSpPr>
            <p:cNvPr id="247" name="Flowchart: Magnetic Disk 246"/>
            <p:cNvSpPr/>
            <p:nvPr/>
          </p:nvSpPr>
          <p:spPr>
            <a:xfrm>
              <a:off x="4272639" y="1734661"/>
              <a:ext cx="903315" cy="400079"/>
            </a:xfrm>
            <a:prstGeom prst="flowChartMagneticDisk">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40" dirty="0">
                <a:solidFill>
                  <a:srgbClr val="141414"/>
                </a:solidFill>
                <a:latin typeface="Calibri" panose="020F0502020204030204" pitchFamily="34" charset="0"/>
              </a:endParaRPr>
            </a:p>
          </p:txBody>
        </p:sp>
        <p:sp>
          <p:nvSpPr>
            <p:cNvPr id="248" name="Oval 247"/>
            <p:cNvSpPr/>
            <p:nvPr/>
          </p:nvSpPr>
          <p:spPr>
            <a:xfrm>
              <a:off x="3602586" y="1214203"/>
              <a:ext cx="243783" cy="201473"/>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3</a:t>
              </a:r>
            </a:p>
          </p:txBody>
        </p:sp>
        <p:sp>
          <p:nvSpPr>
            <p:cNvPr id="249" name="Flowchart: Magnetic Disk 248"/>
            <p:cNvSpPr/>
            <p:nvPr/>
          </p:nvSpPr>
          <p:spPr>
            <a:xfrm>
              <a:off x="5281500" y="1733466"/>
              <a:ext cx="818307" cy="400079"/>
            </a:xfrm>
            <a:prstGeom prst="flowChartMagneticDisk">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40" dirty="0">
                  <a:solidFill>
                    <a:srgbClr val="141414"/>
                  </a:solidFill>
                  <a:latin typeface="Calibri" panose="020F0502020204030204" pitchFamily="34" charset="0"/>
                </a:rPr>
                <a:t>Enriched</a:t>
              </a:r>
            </a:p>
          </p:txBody>
        </p:sp>
        <p:sp>
          <p:nvSpPr>
            <p:cNvPr id="250" name="Flowchart: Magnetic Disk 249"/>
            <p:cNvSpPr/>
            <p:nvPr/>
          </p:nvSpPr>
          <p:spPr>
            <a:xfrm>
              <a:off x="6176469" y="1733466"/>
              <a:ext cx="923264" cy="400079"/>
            </a:xfrm>
            <a:prstGeom prst="flowChartMagneticDisk">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40" dirty="0">
                <a:solidFill>
                  <a:srgbClr val="141414"/>
                </a:solidFill>
                <a:latin typeface="Calibri" panose="020F0502020204030204" pitchFamily="34" charset="0"/>
              </a:endParaRPr>
            </a:p>
          </p:txBody>
        </p:sp>
        <p:sp>
          <p:nvSpPr>
            <p:cNvPr id="253" name="Rounded Rectangle 252"/>
            <p:cNvSpPr/>
            <p:nvPr/>
          </p:nvSpPr>
          <p:spPr>
            <a:xfrm>
              <a:off x="7972397" y="1503062"/>
              <a:ext cx="1432763" cy="3414956"/>
            </a:xfrm>
            <a:prstGeom prst="roundRect">
              <a:avLst>
                <a:gd name="adj" fmla="val 7077"/>
              </a:avLst>
            </a:prstGeom>
            <a:solidFill>
              <a:schemeClr val="accent2">
                <a:lumMod val="20000"/>
                <a:lumOff val="80000"/>
              </a:schemeClr>
            </a:solidFill>
            <a:ln w="12700">
              <a:solidFill>
                <a:srgbClr val="6DB33F"/>
              </a:solidFill>
              <a:prstDash val="dash"/>
            </a:ln>
            <a:effectLst/>
          </p:spPr>
          <p:style>
            <a:lnRef idx="1">
              <a:schemeClr val="accent1"/>
            </a:lnRef>
            <a:fillRef idx="3">
              <a:schemeClr val="accent1"/>
            </a:fillRef>
            <a:effectRef idx="2">
              <a:schemeClr val="accent1"/>
            </a:effectRef>
            <a:fontRef idx="minor">
              <a:schemeClr val="lt1"/>
            </a:fontRef>
          </p:style>
          <p:txBody>
            <a:bodyPr vert="vert" rtlCol="0" anchor="ctr" anchorCtr="0"/>
            <a:lstStyle/>
            <a:p>
              <a:pPr algn="ctr"/>
              <a:endParaRPr lang="en-US" sz="1920" dirty="0">
                <a:solidFill>
                  <a:schemeClr val="tx2"/>
                </a:solidFill>
                <a:latin typeface="Calibri" panose="020F0502020204030204" pitchFamily="34" charset="0"/>
              </a:endParaRPr>
            </a:p>
          </p:txBody>
        </p:sp>
        <p:sp>
          <p:nvSpPr>
            <p:cNvPr id="254" name="Round Same Side Corner Rectangle 253"/>
            <p:cNvSpPr/>
            <p:nvPr/>
          </p:nvSpPr>
          <p:spPr>
            <a:xfrm>
              <a:off x="7963321" y="965385"/>
              <a:ext cx="1474235" cy="405569"/>
            </a:xfrm>
            <a:prstGeom prst="round2SameRect">
              <a:avLst>
                <a:gd name="adj1" fmla="val 50000"/>
                <a:gd name="adj2" fmla="val 0"/>
              </a:avLst>
            </a:prstGeom>
            <a:solidFill>
              <a:srgbClr val="6DB33F"/>
            </a:solidFill>
            <a:ln>
              <a:solidFill>
                <a:srgbClr val="6DB33F"/>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680">
                  <a:solidFill>
                    <a:prstClr val="white"/>
                  </a:solidFill>
                  <a:latin typeface="Calibri" panose="020F0502020204030204" pitchFamily="34" charset="0"/>
                </a:rPr>
                <a:t>Target-Cloud</a:t>
              </a:r>
              <a:endParaRPr lang="en-US" sz="1680" dirty="0">
                <a:solidFill>
                  <a:prstClr val="white"/>
                </a:solidFill>
                <a:latin typeface="Calibri" panose="020F0502020204030204" pitchFamily="34" charset="0"/>
              </a:endParaRPr>
            </a:p>
          </p:txBody>
        </p:sp>
        <p:pic>
          <p:nvPicPr>
            <p:cNvPr id="255" name="Picture 2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03961" y="4409285"/>
              <a:ext cx="451474" cy="445159"/>
            </a:xfrm>
            <a:prstGeom prst="rect">
              <a:avLst/>
            </a:prstGeom>
          </p:spPr>
        </p:pic>
        <p:sp>
          <p:nvSpPr>
            <p:cNvPr id="256" name="TextBox 255"/>
            <p:cNvSpPr txBox="1"/>
            <p:nvPr/>
          </p:nvSpPr>
          <p:spPr>
            <a:xfrm>
              <a:off x="6729284" y="4127520"/>
              <a:ext cx="577108" cy="215443"/>
            </a:xfrm>
            <a:prstGeom prst="rect">
              <a:avLst/>
            </a:prstGeom>
            <a:noFill/>
          </p:spPr>
          <p:txBody>
            <a:bodyPr vert="horz" wrap="square" rtlCol="0" anchor="ctr" anchorCtr="0">
              <a:spAutoFit/>
            </a:bodyPr>
            <a:lstStyle/>
            <a:p>
              <a:pPr algn="ctr"/>
              <a:r>
                <a:rPr lang="en-US" sz="1080" dirty="0">
                  <a:solidFill>
                    <a:srgbClr val="141414"/>
                  </a:solidFill>
                  <a:latin typeface="Calibri" panose="020F0502020204030204" pitchFamily="34" charset="0"/>
                </a:rPr>
                <a:t>S3</a:t>
              </a:r>
            </a:p>
          </p:txBody>
        </p:sp>
        <p:sp>
          <p:nvSpPr>
            <p:cNvPr id="258" name="Rounded Rectangle 257"/>
            <p:cNvSpPr/>
            <p:nvPr/>
          </p:nvSpPr>
          <p:spPr>
            <a:xfrm>
              <a:off x="4324299" y="2297002"/>
              <a:ext cx="903315" cy="628577"/>
            </a:xfrm>
            <a:prstGeom prst="roundRect">
              <a:avLst/>
            </a:prstGeom>
            <a:solidFill>
              <a:schemeClr val="bg2">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440" b="1" dirty="0">
                  <a:solidFill>
                    <a:schemeClr val="bg2"/>
                  </a:solidFill>
                  <a:latin typeface="Calibri" panose="020F0502020204030204" pitchFamily="34" charset="0"/>
                </a:rPr>
                <a:t>Data </a:t>
              </a:r>
              <a:r>
                <a:rPr lang="en-US" sz="1440" b="1" dirty="0">
                  <a:solidFill>
                    <a:schemeClr val="bg2"/>
                  </a:solidFill>
                  <a:latin typeface="Calibri" panose="020F0502020204030204" pitchFamily="34" charset="0"/>
                </a:rPr>
                <a:t>Ingestion</a:t>
              </a:r>
              <a:endParaRPr lang="en-US" sz="1440" b="1" dirty="0">
                <a:solidFill>
                  <a:schemeClr val="bg2"/>
                </a:solidFill>
                <a:latin typeface="Calibri" panose="020F0502020204030204" pitchFamily="34" charset="0"/>
              </a:endParaRPr>
            </a:p>
          </p:txBody>
        </p:sp>
        <p:sp>
          <p:nvSpPr>
            <p:cNvPr id="260" name="Flowchart: Manual Operation 259"/>
            <p:cNvSpPr/>
            <p:nvPr/>
          </p:nvSpPr>
          <p:spPr>
            <a:xfrm>
              <a:off x="6723324" y="2341346"/>
              <a:ext cx="561347" cy="485653"/>
            </a:xfrm>
            <a:prstGeom prst="flowChartManualOperation">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endParaRPr lang="en-US" sz="1440" b="1" dirty="0">
                <a:solidFill>
                  <a:schemeClr val="bg2"/>
                </a:solidFill>
                <a:latin typeface="Calibri" panose="020F0502020204030204" pitchFamily="34" charset="0"/>
              </a:endParaRPr>
            </a:p>
          </p:txBody>
        </p:sp>
        <p:sp>
          <p:nvSpPr>
            <p:cNvPr id="261" name="Rounded Rectangle 260"/>
            <p:cNvSpPr/>
            <p:nvPr/>
          </p:nvSpPr>
          <p:spPr>
            <a:xfrm>
              <a:off x="4077249" y="3382502"/>
              <a:ext cx="2602220" cy="1480852"/>
            </a:xfrm>
            <a:prstGeom prst="roundRect">
              <a:avLst/>
            </a:prstGeom>
            <a:noFill/>
            <a:ln w="12700">
              <a:solidFill>
                <a:schemeClr val="bg2">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sp>
          <p:nvSpPr>
            <p:cNvPr id="263" name="Rounded Rectangle 262"/>
            <p:cNvSpPr/>
            <p:nvPr/>
          </p:nvSpPr>
          <p:spPr>
            <a:xfrm>
              <a:off x="8000665" y="1472913"/>
              <a:ext cx="1399931" cy="1149395"/>
            </a:xfrm>
            <a:prstGeom prst="roundRect">
              <a:avLst/>
            </a:prstGeom>
            <a:solidFill>
              <a:schemeClr val="bg1"/>
            </a:solidFill>
            <a:ln>
              <a:solidFill>
                <a:srgbClr val="6DB33F"/>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pic>
          <p:nvPicPr>
            <p:cNvPr id="264" name="Picture 2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77669" y="1512553"/>
              <a:ext cx="1005200" cy="264527"/>
            </a:xfrm>
            <a:prstGeom prst="rect">
              <a:avLst/>
            </a:prstGeom>
          </p:spPr>
        </p:pic>
        <p:pic>
          <p:nvPicPr>
            <p:cNvPr id="265" name="Picture 264"/>
            <p:cNvPicPr>
              <a:picLocks noChangeAspect="1"/>
            </p:cNvPicPr>
            <p:nvPr/>
          </p:nvPicPr>
          <p:blipFill rotWithShape="1">
            <a:blip r:embed="rId12">
              <a:extLst>
                <a:ext uri="{28A0092B-C50C-407E-A947-70E740481C1C}">
                  <a14:useLocalDpi xmlns:a14="http://schemas.microsoft.com/office/drawing/2010/main" val="0"/>
                </a:ext>
              </a:extLst>
            </a:blip>
            <a:srcRect l="12225" t="16794" r="10213" b="13541"/>
            <a:stretch/>
          </p:blipFill>
          <p:spPr>
            <a:xfrm>
              <a:off x="8202765" y="1918679"/>
              <a:ext cx="1006427" cy="451988"/>
            </a:xfrm>
            <a:prstGeom prst="rect">
              <a:avLst/>
            </a:prstGeom>
          </p:spPr>
        </p:pic>
        <p:sp>
          <p:nvSpPr>
            <p:cNvPr id="266" name="Rounded Rectangle 265"/>
            <p:cNvSpPr/>
            <p:nvPr/>
          </p:nvSpPr>
          <p:spPr>
            <a:xfrm>
              <a:off x="8033839" y="3824977"/>
              <a:ext cx="1366758" cy="1149502"/>
            </a:xfrm>
            <a:prstGeom prst="roundRect">
              <a:avLst/>
            </a:prstGeom>
            <a:solidFill>
              <a:schemeClr val="bg2"/>
            </a:solidFill>
            <a:ln>
              <a:solidFill>
                <a:srgbClr val="6DB33F"/>
              </a:solidFill>
              <a:prstDash val="dash"/>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endParaRPr lang="en-US" sz="3120">
                <a:solidFill>
                  <a:prstClr val="white"/>
                </a:solidFill>
                <a:latin typeface="Calibri" panose="020F0502020204030204" pitchFamily="34" charset="0"/>
              </a:endParaRPr>
            </a:p>
          </p:txBody>
        </p:sp>
        <p:pic>
          <p:nvPicPr>
            <p:cNvPr id="267" name="Picture 266"/>
            <p:cNvPicPr>
              <a:picLocks noChangeAspect="1"/>
            </p:cNvPicPr>
            <p:nvPr/>
          </p:nvPicPr>
          <p:blipFill rotWithShape="1">
            <a:blip r:embed="rId12">
              <a:extLst>
                <a:ext uri="{28A0092B-C50C-407E-A947-70E740481C1C}">
                  <a14:useLocalDpi xmlns:a14="http://schemas.microsoft.com/office/drawing/2010/main" val="0"/>
                </a:ext>
              </a:extLst>
            </a:blip>
            <a:srcRect l="12225" t="16794" r="10213" b="13541"/>
            <a:stretch/>
          </p:blipFill>
          <p:spPr>
            <a:xfrm>
              <a:off x="8188753" y="4427457"/>
              <a:ext cx="1063208" cy="477489"/>
            </a:xfrm>
            <a:prstGeom prst="rect">
              <a:avLst/>
            </a:prstGeom>
          </p:spPr>
        </p:pic>
        <p:sp>
          <p:nvSpPr>
            <p:cNvPr id="269" name="Right Arrow 268"/>
            <p:cNvSpPr/>
            <p:nvPr/>
          </p:nvSpPr>
          <p:spPr>
            <a:xfrm>
              <a:off x="9437556" y="3424136"/>
              <a:ext cx="534990" cy="176654"/>
            </a:xfrm>
            <a:prstGeom prst="rightArrow">
              <a:avLst/>
            </a:prstGeom>
            <a:solidFill>
              <a:schemeClr val="tx1"/>
            </a:solidFill>
            <a:ln>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prstClr val="white"/>
                </a:solidFill>
                <a:latin typeface="Calibri" panose="020F0502020204030204" pitchFamily="34" charset="0"/>
              </a:endParaRPr>
            </a:p>
          </p:txBody>
        </p:sp>
        <p:sp>
          <p:nvSpPr>
            <p:cNvPr id="270" name="Round Same Side Corner Rectangle 269"/>
            <p:cNvSpPr/>
            <p:nvPr/>
          </p:nvSpPr>
          <p:spPr>
            <a:xfrm>
              <a:off x="9965756" y="834575"/>
              <a:ext cx="1566887" cy="276189"/>
            </a:xfrm>
            <a:prstGeom prst="round2SameRect">
              <a:avLst>
                <a:gd name="adj1" fmla="val 50000"/>
                <a:gd name="adj2" fmla="val 0"/>
              </a:avLst>
            </a:prstGeom>
            <a:solidFill>
              <a:schemeClr val="bg2">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680" dirty="0">
                  <a:solidFill>
                    <a:prstClr val="white"/>
                  </a:solidFill>
                  <a:latin typeface="Calibri" panose="020F0502020204030204" pitchFamily="34" charset="0"/>
                </a:rPr>
                <a:t>Data Comparator</a:t>
              </a:r>
            </a:p>
          </p:txBody>
        </p:sp>
        <p:sp>
          <p:nvSpPr>
            <p:cNvPr id="285" name="Oval 284"/>
            <p:cNvSpPr/>
            <p:nvPr/>
          </p:nvSpPr>
          <p:spPr>
            <a:xfrm>
              <a:off x="8000669" y="1247128"/>
              <a:ext cx="243783" cy="201473"/>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4</a:t>
              </a:r>
            </a:p>
          </p:txBody>
        </p:sp>
        <p:sp>
          <p:nvSpPr>
            <p:cNvPr id="286" name="Oval 285"/>
            <p:cNvSpPr/>
            <p:nvPr/>
          </p:nvSpPr>
          <p:spPr>
            <a:xfrm>
              <a:off x="10096752" y="1180958"/>
              <a:ext cx="243783" cy="201473"/>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5</a:t>
              </a:r>
            </a:p>
          </p:txBody>
        </p:sp>
        <p:pic>
          <p:nvPicPr>
            <p:cNvPr id="288" name="Picture 287"/>
            <p:cNvPicPr>
              <a:picLocks noChangeAspect="1"/>
            </p:cNvPicPr>
            <p:nvPr/>
          </p:nvPicPr>
          <p:blipFill rotWithShape="1">
            <a:blip r:embed="rId13" cstate="print">
              <a:extLst>
                <a:ext uri="{28A0092B-C50C-407E-A947-70E740481C1C}">
                  <a14:useLocalDpi xmlns:a14="http://schemas.microsoft.com/office/drawing/2010/main" val="0"/>
                </a:ext>
              </a:extLst>
            </a:blip>
            <a:srcRect l="414" t="-4701" r="241" b="5777"/>
            <a:stretch/>
          </p:blipFill>
          <p:spPr>
            <a:xfrm>
              <a:off x="2275733" y="2884734"/>
              <a:ext cx="871246" cy="288784"/>
            </a:xfrm>
            <a:prstGeom prst="rect">
              <a:avLst/>
            </a:prstGeom>
          </p:spPr>
        </p:pic>
        <p:sp>
          <p:nvSpPr>
            <p:cNvPr id="289" name="Oval 288"/>
            <p:cNvSpPr/>
            <p:nvPr/>
          </p:nvSpPr>
          <p:spPr>
            <a:xfrm>
              <a:off x="312436" y="1584531"/>
              <a:ext cx="223871" cy="164408"/>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1</a:t>
              </a:r>
            </a:p>
          </p:txBody>
        </p:sp>
        <p:sp>
          <p:nvSpPr>
            <p:cNvPr id="291" name="TextBox 290"/>
            <p:cNvSpPr txBox="1"/>
            <p:nvPr/>
          </p:nvSpPr>
          <p:spPr>
            <a:xfrm>
              <a:off x="182892" y="6003050"/>
              <a:ext cx="11349751" cy="323165"/>
            </a:xfrm>
            <a:prstGeom prst="rect">
              <a:avLst/>
            </a:prstGeom>
            <a:solidFill>
              <a:schemeClr val="bg1">
                <a:lumMod val="95000"/>
              </a:schemeClr>
            </a:solidFill>
            <a:ln>
              <a:solidFill>
                <a:schemeClr val="bg1">
                  <a:lumMod val="50000"/>
                </a:schemeClr>
              </a:solidFill>
              <a:prstDash val="solid"/>
            </a:ln>
          </p:spPr>
          <p:txBody>
            <a:bodyPr wrap="square" rtlCol="0">
              <a:spAutoFit/>
            </a:bodyPr>
            <a:lstStyle/>
            <a:p>
              <a:r>
                <a:rPr lang="en-US" sz="1920" dirty="0">
                  <a:solidFill>
                    <a:srgbClr val="141414"/>
                  </a:solidFill>
                  <a:latin typeface="Calibri" panose="020F0502020204030204" pitchFamily="34" charset="0"/>
                </a:rPr>
                <a:t>     Source                 ETL/Open Source </a:t>
              </a:r>
              <a:r>
                <a:rPr lang="en-US" sz="1920" dirty="0">
                  <a:solidFill>
                    <a:srgbClr val="141414"/>
                  </a:solidFill>
                  <a:latin typeface="Calibri" panose="020F0502020204030204" pitchFamily="34" charset="0"/>
                </a:rPr>
                <a:t>Converter              </a:t>
              </a:r>
              <a:r>
                <a:rPr lang="en-US" sz="1920" dirty="0">
                  <a:solidFill>
                    <a:srgbClr val="141414"/>
                  </a:solidFill>
                  <a:latin typeface="Calibri" panose="020F0502020204030204" pitchFamily="34" charset="0"/>
                </a:rPr>
                <a:t>Data Processing Layer          Target            Data Comparator Tool </a:t>
              </a:r>
            </a:p>
          </p:txBody>
        </p:sp>
        <p:sp>
          <p:nvSpPr>
            <p:cNvPr id="292" name="Oval 291"/>
            <p:cNvSpPr/>
            <p:nvPr/>
          </p:nvSpPr>
          <p:spPr>
            <a:xfrm>
              <a:off x="1552767" y="6043943"/>
              <a:ext cx="249538" cy="256767"/>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2</a:t>
              </a:r>
            </a:p>
          </p:txBody>
        </p:sp>
        <p:sp>
          <p:nvSpPr>
            <p:cNvPr id="293" name="Oval 292"/>
            <p:cNvSpPr/>
            <p:nvPr/>
          </p:nvSpPr>
          <p:spPr>
            <a:xfrm>
              <a:off x="214447" y="6051046"/>
              <a:ext cx="249538" cy="256767"/>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1</a:t>
              </a:r>
            </a:p>
          </p:txBody>
        </p:sp>
        <p:sp>
          <p:nvSpPr>
            <p:cNvPr id="294" name="Oval 293"/>
            <p:cNvSpPr/>
            <p:nvPr/>
          </p:nvSpPr>
          <p:spPr>
            <a:xfrm>
              <a:off x="4488990" y="5995919"/>
              <a:ext cx="249538" cy="256767"/>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3</a:t>
              </a:r>
            </a:p>
          </p:txBody>
        </p:sp>
        <p:sp>
          <p:nvSpPr>
            <p:cNvPr id="295" name="Oval 294"/>
            <p:cNvSpPr/>
            <p:nvPr/>
          </p:nvSpPr>
          <p:spPr>
            <a:xfrm>
              <a:off x="6775397" y="6043943"/>
              <a:ext cx="249538" cy="256767"/>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4</a:t>
              </a:r>
            </a:p>
          </p:txBody>
        </p:sp>
        <p:sp>
          <p:nvSpPr>
            <p:cNvPr id="296" name="Oval 295"/>
            <p:cNvSpPr/>
            <p:nvPr/>
          </p:nvSpPr>
          <p:spPr>
            <a:xfrm>
              <a:off x="7784301" y="6030651"/>
              <a:ext cx="249538" cy="256767"/>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5</a:t>
              </a:r>
            </a:p>
          </p:txBody>
        </p:sp>
        <p:sp>
          <p:nvSpPr>
            <p:cNvPr id="5" name="Rectangle 4"/>
            <p:cNvSpPr/>
            <p:nvPr/>
          </p:nvSpPr>
          <p:spPr>
            <a:xfrm>
              <a:off x="5330739" y="2273930"/>
              <a:ext cx="1278571" cy="630942"/>
            </a:xfrm>
            <a:prstGeom prst="rect">
              <a:avLst/>
            </a:prstGeom>
            <a:noFill/>
            <a:ln>
              <a:solidFill>
                <a:schemeClr val="tx2"/>
              </a:solidFill>
            </a:ln>
          </p:spPr>
          <p:txBody>
            <a:bodyPr wrap="square">
              <a:spAutoFit/>
            </a:bodyPr>
            <a:lstStyle/>
            <a:p>
              <a:pPr lvl="0" algn="ctr"/>
              <a:r>
                <a:rPr lang="en-US" sz="1440" b="1" dirty="0">
                  <a:solidFill>
                    <a:schemeClr val="tx2">
                      <a:lumMod val="75000"/>
                      <a:lumOff val="25000"/>
                    </a:schemeClr>
                  </a:solidFill>
                  <a:latin typeface="Calibri" panose="020F0502020204030204" pitchFamily="34" charset="0"/>
                </a:rPr>
                <a:t>Data Transformation HDFS</a:t>
              </a:r>
            </a:p>
          </p:txBody>
        </p:sp>
        <p:sp>
          <p:nvSpPr>
            <p:cNvPr id="8" name="Rectangle 7"/>
            <p:cNvSpPr/>
            <p:nvPr/>
          </p:nvSpPr>
          <p:spPr>
            <a:xfrm>
              <a:off x="6859807" y="2472894"/>
              <a:ext cx="303502" cy="261610"/>
            </a:xfrm>
            <a:prstGeom prst="rect">
              <a:avLst/>
            </a:prstGeom>
          </p:spPr>
          <p:txBody>
            <a:bodyPr wrap="none">
              <a:spAutoFit/>
            </a:bodyPr>
            <a:lstStyle/>
            <a:p>
              <a:pPr lvl="0"/>
              <a:r>
                <a:rPr lang="en-US" sz="1440" b="1" dirty="0">
                  <a:solidFill>
                    <a:schemeClr val="bg2"/>
                  </a:solidFill>
                  <a:latin typeface="Calibri" panose="020F0502020204030204" pitchFamily="34" charset="0"/>
                </a:rPr>
                <a:t>S3</a:t>
              </a:r>
            </a:p>
          </p:txBody>
        </p:sp>
        <p:sp>
          <p:nvSpPr>
            <p:cNvPr id="10" name="Rectangle 9"/>
            <p:cNvSpPr/>
            <p:nvPr/>
          </p:nvSpPr>
          <p:spPr>
            <a:xfrm>
              <a:off x="4315500" y="1864121"/>
              <a:ext cx="826508" cy="261610"/>
            </a:xfrm>
            <a:prstGeom prst="rect">
              <a:avLst/>
            </a:prstGeom>
          </p:spPr>
          <p:txBody>
            <a:bodyPr wrap="none">
              <a:spAutoFit/>
            </a:bodyPr>
            <a:lstStyle/>
            <a:p>
              <a:pPr lvl="0" algn="ctr"/>
              <a:r>
                <a:rPr lang="en-US" sz="1440" dirty="0">
                  <a:solidFill>
                    <a:srgbClr val="141414"/>
                  </a:solidFill>
                  <a:latin typeface="Calibri" panose="020F0502020204030204" pitchFamily="34" charset="0"/>
                </a:rPr>
                <a:t>Clean Area</a:t>
              </a:r>
            </a:p>
          </p:txBody>
        </p:sp>
        <p:sp>
          <p:nvSpPr>
            <p:cNvPr id="12" name="Rectangle 11"/>
            <p:cNvSpPr/>
            <p:nvPr/>
          </p:nvSpPr>
          <p:spPr>
            <a:xfrm>
              <a:off x="6242774" y="1864121"/>
              <a:ext cx="871286" cy="261610"/>
            </a:xfrm>
            <a:prstGeom prst="rect">
              <a:avLst/>
            </a:prstGeom>
          </p:spPr>
          <p:txBody>
            <a:bodyPr wrap="none">
              <a:spAutoFit/>
            </a:bodyPr>
            <a:lstStyle/>
            <a:p>
              <a:pPr lvl="0" algn="ctr"/>
              <a:r>
                <a:rPr lang="en-US" sz="1440" dirty="0">
                  <a:solidFill>
                    <a:srgbClr val="141414"/>
                  </a:solidFill>
                  <a:latin typeface="Calibri" panose="020F0502020204030204" pitchFamily="34" charset="0"/>
                </a:rPr>
                <a:t>Load Ready</a:t>
              </a:r>
            </a:p>
          </p:txBody>
        </p:sp>
        <p:pic>
          <p:nvPicPr>
            <p:cNvPr id="97" name="Picture 96"/>
            <p:cNvPicPr>
              <a:picLocks noChangeAspect="1"/>
            </p:cNvPicPr>
            <p:nvPr/>
          </p:nvPicPr>
          <p:blipFill>
            <a:blip r:embed="rId14"/>
            <a:stretch>
              <a:fillRect/>
            </a:stretch>
          </p:blipFill>
          <p:spPr>
            <a:xfrm>
              <a:off x="666972" y="2328880"/>
              <a:ext cx="523110" cy="234057"/>
            </a:xfrm>
            <a:prstGeom prst="rect">
              <a:avLst/>
            </a:prstGeom>
          </p:spPr>
        </p:pic>
        <p:pic>
          <p:nvPicPr>
            <p:cNvPr id="98" name="Picture 97"/>
            <p:cNvPicPr>
              <a:picLocks noChangeAspect="1"/>
            </p:cNvPicPr>
            <p:nvPr/>
          </p:nvPicPr>
          <p:blipFill>
            <a:blip r:embed="rId15"/>
            <a:stretch>
              <a:fillRect/>
            </a:stretch>
          </p:blipFill>
          <p:spPr>
            <a:xfrm>
              <a:off x="614646" y="1637444"/>
              <a:ext cx="589728" cy="222988"/>
            </a:xfrm>
            <a:prstGeom prst="rect">
              <a:avLst/>
            </a:prstGeom>
          </p:spPr>
        </p:pic>
        <p:pic>
          <p:nvPicPr>
            <p:cNvPr id="99" name="Picture 98"/>
            <p:cNvPicPr>
              <a:picLocks noChangeAspect="1"/>
            </p:cNvPicPr>
            <p:nvPr/>
          </p:nvPicPr>
          <p:blipFill>
            <a:blip r:embed="rId16"/>
            <a:stretch>
              <a:fillRect/>
            </a:stretch>
          </p:blipFill>
          <p:spPr>
            <a:xfrm>
              <a:off x="663036" y="2050657"/>
              <a:ext cx="587269" cy="175868"/>
            </a:xfrm>
            <a:prstGeom prst="rect">
              <a:avLst/>
            </a:prstGeom>
          </p:spPr>
        </p:pic>
        <p:pic>
          <p:nvPicPr>
            <p:cNvPr id="100" name="Picture 99"/>
            <p:cNvPicPr>
              <a:picLocks noChangeAspect="1"/>
            </p:cNvPicPr>
            <p:nvPr/>
          </p:nvPicPr>
          <p:blipFill>
            <a:blip r:embed="rId17"/>
            <a:stretch>
              <a:fillRect/>
            </a:stretch>
          </p:blipFill>
          <p:spPr>
            <a:xfrm>
              <a:off x="654722" y="2819791"/>
              <a:ext cx="535360" cy="270115"/>
            </a:xfrm>
            <a:prstGeom prst="rect">
              <a:avLst/>
            </a:prstGeom>
          </p:spPr>
        </p:pic>
        <p:pic>
          <p:nvPicPr>
            <p:cNvPr id="101" name="Picture 100" descr="Related image"/>
            <p:cNvPicPr>
              <a:picLocks noChangeAspect="1" noChangeArrowheads="1"/>
            </p:cNvPicPr>
            <p:nvPr/>
          </p:nvPicPr>
          <p:blipFill>
            <a:blip r:embed="rId1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5530" y="3405949"/>
              <a:ext cx="265968" cy="264393"/>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90"/>
            <p:cNvSpPr txBox="1"/>
            <p:nvPr/>
          </p:nvSpPr>
          <p:spPr>
            <a:xfrm>
              <a:off x="566120" y="3690573"/>
              <a:ext cx="703590" cy="211605"/>
            </a:xfrm>
            <a:prstGeom prst="rect">
              <a:avLst/>
            </a:prstGeom>
            <a:noFill/>
          </p:spPr>
          <p:txBody>
            <a:bodyPr vert="horz" wrap="square" lIns="68590" tIns="34295" rIns="68590" bIns="34295"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1"/>
              <a:r>
                <a:rPr lang="en-US" sz="1200" dirty="0">
                  <a:solidFill>
                    <a:srgbClr val="141414"/>
                  </a:solidFill>
                  <a:latin typeface="Calibri" panose="020F0502020204030204" pitchFamily="34" charset="0"/>
                </a:rPr>
                <a:t>Data Files</a:t>
              </a:r>
            </a:p>
          </p:txBody>
        </p:sp>
        <p:pic>
          <p:nvPicPr>
            <p:cNvPr id="103" name="Picture 10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1542" y="4060089"/>
              <a:ext cx="266508" cy="320493"/>
            </a:xfrm>
            <a:prstGeom prst="rect">
              <a:avLst/>
            </a:prstGeom>
          </p:spPr>
        </p:pic>
        <p:sp>
          <p:nvSpPr>
            <p:cNvPr id="104" name="TextBox 228"/>
            <p:cNvSpPr txBox="1"/>
            <p:nvPr/>
          </p:nvSpPr>
          <p:spPr>
            <a:xfrm>
              <a:off x="611415" y="4491527"/>
              <a:ext cx="665691" cy="237253"/>
            </a:xfrm>
            <a:prstGeom prst="rect">
              <a:avLst/>
            </a:prstGeom>
            <a:noFill/>
          </p:spPr>
          <p:txBody>
            <a:bodyPr vert="horz" wrap="square" lIns="68590" tIns="34295" rIns="68590" bIns="34295"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Calibri" panose="020F0502020204030204" pitchFamily="34" charset="0"/>
                </a:rPr>
                <a:t>Streams</a:t>
              </a:r>
            </a:p>
          </p:txBody>
        </p:sp>
        <p:sp>
          <p:nvSpPr>
            <p:cNvPr id="105" name="TextBox 104"/>
            <p:cNvSpPr txBox="1"/>
            <p:nvPr/>
          </p:nvSpPr>
          <p:spPr>
            <a:xfrm>
              <a:off x="243630" y="1785934"/>
              <a:ext cx="355001" cy="2949525"/>
            </a:xfrm>
            <a:prstGeom prst="rect">
              <a:avLst/>
            </a:prstGeom>
            <a:solidFill>
              <a:schemeClr val="bg2">
                <a:lumMod val="75000"/>
              </a:schemeClr>
            </a:solidFill>
          </p:spPr>
          <p:txBody>
            <a:bodyPr wrap="square" rtlCol="0">
              <a:spAutoFit/>
            </a:bodyPr>
            <a:lstStyle/>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S</a:t>
              </a:r>
            </a:p>
            <a:p>
              <a:pPr defTabSz="914364"/>
              <a:r>
                <a:rPr lang="en-US" sz="1600" dirty="0" smtClean="0">
                  <a:solidFill>
                    <a:schemeClr val="tx2"/>
                  </a:solidFill>
                  <a:latin typeface="Tahoma" panose="020B0604030504040204" pitchFamily="34" charset="0"/>
                  <a:ea typeface="Tahoma" panose="020B0604030504040204" pitchFamily="34" charset="0"/>
                  <a:cs typeface="Tahoma" panose="020B0604030504040204" pitchFamily="34" charset="0"/>
                </a:rPr>
                <a:t>OURC</a:t>
              </a:r>
            </a:p>
            <a:p>
              <a:pPr defTabSz="914364"/>
              <a:r>
                <a:rPr lang="en-US" sz="1600" dirty="0" smtClean="0">
                  <a:solidFill>
                    <a:schemeClr val="tx2"/>
                  </a:solidFill>
                  <a:latin typeface="Tahoma" panose="020B0604030504040204" pitchFamily="34" charset="0"/>
                  <a:ea typeface="Tahoma" panose="020B0604030504040204" pitchFamily="34" charset="0"/>
                  <a:cs typeface="Tahoma" panose="020B0604030504040204" pitchFamily="34" charset="0"/>
                </a:rPr>
                <a:t>E</a:t>
              </a:r>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defTabSz="914364"/>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07" name="Right Arrow 106"/>
            <p:cNvSpPr/>
            <p:nvPr/>
          </p:nvSpPr>
          <p:spPr>
            <a:xfrm flipV="1">
              <a:off x="3399696" y="3045119"/>
              <a:ext cx="255413" cy="311374"/>
            </a:xfrm>
            <a:prstGeom prst="rightArrow">
              <a:avLst>
                <a:gd name="adj1" fmla="val 77721"/>
                <a:gd name="adj2" fmla="val 64117"/>
              </a:avLst>
            </a:prstGeom>
            <a:solidFill>
              <a:schemeClr val="bg1">
                <a:lumMod val="7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prstClr val="white"/>
                </a:solidFill>
                <a:latin typeface="Calibri" panose="020F0502020204030204" pitchFamily="34" charset="0"/>
              </a:endParaRPr>
            </a:p>
          </p:txBody>
        </p:sp>
        <p:pic>
          <p:nvPicPr>
            <p:cNvPr id="108" name="Picture 107"/>
            <p:cNvPicPr>
              <a:picLocks noChangeAspect="1"/>
            </p:cNvPicPr>
            <p:nvPr/>
          </p:nvPicPr>
          <p:blipFill>
            <a:blip r:embed="rId20"/>
            <a:stretch>
              <a:fillRect/>
            </a:stretch>
          </p:blipFill>
          <p:spPr>
            <a:xfrm>
              <a:off x="5749672" y="3694498"/>
              <a:ext cx="412454" cy="305273"/>
            </a:xfrm>
            <a:prstGeom prst="rect">
              <a:avLst/>
            </a:prstGeom>
          </p:spPr>
        </p:pic>
        <p:pic>
          <p:nvPicPr>
            <p:cNvPr id="171" name="Picture 170"/>
            <p:cNvPicPr>
              <a:picLocks noChangeAspect="1"/>
            </p:cNvPicPr>
            <p:nvPr/>
          </p:nvPicPr>
          <p:blipFill>
            <a:blip r:embed="rId21"/>
            <a:stretch>
              <a:fillRect/>
            </a:stretch>
          </p:blipFill>
          <p:spPr>
            <a:xfrm>
              <a:off x="10377533" y="2163010"/>
              <a:ext cx="661107" cy="706064"/>
            </a:xfrm>
            <a:prstGeom prst="rect">
              <a:avLst/>
            </a:prstGeom>
          </p:spPr>
        </p:pic>
        <p:sp>
          <p:nvSpPr>
            <p:cNvPr id="175" name="Left-Right Arrow 174"/>
            <p:cNvSpPr/>
            <p:nvPr/>
          </p:nvSpPr>
          <p:spPr>
            <a:xfrm rot="-5400000">
              <a:off x="8173268" y="2919281"/>
              <a:ext cx="1140707" cy="546761"/>
            </a:xfrm>
            <a:prstGeom prst="leftRightArrow">
              <a:avLst/>
            </a:prstGeom>
            <a:solidFill>
              <a:schemeClr val="accent2"/>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Data comparator</a:t>
              </a:r>
            </a:p>
          </p:txBody>
        </p:sp>
        <p:pic>
          <p:nvPicPr>
            <p:cNvPr id="11" name="Picture 10"/>
            <p:cNvPicPr>
              <a:picLocks noChangeAspect="1"/>
            </p:cNvPicPr>
            <p:nvPr/>
          </p:nvPicPr>
          <p:blipFill>
            <a:blip r:embed="rId22"/>
            <a:stretch>
              <a:fillRect/>
            </a:stretch>
          </p:blipFill>
          <p:spPr>
            <a:xfrm>
              <a:off x="8158319" y="3936462"/>
              <a:ext cx="1093642" cy="403279"/>
            </a:xfrm>
            <a:prstGeom prst="rect">
              <a:avLst/>
            </a:prstGeom>
            <a:solidFill>
              <a:schemeClr val="tx2"/>
            </a:solidFill>
          </p:spPr>
        </p:pic>
        <p:sp>
          <p:nvSpPr>
            <p:cNvPr id="180" name="Rectangle 179"/>
            <p:cNvSpPr/>
            <p:nvPr/>
          </p:nvSpPr>
          <p:spPr>
            <a:xfrm>
              <a:off x="165553" y="5127085"/>
              <a:ext cx="11367090" cy="830350"/>
            </a:xfrm>
            <a:prstGeom prst="rect">
              <a:avLst/>
            </a:prstGeom>
            <a:solidFill>
              <a:schemeClr val="bg2">
                <a:lumMod val="60000"/>
                <a:lumOff val="40000"/>
              </a:schemeClr>
            </a:solidFill>
            <a:ln w="12700" cap="flat" cmpd="sng" algn="ctr">
              <a:solidFill>
                <a:schemeClr val="bg2">
                  <a:lumMod val="65000"/>
                </a:schemeClr>
              </a:solidFill>
              <a:prstDash val="dash"/>
              <a:miter lim="800000"/>
            </a:ln>
            <a:effectLst/>
          </p:spPr>
          <p:txBody>
            <a:bodyPr rtlCol="0" anchor="ctr"/>
            <a:lstStyle/>
            <a:p>
              <a:pPr algn="ctr" defTabSz="1097113"/>
              <a:endParaRPr lang="en-US" sz="2400" kern="0" dirty="0">
                <a:solidFill>
                  <a:prstClr val="white"/>
                </a:solidFill>
                <a:latin typeface="Calibri" panose="020F0502020204030204" pitchFamily="34" charset="0"/>
                <a:cs typeface="Calibri" panose="020F0502020204030204" pitchFamily="34" charset="0"/>
              </a:endParaRPr>
            </a:p>
          </p:txBody>
        </p:sp>
        <p:sp>
          <p:nvSpPr>
            <p:cNvPr id="299" name="Rectangle 298"/>
            <p:cNvSpPr/>
            <p:nvPr/>
          </p:nvSpPr>
          <p:spPr>
            <a:xfrm>
              <a:off x="253415" y="5503843"/>
              <a:ext cx="983187" cy="179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rPr>
                <a:t>Tools &amp; </a:t>
              </a:r>
            </a:p>
            <a:p>
              <a:pPr algn="ctr"/>
              <a:r>
                <a:rPr lang="en-US" sz="1100" b="1" dirty="0">
                  <a:solidFill>
                    <a:schemeClr val="accent6">
                      <a:lumMod val="50000"/>
                    </a:schemeClr>
                  </a:solidFill>
                </a:rPr>
                <a:t>Accelerators</a:t>
              </a:r>
            </a:p>
          </p:txBody>
        </p:sp>
        <p:pic>
          <p:nvPicPr>
            <p:cNvPr id="300" name="Picture 2" descr="tools-icon-dc03032e7a208bddbb6a0e52463db320.png (475×474)"/>
            <p:cNvPicPr>
              <a:picLocks noChangeAspect="1" noChangeArrowheads="1"/>
            </p:cNvPicPr>
            <p:nvPr/>
          </p:nvPicPr>
          <p:blipFill>
            <a:blip r:embed="rId23"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8705" y="5155338"/>
              <a:ext cx="189721" cy="224900"/>
            </a:xfrm>
            <a:prstGeom prst="rect">
              <a:avLst/>
            </a:prstGeom>
            <a:noFill/>
            <a:extLst>
              <a:ext uri="{909E8E84-426E-40DD-AFC4-6F175D3DCCD1}">
                <a14:hiddenFill xmlns:a14="http://schemas.microsoft.com/office/drawing/2010/main">
                  <a:solidFill>
                    <a:srgbClr val="FFFFFF"/>
                  </a:solidFill>
                </a14:hiddenFill>
              </a:ext>
            </a:extLst>
          </p:spPr>
        </p:pic>
        <p:sp>
          <p:nvSpPr>
            <p:cNvPr id="301" name="Rectangle 300"/>
            <p:cNvSpPr/>
            <p:nvPr/>
          </p:nvSpPr>
          <p:spPr>
            <a:xfrm>
              <a:off x="1152677" y="5111265"/>
              <a:ext cx="1557154" cy="795089"/>
            </a:xfrm>
            <a:prstGeom prst="rect">
              <a:avLst/>
            </a:prstGeom>
            <a:ln>
              <a:solidFill>
                <a:schemeClr val="bg2">
                  <a:lumMod val="75000"/>
                </a:schemeClr>
              </a:solidFill>
            </a:ln>
          </p:spPr>
          <p:txBody>
            <a:bodyPr wrap="square">
              <a:spAutoFit/>
            </a:bodyPr>
            <a:lstStyle/>
            <a:p>
              <a:pPr defTabSz="1097112"/>
              <a:r>
                <a:rPr lang="en-US" sz="1400" b="1" kern="0" dirty="0">
                  <a:solidFill>
                    <a:schemeClr val="bg1"/>
                  </a:solidFill>
                  <a:latin typeface="Calibri" panose="020F0502020204030204"/>
                </a:rPr>
                <a:t>BRAVO : Big data Framework for Validation &amp; Optimization</a:t>
              </a:r>
            </a:p>
          </p:txBody>
        </p:sp>
        <p:pic>
          <p:nvPicPr>
            <p:cNvPr id="302" name="Picture 301"/>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2270463" y="5578883"/>
              <a:ext cx="363183" cy="304299"/>
            </a:xfrm>
            <a:prstGeom prst="rect">
              <a:avLst/>
            </a:prstGeom>
          </p:spPr>
        </p:pic>
        <p:sp>
          <p:nvSpPr>
            <p:cNvPr id="305" name="TextBox 304"/>
            <p:cNvSpPr txBox="1"/>
            <p:nvPr/>
          </p:nvSpPr>
          <p:spPr>
            <a:xfrm>
              <a:off x="2772881" y="5704026"/>
              <a:ext cx="1726563" cy="215558"/>
            </a:xfrm>
            <a:prstGeom prst="rect">
              <a:avLst/>
            </a:prstGeom>
            <a:noFill/>
          </p:spPr>
          <p:txBody>
            <a:bodyPr wrap="square" lIns="73289" tIns="36644" rIns="73289" bIns="36644"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421588"/>
              <a:r>
                <a:rPr lang="en-US" sz="1200" dirty="0">
                  <a:solidFill>
                    <a:schemeClr val="bg2">
                      <a:lumMod val="65000"/>
                    </a:schemeClr>
                  </a:solidFill>
                  <a:latin typeface="Segoe UI "/>
                </a:rPr>
                <a:t>Source Data Analyzer</a:t>
              </a:r>
              <a:endParaRPr lang="en-IN" sz="1200" dirty="0">
                <a:solidFill>
                  <a:schemeClr val="bg2">
                    <a:lumMod val="65000"/>
                  </a:schemeClr>
                </a:solidFill>
                <a:latin typeface="Segoe UI "/>
              </a:endParaRPr>
            </a:p>
          </p:txBody>
        </p:sp>
        <p:sp>
          <p:nvSpPr>
            <p:cNvPr id="307" name="TextBox 306"/>
            <p:cNvSpPr txBox="1"/>
            <p:nvPr/>
          </p:nvSpPr>
          <p:spPr>
            <a:xfrm>
              <a:off x="4298704" y="5708418"/>
              <a:ext cx="1887111" cy="215558"/>
            </a:xfrm>
            <a:prstGeom prst="rect">
              <a:avLst/>
            </a:prstGeom>
            <a:noFill/>
          </p:spPr>
          <p:txBody>
            <a:bodyPr wrap="square" lIns="73289" tIns="36644" rIns="73289" bIns="36644"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421588"/>
              <a:r>
                <a:rPr lang="en-US" sz="1200" dirty="0">
                  <a:solidFill>
                    <a:schemeClr val="bg2">
                      <a:lumMod val="65000"/>
                    </a:schemeClr>
                  </a:solidFill>
                  <a:latin typeface="Segoe UI "/>
                </a:rPr>
                <a:t>Data Ingestion QA</a:t>
              </a:r>
              <a:endParaRPr lang="en-IN" sz="1200" dirty="0">
                <a:solidFill>
                  <a:schemeClr val="bg2">
                    <a:lumMod val="65000"/>
                  </a:schemeClr>
                </a:solidFill>
                <a:latin typeface="Segoe UI "/>
              </a:endParaRPr>
            </a:p>
          </p:txBody>
        </p:sp>
        <p:sp>
          <p:nvSpPr>
            <p:cNvPr id="310" name="TextBox 309"/>
            <p:cNvSpPr txBox="1"/>
            <p:nvPr/>
          </p:nvSpPr>
          <p:spPr>
            <a:xfrm>
              <a:off x="6119647" y="5680371"/>
              <a:ext cx="2038672" cy="215558"/>
            </a:xfrm>
            <a:prstGeom prst="rect">
              <a:avLst/>
            </a:prstGeom>
            <a:noFill/>
          </p:spPr>
          <p:txBody>
            <a:bodyPr wrap="square" lIns="73289" tIns="36644" rIns="73289" bIns="36644"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421588"/>
              <a:r>
                <a:rPr lang="en-US" sz="1200" dirty="0">
                  <a:solidFill>
                    <a:schemeClr val="bg2">
                      <a:lumMod val="65000"/>
                    </a:schemeClr>
                  </a:solidFill>
                  <a:latin typeface="Segoe UI "/>
                </a:rPr>
                <a:t>Data Lake Processing QA</a:t>
              </a:r>
              <a:endParaRPr lang="en-IN" sz="1200" dirty="0">
                <a:solidFill>
                  <a:schemeClr val="bg2">
                    <a:lumMod val="65000"/>
                  </a:schemeClr>
                </a:solidFill>
                <a:latin typeface="Segoe UI "/>
              </a:endParaRPr>
            </a:p>
          </p:txBody>
        </p:sp>
        <p:sp>
          <p:nvSpPr>
            <p:cNvPr id="311" name="Oval 310"/>
            <p:cNvSpPr/>
            <p:nvPr/>
          </p:nvSpPr>
          <p:spPr>
            <a:xfrm>
              <a:off x="8760726" y="5198818"/>
              <a:ext cx="563771" cy="454194"/>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Segoe UI "/>
              </a:endParaRPr>
            </a:p>
          </p:txBody>
        </p:sp>
        <p:pic>
          <p:nvPicPr>
            <p:cNvPr id="312" name="Picture 4" descr="C:\Users\366267\Desktop\an1.png"/>
            <p:cNvPicPr>
              <a:picLocks noChangeAspect="1" noChangeArrowheads="1"/>
            </p:cNvPicPr>
            <p:nvPr/>
          </p:nvPicPr>
          <p:blipFill>
            <a:blip r:embed="rId25" cstate="email">
              <a:extLst>
                <a:ext uri="{28A0092B-C50C-407E-A947-70E740481C1C}">
                  <a14:useLocalDpi xmlns:a14="http://schemas.microsoft.com/office/drawing/2010/main" val="0"/>
                </a:ext>
              </a:extLst>
            </a:blip>
            <a:srcRect/>
            <a:stretch>
              <a:fillRect/>
            </a:stretch>
          </p:blipFill>
          <p:spPr bwMode="auto">
            <a:xfrm>
              <a:off x="8800249" y="5290395"/>
              <a:ext cx="524248" cy="288488"/>
            </a:xfrm>
            <a:prstGeom prst="rect">
              <a:avLst/>
            </a:prstGeom>
            <a:noFill/>
            <a:extLst>
              <a:ext uri="{909E8E84-426E-40DD-AFC4-6F175D3DCCD1}">
                <a14:hiddenFill xmlns:a14="http://schemas.microsoft.com/office/drawing/2010/main">
                  <a:solidFill>
                    <a:srgbClr val="FFFFFF"/>
                  </a:solidFill>
                </a14:hiddenFill>
              </a:ext>
            </a:extLst>
          </p:spPr>
        </p:pic>
        <p:sp>
          <p:nvSpPr>
            <p:cNvPr id="313" name="TextBox 312"/>
            <p:cNvSpPr txBox="1"/>
            <p:nvPr/>
          </p:nvSpPr>
          <p:spPr>
            <a:xfrm>
              <a:off x="8209081" y="5696523"/>
              <a:ext cx="1667058" cy="215558"/>
            </a:xfrm>
            <a:prstGeom prst="rect">
              <a:avLst/>
            </a:prstGeom>
            <a:noFill/>
          </p:spPr>
          <p:txBody>
            <a:bodyPr wrap="square" lIns="73289" tIns="36644" rIns="73289" bIns="36644"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421588"/>
              <a:r>
                <a:rPr lang="en-US" sz="1200" dirty="0">
                  <a:solidFill>
                    <a:schemeClr val="bg2">
                      <a:lumMod val="65000"/>
                    </a:schemeClr>
                  </a:solidFill>
                  <a:latin typeface="Segoe UI "/>
                </a:rPr>
                <a:t>Analytics QA</a:t>
              </a:r>
              <a:endParaRPr lang="en-IN" sz="1200" dirty="0">
                <a:solidFill>
                  <a:schemeClr val="bg2">
                    <a:lumMod val="65000"/>
                  </a:schemeClr>
                </a:solidFill>
                <a:latin typeface="Segoe UI "/>
              </a:endParaRPr>
            </a:p>
          </p:txBody>
        </p:sp>
        <p:sp>
          <p:nvSpPr>
            <p:cNvPr id="314" name="Oval 313"/>
            <p:cNvSpPr/>
            <p:nvPr/>
          </p:nvSpPr>
          <p:spPr>
            <a:xfrm>
              <a:off x="10260824" y="5142130"/>
              <a:ext cx="636102" cy="551312"/>
            </a:xfrm>
            <a:prstGeom prst="ellipse">
              <a:avLst/>
            </a:prstGeom>
            <a:solidFill>
              <a:srgbClr val="449492"/>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Segoe UI "/>
              </a:endParaRPr>
            </a:p>
          </p:txBody>
        </p:sp>
        <p:pic>
          <p:nvPicPr>
            <p:cNvPr id="315" name="Picture 6" descr="C:\Users\366267\Desktop\Capture61.png"/>
            <p:cNvPicPr>
              <a:picLocks noChangeAspect="1" noChangeArrowheads="1"/>
            </p:cNvPicPr>
            <p:nvPr/>
          </p:nvPicPr>
          <p:blipFill>
            <a:blip r:embed="rId26" cstate="email">
              <a:extLst>
                <a:ext uri="{28A0092B-C50C-407E-A947-70E740481C1C}">
                  <a14:useLocalDpi xmlns:a14="http://schemas.microsoft.com/office/drawing/2010/main" val="0"/>
                </a:ext>
              </a:extLst>
            </a:blip>
            <a:srcRect/>
            <a:stretch>
              <a:fillRect/>
            </a:stretch>
          </p:blipFill>
          <p:spPr bwMode="auto">
            <a:xfrm>
              <a:off x="10331511" y="5237181"/>
              <a:ext cx="425244" cy="384220"/>
            </a:xfrm>
            <a:prstGeom prst="rect">
              <a:avLst/>
            </a:prstGeom>
            <a:noFill/>
            <a:extLst>
              <a:ext uri="{909E8E84-426E-40DD-AFC4-6F175D3DCCD1}">
                <a14:hiddenFill xmlns:a14="http://schemas.microsoft.com/office/drawing/2010/main">
                  <a:solidFill>
                    <a:srgbClr val="FFFFFF"/>
                  </a:solidFill>
                </a14:hiddenFill>
              </a:ext>
            </a:extLst>
          </p:spPr>
        </p:pic>
        <p:sp>
          <p:nvSpPr>
            <p:cNvPr id="316" name="TextBox 315"/>
            <p:cNvSpPr txBox="1"/>
            <p:nvPr/>
          </p:nvSpPr>
          <p:spPr>
            <a:xfrm>
              <a:off x="9901047" y="5675150"/>
              <a:ext cx="1469513" cy="215558"/>
            </a:xfrm>
            <a:prstGeom prst="rect">
              <a:avLst/>
            </a:prstGeom>
            <a:noFill/>
          </p:spPr>
          <p:txBody>
            <a:bodyPr wrap="square" lIns="73289" tIns="36644" rIns="73289" bIns="36644"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421588"/>
              <a:r>
                <a:rPr lang="en-US" sz="1200" dirty="0">
                  <a:solidFill>
                    <a:schemeClr val="bg2">
                      <a:lumMod val="65000"/>
                    </a:schemeClr>
                  </a:solidFill>
                  <a:latin typeface="Segoe UI "/>
                </a:rPr>
                <a:t>Text Mining QA</a:t>
              </a:r>
              <a:endParaRPr lang="en-IN" sz="1200" dirty="0">
                <a:solidFill>
                  <a:schemeClr val="bg2">
                    <a:lumMod val="65000"/>
                  </a:schemeClr>
                </a:solidFill>
                <a:latin typeface="Segoe UI "/>
              </a:endParaRPr>
            </a:p>
          </p:txBody>
        </p:sp>
        <p:pic>
          <p:nvPicPr>
            <p:cNvPr id="322" name="Picture 321"/>
            <p:cNvPicPr>
              <a:picLocks noChangeAspect="1"/>
            </p:cNvPicPr>
            <p:nvPr/>
          </p:nvPicPr>
          <p:blipFill rotWithShape="1">
            <a:blip r:embed="rId27" cstate="email">
              <a:extLst>
                <a:ext uri="{28A0092B-C50C-407E-A947-70E740481C1C}">
                  <a14:useLocalDpi xmlns:a14="http://schemas.microsoft.com/office/drawing/2010/main"/>
                </a:ext>
              </a:extLst>
            </a:blip>
            <a:srcRect/>
            <a:stretch/>
          </p:blipFill>
          <p:spPr>
            <a:xfrm>
              <a:off x="6245082" y="2670489"/>
              <a:ext cx="315377" cy="212753"/>
            </a:xfrm>
            <a:prstGeom prst="rect">
              <a:avLst/>
            </a:prstGeom>
          </p:spPr>
        </p:pic>
        <p:sp>
          <p:nvSpPr>
            <p:cNvPr id="323" name="Oval 322"/>
            <p:cNvSpPr/>
            <p:nvPr/>
          </p:nvSpPr>
          <p:spPr>
            <a:xfrm>
              <a:off x="8899546" y="3002474"/>
              <a:ext cx="135131" cy="171044"/>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920" dirty="0">
                  <a:solidFill>
                    <a:srgbClr val="141414"/>
                  </a:solidFill>
                  <a:latin typeface="Calibri" panose="020F0502020204030204" pitchFamily="34" charset="0"/>
                </a:rPr>
                <a:t>5</a:t>
              </a:r>
            </a:p>
          </p:txBody>
        </p:sp>
        <p:grpSp>
          <p:nvGrpSpPr>
            <p:cNvPr id="141" name="Group 140"/>
            <p:cNvGrpSpPr/>
            <p:nvPr/>
          </p:nvGrpSpPr>
          <p:grpSpPr>
            <a:xfrm>
              <a:off x="3272408" y="5244767"/>
              <a:ext cx="469175" cy="418189"/>
              <a:chOff x="2440264" y="5204166"/>
              <a:chExt cx="1914985" cy="1941122"/>
            </a:xfrm>
          </p:grpSpPr>
          <p:sp>
            <p:nvSpPr>
              <p:cNvPr id="144" name="Oval 143"/>
              <p:cNvSpPr/>
              <p:nvPr/>
            </p:nvSpPr>
            <p:spPr>
              <a:xfrm>
                <a:off x="2440264" y="5204166"/>
                <a:ext cx="1914985" cy="1941122"/>
              </a:xfrm>
              <a:prstGeom prst="ellipse">
                <a:avLst/>
              </a:prstGeom>
              <a:solidFill>
                <a:srgbClr val="449492"/>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Calibri" panose="020F0502020204030204" pitchFamily="34" charset="0"/>
                </a:endParaRPr>
              </a:p>
            </p:txBody>
          </p:sp>
          <p:sp>
            <p:nvSpPr>
              <p:cNvPr id="145" name="Oval 144"/>
              <p:cNvSpPr/>
              <p:nvPr/>
            </p:nvSpPr>
            <p:spPr>
              <a:xfrm>
                <a:off x="2654080" y="5372612"/>
                <a:ext cx="1472986" cy="1604233"/>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Calibri" panose="020F0502020204030204" pitchFamily="34" charset="0"/>
                </a:endParaRPr>
              </a:p>
            </p:txBody>
          </p:sp>
          <p:pic>
            <p:nvPicPr>
              <p:cNvPr id="146" name="Picture 7" descr="C:\Users\366267\Desktop\Capture1.png"/>
              <p:cNvPicPr>
                <a:picLocks noChangeAspect="1" noChangeArrowheads="1"/>
              </p:cNvPicPr>
              <p:nvPr/>
            </p:nvPicPr>
            <p:blipFill>
              <a:blip r:embed="rId28" cstate="email">
                <a:extLst>
                  <a:ext uri="{28A0092B-C50C-407E-A947-70E740481C1C}">
                    <a14:useLocalDpi xmlns:a14="http://schemas.microsoft.com/office/drawing/2010/main" val="0"/>
                  </a:ext>
                </a:extLst>
              </a:blip>
              <a:srcRect/>
              <a:stretch>
                <a:fillRect/>
              </a:stretch>
            </p:blipFill>
            <p:spPr bwMode="auto">
              <a:xfrm>
                <a:off x="2712150" y="5511874"/>
                <a:ext cx="1414916" cy="13445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4" name="Group 133"/>
            <p:cNvGrpSpPr/>
            <p:nvPr/>
          </p:nvGrpSpPr>
          <p:grpSpPr>
            <a:xfrm>
              <a:off x="4908731" y="5227476"/>
              <a:ext cx="477720" cy="413512"/>
              <a:chOff x="878081" y="6800787"/>
              <a:chExt cx="1914985" cy="1941122"/>
            </a:xfrm>
          </p:grpSpPr>
          <p:grpSp>
            <p:nvGrpSpPr>
              <p:cNvPr id="137" name="Group 136"/>
              <p:cNvGrpSpPr/>
              <p:nvPr/>
            </p:nvGrpSpPr>
            <p:grpSpPr>
              <a:xfrm>
                <a:off x="878081" y="6800787"/>
                <a:ext cx="1914985" cy="1941122"/>
                <a:chOff x="878081" y="6800787"/>
                <a:chExt cx="1914985" cy="1941122"/>
              </a:xfrm>
            </p:grpSpPr>
            <p:sp>
              <p:nvSpPr>
                <p:cNvPr id="139" name="Oval 138"/>
                <p:cNvSpPr/>
                <p:nvPr/>
              </p:nvSpPr>
              <p:spPr>
                <a:xfrm>
                  <a:off x="878081" y="6800787"/>
                  <a:ext cx="1914985" cy="1941122"/>
                </a:xfrm>
                <a:prstGeom prst="ellipse">
                  <a:avLst/>
                </a:prstGeom>
                <a:solidFill>
                  <a:srgbClr val="449492"/>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Calibri" panose="020F0502020204030204" pitchFamily="34" charset="0"/>
                  </a:endParaRPr>
                </a:p>
              </p:txBody>
            </p:sp>
            <p:sp>
              <p:nvSpPr>
                <p:cNvPr id="140" name="Oval 139"/>
                <p:cNvSpPr/>
                <p:nvPr/>
              </p:nvSpPr>
              <p:spPr>
                <a:xfrm>
                  <a:off x="1050074" y="6999021"/>
                  <a:ext cx="1582632" cy="1604233"/>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Calibri" panose="020F0502020204030204" pitchFamily="34" charset="0"/>
                  </a:endParaRPr>
                </a:p>
              </p:txBody>
            </p:sp>
          </p:grpSp>
          <p:pic>
            <p:nvPicPr>
              <p:cNvPr id="138" name="Picture 3" descr="C:\Users\366267\Desktop\Capture31.png"/>
              <p:cNvPicPr>
                <a:picLocks noChangeAspect="1" noChangeArrowheads="1"/>
              </p:cNvPicPr>
              <p:nvPr/>
            </p:nvPicPr>
            <p:blipFill>
              <a:blip r:embed="rId29" cstate="email">
                <a:extLst>
                  <a:ext uri="{28A0092B-C50C-407E-A947-70E740481C1C}">
                    <a14:useLocalDpi xmlns:a14="http://schemas.microsoft.com/office/drawing/2010/main" val="0"/>
                  </a:ext>
                </a:extLst>
              </a:blip>
              <a:srcRect/>
              <a:stretch>
                <a:fillRect/>
              </a:stretch>
            </p:blipFill>
            <p:spPr bwMode="auto">
              <a:xfrm>
                <a:off x="1050074" y="7041566"/>
                <a:ext cx="1522282" cy="14782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8" name="Group 127"/>
            <p:cNvGrpSpPr/>
            <p:nvPr/>
          </p:nvGrpSpPr>
          <p:grpSpPr>
            <a:xfrm>
              <a:off x="6849321" y="5237181"/>
              <a:ext cx="423170" cy="400463"/>
              <a:chOff x="697378" y="6798986"/>
              <a:chExt cx="1914985" cy="1941122"/>
            </a:xfrm>
          </p:grpSpPr>
          <p:sp>
            <p:nvSpPr>
              <p:cNvPr id="131" name="Oval 130"/>
              <p:cNvSpPr/>
              <p:nvPr/>
            </p:nvSpPr>
            <p:spPr>
              <a:xfrm>
                <a:off x="697378" y="6798986"/>
                <a:ext cx="1914985" cy="1941122"/>
              </a:xfrm>
              <a:prstGeom prst="ellipse">
                <a:avLst/>
              </a:prstGeom>
              <a:solidFill>
                <a:srgbClr val="449492"/>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Calibri" panose="020F0502020204030204" pitchFamily="34" charset="0"/>
                </a:endParaRPr>
              </a:p>
            </p:txBody>
          </p:sp>
          <p:sp>
            <p:nvSpPr>
              <p:cNvPr id="132" name="Oval 131"/>
              <p:cNvSpPr/>
              <p:nvPr/>
            </p:nvSpPr>
            <p:spPr>
              <a:xfrm>
                <a:off x="869371" y="6967430"/>
                <a:ext cx="1582632" cy="1604233"/>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1421588">
                  <a:defRPr/>
                </a:pPr>
                <a:endParaRPr lang="en-IN" sz="2000" kern="0" dirty="0">
                  <a:solidFill>
                    <a:prstClr val="black"/>
                  </a:solidFill>
                  <a:latin typeface="Calibri" panose="020F0502020204030204" pitchFamily="34" charset="0"/>
                </a:endParaRPr>
              </a:p>
            </p:txBody>
          </p:sp>
          <p:pic>
            <p:nvPicPr>
              <p:cNvPr id="133" name="Picture 4" descr="C:\Users\366267\Desktop\Capture41.png"/>
              <p:cNvPicPr>
                <a:picLocks noChangeAspect="1" noChangeArrowheads="1"/>
              </p:cNvPicPr>
              <p:nvPr/>
            </p:nvPicPr>
            <p:blipFill>
              <a:blip r:embed="rId30" cstate="email">
                <a:extLst>
                  <a:ext uri="{28A0092B-C50C-407E-A947-70E740481C1C}">
                    <a14:useLocalDpi xmlns:a14="http://schemas.microsoft.com/office/drawing/2010/main" val="0"/>
                  </a:ext>
                </a:extLst>
              </a:blip>
              <a:srcRect/>
              <a:stretch>
                <a:fillRect/>
              </a:stretch>
            </p:blipFill>
            <p:spPr bwMode="auto">
              <a:xfrm>
                <a:off x="927470" y="7055934"/>
                <a:ext cx="1466086" cy="1515727"/>
              </a:xfrm>
              <a:prstGeom prst="rect">
                <a:avLst/>
              </a:prstGeom>
              <a:noFill/>
              <a:extLst>
                <a:ext uri="{909E8E84-426E-40DD-AFC4-6F175D3DCCD1}">
                  <a14:hiddenFill xmlns:a14="http://schemas.microsoft.com/office/drawing/2010/main">
                    <a:solidFill>
                      <a:srgbClr val="FFFFFF"/>
                    </a:solidFill>
                  </a14:hiddenFill>
                </a:ext>
              </a:extLst>
            </p:spPr>
          </p:pic>
        </p:grpSp>
        <p:pic>
          <p:nvPicPr>
            <p:cNvPr id="120" name="Picture 119" descr="C:\Users\441230\Desktop\Bravo_Logo.PNG"/>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0362000" y="3442345"/>
              <a:ext cx="789509" cy="773447"/>
            </a:xfrm>
            <a:prstGeom prst="rect">
              <a:avLst/>
            </a:prstGeom>
            <a:noFill/>
            <a:ln>
              <a:noFill/>
            </a:ln>
          </p:spPr>
        </p:pic>
        <p:sp>
          <p:nvSpPr>
            <p:cNvPr id="114" name="Round Same Side Corner Rectangle 113"/>
            <p:cNvSpPr/>
            <p:nvPr/>
          </p:nvSpPr>
          <p:spPr>
            <a:xfrm>
              <a:off x="121773" y="789671"/>
              <a:ext cx="1147938" cy="543922"/>
            </a:xfrm>
            <a:prstGeom prst="round2SameRect">
              <a:avLst>
                <a:gd name="adj1" fmla="val 50000"/>
                <a:gd name="adj2" fmla="val 0"/>
              </a:avLst>
            </a:prstGeom>
            <a:solidFill>
              <a:schemeClr val="tx1">
                <a:lumMod val="75000"/>
              </a:schemeClr>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680" dirty="0">
                  <a:solidFill>
                    <a:prstClr val="white"/>
                  </a:solidFill>
                  <a:latin typeface="Calibri" panose="020F0502020204030204" pitchFamily="34" charset="0"/>
                </a:rPr>
                <a:t>SOURCE- </a:t>
              </a:r>
            </a:p>
            <a:p>
              <a:pPr algn="ctr"/>
              <a:r>
                <a:rPr lang="en-US" sz="1680" b="1" dirty="0">
                  <a:solidFill>
                    <a:prstClr val="white"/>
                  </a:solidFill>
                  <a:latin typeface="Calibri" panose="020F0502020204030204" pitchFamily="34" charset="0"/>
                </a:rPr>
                <a:t>On Prem</a:t>
              </a:r>
              <a:endParaRPr lang="en-US" sz="1680" b="1" dirty="0">
                <a:solidFill>
                  <a:prstClr val="white"/>
                </a:solidFill>
                <a:latin typeface="Calibri" panose="020F0502020204030204" pitchFamily="34" charset="0"/>
              </a:endParaRPr>
            </a:p>
          </p:txBody>
        </p:sp>
        <p:sp>
          <p:nvSpPr>
            <p:cNvPr id="115" name="TextBox 114"/>
            <p:cNvSpPr txBox="1"/>
            <p:nvPr/>
          </p:nvSpPr>
          <p:spPr>
            <a:xfrm>
              <a:off x="10276037" y="4313764"/>
              <a:ext cx="1074435" cy="302647"/>
            </a:xfrm>
            <a:prstGeom prst="rect">
              <a:avLst/>
            </a:prstGeom>
            <a:solidFill>
              <a:schemeClr val="bg1"/>
            </a:solidFill>
            <a:ln>
              <a:solidFill>
                <a:schemeClr val="bg2">
                  <a:lumMod val="65000"/>
                </a:schemeClr>
              </a:solidFill>
              <a:prstDash val="dash"/>
            </a:ln>
          </p:spPr>
          <p:txBody>
            <a:bodyPr wrap="square" rtlCol="0">
              <a:spAutoFit/>
            </a:bodyPr>
            <a:lstStyle/>
            <a:p>
              <a:pPr algn="ctr"/>
              <a:r>
                <a:rPr lang="en-US" sz="1760" b="1" dirty="0">
                  <a:solidFill>
                    <a:srgbClr val="141414"/>
                  </a:solidFill>
                  <a:latin typeface="Calibri" panose="020F0502020204030204" pitchFamily="34" charset="0"/>
                </a:rPr>
                <a:t>BRAVO</a:t>
              </a:r>
              <a:endParaRPr lang="en-US" sz="1760" b="1" dirty="0">
                <a:solidFill>
                  <a:srgbClr val="141414"/>
                </a:solidFill>
                <a:latin typeface="Calibri" panose="020F0502020204030204" pitchFamily="34" charset="0"/>
              </a:endParaRPr>
            </a:p>
          </p:txBody>
        </p:sp>
        <p:sp>
          <p:nvSpPr>
            <p:cNvPr id="116" name="TextBox 115"/>
            <p:cNvSpPr txBox="1"/>
            <p:nvPr/>
          </p:nvSpPr>
          <p:spPr>
            <a:xfrm>
              <a:off x="10206768" y="2847586"/>
              <a:ext cx="1074435" cy="302647"/>
            </a:xfrm>
            <a:prstGeom prst="rect">
              <a:avLst/>
            </a:prstGeom>
            <a:solidFill>
              <a:schemeClr val="bg1"/>
            </a:solidFill>
            <a:ln>
              <a:solidFill>
                <a:schemeClr val="bg2">
                  <a:lumMod val="65000"/>
                </a:schemeClr>
              </a:solidFill>
              <a:prstDash val="dash"/>
            </a:ln>
          </p:spPr>
          <p:txBody>
            <a:bodyPr wrap="square" rtlCol="0">
              <a:spAutoFit/>
            </a:bodyPr>
            <a:lstStyle/>
            <a:p>
              <a:pPr algn="ctr"/>
              <a:r>
                <a:rPr lang="en-US" sz="1760" b="1" dirty="0">
                  <a:solidFill>
                    <a:srgbClr val="141414"/>
                  </a:solidFill>
                  <a:latin typeface="Calibri" panose="020F0502020204030204" pitchFamily="34" charset="0"/>
                </a:rPr>
                <a:t>JUPITER</a:t>
              </a:r>
              <a:endParaRPr lang="en-US" sz="1760" b="1" dirty="0">
                <a:solidFill>
                  <a:srgbClr val="141414"/>
                </a:solidFill>
                <a:latin typeface="Calibri" panose="020F0502020204030204" pitchFamily="34" charset="0"/>
              </a:endParaRPr>
            </a:p>
          </p:txBody>
        </p:sp>
      </p:grpSp>
      <p:pic>
        <p:nvPicPr>
          <p:cNvPr id="121" name="Picture 120"/>
          <p:cNvPicPr>
            <a:picLocks noChangeAspect="1"/>
          </p:cNvPicPr>
          <p:nvPr/>
        </p:nvPicPr>
        <p:blipFill>
          <a:blip r:embed="rId32"/>
          <a:stretch>
            <a:fillRect/>
          </a:stretch>
        </p:blipFill>
        <p:spPr>
          <a:xfrm>
            <a:off x="1839247" y="991952"/>
            <a:ext cx="552101" cy="705500"/>
          </a:xfrm>
          <a:prstGeom prst="rect">
            <a:avLst/>
          </a:prstGeom>
        </p:spPr>
      </p:pic>
      <p:pic>
        <p:nvPicPr>
          <p:cNvPr id="122" name="Picture 121"/>
          <p:cNvPicPr>
            <a:picLocks noChangeAspect="1"/>
          </p:cNvPicPr>
          <p:nvPr/>
        </p:nvPicPr>
        <p:blipFill>
          <a:blip r:embed="rId33"/>
          <a:stretch>
            <a:fillRect/>
          </a:stretch>
        </p:blipFill>
        <p:spPr>
          <a:xfrm>
            <a:off x="2322023" y="1272309"/>
            <a:ext cx="376202" cy="408284"/>
          </a:xfrm>
          <a:prstGeom prst="rect">
            <a:avLst/>
          </a:prstGeom>
        </p:spPr>
      </p:pic>
      <p:sp>
        <p:nvSpPr>
          <p:cNvPr id="124" name="Rectangle 123"/>
          <p:cNvSpPr/>
          <p:nvPr/>
        </p:nvSpPr>
        <p:spPr>
          <a:xfrm>
            <a:off x="12831820" y="6417"/>
            <a:ext cx="1790465" cy="642692"/>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20" b="1" dirty="0"/>
              <a:t>ADF</a:t>
            </a:r>
            <a:endParaRPr lang="en-US" sz="3120" b="1" dirty="0"/>
          </a:p>
        </p:txBody>
      </p:sp>
      <p:sp>
        <p:nvSpPr>
          <p:cNvPr id="123" name="TextBox 122"/>
          <p:cNvSpPr txBox="1"/>
          <p:nvPr/>
        </p:nvSpPr>
        <p:spPr>
          <a:xfrm>
            <a:off x="3041690" y="2152587"/>
            <a:ext cx="1198542" cy="276999"/>
          </a:xfrm>
          <a:prstGeom prst="rect">
            <a:avLst/>
          </a:prstGeom>
          <a:noFill/>
        </p:spPr>
        <p:txBody>
          <a:bodyPr wrap="square" rtlCol="0">
            <a:spAutoFit/>
          </a:bodyPr>
          <a:lstStyle/>
          <a:p>
            <a:pPr algn="ctr"/>
            <a:r>
              <a:rPr lang="en-US" sz="1200" dirty="0">
                <a:solidFill>
                  <a:schemeClr val="tx2"/>
                </a:solidFill>
                <a:latin typeface="Arial"/>
                <a:cs typeface="Arial"/>
              </a:rPr>
              <a:t>Amazon EC2</a:t>
            </a:r>
            <a:endParaRPr lang="en-US" sz="1200" dirty="0">
              <a:solidFill>
                <a:schemeClr val="tx2"/>
              </a:solidFill>
              <a:latin typeface="Arial"/>
              <a:cs typeface="Arial"/>
            </a:endParaRPr>
          </a:p>
        </p:txBody>
      </p:sp>
      <p:pic>
        <p:nvPicPr>
          <p:cNvPr id="125" name="Picture 2" descr="Image result for data bucket logo"/>
          <p:cNvPicPr>
            <a:picLocks noChangeAspect="1" noChangeArrowheads="1"/>
          </p:cNvPicPr>
          <p:nvPr/>
        </p:nvPicPr>
        <p:blipFill rotWithShape="1">
          <a:blip r:embed="rId34" cstate="print">
            <a:extLst>
              <a:ext uri="{28A0092B-C50C-407E-A947-70E740481C1C}">
                <a14:useLocalDpi xmlns:a14="http://schemas.microsoft.com/office/drawing/2010/main" val="0"/>
              </a:ext>
            </a:extLst>
          </a:blip>
          <a:srcRect l="19450" t="31465" r="16550" b="29601"/>
          <a:stretch/>
        </p:blipFill>
        <p:spPr bwMode="auto">
          <a:xfrm>
            <a:off x="10392153" y="812884"/>
            <a:ext cx="862256" cy="524540"/>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Image result for data bucket logo"/>
          <p:cNvPicPr>
            <a:picLocks noChangeAspect="1" noChangeArrowheads="1"/>
          </p:cNvPicPr>
          <p:nvPr/>
        </p:nvPicPr>
        <p:blipFill rotWithShape="1">
          <a:blip r:embed="rId34" cstate="print">
            <a:extLst>
              <a:ext uri="{28A0092B-C50C-407E-A947-70E740481C1C}">
                <a14:useLocalDpi xmlns:a14="http://schemas.microsoft.com/office/drawing/2010/main" val="0"/>
              </a:ext>
            </a:extLst>
          </a:blip>
          <a:srcRect l="19450" t="31465" r="16550" b="29601"/>
          <a:stretch/>
        </p:blipFill>
        <p:spPr bwMode="auto">
          <a:xfrm>
            <a:off x="3086940" y="868550"/>
            <a:ext cx="862256" cy="524540"/>
          </a:xfrm>
          <a:prstGeom prst="rect">
            <a:avLst/>
          </a:prstGeom>
          <a:noFill/>
          <a:extLst>
            <a:ext uri="{909E8E84-426E-40DD-AFC4-6F175D3DCCD1}">
              <a14:hiddenFill xmlns:a14="http://schemas.microsoft.com/office/drawing/2010/main">
                <a:solidFill>
                  <a:srgbClr val="FFFFFF"/>
                </a:solidFill>
              </a14:hiddenFill>
            </a:ext>
          </a:extLst>
        </p:spPr>
      </p:pic>
      <p:sp>
        <p:nvSpPr>
          <p:cNvPr id="127" name="Right Arrow 126"/>
          <p:cNvSpPr/>
          <p:nvPr/>
        </p:nvSpPr>
        <p:spPr>
          <a:xfrm flipV="1">
            <a:off x="2502425" y="3719132"/>
            <a:ext cx="306496" cy="373649"/>
          </a:xfrm>
          <a:prstGeom prst="rightArrow">
            <a:avLst>
              <a:gd name="adj1" fmla="val 77721"/>
              <a:gd name="adj2" fmla="val 64117"/>
            </a:avLst>
          </a:prstGeom>
          <a:solidFill>
            <a:schemeClr val="bg1">
              <a:lumMod val="7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prstClr val="white"/>
              </a:solidFill>
              <a:latin typeface="Calibri" panose="020F0502020204030204" pitchFamily="34" charset="0"/>
            </a:endParaRPr>
          </a:p>
        </p:txBody>
      </p:sp>
      <p:sp>
        <p:nvSpPr>
          <p:cNvPr id="2" name="Rectangle 1"/>
          <p:cNvSpPr/>
          <p:nvPr/>
        </p:nvSpPr>
        <p:spPr>
          <a:xfrm>
            <a:off x="5067677" y="3732300"/>
            <a:ext cx="4199712" cy="2615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40" dirty="0">
                <a:solidFill>
                  <a:schemeClr val="tx2"/>
                </a:solidFill>
                <a:latin typeface="Calibri" charset="0"/>
                <a:ea typeface="Calibri" charset="0"/>
                <a:cs typeface="Calibri" charset="0"/>
              </a:rPr>
              <a:t>Compute</a:t>
            </a:r>
            <a:endParaRPr lang="en-US" sz="1440" dirty="0">
              <a:solidFill>
                <a:schemeClr val="tx2"/>
              </a:solidFill>
              <a:latin typeface="Calibri" charset="0"/>
              <a:ea typeface="Calibri" charset="0"/>
              <a:cs typeface="Calibri" charset="0"/>
            </a:endParaRPr>
          </a:p>
        </p:txBody>
      </p:sp>
      <p:sp>
        <p:nvSpPr>
          <p:cNvPr id="129" name="Right Arrow 128"/>
          <p:cNvSpPr/>
          <p:nvPr/>
        </p:nvSpPr>
        <p:spPr>
          <a:xfrm flipV="1">
            <a:off x="9556008" y="2743384"/>
            <a:ext cx="306496" cy="373649"/>
          </a:xfrm>
          <a:prstGeom prst="rightArrow">
            <a:avLst>
              <a:gd name="adj1" fmla="val 77721"/>
              <a:gd name="adj2" fmla="val 64117"/>
            </a:avLst>
          </a:prstGeom>
          <a:solidFill>
            <a:schemeClr val="bg1">
              <a:lumMod val="7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prstClr val="white"/>
              </a:solidFill>
              <a:latin typeface="Calibri" panose="020F0502020204030204" pitchFamily="34" charset="0"/>
            </a:endParaRPr>
          </a:p>
        </p:txBody>
      </p:sp>
      <p:sp>
        <p:nvSpPr>
          <p:cNvPr id="130" name="Right Arrow 129"/>
          <p:cNvSpPr/>
          <p:nvPr/>
        </p:nvSpPr>
        <p:spPr>
          <a:xfrm flipV="1">
            <a:off x="9552875" y="4736578"/>
            <a:ext cx="306496" cy="373649"/>
          </a:xfrm>
          <a:prstGeom prst="rightArrow">
            <a:avLst>
              <a:gd name="adj1" fmla="val 77721"/>
              <a:gd name="adj2" fmla="val 64117"/>
            </a:avLst>
          </a:prstGeom>
          <a:solidFill>
            <a:schemeClr val="bg1">
              <a:lumMod val="7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prstClr val="white"/>
              </a:solidFill>
              <a:latin typeface="Calibri" panose="020F0502020204030204" pitchFamily="34" charset="0"/>
            </a:endParaRPr>
          </a:p>
        </p:txBody>
      </p:sp>
      <p:sp>
        <p:nvSpPr>
          <p:cNvPr id="3" name="Title 2"/>
          <p:cNvSpPr>
            <a:spLocks noGrp="1"/>
          </p:cNvSpPr>
          <p:nvPr>
            <p:ph type="title"/>
          </p:nvPr>
        </p:nvSpPr>
        <p:spPr/>
        <p:txBody>
          <a:bodyPr/>
          <a:lstStyle/>
          <a:p>
            <a:r>
              <a:rPr lang="en-US" sz="3600" b="1" dirty="0"/>
              <a:t>Cloud Migration QA Approach- </a:t>
            </a:r>
            <a:r>
              <a:rPr lang="en-US" sz="3600" b="1" dirty="0" smtClean="0"/>
              <a:t>AWS</a:t>
            </a:r>
            <a:endParaRPr lang="en-US" dirty="0"/>
          </a:p>
        </p:txBody>
      </p:sp>
    </p:spTree>
    <p:extLst>
      <p:ext uri="{BB962C8B-B14F-4D97-AF65-F5344CB8AC3E}">
        <p14:creationId xmlns:p14="http://schemas.microsoft.com/office/powerpoint/2010/main" val="600032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Migration </a:t>
            </a:r>
            <a:r>
              <a:rPr lang="en-US" dirty="0"/>
              <a:t>Test </a:t>
            </a:r>
            <a:r>
              <a:rPr lang="en-US" dirty="0" smtClean="0"/>
              <a:t>Coverage</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02953482"/>
              </p:ext>
            </p:extLst>
          </p:nvPr>
        </p:nvGraphicFramePr>
        <p:xfrm>
          <a:off x="248919" y="973224"/>
          <a:ext cx="14014027" cy="5842426"/>
        </p:xfrm>
        <a:graphic>
          <a:graphicData uri="http://schemas.openxmlformats.org/drawingml/2006/table">
            <a:tbl>
              <a:tblPr firstRow="1" bandRow="1">
                <a:tableStyleId>{073A0DAA-6AF3-43AB-8588-CEC1D06C72B9}</a:tableStyleId>
              </a:tblPr>
              <a:tblGrid>
                <a:gridCol w="847782">
                  <a:extLst>
                    <a:ext uri="{9D8B030D-6E8A-4147-A177-3AD203B41FA5}">
                      <a16:colId xmlns="" xmlns:a16="http://schemas.microsoft.com/office/drawing/2014/main" val="2520912439"/>
                    </a:ext>
                  </a:extLst>
                </a:gridCol>
                <a:gridCol w="3538119">
                  <a:extLst>
                    <a:ext uri="{9D8B030D-6E8A-4147-A177-3AD203B41FA5}">
                      <a16:colId xmlns="" xmlns:a16="http://schemas.microsoft.com/office/drawing/2014/main" val="2293566751"/>
                    </a:ext>
                  </a:extLst>
                </a:gridCol>
                <a:gridCol w="6543601">
                  <a:extLst>
                    <a:ext uri="{9D8B030D-6E8A-4147-A177-3AD203B41FA5}">
                      <a16:colId xmlns="" xmlns:a16="http://schemas.microsoft.com/office/drawing/2014/main" val="4141562842"/>
                    </a:ext>
                  </a:extLst>
                </a:gridCol>
                <a:gridCol w="3084525">
                  <a:extLst>
                    <a:ext uri="{9D8B030D-6E8A-4147-A177-3AD203B41FA5}">
                      <a16:colId xmlns="" xmlns:a16="http://schemas.microsoft.com/office/drawing/2014/main" val="3746178943"/>
                    </a:ext>
                  </a:extLst>
                </a:gridCol>
              </a:tblGrid>
              <a:tr h="585361">
                <a:tc>
                  <a:txBody>
                    <a:bodyPr/>
                    <a:lstStyle/>
                    <a:p>
                      <a:r>
                        <a:rPr lang="en-US" sz="2000" dirty="0" smtClean="0"/>
                        <a:t>S.No</a:t>
                      </a:r>
                      <a:endParaRPr lang="en-US" sz="2000" dirty="0">
                        <a:solidFill>
                          <a:schemeClr val="tx1"/>
                        </a:solidFill>
                        <a:latin typeface="+mn-lt"/>
                      </a:endParaRPr>
                    </a:p>
                  </a:txBody>
                  <a:tcPr/>
                </a:tc>
                <a:tc>
                  <a:txBody>
                    <a:bodyPr/>
                    <a:lstStyle/>
                    <a:p>
                      <a:r>
                        <a:rPr lang="en-US" sz="2000" dirty="0" smtClean="0"/>
                        <a:t>Validation Type</a:t>
                      </a:r>
                      <a:endParaRPr lang="en-US" sz="2000" dirty="0">
                        <a:solidFill>
                          <a:schemeClr val="tx1"/>
                        </a:solidFill>
                        <a:latin typeface="+mn-lt"/>
                      </a:endParaRPr>
                    </a:p>
                  </a:txBody>
                  <a:tcPr/>
                </a:tc>
                <a:tc>
                  <a:txBody>
                    <a:bodyPr/>
                    <a:lstStyle/>
                    <a:p>
                      <a:r>
                        <a:rPr lang="en-US" sz="2000" dirty="0" smtClean="0"/>
                        <a:t>Description</a:t>
                      </a:r>
                      <a:endParaRPr lang="en-US" sz="2000" dirty="0">
                        <a:solidFill>
                          <a:schemeClr val="tx1"/>
                        </a:solidFill>
                        <a:latin typeface="+mn-lt"/>
                      </a:endParaRPr>
                    </a:p>
                  </a:txBody>
                  <a:tcPr/>
                </a:tc>
                <a:tc>
                  <a:txBody>
                    <a:bodyPr/>
                    <a:lstStyle/>
                    <a:p>
                      <a:r>
                        <a:rPr lang="en-US" sz="2000" dirty="0" smtClean="0"/>
                        <a:t>For More details </a:t>
                      </a:r>
                      <a:endParaRPr lang="en-US" sz="2000" dirty="0">
                        <a:solidFill>
                          <a:schemeClr val="tx1"/>
                        </a:solidFill>
                        <a:latin typeface="+mn-lt"/>
                      </a:endParaRPr>
                    </a:p>
                  </a:txBody>
                  <a:tcPr/>
                </a:tc>
                <a:extLst>
                  <a:ext uri="{0D108BD9-81ED-4DB2-BD59-A6C34878D82A}">
                    <a16:rowId xmlns="" xmlns:a16="http://schemas.microsoft.com/office/drawing/2014/main" val="4210981215"/>
                  </a:ext>
                </a:extLst>
              </a:tr>
              <a:tr h="568407">
                <a:tc>
                  <a:txBody>
                    <a:bodyPr/>
                    <a:lstStyle/>
                    <a:p>
                      <a:r>
                        <a:rPr lang="en-US" sz="1600" dirty="0" smtClean="0"/>
                        <a:t>1</a:t>
                      </a:r>
                      <a:endParaRPr lang="en-US" sz="1600" dirty="0" smtClean="0">
                        <a:latin typeface="+mn-lt"/>
                      </a:endParaRPr>
                    </a:p>
                  </a:txBody>
                  <a:tcPr/>
                </a:tc>
                <a:tc>
                  <a:txBody>
                    <a:bodyPr/>
                    <a:lstStyle/>
                    <a:p>
                      <a:r>
                        <a:rPr lang="en-US" sz="1600" dirty="0" smtClean="0"/>
                        <a:t>Batch Run Validation</a:t>
                      </a:r>
                      <a:endParaRPr lang="en-US" sz="1600" dirty="0">
                        <a:latin typeface="+mn-lt"/>
                      </a:endParaRPr>
                    </a:p>
                  </a:txBody>
                  <a:tcPr/>
                </a:tc>
                <a:tc>
                  <a:txBody>
                    <a:bodyPr/>
                    <a:lstStyle/>
                    <a:p>
                      <a:r>
                        <a:rPr lang="en-US" sz="1600" dirty="0" smtClean="0"/>
                        <a:t>Validation of end to end workflow to ensure migration of data from source to target is successful with all dependencies mapped.</a:t>
                      </a:r>
                    </a:p>
                  </a:txBody>
                  <a:tcPr/>
                </a:tc>
                <a:tc>
                  <a:txBody>
                    <a:bodyPr/>
                    <a:lstStyle/>
                    <a:p>
                      <a:endParaRPr lang="en-US" sz="1600" dirty="0">
                        <a:solidFill>
                          <a:schemeClr val="tx1"/>
                        </a:solidFill>
                        <a:latin typeface="+mn-lt"/>
                      </a:endParaRPr>
                    </a:p>
                  </a:txBody>
                  <a:tcPr/>
                </a:tc>
                <a:extLst>
                  <a:ext uri="{0D108BD9-81ED-4DB2-BD59-A6C34878D82A}">
                    <a16:rowId xmlns="" xmlns:a16="http://schemas.microsoft.com/office/drawing/2014/main" val="1409934730"/>
                  </a:ext>
                </a:extLst>
              </a:tr>
              <a:tr h="887643">
                <a:tc>
                  <a:txBody>
                    <a:bodyPr/>
                    <a:lstStyle/>
                    <a:p>
                      <a:r>
                        <a:rPr lang="en-US" sz="1600" dirty="0" smtClean="0"/>
                        <a:t>2</a:t>
                      </a:r>
                      <a:endParaRPr lang="en-US" sz="1600" dirty="0">
                        <a:latin typeface="+mn-lt"/>
                      </a:endParaRPr>
                    </a:p>
                  </a:txBody>
                  <a:tcPr/>
                </a:tc>
                <a:tc>
                  <a:txBody>
                    <a:bodyPr/>
                    <a:lstStyle/>
                    <a:p>
                      <a:r>
                        <a:rPr lang="en-US" sz="1600" dirty="0" smtClean="0"/>
                        <a:t>Metadata</a:t>
                      </a:r>
                      <a:r>
                        <a:rPr lang="en-US" sz="1600" baseline="0" dirty="0" smtClean="0"/>
                        <a:t> Validation</a:t>
                      </a:r>
                      <a:endParaRPr lang="en-US" sz="1600" dirty="0">
                        <a:latin typeface="+mn-lt"/>
                      </a:endParaRPr>
                    </a:p>
                  </a:txBody>
                  <a:tcPr/>
                </a:tc>
                <a:tc>
                  <a:txBody>
                    <a:bodyPr/>
                    <a:lstStyle/>
                    <a:p>
                      <a:r>
                        <a:rPr lang="en-US" sz="1600" dirty="0" smtClean="0"/>
                        <a:t>The table structure defined in the target database/system is as per</a:t>
                      </a:r>
                      <a:r>
                        <a:rPr lang="en-US" sz="1600" baseline="0" dirty="0" smtClean="0"/>
                        <a:t> the </a:t>
                      </a:r>
                      <a:r>
                        <a:rPr lang="en-US" sz="1600" dirty="0" smtClean="0"/>
                        <a:t>source tables/system and is as per the requirement mapping document</a:t>
                      </a:r>
                      <a:endParaRPr lang="en-US" sz="1600" dirty="0">
                        <a:latin typeface="+mn-lt"/>
                      </a:endParaRPr>
                    </a:p>
                  </a:txBody>
                  <a:tcPr/>
                </a:tc>
                <a:tc>
                  <a:txBody>
                    <a:bodyPr/>
                    <a:lstStyle/>
                    <a:p>
                      <a:r>
                        <a:rPr kumimoji="0" lang="en-US" sz="1600" u="none" strike="noStrike" kern="1200" cap="none" spc="0" normalizeH="0" baseline="0" noProof="0" dirty="0" smtClean="0">
                          <a:ln w="3175">
                            <a:solidFill>
                              <a:srgbClr val="3333FF"/>
                            </a:solidFill>
                          </a:ln>
                          <a:solidFill>
                            <a:srgbClr val="3333FF"/>
                          </a:solidFill>
                          <a:effectLst/>
                          <a:uLnTx/>
                          <a:uFillTx/>
                          <a:hlinkClick r:id="rId3" action="ppaction://hlinksldjump"/>
                        </a:rPr>
                        <a:t>Click here</a:t>
                      </a:r>
                      <a:endParaRPr lang="en-US" sz="1600" dirty="0">
                        <a:ln w="3175">
                          <a:solidFill>
                            <a:srgbClr val="3333FF"/>
                          </a:solidFill>
                        </a:ln>
                        <a:solidFill>
                          <a:srgbClr val="3333FF"/>
                        </a:solidFill>
                        <a:latin typeface="+mn-lt"/>
                      </a:endParaRPr>
                    </a:p>
                  </a:txBody>
                  <a:tcPr/>
                </a:tc>
                <a:extLst>
                  <a:ext uri="{0D108BD9-81ED-4DB2-BD59-A6C34878D82A}">
                    <a16:rowId xmlns="" xmlns:a16="http://schemas.microsoft.com/office/drawing/2014/main" val="1409499374"/>
                  </a:ext>
                </a:extLst>
              </a:tr>
              <a:tr h="887643">
                <a:tc>
                  <a:txBody>
                    <a:bodyPr/>
                    <a:lstStyle/>
                    <a:p>
                      <a:r>
                        <a:rPr lang="en-US" sz="1600" dirty="0" smtClean="0"/>
                        <a:t>3</a:t>
                      </a:r>
                      <a:endParaRPr lang="en-US" sz="1600" dirty="0">
                        <a:latin typeface="+mn-lt"/>
                      </a:endParaRPr>
                    </a:p>
                  </a:txBody>
                  <a:tcPr/>
                </a:tc>
                <a:tc>
                  <a:txBody>
                    <a:bodyPr/>
                    <a:lstStyle/>
                    <a:p>
                      <a:r>
                        <a:rPr lang="en-US" sz="1600" dirty="0" smtClean="0"/>
                        <a:t>Automated Test Design</a:t>
                      </a:r>
                      <a:endParaRPr lang="en-US" sz="1600" dirty="0">
                        <a:latin typeface="+mn-lt"/>
                      </a:endParaRPr>
                    </a:p>
                  </a:txBody>
                  <a:tcPr/>
                </a:tc>
                <a:tc>
                  <a:txBody>
                    <a:bodyPr/>
                    <a:lstStyle/>
                    <a:p>
                      <a:pPr marL="0" marR="0" lvl="0" indent="0" algn="l" defTabSz="1456606" rtl="0" eaLnBrk="1" fontAlgn="auto" latinLnBrk="0" hangingPunct="1">
                        <a:lnSpc>
                          <a:spcPct val="100000"/>
                        </a:lnSpc>
                        <a:spcBef>
                          <a:spcPts val="0"/>
                        </a:spcBef>
                        <a:spcAft>
                          <a:spcPts val="0"/>
                        </a:spcAft>
                        <a:buClrTx/>
                        <a:buSzTx/>
                        <a:buFontTx/>
                        <a:buNone/>
                        <a:tabLst/>
                        <a:defRPr/>
                      </a:pPr>
                      <a:r>
                        <a:rPr lang="en-US" sz="1600" dirty="0" smtClean="0"/>
                        <a:t>Creation of test cases and test scripts as per the test</a:t>
                      </a:r>
                      <a:r>
                        <a:rPr lang="en-US" sz="1600" baseline="0" dirty="0" smtClean="0"/>
                        <a:t> requirement based on volume and partition key </a:t>
                      </a:r>
                      <a:r>
                        <a:rPr lang="en-US" sz="1600" dirty="0" smtClean="0"/>
                        <a:t>for each of the tables considered under migration in an automated manner</a:t>
                      </a:r>
                      <a:endParaRPr lang="en-US" sz="1600" dirty="0">
                        <a:latin typeface="+mn-lt"/>
                      </a:endParaRPr>
                    </a:p>
                  </a:txBody>
                  <a:tcPr/>
                </a:tc>
                <a:tc>
                  <a:txBody>
                    <a:bodyPr/>
                    <a:lstStyle/>
                    <a:p>
                      <a:r>
                        <a:rPr kumimoji="0" lang="en-US" sz="1600" u="none" strike="noStrike" kern="1200" cap="none" spc="0" normalizeH="0" baseline="0" noProof="0" dirty="0" smtClean="0">
                          <a:ln w="3175">
                            <a:solidFill>
                              <a:srgbClr val="3333FF"/>
                            </a:solidFill>
                          </a:ln>
                          <a:solidFill>
                            <a:srgbClr val="3333FF"/>
                          </a:solidFill>
                          <a:effectLst/>
                          <a:uLnTx/>
                          <a:uFillTx/>
                          <a:hlinkClick r:id="rId4" action="ppaction://hlinksldjump"/>
                        </a:rPr>
                        <a:t>Click here</a:t>
                      </a:r>
                      <a:endParaRPr lang="en-US" sz="1600" dirty="0">
                        <a:ln w="3175">
                          <a:solidFill>
                            <a:srgbClr val="3333FF"/>
                          </a:solidFill>
                        </a:ln>
                        <a:solidFill>
                          <a:srgbClr val="3333FF"/>
                        </a:solidFill>
                        <a:latin typeface="+mn-lt"/>
                      </a:endParaRPr>
                    </a:p>
                  </a:txBody>
                  <a:tcPr/>
                </a:tc>
                <a:extLst>
                  <a:ext uri="{0D108BD9-81ED-4DB2-BD59-A6C34878D82A}">
                    <a16:rowId xmlns="" xmlns:a16="http://schemas.microsoft.com/office/drawing/2014/main" val="182139822"/>
                  </a:ext>
                </a:extLst>
              </a:tr>
              <a:tr h="641467">
                <a:tc>
                  <a:txBody>
                    <a:bodyPr/>
                    <a:lstStyle/>
                    <a:p>
                      <a:r>
                        <a:rPr lang="en-US" sz="1600" dirty="0" smtClean="0"/>
                        <a:t>4</a:t>
                      </a:r>
                      <a:endParaRPr lang="en-US" sz="1600" dirty="0">
                        <a:latin typeface="+mn-lt"/>
                      </a:endParaRPr>
                    </a:p>
                  </a:txBody>
                  <a:tcPr/>
                </a:tc>
                <a:tc>
                  <a:txBody>
                    <a:bodyPr/>
                    <a:lstStyle/>
                    <a:p>
                      <a:r>
                        <a:rPr lang="en-US" sz="1600" dirty="0" smtClean="0"/>
                        <a:t>Data Validation</a:t>
                      </a:r>
                      <a:endParaRPr lang="en-US" sz="1600" dirty="0">
                        <a:latin typeface="+mn-lt"/>
                      </a:endParaRPr>
                    </a:p>
                  </a:txBody>
                  <a:tcPr/>
                </a:tc>
                <a:tc>
                  <a:txBody>
                    <a:bodyPr/>
                    <a:lstStyle/>
                    <a:p>
                      <a:pPr marL="0" marR="0" lvl="0" indent="0" algn="l" defTabSz="1456606" rtl="0" eaLnBrk="1" fontAlgn="auto" latinLnBrk="0" hangingPunct="1">
                        <a:lnSpc>
                          <a:spcPct val="100000"/>
                        </a:lnSpc>
                        <a:spcBef>
                          <a:spcPts val="0"/>
                        </a:spcBef>
                        <a:spcAft>
                          <a:spcPts val="0"/>
                        </a:spcAft>
                        <a:buClrTx/>
                        <a:buSzTx/>
                        <a:buFontTx/>
                        <a:buNone/>
                        <a:tabLst/>
                        <a:defRPr/>
                      </a:pPr>
                      <a:r>
                        <a:rPr lang="en-US" sz="1600" dirty="0" smtClean="0"/>
                        <a:t>Comparison of the complete history data for its</a:t>
                      </a:r>
                      <a:r>
                        <a:rPr lang="en-US" sz="1600" baseline="0" dirty="0" smtClean="0"/>
                        <a:t> count and data between the </a:t>
                      </a:r>
                      <a:r>
                        <a:rPr lang="en-US" sz="1600" dirty="0" smtClean="0"/>
                        <a:t>source tables/system and the target tables/system</a:t>
                      </a:r>
                    </a:p>
                    <a:p>
                      <a:pPr marL="0" marR="0" lvl="0" indent="0" algn="l" defTabSz="1456606" rtl="0" eaLnBrk="1" fontAlgn="auto" latinLnBrk="0" hangingPunct="1">
                        <a:lnSpc>
                          <a:spcPct val="100000"/>
                        </a:lnSpc>
                        <a:spcBef>
                          <a:spcPts val="0"/>
                        </a:spcBef>
                        <a:spcAft>
                          <a:spcPts val="0"/>
                        </a:spcAft>
                        <a:buClrTx/>
                        <a:buSzTx/>
                        <a:buFontTx/>
                        <a:buNone/>
                        <a:tabLst/>
                        <a:defRPr/>
                      </a:pPr>
                      <a:r>
                        <a:rPr lang="en-US" sz="1600" dirty="0" smtClean="0"/>
                        <a:t>Comparison of the delta data for its</a:t>
                      </a:r>
                      <a:r>
                        <a:rPr lang="en-US" sz="1600" baseline="0" dirty="0" smtClean="0"/>
                        <a:t> count and data loaded in both the </a:t>
                      </a:r>
                      <a:r>
                        <a:rPr lang="en-US" sz="1600" dirty="0" smtClean="0"/>
                        <a:t>source tables/system and the target tables/system including the Incremental logic validation like Inserts, Updates, Deletes, etc.</a:t>
                      </a:r>
                      <a:endParaRPr lang="en-US" sz="1600" dirty="0" smtClean="0">
                        <a:latin typeface="+mn-lt"/>
                      </a:endParaRPr>
                    </a:p>
                  </a:txBody>
                  <a:tcPr/>
                </a:tc>
                <a:tc>
                  <a:txBody>
                    <a:bodyPr/>
                    <a:lstStyle/>
                    <a:p>
                      <a:r>
                        <a:rPr kumimoji="0" lang="en-US" sz="1600" u="none" strike="noStrike" kern="1200" cap="none" spc="0" normalizeH="0" baseline="0" noProof="0" dirty="0" smtClean="0">
                          <a:ln w="3175">
                            <a:solidFill>
                              <a:srgbClr val="3333FF"/>
                            </a:solidFill>
                          </a:ln>
                          <a:solidFill>
                            <a:srgbClr val="3333FF"/>
                          </a:solidFill>
                          <a:effectLst/>
                          <a:uLnTx/>
                          <a:uFillTx/>
                          <a:hlinkClick r:id="rId5" action="ppaction://hlinksldjump"/>
                        </a:rPr>
                        <a:t>Click here</a:t>
                      </a:r>
                      <a:endParaRPr lang="en-US" sz="1600" dirty="0">
                        <a:ln w="3175">
                          <a:solidFill>
                            <a:srgbClr val="3333FF"/>
                          </a:solidFill>
                        </a:ln>
                        <a:solidFill>
                          <a:srgbClr val="3333FF"/>
                        </a:solidFill>
                        <a:latin typeface="+mn-lt"/>
                      </a:endParaRPr>
                    </a:p>
                  </a:txBody>
                  <a:tcPr/>
                </a:tc>
                <a:extLst>
                  <a:ext uri="{0D108BD9-81ED-4DB2-BD59-A6C34878D82A}">
                    <a16:rowId xmlns="" xmlns:a16="http://schemas.microsoft.com/office/drawing/2014/main" val="4122954600"/>
                  </a:ext>
                </a:extLst>
              </a:tr>
              <a:tr h="874636">
                <a:tc>
                  <a:txBody>
                    <a:bodyPr/>
                    <a:lstStyle/>
                    <a:p>
                      <a:r>
                        <a:rPr lang="en-US" sz="1600" dirty="0" smtClean="0">
                          <a:latin typeface="+mn-lt"/>
                        </a:rPr>
                        <a:t>5</a:t>
                      </a:r>
                      <a:endParaRPr lang="en-US" sz="1600" dirty="0">
                        <a:latin typeface="+mn-lt"/>
                      </a:endParaRPr>
                    </a:p>
                  </a:txBody>
                  <a:tcPr/>
                </a:tc>
                <a:tc>
                  <a:txBody>
                    <a:bodyPr/>
                    <a:lstStyle/>
                    <a:p>
                      <a:r>
                        <a:rPr lang="en-US" sz="1600" dirty="0" smtClean="0"/>
                        <a:t>Report Validation</a:t>
                      </a:r>
                      <a:endParaRPr lang="en-US" sz="1600" dirty="0">
                        <a:latin typeface="+mn-lt"/>
                      </a:endParaRPr>
                    </a:p>
                  </a:txBody>
                  <a:tcPr/>
                </a:tc>
                <a:tc>
                  <a:txBody>
                    <a:bodyPr/>
                    <a:lstStyle/>
                    <a:p>
                      <a:r>
                        <a:rPr lang="en-US" sz="1600" dirty="0" smtClean="0"/>
                        <a:t>Comparison of the reports generated out of the source database/system against the Target database/system for the same set of data volume</a:t>
                      </a:r>
                      <a:endParaRPr lang="en-US" sz="1600" dirty="0">
                        <a:latin typeface="+mn-lt"/>
                      </a:endParaRPr>
                    </a:p>
                  </a:txBody>
                  <a:tcPr/>
                </a:tc>
                <a:tc>
                  <a:txBody>
                    <a:bodyPr/>
                    <a:lstStyle/>
                    <a:p>
                      <a:r>
                        <a:rPr kumimoji="0" lang="en-US" sz="1600" u="none" strike="noStrike" kern="1200" cap="none" spc="0" normalizeH="0" baseline="0" noProof="0" dirty="0" smtClean="0">
                          <a:ln w="3175">
                            <a:solidFill>
                              <a:srgbClr val="3333FF"/>
                            </a:solidFill>
                          </a:ln>
                          <a:solidFill>
                            <a:srgbClr val="3333FF"/>
                          </a:solidFill>
                          <a:effectLst/>
                          <a:uLnTx/>
                          <a:uFillTx/>
                          <a:hlinkClick r:id="rId6" action="ppaction://hlinksldjump"/>
                        </a:rPr>
                        <a:t>Click here</a:t>
                      </a:r>
                      <a:endParaRPr lang="en-US" sz="1600" dirty="0">
                        <a:ln w="3175">
                          <a:solidFill>
                            <a:srgbClr val="3333FF"/>
                          </a:solidFill>
                        </a:ln>
                        <a:solidFill>
                          <a:srgbClr val="3333FF"/>
                        </a:solidFill>
                        <a:latin typeface="+mn-lt"/>
                      </a:endParaRPr>
                    </a:p>
                  </a:txBody>
                  <a:tcPr/>
                </a:tc>
                <a:extLst>
                  <a:ext uri="{0D108BD9-81ED-4DB2-BD59-A6C34878D82A}">
                    <a16:rowId xmlns="" xmlns:a16="http://schemas.microsoft.com/office/drawing/2014/main" val="1604203274"/>
                  </a:ext>
                </a:extLst>
              </a:tr>
              <a:tr h="717383">
                <a:tc>
                  <a:txBody>
                    <a:bodyPr/>
                    <a:lstStyle/>
                    <a:p>
                      <a:r>
                        <a:rPr lang="en-US" sz="1600" dirty="0" smtClean="0">
                          <a:latin typeface="+mn-lt"/>
                        </a:rPr>
                        <a:t>6</a:t>
                      </a:r>
                      <a:endParaRPr lang="en-US" sz="1600" dirty="0">
                        <a:latin typeface="+mn-lt"/>
                      </a:endParaRPr>
                    </a:p>
                  </a:txBody>
                  <a:tcPr/>
                </a:tc>
                <a:tc>
                  <a:txBody>
                    <a:bodyPr/>
                    <a:lstStyle/>
                    <a:p>
                      <a:r>
                        <a:rPr lang="en-US" sz="1600" dirty="0" smtClean="0"/>
                        <a:t>Performance Testing Approach</a:t>
                      </a:r>
                      <a:endParaRPr lang="en-US" sz="1600" dirty="0">
                        <a:latin typeface="+mn-lt"/>
                      </a:endParaRPr>
                    </a:p>
                  </a:txBody>
                  <a:tcPr/>
                </a:tc>
                <a:tc>
                  <a:txBody>
                    <a:bodyPr/>
                    <a:lstStyle/>
                    <a:p>
                      <a:r>
                        <a:rPr lang="en-US" sz="1600" dirty="0" smtClean="0"/>
                        <a:t>Validation of the performance of ETL jobs / Reports rendering against the Baseline provided by the Business</a:t>
                      </a:r>
                      <a:endParaRPr lang="en-US" sz="1600" dirty="0">
                        <a:latin typeface="+mn-lt"/>
                      </a:endParaRPr>
                    </a:p>
                  </a:txBody>
                  <a:tcPr/>
                </a:tc>
                <a:tc>
                  <a:txBody>
                    <a:bodyPr/>
                    <a:lstStyle/>
                    <a:p>
                      <a:r>
                        <a:rPr kumimoji="0" lang="en-US" sz="1600" u="none" strike="noStrike" kern="1200" cap="none" spc="0" normalizeH="0" baseline="0" noProof="0" dirty="0" smtClean="0">
                          <a:ln w="3175">
                            <a:solidFill>
                              <a:srgbClr val="3333FF"/>
                            </a:solidFill>
                          </a:ln>
                          <a:solidFill>
                            <a:srgbClr val="3333FF"/>
                          </a:solidFill>
                          <a:effectLst/>
                          <a:uLnTx/>
                          <a:uFillTx/>
                          <a:hlinkClick r:id="rId7" action="ppaction://hlinksldjump"/>
                        </a:rPr>
                        <a:t>Click here</a:t>
                      </a:r>
                      <a:endParaRPr lang="en-US" sz="1600" dirty="0">
                        <a:ln w="3175">
                          <a:solidFill>
                            <a:srgbClr val="3333FF"/>
                          </a:solidFill>
                        </a:ln>
                        <a:solidFill>
                          <a:srgbClr val="3333FF"/>
                        </a:solidFill>
                        <a:latin typeface="+mn-lt"/>
                      </a:endParaRPr>
                    </a:p>
                  </a:txBody>
                  <a:tcPr/>
                </a:tc>
                <a:extLst>
                  <a:ext uri="{0D108BD9-81ED-4DB2-BD59-A6C34878D82A}">
                    <a16:rowId xmlns="" xmlns:a16="http://schemas.microsoft.com/office/drawing/2014/main" val="2431530686"/>
                  </a:ext>
                </a:extLst>
              </a:tr>
            </a:tbl>
          </a:graphicData>
        </a:graphic>
      </p:graphicFrame>
    </p:spTree>
    <p:extLst>
      <p:ext uri="{BB962C8B-B14F-4D97-AF65-F5344CB8AC3E}">
        <p14:creationId xmlns:p14="http://schemas.microsoft.com/office/powerpoint/2010/main" val="323950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Approach – Metadata Validation</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179" name="TextBox 178"/>
          <p:cNvSpPr txBox="1"/>
          <p:nvPr/>
        </p:nvSpPr>
        <p:spPr>
          <a:xfrm>
            <a:off x="95840" y="866937"/>
            <a:ext cx="14014027" cy="523220"/>
          </a:xfrm>
          <a:prstGeom prst="rect">
            <a:avLst/>
          </a:prstGeom>
          <a:noFill/>
        </p:spPr>
        <p:txBody>
          <a:bodyPr wrap="square" rtlCol="0">
            <a:spAutoFit/>
          </a:bodyPr>
          <a:lstStyle/>
          <a:p>
            <a:r>
              <a:rPr lang="en-US" sz="1400" dirty="0" smtClean="0"/>
              <a:t>Tables / Views that are considered as part of migration are compared in an automated manner for their structure between the source database/system and the Target database/system. The comparison results are obtained which can be further analyzed on the mismatches with ease. </a:t>
            </a:r>
          </a:p>
        </p:txBody>
      </p:sp>
      <p:grpSp>
        <p:nvGrpSpPr>
          <p:cNvPr id="44" name="Group 43"/>
          <p:cNvGrpSpPr/>
          <p:nvPr/>
        </p:nvGrpSpPr>
        <p:grpSpPr>
          <a:xfrm>
            <a:off x="486225" y="1629644"/>
            <a:ext cx="13458375" cy="5990356"/>
            <a:chOff x="486225" y="1629644"/>
            <a:chExt cx="13458375" cy="5990356"/>
          </a:xfrm>
        </p:grpSpPr>
        <p:sp>
          <p:nvSpPr>
            <p:cNvPr id="171" name="Striped Right Arrow 170"/>
            <p:cNvSpPr/>
            <p:nvPr/>
          </p:nvSpPr>
          <p:spPr>
            <a:xfrm>
              <a:off x="3725292" y="5872319"/>
              <a:ext cx="1219200" cy="431825"/>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nvGrpSpPr>
            <p:cNvPr id="43" name="Group 42"/>
            <p:cNvGrpSpPr/>
            <p:nvPr/>
          </p:nvGrpSpPr>
          <p:grpSpPr>
            <a:xfrm>
              <a:off x="486225" y="1629644"/>
              <a:ext cx="13458375" cy="5990356"/>
              <a:chOff x="193911" y="1208169"/>
              <a:chExt cx="13458375" cy="5990356"/>
            </a:xfrm>
          </p:grpSpPr>
          <p:grpSp>
            <p:nvGrpSpPr>
              <p:cNvPr id="11" name="Group 10"/>
              <p:cNvGrpSpPr/>
              <p:nvPr/>
            </p:nvGrpSpPr>
            <p:grpSpPr>
              <a:xfrm>
                <a:off x="4687143" y="1696800"/>
                <a:ext cx="6232463" cy="2347751"/>
                <a:chOff x="-765047" y="3007474"/>
                <a:chExt cx="6717821" cy="2347751"/>
              </a:xfrm>
            </p:grpSpPr>
            <p:sp>
              <p:nvSpPr>
                <p:cNvPr id="57" name="TextBox 56"/>
                <p:cNvSpPr txBox="1"/>
                <p:nvPr/>
              </p:nvSpPr>
              <p:spPr>
                <a:xfrm>
                  <a:off x="4181214" y="5079482"/>
                  <a:ext cx="1771560" cy="275743"/>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endParaRPr lang="en-IN" sz="1400" dirty="0">
                    <a:latin typeface="Segoe UI "/>
                  </a:endParaRPr>
                </a:p>
              </p:txBody>
            </p:sp>
            <p:sp>
              <p:nvSpPr>
                <p:cNvPr id="60" name="TextBox 59"/>
                <p:cNvSpPr txBox="1"/>
                <p:nvPr/>
              </p:nvSpPr>
              <p:spPr>
                <a:xfrm>
                  <a:off x="-765047" y="3007474"/>
                  <a:ext cx="5355993" cy="368076"/>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r>
                    <a:rPr lang="en-US" sz="2000" dirty="0" smtClean="0">
                      <a:latin typeface="Segoe UI "/>
                    </a:rPr>
                    <a:t>BRAVO (Metadata Reconciler)</a:t>
                  </a:r>
                  <a:endParaRPr lang="en-IN" sz="2000" dirty="0">
                    <a:latin typeface="Segoe UI "/>
                  </a:endParaRPr>
                </a:p>
              </p:txBody>
            </p:sp>
          </p:grpSp>
          <p:grpSp>
            <p:nvGrpSpPr>
              <p:cNvPr id="40" name="Group 39"/>
              <p:cNvGrpSpPr/>
              <p:nvPr/>
            </p:nvGrpSpPr>
            <p:grpSpPr>
              <a:xfrm>
                <a:off x="193911" y="1208169"/>
                <a:ext cx="13458375" cy="5990356"/>
                <a:chOff x="185444" y="1169129"/>
                <a:chExt cx="13458375" cy="5990356"/>
              </a:xfrm>
            </p:grpSpPr>
            <p:grpSp>
              <p:nvGrpSpPr>
                <p:cNvPr id="34" name="Group 33"/>
                <p:cNvGrpSpPr/>
                <p:nvPr/>
              </p:nvGrpSpPr>
              <p:grpSpPr>
                <a:xfrm>
                  <a:off x="185444" y="1169129"/>
                  <a:ext cx="13458375" cy="5990356"/>
                  <a:chOff x="320966" y="1153008"/>
                  <a:chExt cx="13458375" cy="5990356"/>
                </a:xfrm>
              </p:grpSpPr>
              <p:grpSp>
                <p:nvGrpSpPr>
                  <p:cNvPr id="89" name="Group 88"/>
                  <p:cNvGrpSpPr/>
                  <p:nvPr/>
                </p:nvGrpSpPr>
                <p:grpSpPr>
                  <a:xfrm>
                    <a:off x="320966" y="1153008"/>
                    <a:ext cx="3234507" cy="5990356"/>
                    <a:chOff x="107716" y="1279970"/>
                    <a:chExt cx="3234507" cy="5990356"/>
                  </a:xfrm>
                </p:grpSpPr>
                <p:grpSp>
                  <p:nvGrpSpPr>
                    <p:cNvPr id="5" name="Group 4"/>
                    <p:cNvGrpSpPr/>
                    <p:nvPr/>
                  </p:nvGrpSpPr>
                  <p:grpSpPr>
                    <a:xfrm>
                      <a:off x="107716" y="1279970"/>
                      <a:ext cx="3234507" cy="5990356"/>
                      <a:chOff x="149973" y="1194938"/>
                      <a:chExt cx="3234507" cy="5990356"/>
                    </a:xfrm>
                  </p:grpSpPr>
                  <p:sp>
                    <p:nvSpPr>
                      <p:cNvPr id="13" name="Rectangle 12"/>
                      <p:cNvSpPr/>
                      <p:nvPr/>
                    </p:nvSpPr>
                    <p:spPr>
                      <a:xfrm>
                        <a:off x="149973" y="1374546"/>
                        <a:ext cx="3169192" cy="2683517"/>
                      </a:xfrm>
                      <a:prstGeom prst="rect">
                        <a:avLst/>
                      </a:prstGeom>
                      <a:noFill/>
                      <a:ln w="12700" cap="flat" cmpd="sng" algn="ctr">
                        <a:solidFill>
                          <a:srgbClr val="FF3A3A"/>
                        </a:solidFill>
                        <a:prstDash val="dash"/>
                        <a:miter lim="800000"/>
                      </a:ln>
                      <a:effectLst/>
                    </p:spPr>
                    <p:txBody>
                      <a:bodyPr rtlCol="0" anchor="ctr"/>
                      <a:lstStyle/>
                      <a:p>
                        <a:pPr algn="ctr" defTabSz="993214"/>
                        <a:endParaRPr lang="en-US" sz="2377" kern="0" dirty="0">
                          <a:solidFill>
                            <a:prstClr val="white"/>
                          </a:solidFill>
                          <a:cs typeface="Calibri" panose="020F0502020204030204" pitchFamily="34" charset="0"/>
                        </a:endParaRPr>
                      </a:p>
                    </p:txBody>
                  </p:sp>
                  <p:sp>
                    <p:nvSpPr>
                      <p:cNvPr id="20" name="Rectangle 19"/>
                      <p:cNvSpPr/>
                      <p:nvPr/>
                    </p:nvSpPr>
                    <p:spPr>
                      <a:xfrm>
                        <a:off x="1265189" y="1964195"/>
                        <a:ext cx="1237401" cy="1538513"/>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21" name="Rounded Rectangle 20"/>
                      <p:cNvSpPr/>
                      <p:nvPr/>
                    </p:nvSpPr>
                    <p:spPr>
                      <a:xfrm>
                        <a:off x="1260226" y="3292829"/>
                        <a:ext cx="1242364" cy="276600"/>
                      </a:xfrm>
                      <a:prstGeom prst="roundRect">
                        <a:avLst>
                          <a:gd name="adj" fmla="val 0"/>
                        </a:avLst>
                      </a:prstGeom>
                      <a:solidFill>
                        <a:schemeClr val="accent2"/>
                      </a:solidFill>
                      <a:ln w="12700" cap="flat" cmpd="sng" algn="ctr">
                        <a:noFill/>
                        <a:prstDash val="solid"/>
                      </a:ln>
                      <a:effectLst/>
                    </p:spPr>
                    <p:txBody>
                      <a:bodyPr lIns="0" rIns="0" anchor="ctr"/>
                      <a:lstStyle/>
                      <a:p>
                        <a:pPr algn="ctr" defTabSz="993214"/>
                        <a:r>
                          <a:rPr lang="en-US" sz="1141" b="1" kern="0" dirty="0" smtClean="0">
                            <a:solidFill>
                              <a:srgbClr val="FFFFFF"/>
                            </a:solidFill>
                            <a:cs typeface="Calibri" panose="020F0502020204030204" pitchFamily="34" charset="0"/>
                          </a:rPr>
                          <a:t>SOURCE</a:t>
                        </a:r>
                        <a:endParaRPr lang="en-US" sz="1141" b="1" kern="0" dirty="0">
                          <a:solidFill>
                            <a:srgbClr val="FFFFFF"/>
                          </a:solidFill>
                          <a:cs typeface="Calibri" panose="020F0502020204030204" pitchFamily="34" charset="0"/>
                        </a:endParaRPr>
                      </a:p>
                    </p:txBody>
                  </p:sp>
                  <p:sp>
                    <p:nvSpPr>
                      <p:cNvPr id="22" name="Rectangle 21"/>
                      <p:cNvSpPr/>
                      <p:nvPr/>
                    </p:nvSpPr>
                    <p:spPr>
                      <a:xfrm>
                        <a:off x="1383010" y="2136364"/>
                        <a:ext cx="1008259" cy="868276"/>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993214"/>
                        <a:endParaRPr lang="en-US" sz="2000" kern="0" dirty="0">
                          <a:solidFill>
                            <a:prstClr val="white"/>
                          </a:solidFill>
                          <a:cs typeface="Calibri" panose="020F0502020204030204" pitchFamily="34" charset="0"/>
                        </a:endParaRPr>
                      </a:p>
                    </p:txBody>
                  </p:sp>
                  <p:sp>
                    <p:nvSpPr>
                      <p:cNvPr id="23" name="Rectangle 22"/>
                      <p:cNvSpPr/>
                      <p:nvPr/>
                    </p:nvSpPr>
                    <p:spPr>
                      <a:xfrm>
                        <a:off x="1427989" y="2339876"/>
                        <a:ext cx="939055" cy="523220"/>
                      </a:xfrm>
                      <a:prstGeom prst="rect">
                        <a:avLst/>
                      </a:prstGeom>
                    </p:spPr>
                    <p:txBody>
                      <a:bodyPr wrap="square">
                        <a:spAutoFit/>
                      </a:bodyPr>
                      <a:lstStyle/>
                      <a:p>
                        <a:pPr algn="ctr" defTabSz="1086792"/>
                        <a:r>
                          <a:rPr lang="en-US" sz="1400" b="1" dirty="0" smtClean="0">
                            <a:solidFill>
                              <a:srgbClr val="44546A"/>
                            </a:solidFill>
                          </a:rPr>
                          <a:t>Tables/</a:t>
                        </a:r>
                      </a:p>
                      <a:p>
                        <a:pPr algn="ctr" defTabSz="1086792"/>
                        <a:r>
                          <a:rPr lang="en-US" sz="1400" b="1" dirty="0" smtClean="0">
                            <a:solidFill>
                              <a:srgbClr val="44546A"/>
                            </a:solidFill>
                          </a:rPr>
                          <a:t>Views</a:t>
                        </a:r>
                        <a:endParaRPr lang="en-US" sz="1400" b="1" dirty="0">
                          <a:solidFill>
                            <a:srgbClr val="44546A"/>
                          </a:solidFill>
                        </a:endParaRPr>
                      </a:p>
                    </p:txBody>
                  </p:sp>
                  <p:sp>
                    <p:nvSpPr>
                      <p:cNvPr id="59" name="TextBox 58"/>
                      <p:cNvSpPr txBox="1"/>
                      <p:nvPr/>
                    </p:nvSpPr>
                    <p:spPr>
                      <a:xfrm>
                        <a:off x="2015194" y="1597442"/>
                        <a:ext cx="1369286" cy="256545"/>
                      </a:xfrm>
                      <a:prstGeom prst="rect">
                        <a:avLst/>
                      </a:prstGeom>
                      <a:noFill/>
                    </p:spPr>
                    <p:txBody>
                      <a:bodyPr wrap="none" rtlCol="0">
                        <a:spAutoFit/>
                      </a:bodyPr>
                      <a:lstStyle/>
                      <a:p>
                        <a:r>
                          <a:rPr lang="en-US" sz="1067" b="1" dirty="0"/>
                          <a:t>On </a:t>
                        </a:r>
                        <a:r>
                          <a:rPr lang="en-US" sz="1067" b="1" dirty="0" smtClean="0"/>
                          <a:t>Premise/Cloud</a:t>
                        </a:r>
                        <a:endParaRPr lang="en-US" sz="1067" b="1" dirty="0"/>
                      </a:p>
                    </p:txBody>
                  </p:sp>
                  <p:sp>
                    <p:nvSpPr>
                      <p:cNvPr id="61" name="Rounded Rectangle 60"/>
                      <p:cNvSpPr/>
                      <p:nvPr/>
                    </p:nvSpPr>
                    <p:spPr>
                      <a:xfrm>
                        <a:off x="1303873" y="1194938"/>
                        <a:ext cx="1221243" cy="445575"/>
                      </a:xfrm>
                      <a:prstGeom prst="roundRect">
                        <a:avLst/>
                      </a:prstGeom>
                      <a:solidFill>
                        <a:schemeClr val="accent2">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Source Database</a:t>
                        </a:r>
                        <a:endParaRPr lang="en-US" sz="1400" b="1" dirty="0">
                          <a:solidFill>
                            <a:schemeClr val="bg1"/>
                          </a:solidFill>
                        </a:endParaRPr>
                      </a:p>
                    </p:txBody>
                  </p:sp>
                  <p:grpSp>
                    <p:nvGrpSpPr>
                      <p:cNvPr id="2" name="Group 1"/>
                      <p:cNvGrpSpPr/>
                      <p:nvPr/>
                    </p:nvGrpSpPr>
                    <p:grpSpPr>
                      <a:xfrm>
                        <a:off x="220960" y="4571214"/>
                        <a:ext cx="3051407" cy="2614080"/>
                        <a:chOff x="220960" y="4571214"/>
                        <a:chExt cx="3051407" cy="2614080"/>
                      </a:xfrm>
                    </p:grpSpPr>
                    <p:sp>
                      <p:nvSpPr>
                        <p:cNvPr id="14" name="Rectangle 13"/>
                        <p:cNvSpPr/>
                        <p:nvPr/>
                      </p:nvSpPr>
                      <p:spPr>
                        <a:xfrm>
                          <a:off x="220960" y="4776701"/>
                          <a:ext cx="3051407" cy="2408593"/>
                        </a:xfrm>
                        <a:prstGeom prst="rect">
                          <a:avLst/>
                        </a:prstGeom>
                        <a:noFill/>
                        <a:ln w="12700" cap="flat" cmpd="sng" algn="ctr">
                          <a:solidFill>
                            <a:schemeClr val="accent1">
                              <a:lumMod val="75000"/>
                            </a:schemeClr>
                          </a:solidFill>
                          <a:prstDash val="dash"/>
                          <a:miter lim="800000"/>
                        </a:ln>
                        <a:effectLst/>
                      </p:spPr>
                      <p:txBody>
                        <a:bodyPr rtlCol="0" anchor="ctr"/>
                        <a:lstStyle/>
                        <a:p>
                          <a:pPr algn="ctr" defTabSz="993214"/>
                          <a:endParaRPr lang="en-US" sz="2377" kern="0" dirty="0">
                            <a:solidFill>
                              <a:prstClr val="white"/>
                            </a:solidFill>
                            <a:cs typeface="Calibri" panose="020F0502020204030204" pitchFamily="34" charset="0"/>
                          </a:endParaRPr>
                        </a:p>
                      </p:txBody>
                    </p:sp>
                    <p:sp>
                      <p:nvSpPr>
                        <p:cNvPr id="26" name="Rectangle 25"/>
                        <p:cNvSpPr/>
                        <p:nvPr/>
                      </p:nvSpPr>
                      <p:spPr>
                        <a:xfrm>
                          <a:off x="1309417" y="5265016"/>
                          <a:ext cx="1193173" cy="1530319"/>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893936"/>
                          <a:endParaRPr lang="en-US" sz="1141" kern="0" dirty="0">
                            <a:solidFill>
                              <a:sysClr val="window" lastClr="FFFFFF"/>
                            </a:solidFill>
                            <a:cs typeface="Calibri" panose="020F0502020204030204" pitchFamily="34" charset="0"/>
                          </a:endParaRPr>
                        </a:p>
                      </p:txBody>
                    </p:sp>
                    <p:sp>
                      <p:nvSpPr>
                        <p:cNvPr id="27" name="Rounded Rectangle 26"/>
                        <p:cNvSpPr/>
                        <p:nvPr/>
                      </p:nvSpPr>
                      <p:spPr>
                        <a:xfrm>
                          <a:off x="1282376" y="6556310"/>
                          <a:ext cx="1247255" cy="248044"/>
                        </a:xfrm>
                        <a:prstGeom prst="roundRect">
                          <a:avLst>
                            <a:gd name="adj" fmla="val 0"/>
                          </a:avLst>
                        </a:prstGeom>
                        <a:solidFill>
                          <a:schemeClr val="accent5"/>
                        </a:solidFill>
                        <a:ln w="12700" cap="flat" cmpd="sng" algn="ctr">
                          <a:solidFill>
                            <a:schemeClr val="accent5"/>
                          </a:solidFill>
                          <a:prstDash val="solid"/>
                        </a:ln>
                        <a:effectLst/>
                      </p:spPr>
                      <p:txBody>
                        <a:bodyPr lIns="0" rIns="0" anchor="ctr"/>
                        <a:lstStyle/>
                        <a:p>
                          <a:pPr algn="ctr" defTabSz="993214"/>
                          <a:r>
                            <a:rPr lang="en-US" sz="1141" b="1" kern="0" dirty="0" smtClean="0">
                              <a:solidFill>
                                <a:srgbClr val="FFFFFF"/>
                              </a:solidFill>
                              <a:cs typeface="Calibri" panose="020F0502020204030204" pitchFamily="34" charset="0"/>
                            </a:rPr>
                            <a:t>TARGET</a:t>
                          </a:r>
                          <a:endParaRPr lang="en-US" sz="1141" b="1" kern="0" dirty="0">
                            <a:solidFill>
                              <a:srgbClr val="FFFFFF"/>
                            </a:solidFill>
                            <a:cs typeface="Calibri" panose="020F0502020204030204" pitchFamily="34" charset="0"/>
                          </a:endParaRPr>
                        </a:p>
                      </p:txBody>
                    </p:sp>
                    <p:sp>
                      <p:nvSpPr>
                        <p:cNvPr id="30" name="Rectangle 29"/>
                        <p:cNvSpPr/>
                        <p:nvPr/>
                      </p:nvSpPr>
                      <p:spPr>
                        <a:xfrm>
                          <a:off x="1381604" y="5405580"/>
                          <a:ext cx="988590" cy="964357"/>
                        </a:xfrm>
                        <a:prstGeom prst="rect">
                          <a:avLst/>
                        </a:prstGeom>
                        <a:solidFill>
                          <a:sysClr val="window" lastClr="FFFFFF"/>
                        </a:solidFill>
                        <a:ln w="12700" cap="flat" cmpd="sng" algn="ctr">
                          <a:solidFill>
                            <a:schemeClr val="accent5">
                              <a:lumMod val="50000"/>
                            </a:schemeClr>
                          </a:solidFill>
                          <a:prstDash val="solid"/>
                          <a:miter lim="800000"/>
                        </a:ln>
                        <a:effectLst/>
                      </p:spPr>
                      <p:txBody>
                        <a:bodyPr rtlCol="0" anchor="ctr"/>
                        <a:lstStyle/>
                        <a:p>
                          <a:pPr algn="ctr" defTabSz="993214"/>
                          <a:endParaRPr lang="en-US" sz="2000" kern="0" dirty="0">
                            <a:solidFill>
                              <a:prstClr val="white"/>
                            </a:solidFill>
                            <a:cs typeface="Calibri" panose="020F0502020204030204" pitchFamily="34" charset="0"/>
                          </a:endParaRPr>
                        </a:p>
                      </p:txBody>
                    </p:sp>
                    <p:sp>
                      <p:nvSpPr>
                        <p:cNvPr id="36" name="Rectangle 35"/>
                        <p:cNvSpPr/>
                        <p:nvPr/>
                      </p:nvSpPr>
                      <p:spPr>
                        <a:xfrm>
                          <a:off x="1416120" y="5665934"/>
                          <a:ext cx="939055" cy="523220"/>
                        </a:xfrm>
                        <a:prstGeom prst="rect">
                          <a:avLst/>
                        </a:prstGeom>
                      </p:spPr>
                      <p:txBody>
                        <a:bodyPr wrap="square">
                          <a:spAutoFit/>
                        </a:bodyPr>
                        <a:lstStyle/>
                        <a:p>
                          <a:pPr algn="ctr" defTabSz="1086792"/>
                          <a:r>
                            <a:rPr lang="en-US" sz="1400" b="1" dirty="0" smtClean="0">
                              <a:solidFill>
                                <a:srgbClr val="44546A"/>
                              </a:solidFill>
                            </a:rPr>
                            <a:t>Tables/</a:t>
                          </a:r>
                        </a:p>
                        <a:p>
                          <a:pPr algn="ctr" defTabSz="1086792"/>
                          <a:r>
                            <a:rPr lang="en-US" sz="1400" b="1" dirty="0" smtClean="0">
                              <a:solidFill>
                                <a:srgbClr val="44546A"/>
                              </a:solidFill>
                            </a:rPr>
                            <a:t>Views</a:t>
                          </a:r>
                          <a:endParaRPr lang="en-US" sz="1400" b="1" dirty="0">
                            <a:solidFill>
                              <a:srgbClr val="44546A"/>
                            </a:solidFill>
                          </a:endParaRPr>
                        </a:p>
                      </p:txBody>
                    </p:sp>
                    <p:sp>
                      <p:nvSpPr>
                        <p:cNvPr id="62" name="Rounded Rectangle 61"/>
                        <p:cNvSpPr/>
                        <p:nvPr/>
                      </p:nvSpPr>
                      <p:spPr>
                        <a:xfrm>
                          <a:off x="1283032" y="4571214"/>
                          <a:ext cx="1221243" cy="445575"/>
                        </a:xfrm>
                        <a:prstGeom prst="roundRect">
                          <a:avLst/>
                        </a:prstGeom>
                        <a:solidFill>
                          <a:schemeClr val="accent5">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chemeClr val="bg1"/>
                              </a:solidFill>
                            </a:rPr>
                            <a:t>Target Database</a:t>
                          </a:r>
                          <a:endParaRPr lang="en-US" sz="1400" b="1" dirty="0">
                            <a:solidFill>
                              <a:schemeClr val="bg1"/>
                            </a:solidFill>
                          </a:endParaRPr>
                        </a:p>
                      </p:txBody>
                    </p:sp>
                  </p:grpSp>
                </p:grpSp>
                <p:sp>
                  <p:nvSpPr>
                    <p:cNvPr id="77" name="TextBox 76"/>
                    <p:cNvSpPr txBox="1"/>
                    <p:nvPr/>
                  </p:nvSpPr>
                  <p:spPr>
                    <a:xfrm>
                      <a:off x="2245290" y="5113812"/>
                      <a:ext cx="800219" cy="256545"/>
                    </a:xfrm>
                    <a:prstGeom prst="rect">
                      <a:avLst/>
                    </a:prstGeom>
                    <a:noFill/>
                  </p:spPr>
                  <p:txBody>
                    <a:bodyPr wrap="none" rtlCol="0">
                      <a:spAutoFit/>
                    </a:bodyPr>
                    <a:lstStyle/>
                    <a:p>
                      <a:r>
                        <a:rPr lang="en-US" sz="1067" b="1" dirty="0" smtClean="0"/>
                        <a:t>On Cloud</a:t>
                      </a:r>
                      <a:endParaRPr lang="en-US" sz="1067" b="1" dirty="0"/>
                    </a:p>
                  </p:txBody>
                </p:sp>
              </p:grpSp>
              <p:sp>
                <p:nvSpPr>
                  <p:cNvPr id="15" name="Striped Right Arrow 14"/>
                  <p:cNvSpPr/>
                  <p:nvPr/>
                </p:nvSpPr>
                <p:spPr>
                  <a:xfrm>
                    <a:off x="3657600" y="2844775"/>
                    <a:ext cx="1219200" cy="431825"/>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72" name="TextBox 71"/>
                  <p:cNvSpPr txBox="1"/>
                  <p:nvPr/>
                </p:nvSpPr>
                <p:spPr>
                  <a:xfrm>
                    <a:off x="3542730" y="2518190"/>
                    <a:ext cx="1362853" cy="420756"/>
                  </a:xfrm>
                  <a:prstGeom prst="rect">
                    <a:avLst/>
                  </a:prstGeom>
                  <a:noFill/>
                </p:spPr>
                <p:txBody>
                  <a:bodyPr wrap="square" rtlCol="0">
                    <a:spAutoFit/>
                  </a:bodyPr>
                  <a:lstStyle/>
                  <a:p>
                    <a:r>
                      <a:rPr lang="en-US" sz="1067" b="1" dirty="0" smtClean="0"/>
                      <a:t>Source Metadata Details</a:t>
                    </a:r>
                    <a:endParaRPr lang="en-US" sz="1067" b="1" dirty="0"/>
                  </a:p>
                </p:txBody>
              </p:sp>
              <p:sp>
                <p:nvSpPr>
                  <p:cNvPr id="172" name="Striped Right Arrow 171"/>
                  <p:cNvSpPr/>
                  <p:nvPr/>
                </p:nvSpPr>
                <p:spPr>
                  <a:xfrm>
                    <a:off x="9764529" y="4104495"/>
                    <a:ext cx="1319421" cy="440204"/>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176" name="TextBox 175"/>
                  <p:cNvSpPr txBox="1"/>
                  <p:nvPr/>
                </p:nvSpPr>
                <p:spPr>
                  <a:xfrm>
                    <a:off x="9646929" y="3888651"/>
                    <a:ext cx="1465466" cy="256545"/>
                  </a:xfrm>
                  <a:prstGeom prst="rect">
                    <a:avLst/>
                  </a:prstGeom>
                  <a:noFill/>
                </p:spPr>
                <p:txBody>
                  <a:bodyPr wrap="none" rtlCol="0">
                    <a:spAutoFit/>
                  </a:bodyPr>
                  <a:lstStyle/>
                  <a:p>
                    <a:r>
                      <a:rPr lang="en-US" sz="1067" b="1" dirty="0" smtClean="0"/>
                      <a:t>Comparison Output</a:t>
                    </a:r>
                    <a:endParaRPr lang="en-US" sz="1067" b="1" dirty="0"/>
                  </a:p>
                </p:txBody>
              </p:sp>
              <p:pic>
                <p:nvPicPr>
                  <p:cNvPr id="177" name="Picture 176"/>
                  <p:cNvPicPr>
                    <a:picLocks noChangeAspect="1"/>
                  </p:cNvPicPr>
                  <p:nvPr/>
                </p:nvPicPr>
                <p:blipFill rotWithShape="1">
                  <a:blip r:embed="rId3"/>
                  <a:srcRect l="1391" t="2174"/>
                  <a:stretch/>
                </p:blipFill>
                <p:spPr>
                  <a:xfrm>
                    <a:off x="11200289" y="3094079"/>
                    <a:ext cx="2579052" cy="2102233"/>
                  </a:xfrm>
                  <a:prstGeom prst="rect">
                    <a:avLst/>
                  </a:prstGeom>
                </p:spPr>
              </p:pic>
            </p:grpSp>
            <p:grpSp>
              <p:nvGrpSpPr>
                <p:cNvPr id="39" name="Group 38"/>
                <p:cNvGrpSpPr/>
                <p:nvPr/>
              </p:nvGrpSpPr>
              <p:grpSpPr>
                <a:xfrm>
                  <a:off x="4946622" y="2134185"/>
                  <a:ext cx="4565232" cy="4432268"/>
                  <a:chOff x="4946622" y="2134185"/>
                  <a:chExt cx="4565232" cy="4432268"/>
                </a:xfrm>
              </p:grpSpPr>
              <p:grpSp>
                <p:nvGrpSpPr>
                  <p:cNvPr id="32" name="Group 31"/>
                  <p:cNvGrpSpPr/>
                  <p:nvPr/>
                </p:nvGrpSpPr>
                <p:grpSpPr>
                  <a:xfrm>
                    <a:off x="4946622" y="2134185"/>
                    <a:ext cx="4513232" cy="4432268"/>
                    <a:chOff x="5011768" y="1812057"/>
                    <a:chExt cx="4513232" cy="4432268"/>
                  </a:xfrm>
                </p:grpSpPr>
                <p:sp>
                  <p:nvSpPr>
                    <p:cNvPr id="10" name="Rounded Rectangle 9"/>
                    <p:cNvSpPr/>
                    <p:nvPr/>
                  </p:nvSpPr>
                  <p:spPr>
                    <a:xfrm>
                      <a:off x="5011768" y="1812057"/>
                      <a:ext cx="4513232" cy="4432268"/>
                    </a:xfrm>
                    <a:prstGeom prst="roundRect">
                      <a:avLst/>
                    </a:prstGeom>
                    <a:solidFill>
                      <a:schemeClr val="accent6">
                        <a:lumMod val="40000"/>
                        <a:lumOff val="60000"/>
                      </a:schemeClr>
                    </a:solidFill>
                    <a:ln w="12700">
                      <a:solidFill>
                        <a:schemeClr val="accent6">
                          <a:lumMod val="50000"/>
                        </a:schemeClr>
                      </a:solidFill>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nvGrpSpPr>
                    <p:cNvPr id="132" name="Group 131"/>
                    <p:cNvGrpSpPr/>
                    <p:nvPr/>
                  </p:nvGrpSpPr>
                  <p:grpSpPr>
                    <a:xfrm>
                      <a:off x="5030632" y="1854479"/>
                      <a:ext cx="4410339" cy="4323307"/>
                      <a:chOff x="276227" y="1480989"/>
                      <a:chExt cx="4425950" cy="4421188"/>
                    </a:xfrm>
                  </p:grpSpPr>
                  <p:sp>
                    <p:nvSpPr>
                      <p:cNvPr id="133" name="Freeform 7"/>
                      <p:cNvSpPr>
                        <a:spLocks/>
                      </p:cNvSpPr>
                      <p:nvPr/>
                    </p:nvSpPr>
                    <p:spPr bwMode="auto">
                      <a:xfrm>
                        <a:off x="1121130" y="2323511"/>
                        <a:ext cx="2736145" cy="2736145"/>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ysClr val="window" lastClr="FFFFFF">
                          <a:lumMod val="85000"/>
                        </a:sys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34" name="Freeform 7"/>
                      <p:cNvSpPr>
                        <a:spLocks/>
                      </p:cNvSpPr>
                      <p:nvPr/>
                    </p:nvSpPr>
                    <p:spPr bwMode="auto">
                      <a:xfrm>
                        <a:off x="1263653" y="2462859"/>
                        <a:ext cx="2452686" cy="2452686"/>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141414">
                          <a:lumMod val="75000"/>
                          <a:lumOff val="25000"/>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grpSp>
                    <p:nvGrpSpPr>
                      <p:cNvPr id="135" name="Group 134"/>
                      <p:cNvGrpSpPr/>
                      <p:nvPr/>
                    </p:nvGrpSpPr>
                    <p:grpSpPr>
                      <a:xfrm>
                        <a:off x="1562102" y="1480989"/>
                        <a:ext cx="1843088" cy="1843088"/>
                        <a:chOff x="1628777" y="1671489"/>
                        <a:chExt cx="1843088" cy="1843088"/>
                      </a:xfrm>
                    </p:grpSpPr>
                    <p:sp>
                      <p:nvSpPr>
                        <p:cNvPr id="158" name="AutoShape 4"/>
                        <p:cNvSpPr>
                          <a:spLocks noChangeAspect="1" noChangeArrowheads="1" noTextEdit="1"/>
                        </p:cNvSpPr>
                        <p:nvPr/>
                      </p:nvSpPr>
                      <p:spPr bwMode="auto">
                        <a:xfrm>
                          <a:off x="1644652" y="1687364"/>
                          <a:ext cx="179705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59" name="Freeform 6"/>
                        <p:cNvSpPr>
                          <a:spLocks/>
                        </p:cNvSpPr>
                        <p:nvPr/>
                      </p:nvSpPr>
                      <p:spPr bwMode="auto">
                        <a:xfrm>
                          <a:off x="1628777" y="1671489"/>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rgbClr val="6DB33F"/>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60" name="Freeform 7"/>
                        <p:cNvSpPr>
                          <a:spLocks/>
                        </p:cNvSpPr>
                        <p:nvPr/>
                      </p:nvSpPr>
                      <p:spPr bwMode="auto">
                        <a:xfrm>
                          <a:off x="1704977" y="1747689"/>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61" name="Freeform 160"/>
                        <p:cNvSpPr/>
                        <p:nvPr/>
                      </p:nvSpPr>
                      <p:spPr>
                        <a:xfrm>
                          <a:off x="1692277" y="1749276"/>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rgbClr val="6DB33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white"/>
                            </a:solidFill>
                            <a:effectLst/>
                            <a:uLnTx/>
                            <a:uFillTx/>
                            <a:latin typeface="Arial"/>
                            <a:ea typeface="+mn-ea"/>
                            <a:cs typeface="Arial" panose="020B0604020202020204" pitchFamily="34" charset="0"/>
                          </a:endParaRPr>
                        </a:p>
                      </p:txBody>
                    </p:sp>
                    <p:sp>
                      <p:nvSpPr>
                        <p:cNvPr id="162" name="Freeform 9"/>
                        <p:cNvSpPr>
                          <a:spLocks/>
                        </p:cNvSpPr>
                        <p:nvPr/>
                      </p:nvSpPr>
                      <p:spPr bwMode="auto">
                        <a:xfrm>
                          <a:off x="1738315" y="1747689"/>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38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63" name="TextBox 162"/>
                        <p:cNvSpPr txBox="1"/>
                        <p:nvPr/>
                      </p:nvSpPr>
                      <p:spPr>
                        <a:xfrm>
                          <a:off x="2369638" y="2104583"/>
                          <a:ext cx="347075" cy="410667"/>
                        </a:xfrm>
                        <a:prstGeom prst="rect">
                          <a:avLst/>
                        </a:prstGeom>
                        <a:noFill/>
                      </p:spPr>
                      <p:txBody>
                        <a:bodyPr wrap="non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cs typeface="Arial" panose="020B0604020202020204" pitchFamily="34" charset="0"/>
                            </a:rPr>
                            <a:t>01</a:t>
                          </a:r>
                        </a:p>
                      </p:txBody>
                    </p:sp>
                    <p:sp>
                      <p:nvSpPr>
                        <p:cNvPr id="164" name="TextBox 163"/>
                        <p:cNvSpPr txBox="1"/>
                        <p:nvPr/>
                      </p:nvSpPr>
                      <p:spPr>
                        <a:xfrm>
                          <a:off x="1975627" y="2596796"/>
                          <a:ext cx="1229287" cy="613752"/>
                        </a:xfrm>
                        <a:prstGeom prst="rect">
                          <a:avLst/>
                        </a:prstGeom>
                        <a:no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rgbClr val="141414"/>
                              </a:solidFill>
                              <a:effectLst/>
                              <a:uLnTx/>
                              <a:uFillTx/>
                              <a:cs typeface="Arial" panose="020B0604020202020204" pitchFamily="34" charset="0"/>
                            </a:rPr>
                            <a:t>Database</a:t>
                          </a:r>
                          <a:r>
                            <a:rPr lang="en-US" sz="1300" b="1" kern="0" dirty="0" smtClean="0">
                              <a:solidFill>
                                <a:srgbClr val="141414"/>
                              </a:solidFill>
                              <a:cs typeface="Arial" panose="020B0604020202020204" pitchFamily="34" charset="0"/>
                            </a:rPr>
                            <a:t>/ Connection </a:t>
                          </a:r>
                          <a:r>
                            <a:rPr kumimoji="0" lang="en-US" sz="1300" b="1" i="0" u="none" strike="noStrike" kern="0" cap="none" spc="0" normalizeH="0" noProof="0" dirty="0" smtClean="0">
                              <a:ln>
                                <a:noFill/>
                              </a:ln>
                              <a:solidFill>
                                <a:srgbClr val="141414"/>
                              </a:solidFill>
                              <a:effectLst/>
                              <a:uLnTx/>
                              <a:uFillTx/>
                              <a:cs typeface="Arial" panose="020B0604020202020204" pitchFamily="34" charset="0"/>
                            </a:rPr>
                            <a:t>Details</a:t>
                          </a:r>
                          <a:endParaRPr kumimoji="0" lang="en-US" sz="1300" b="1" i="0" u="none" strike="noStrike" kern="0" cap="none" spc="0" normalizeH="0" baseline="0" noProof="0" dirty="0" smtClean="0">
                            <a:ln>
                              <a:noFill/>
                            </a:ln>
                            <a:solidFill>
                              <a:srgbClr val="141414"/>
                            </a:solidFill>
                            <a:effectLst/>
                            <a:uLnTx/>
                            <a:uFillTx/>
                            <a:cs typeface="Arial" panose="020B0604020202020204" pitchFamily="34" charset="0"/>
                          </a:endParaRPr>
                        </a:p>
                      </p:txBody>
                    </p:sp>
                  </p:grpSp>
                  <p:grpSp>
                    <p:nvGrpSpPr>
                      <p:cNvPr id="136" name="Group 135"/>
                      <p:cNvGrpSpPr/>
                      <p:nvPr/>
                    </p:nvGrpSpPr>
                    <p:grpSpPr>
                      <a:xfrm>
                        <a:off x="276227" y="2766864"/>
                        <a:ext cx="1843088" cy="1843088"/>
                        <a:chOff x="276227" y="2766864"/>
                        <a:chExt cx="1843088" cy="1843088"/>
                      </a:xfrm>
                    </p:grpSpPr>
                    <p:sp>
                      <p:nvSpPr>
                        <p:cNvPr id="152" name="Freeform 6"/>
                        <p:cNvSpPr>
                          <a:spLocks/>
                        </p:cNvSpPr>
                        <p:nvPr/>
                      </p:nvSpPr>
                      <p:spPr bwMode="auto">
                        <a:xfrm>
                          <a:off x="276227" y="2766864"/>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rgbClr val="DF7A1C"/>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53" name="Freeform 7"/>
                        <p:cNvSpPr>
                          <a:spLocks/>
                        </p:cNvSpPr>
                        <p:nvPr/>
                      </p:nvSpPr>
                      <p:spPr bwMode="auto">
                        <a:xfrm>
                          <a:off x="352427" y="2843064"/>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54" name="Freeform 153"/>
                        <p:cNvSpPr/>
                        <p:nvPr/>
                      </p:nvSpPr>
                      <p:spPr>
                        <a:xfrm>
                          <a:off x="339727" y="2844651"/>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rgbClr val="DF7A1C"/>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white"/>
                            </a:solidFill>
                            <a:effectLst/>
                            <a:uLnTx/>
                            <a:uFillTx/>
                            <a:latin typeface="Arial"/>
                            <a:ea typeface="+mn-ea"/>
                            <a:cs typeface="Arial" panose="020B0604020202020204" pitchFamily="34" charset="0"/>
                          </a:endParaRPr>
                        </a:p>
                      </p:txBody>
                    </p:sp>
                    <p:sp>
                      <p:nvSpPr>
                        <p:cNvPr id="155" name="Freeform 9"/>
                        <p:cNvSpPr>
                          <a:spLocks/>
                        </p:cNvSpPr>
                        <p:nvPr/>
                      </p:nvSpPr>
                      <p:spPr bwMode="auto">
                        <a:xfrm>
                          <a:off x="385765" y="2843064"/>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DF7A1C">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56" name="TextBox 155"/>
                        <p:cNvSpPr txBox="1"/>
                        <p:nvPr/>
                      </p:nvSpPr>
                      <p:spPr>
                        <a:xfrm>
                          <a:off x="1028713" y="3263677"/>
                          <a:ext cx="347075" cy="410667"/>
                        </a:xfrm>
                        <a:prstGeom prst="rect">
                          <a:avLst/>
                        </a:prstGeom>
                        <a:noFill/>
                      </p:spPr>
                      <p:txBody>
                        <a:bodyPr wrap="non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cs typeface="Arial" panose="020B0604020202020204" pitchFamily="34" charset="0"/>
                            </a:rPr>
                            <a:t>02</a:t>
                          </a:r>
                        </a:p>
                      </p:txBody>
                    </p:sp>
                    <p:sp>
                      <p:nvSpPr>
                        <p:cNvPr id="157" name="TextBox 156"/>
                        <p:cNvSpPr txBox="1"/>
                        <p:nvPr/>
                      </p:nvSpPr>
                      <p:spPr>
                        <a:xfrm>
                          <a:off x="576637" y="3714597"/>
                          <a:ext cx="1251118" cy="409169"/>
                        </a:xfrm>
                        <a:prstGeom prst="rect">
                          <a:avLst/>
                        </a:prstGeom>
                        <a:no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rgbClr val="141414"/>
                              </a:solidFill>
                              <a:effectLst/>
                              <a:uLnTx/>
                              <a:uFillTx/>
                              <a:cs typeface="Arial" panose="020B0604020202020204" pitchFamily="34" charset="0"/>
                            </a:rPr>
                            <a:t>Schema </a:t>
                          </a:r>
                          <a:r>
                            <a:rPr lang="en-US" sz="1300" b="1" kern="0" dirty="0" smtClean="0">
                              <a:solidFill>
                                <a:srgbClr val="141414"/>
                              </a:solidFill>
                              <a:cs typeface="Arial" panose="020B0604020202020204" pitchFamily="34" charset="0"/>
                            </a:rPr>
                            <a:t>Information</a:t>
                          </a:r>
                          <a:endParaRPr kumimoji="0" lang="en-US" sz="1300" b="1" i="0" u="none" strike="noStrike" kern="0" cap="none" spc="0" normalizeH="0" baseline="0" noProof="0" dirty="0" smtClean="0">
                            <a:ln>
                              <a:noFill/>
                            </a:ln>
                            <a:solidFill>
                              <a:srgbClr val="141414"/>
                            </a:solidFill>
                            <a:effectLst/>
                            <a:uLnTx/>
                            <a:uFillTx/>
                            <a:cs typeface="Arial" panose="020B0604020202020204" pitchFamily="34" charset="0"/>
                          </a:endParaRPr>
                        </a:p>
                      </p:txBody>
                    </p:sp>
                  </p:grpSp>
                  <p:grpSp>
                    <p:nvGrpSpPr>
                      <p:cNvPr id="137" name="Group 136"/>
                      <p:cNvGrpSpPr/>
                      <p:nvPr/>
                    </p:nvGrpSpPr>
                    <p:grpSpPr>
                      <a:xfrm>
                        <a:off x="2859089" y="2766864"/>
                        <a:ext cx="1843088" cy="1843088"/>
                        <a:chOff x="2859089" y="2766864"/>
                        <a:chExt cx="1843088" cy="1843088"/>
                      </a:xfrm>
                    </p:grpSpPr>
                    <p:sp>
                      <p:nvSpPr>
                        <p:cNvPr id="146" name="Freeform 6"/>
                        <p:cNvSpPr>
                          <a:spLocks/>
                        </p:cNvSpPr>
                        <p:nvPr/>
                      </p:nvSpPr>
                      <p:spPr bwMode="auto">
                        <a:xfrm>
                          <a:off x="2859089" y="2766864"/>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rgbClr val="50B3CF"/>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47" name="Freeform 7"/>
                        <p:cNvSpPr>
                          <a:spLocks/>
                        </p:cNvSpPr>
                        <p:nvPr/>
                      </p:nvSpPr>
                      <p:spPr bwMode="auto">
                        <a:xfrm>
                          <a:off x="2935289" y="2843064"/>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48" name="Freeform 147"/>
                        <p:cNvSpPr/>
                        <p:nvPr/>
                      </p:nvSpPr>
                      <p:spPr>
                        <a:xfrm>
                          <a:off x="2922589" y="2844651"/>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rgbClr val="50B3C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white"/>
                            </a:solidFill>
                            <a:effectLst/>
                            <a:uLnTx/>
                            <a:uFillTx/>
                            <a:latin typeface="Arial"/>
                            <a:ea typeface="+mn-ea"/>
                            <a:cs typeface="Arial" panose="020B0604020202020204" pitchFamily="34" charset="0"/>
                          </a:endParaRPr>
                        </a:p>
                      </p:txBody>
                    </p:sp>
                    <p:sp>
                      <p:nvSpPr>
                        <p:cNvPr id="149" name="Freeform 9"/>
                        <p:cNvSpPr>
                          <a:spLocks/>
                        </p:cNvSpPr>
                        <p:nvPr/>
                      </p:nvSpPr>
                      <p:spPr bwMode="auto">
                        <a:xfrm>
                          <a:off x="2968627" y="2843064"/>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50B3CF">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50" name="TextBox 149"/>
                        <p:cNvSpPr txBox="1"/>
                        <p:nvPr/>
                      </p:nvSpPr>
                      <p:spPr>
                        <a:xfrm>
                          <a:off x="3604807" y="3234922"/>
                          <a:ext cx="564664" cy="410667"/>
                        </a:xfrm>
                        <a:prstGeom prst="rect">
                          <a:avLst/>
                        </a:prstGeom>
                        <a:noFill/>
                      </p:spPr>
                      <p:txBody>
                        <a:bodyPr wrap="squar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cs typeface="Arial" panose="020B0604020202020204" pitchFamily="34" charset="0"/>
                            </a:rPr>
                            <a:t>04</a:t>
                          </a:r>
                        </a:p>
                      </p:txBody>
                    </p:sp>
                    <p:sp>
                      <p:nvSpPr>
                        <p:cNvPr id="151" name="TextBox 150"/>
                        <p:cNvSpPr txBox="1"/>
                        <p:nvPr/>
                      </p:nvSpPr>
                      <p:spPr>
                        <a:xfrm>
                          <a:off x="3210858" y="3717371"/>
                          <a:ext cx="1229287" cy="409169"/>
                        </a:xfrm>
                        <a:prstGeom prst="rect">
                          <a:avLst/>
                        </a:prstGeom>
                        <a:no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00" b="1" kern="0" dirty="0" smtClean="0">
                              <a:solidFill>
                                <a:srgbClr val="141414"/>
                              </a:solidFill>
                              <a:cs typeface="Arial" panose="020B0604020202020204" pitchFamily="34" charset="0"/>
                            </a:rPr>
                            <a:t>Metadata </a:t>
                          </a:r>
                          <a:r>
                            <a:rPr kumimoji="0" lang="en-US" sz="1300" b="1" i="0" u="none" strike="noStrike" kern="0" cap="none" spc="0" normalizeH="0" baseline="0" noProof="0" dirty="0" smtClean="0">
                              <a:ln>
                                <a:noFill/>
                              </a:ln>
                              <a:solidFill>
                                <a:srgbClr val="141414"/>
                              </a:solidFill>
                              <a:effectLst/>
                              <a:uLnTx/>
                              <a:uFillTx/>
                              <a:cs typeface="Arial" panose="020B0604020202020204" pitchFamily="34" charset="0"/>
                            </a:rPr>
                            <a:t>Rule </a:t>
                          </a:r>
                        </a:p>
                        <a:p>
                          <a:pPr marL="0" marR="0" lvl="0" indent="0" algn="ctr" defTabSz="457200" eaLnBrk="1" fontAlgn="auto" latinLnBrk="0" hangingPunct="1">
                            <a:lnSpc>
                              <a:spcPct val="100000"/>
                            </a:lnSpc>
                            <a:spcBef>
                              <a:spcPts val="0"/>
                            </a:spcBef>
                            <a:spcAft>
                              <a:spcPts val="0"/>
                            </a:spcAft>
                            <a:buClrTx/>
                            <a:buSzTx/>
                            <a:buFontTx/>
                            <a:buNone/>
                            <a:tabLst/>
                            <a:defRPr/>
                          </a:pPr>
                          <a:r>
                            <a:rPr lang="en-US" sz="1300" b="1" kern="0" dirty="0" smtClean="0">
                              <a:solidFill>
                                <a:srgbClr val="141414"/>
                              </a:solidFill>
                              <a:cs typeface="Arial" panose="020B0604020202020204" pitchFamily="34" charset="0"/>
                            </a:rPr>
                            <a:t>Definitions</a:t>
                          </a:r>
                          <a:endParaRPr kumimoji="0" lang="en-US" sz="1300" b="1" i="0" u="none" strike="noStrike" kern="0" cap="none" spc="0" normalizeH="0" baseline="0" noProof="0" dirty="0" smtClean="0">
                            <a:ln>
                              <a:noFill/>
                            </a:ln>
                            <a:solidFill>
                              <a:srgbClr val="141414"/>
                            </a:solidFill>
                            <a:effectLst/>
                            <a:uLnTx/>
                            <a:uFillTx/>
                            <a:cs typeface="Arial" panose="020B0604020202020204" pitchFamily="34" charset="0"/>
                          </a:endParaRPr>
                        </a:p>
                      </p:txBody>
                    </p:sp>
                  </p:grpSp>
                  <p:grpSp>
                    <p:nvGrpSpPr>
                      <p:cNvPr id="138" name="Group 137"/>
                      <p:cNvGrpSpPr/>
                      <p:nvPr/>
                    </p:nvGrpSpPr>
                    <p:grpSpPr>
                      <a:xfrm>
                        <a:off x="1562102" y="4059089"/>
                        <a:ext cx="1843088" cy="1843088"/>
                        <a:chOff x="1562102" y="4059089"/>
                        <a:chExt cx="1843088" cy="1843088"/>
                      </a:xfrm>
                    </p:grpSpPr>
                    <p:sp>
                      <p:nvSpPr>
                        <p:cNvPr id="140" name="Freeform 6"/>
                        <p:cNvSpPr>
                          <a:spLocks/>
                        </p:cNvSpPr>
                        <p:nvPr/>
                      </p:nvSpPr>
                      <p:spPr bwMode="auto">
                        <a:xfrm>
                          <a:off x="1562102" y="4059089"/>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41" name="Freeform 7"/>
                        <p:cNvSpPr>
                          <a:spLocks/>
                        </p:cNvSpPr>
                        <p:nvPr/>
                      </p:nvSpPr>
                      <p:spPr bwMode="auto">
                        <a:xfrm>
                          <a:off x="1638302" y="4135289"/>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42" name="Freeform 141"/>
                        <p:cNvSpPr/>
                        <p:nvPr/>
                      </p:nvSpPr>
                      <p:spPr>
                        <a:xfrm>
                          <a:off x="1625602" y="4136876"/>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white"/>
                            </a:solidFill>
                            <a:effectLst/>
                            <a:uLnTx/>
                            <a:uFillTx/>
                            <a:latin typeface="Arial"/>
                            <a:ea typeface="+mn-ea"/>
                            <a:cs typeface="Arial" panose="020B0604020202020204" pitchFamily="34" charset="0"/>
                          </a:endParaRPr>
                        </a:p>
                      </p:txBody>
                    </p:sp>
                    <p:sp>
                      <p:nvSpPr>
                        <p:cNvPr id="143" name="Freeform 9"/>
                        <p:cNvSpPr>
                          <a:spLocks/>
                        </p:cNvSpPr>
                        <p:nvPr/>
                      </p:nvSpPr>
                      <p:spPr bwMode="auto">
                        <a:xfrm>
                          <a:off x="1671640" y="4135289"/>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141414">
                            <a:lumMod val="75000"/>
                            <a:lumOff val="25000"/>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50B3CF"/>
                            </a:solidFill>
                            <a:effectLst/>
                            <a:uLnTx/>
                            <a:uFillTx/>
                            <a:cs typeface="Arial" panose="020B0604020202020204" pitchFamily="34" charset="0"/>
                          </a:endParaRPr>
                        </a:p>
                      </p:txBody>
                    </p:sp>
                    <p:sp>
                      <p:nvSpPr>
                        <p:cNvPr id="144" name="TextBox 143"/>
                        <p:cNvSpPr txBox="1"/>
                        <p:nvPr/>
                      </p:nvSpPr>
                      <p:spPr>
                        <a:xfrm>
                          <a:off x="2319908" y="4478231"/>
                          <a:ext cx="347075" cy="410667"/>
                        </a:xfrm>
                        <a:prstGeom prst="rect">
                          <a:avLst/>
                        </a:prstGeom>
                        <a:noFill/>
                      </p:spPr>
                      <p:txBody>
                        <a:bodyPr wrap="none" lIns="0" tIns="0" rIns="0" bIns="0"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cs typeface="Arial" panose="020B0604020202020204" pitchFamily="34" charset="0"/>
                            </a:rPr>
                            <a:t>03</a:t>
                          </a:r>
                        </a:p>
                      </p:txBody>
                    </p:sp>
                    <p:sp>
                      <p:nvSpPr>
                        <p:cNvPr id="145" name="TextBox 144"/>
                        <p:cNvSpPr txBox="1"/>
                        <p:nvPr/>
                      </p:nvSpPr>
                      <p:spPr>
                        <a:xfrm>
                          <a:off x="1875032" y="4982072"/>
                          <a:ext cx="1229287" cy="409169"/>
                        </a:xfrm>
                        <a:prstGeom prst="rect">
                          <a:avLst/>
                        </a:prstGeom>
                        <a:noFill/>
                      </p:spPr>
                      <p:txBody>
                        <a:bodyPr wrap="squar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rgbClr val="141414"/>
                              </a:solidFill>
                              <a:effectLst/>
                              <a:uLnTx/>
                              <a:uFillTx/>
                              <a:cs typeface="Arial" panose="020B0604020202020204" pitchFamily="34" charset="0"/>
                            </a:rPr>
                            <a:t>Table / View</a:t>
                          </a:r>
                        </a:p>
                        <a:p>
                          <a:pPr marL="0" marR="0" lvl="0" indent="0" algn="ctr" defTabSz="457200" eaLnBrk="1" fontAlgn="auto" latinLnBrk="0" hangingPunct="1">
                            <a:lnSpc>
                              <a:spcPct val="100000"/>
                            </a:lnSpc>
                            <a:spcBef>
                              <a:spcPts val="0"/>
                            </a:spcBef>
                            <a:spcAft>
                              <a:spcPts val="0"/>
                            </a:spcAft>
                            <a:buClrTx/>
                            <a:buSzTx/>
                            <a:buFontTx/>
                            <a:buNone/>
                            <a:tabLst/>
                            <a:defRPr/>
                          </a:pPr>
                          <a:r>
                            <a:rPr lang="en-US" sz="1300" b="1" kern="0" noProof="0" dirty="0" smtClean="0">
                              <a:solidFill>
                                <a:srgbClr val="141414"/>
                              </a:solidFill>
                              <a:cs typeface="Arial" panose="020B0604020202020204" pitchFamily="34" charset="0"/>
                            </a:rPr>
                            <a:t>Names</a:t>
                          </a:r>
                          <a:endParaRPr kumimoji="0" lang="en-US" sz="1300" b="1" i="0" u="none" strike="noStrike" kern="0" cap="none" spc="0" normalizeH="0" baseline="0" noProof="0" dirty="0" smtClean="0">
                            <a:ln>
                              <a:noFill/>
                            </a:ln>
                            <a:solidFill>
                              <a:srgbClr val="141414"/>
                            </a:solidFill>
                            <a:effectLst/>
                            <a:uLnTx/>
                            <a:uFillTx/>
                            <a:cs typeface="Arial" panose="020B0604020202020204" pitchFamily="34" charset="0"/>
                          </a:endParaRPr>
                        </a:p>
                      </p:txBody>
                    </p:sp>
                  </p:grpSp>
                  <p:sp>
                    <p:nvSpPr>
                      <p:cNvPr id="139" name="TextBox 138"/>
                      <p:cNvSpPr txBox="1"/>
                      <p:nvPr/>
                    </p:nvSpPr>
                    <p:spPr>
                      <a:xfrm>
                        <a:off x="2013587" y="3590165"/>
                        <a:ext cx="934944" cy="440642"/>
                      </a:xfrm>
                      <a:prstGeom prst="rect">
                        <a:avLst/>
                      </a:prstGeom>
                      <a:noFill/>
                    </p:spPr>
                    <p:txBody>
                      <a:bodyPr wrap="square" lIns="0" tIns="0" rIns="0" bIns="0" rtlCol="0">
                        <a:spAutoFit/>
                      </a:bodyPr>
                      <a:lstStyle/>
                      <a:p>
                        <a:pPr algn="ctr" defTabSz="1158321"/>
                        <a:r>
                          <a:rPr lang="en-US" sz="1400" b="1" dirty="0">
                            <a:solidFill>
                              <a:schemeClr val="bg1"/>
                            </a:solidFill>
                          </a:rPr>
                          <a:t>Metadata Reconciler</a:t>
                        </a:r>
                        <a:endParaRPr lang="en-IN" sz="1400" b="1" dirty="0">
                          <a:solidFill>
                            <a:schemeClr val="bg1"/>
                          </a:solidFill>
                        </a:endParaRPr>
                      </a:p>
                    </p:txBody>
                  </p:sp>
                </p:grpSp>
              </p:grpSp>
              <p:grpSp>
                <p:nvGrpSpPr>
                  <p:cNvPr id="35" name="Group 34"/>
                  <p:cNvGrpSpPr/>
                  <p:nvPr/>
                </p:nvGrpSpPr>
                <p:grpSpPr>
                  <a:xfrm>
                    <a:off x="7926491" y="5118729"/>
                    <a:ext cx="1585363" cy="1167188"/>
                    <a:chOff x="7939637" y="4867925"/>
                    <a:chExt cx="1585363" cy="1167188"/>
                  </a:xfrm>
                </p:grpSpPr>
                <p:pic>
                  <p:nvPicPr>
                    <p:cNvPr id="19" name="Picture 18"/>
                    <p:cNvPicPr>
                      <a:picLocks noChangeAspect="1"/>
                    </p:cNvPicPr>
                    <p:nvPr/>
                  </p:nvPicPr>
                  <p:blipFill rotWithShape="1">
                    <a:blip r:embed="rId4"/>
                    <a:srcRect r="60985" b="5005"/>
                    <a:stretch/>
                  </p:blipFill>
                  <p:spPr>
                    <a:xfrm>
                      <a:off x="7939637" y="5588611"/>
                      <a:ext cx="535917" cy="446502"/>
                    </a:xfrm>
                    <a:prstGeom prst="rect">
                      <a:avLst/>
                    </a:prstGeom>
                  </p:spPr>
                </p:pic>
                <p:sp>
                  <p:nvSpPr>
                    <p:cNvPr id="178" name="TextBox 177"/>
                    <p:cNvSpPr txBox="1"/>
                    <p:nvPr/>
                  </p:nvSpPr>
                  <p:spPr>
                    <a:xfrm>
                      <a:off x="7992208" y="5382255"/>
                      <a:ext cx="1532792" cy="256545"/>
                    </a:xfrm>
                    <a:prstGeom prst="rect">
                      <a:avLst/>
                    </a:prstGeom>
                    <a:noFill/>
                  </p:spPr>
                  <p:txBody>
                    <a:bodyPr wrap="none" rtlCol="0">
                      <a:spAutoFit/>
                    </a:bodyPr>
                    <a:lstStyle/>
                    <a:p>
                      <a:r>
                        <a:rPr lang="en-US" sz="1067" b="1" dirty="0" smtClean="0"/>
                        <a:t>Excel Import Feature</a:t>
                      </a:r>
                      <a:endParaRPr lang="en-US" sz="1067" b="1" dirty="0"/>
                    </a:p>
                  </p:txBody>
                </p:sp>
                <p:pic>
                  <p:nvPicPr>
                    <p:cNvPr id="24" name="Picture 23"/>
                    <p:cNvPicPr>
                      <a:picLocks noChangeAspect="1"/>
                    </p:cNvPicPr>
                    <p:nvPr/>
                  </p:nvPicPr>
                  <p:blipFill rotWithShape="1">
                    <a:blip r:embed="rId5"/>
                    <a:srcRect r="64056" b="8333"/>
                    <a:stretch/>
                  </p:blipFill>
                  <p:spPr>
                    <a:xfrm>
                      <a:off x="8717909" y="4867925"/>
                      <a:ext cx="603472" cy="484955"/>
                    </a:xfrm>
                    <a:prstGeom prst="rect">
                      <a:avLst/>
                    </a:prstGeom>
                  </p:spPr>
                </p:pic>
              </p:grpSp>
            </p:grpSp>
          </p:grpSp>
        </p:grpSp>
      </p:grpSp>
      <p:sp>
        <p:nvSpPr>
          <p:cNvPr id="181" name="TextBox 180"/>
          <p:cNvSpPr txBox="1"/>
          <p:nvPr/>
        </p:nvSpPr>
        <p:spPr>
          <a:xfrm>
            <a:off x="11761901" y="5665855"/>
            <a:ext cx="1947969" cy="256545"/>
          </a:xfrm>
          <a:prstGeom prst="rect">
            <a:avLst/>
          </a:prstGeom>
          <a:noFill/>
        </p:spPr>
        <p:txBody>
          <a:bodyPr wrap="none" rtlCol="0">
            <a:spAutoFit/>
          </a:bodyPr>
          <a:lstStyle/>
          <a:p>
            <a:r>
              <a:rPr lang="en-US" sz="1067" b="1" dirty="0" smtClean="0"/>
              <a:t>Metadata Validation Output</a:t>
            </a:r>
            <a:endParaRPr lang="en-US" sz="1067" b="1" dirty="0"/>
          </a:p>
        </p:txBody>
      </p:sp>
      <p:sp>
        <p:nvSpPr>
          <p:cNvPr id="182" name="Rectangle 181"/>
          <p:cNvSpPr/>
          <p:nvPr/>
        </p:nvSpPr>
        <p:spPr>
          <a:xfrm>
            <a:off x="10614525" y="7772400"/>
            <a:ext cx="2491875" cy="338554"/>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Tx/>
              <a:buSzTx/>
              <a:tabLst/>
              <a:defRPr/>
            </a:pPr>
            <a:r>
              <a:rPr kumimoji="0" lang="en-US" sz="1600" b="0" i="0" u="none" strike="noStrike" kern="0" cap="none" spc="0" normalizeH="0" baseline="0" noProof="0" dirty="0" smtClean="0">
                <a:ln>
                  <a:noFill/>
                </a:ln>
                <a:solidFill>
                  <a:srgbClr val="141414"/>
                </a:solidFill>
                <a:effectLst/>
                <a:uLnTx/>
                <a:uFillTx/>
                <a:hlinkClick r:id="rId6" action="ppaction://hlinksldjump"/>
              </a:rPr>
              <a:t>Back to Coverage Types</a:t>
            </a:r>
            <a:endParaRPr kumimoji="0" lang="en-US" sz="1600" b="0" i="0" u="none" strike="noStrike" kern="0" cap="none" spc="0" normalizeH="0" baseline="0" noProof="0" dirty="0" smtClean="0">
              <a:ln>
                <a:noFill/>
              </a:ln>
              <a:solidFill>
                <a:srgbClr val="141414"/>
              </a:solidFill>
              <a:effectLst/>
              <a:uLnTx/>
              <a:uFillTx/>
            </a:endParaRPr>
          </a:p>
        </p:txBody>
      </p:sp>
      <p:sp>
        <p:nvSpPr>
          <p:cNvPr id="96" name="TextBox 95"/>
          <p:cNvSpPr txBox="1"/>
          <p:nvPr/>
        </p:nvSpPr>
        <p:spPr>
          <a:xfrm>
            <a:off x="3655580" y="5493206"/>
            <a:ext cx="1362853" cy="420756"/>
          </a:xfrm>
          <a:prstGeom prst="rect">
            <a:avLst/>
          </a:prstGeom>
          <a:noFill/>
        </p:spPr>
        <p:txBody>
          <a:bodyPr wrap="square" rtlCol="0">
            <a:spAutoFit/>
          </a:bodyPr>
          <a:lstStyle/>
          <a:p>
            <a:r>
              <a:rPr lang="en-US" sz="1067" b="1" dirty="0" smtClean="0"/>
              <a:t>Target Metadata Details</a:t>
            </a:r>
            <a:endParaRPr lang="en-US" sz="1067" b="1" dirty="0"/>
          </a:p>
        </p:txBody>
      </p:sp>
      <p:pic>
        <p:nvPicPr>
          <p:cNvPr id="97" name="Picture 96"/>
          <p:cNvPicPr>
            <a:picLocks noChangeAspect="1"/>
          </p:cNvPicPr>
          <p:nvPr/>
        </p:nvPicPr>
        <p:blipFill>
          <a:blip r:embed="rId7"/>
          <a:stretch>
            <a:fillRect/>
          </a:stretch>
        </p:blipFill>
        <p:spPr>
          <a:xfrm>
            <a:off x="679681" y="2856718"/>
            <a:ext cx="648324" cy="250602"/>
          </a:xfrm>
          <a:prstGeom prst="rect">
            <a:avLst/>
          </a:prstGeom>
        </p:spPr>
      </p:pic>
      <p:pic>
        <p:nvPicPr>
          <p:cNvPr id="98" name="Picture 97"/>
          <p:cNvPicPr>
            <a:picLocks noChangeAspect="1"/>
          </p:cNvPicPr>
          <p:nvPr/>
        </p:nvPicPr>
        <p:blipFill>
          <a:blip r:embed="rId8"/>
          <a:stretch>
            <a:fillRect/>
          </a:stretch>
        </p:blipFill>
        <p:spPr>
          <a:xfrm>
            <a:off x="571690" y="1982608"/>
            <a:ext cx="941912" cy="190461"/>
          </a:xfrm>
          <a:prstGeom prst="rect">
            <a:avLst/>
          </a:prstGeom>
        </p:spPr>
      </p:pic>
      <p:pic>
        <p:nvPicPr>
          <p:cNvPr id="99" name="Picture 98"/>
          <p:cNvPicPr>
            <a:picLocks noChangeAspect="1"/>
          </p:cNvPicPr>
          <p:nvPr/>
        </p:nvPicPr>
        <p:blipFill>
          <a:blip r:embed="rId9"/>
          <a:stretch>
            <a:fillRect/>
          </a:stretch>
        </p:blipFill>
        <p:spPr>
          <a:xfrm>
            <a:off x="603481" y="2249013"/>
            <a:ext cx="937987" cy="157666"/>
          </a:xfrm>
          <a:prstGeom prst="rect">
            <a:avLst/>
          </a:prstGeom>
        </p:spPr>
      </p:pic>
      <p:pic>
        <p:nvPicPr>
          <p:cNvPr id="100" name="Picture 99"/>
          <p:cNvPicPr>
            <a:picLocks noChangeAspect="1"/>
          </p:cNvPicPr>
          <p:nvPr/>
        </p:nvPicPr>
        <p:blipFill>
          <a:blip r:embed="rId10"/>
          <a:stretch>
            <a:fillRect/>
          </a:stretch>
        </p:blipFill>
        <p:spPr>
          <a:xfrm>
            <a:off x="675581" y="2482623"/>
            <a:ext cx="778877" cy="325046"/>
          </a:xfrm>
          <a:prstGeom prst="rect">
            <a:avLst/>
          </a:prstGeom>
        </p:spPr>
      </p:pic>
      <p:sp>
        <p:nvSpPr>
          <p:cNvPr id="101" name="Rectangle 100"/>
          <p:cNvSpPr/>
          <p:nvPr/>
        </p:nvSpPr>
        <p:spPr>
          <a:xfrm>
            <a:off x="568842" y="1905856"/>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nvGrpSpPr>
          <p:cNvPr id="104" name="Group 103"/>
          <p:cNvGrpSpPr/>
          <p:nvPr/>
        </p:nvGrpSpPr>
        <p:grpSpPr>
          <a:xfrm>
            <a:off x="588430" y="5428410"/>
            <a:ext cx="988765" cy="1287828"/>
            <a:chOff x="10768168" y="2841884"/>
            <a:chExt cx="1010997" cy="1287828"/>
          </a:xfrm>
        </p:grpSpPr>
        <p:sp>
          <p:nvSpPr>
            <p:cNvPr id="105" name="Rectangle 104"/>
            <p:cNvSpPr/>
            <p:nvPr/>
          </p:nvSpPr>
          <p:spPr>
            <a:xfrm>
              <a:off x="10768168" y="2841884"/>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pic>
          <p:nvPicPr>
            <p:cNvPr id="106" name="Picture 2" descr="C:\Users\367288\Pictures\hive.jpg"/>
            <p:cNvPicPr>
              <a:picLocks noChangeAspect="1" noChangeArrowheads="1"/>
            </p:cNvPicPr>
            <p:nvPr/>
          </p:nvPicPr>
          <p:blipFill>
            <a:blip r:embed="rId11"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922372" y="3263472"/>
              <a:ext cx="478548" cy="39412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p:cNvPicPr>
              <a:picLocks noChangeAspect="1"/>
            </p:cNvPicPr>
            <p:nvPr/>
          </p:nvPicPr>
          <p:blipFill>
            <a:blip r:embed="rId12"/>
            <a:stretch>
              <a:fillRect/>
            </a:stretch>
          </p:blipFill>
          <p:spPr>
            <a:xfrm>
              <a:off x="10820169" y="2929037"/>
              <a:ext cx="958996" cy="213534"/>
            </a:xfrm>
            <a:prstGeom prst="rect">
              <a:avLst/>
            </a:prstGeom>
          </p:spPr>
        </p:pic>
        <p:pic>
          <p:nvPicPr>
            <p:cNvPr id="108" name="Picture 107"/>
            <p:cNvPicPr>
              <a:picLocks noChangeAspect="1"/>
            </p:cNvPicPr>
            <p:nvPr/>
          </p:nvPicPr>
          <p:blipFill>
            <a:blip r:embed="rId13"/>
            <a:stretch>
              <a:fillRect/>
            </a:stretch>
          </p:blipFill>
          <p:spPr>
            <a:xfrm>
              <a:off x="10818187" y="3737315"/>
              <a:ext cx="908092" cy="187859"/>
            </a:xfrm>
            <a:prstGeom prst="rect">
              <a:avLst/>
            </a:prstGeom>
          </p:spPr>
        </p:pic>
      </p:grpSp>
      <p:grpSp>
        <p:nvGrpSpPr>
          <p:cNvPr id="90" name="Group 89"/>
          <p:cNvGrpSpPr/>
          <p:nvPr/>
        </p:nvGrpSpPr>
        <p:grpSpPr>
          <a:xfrm>
            <a:off x="3777170" y="1982940"/>
            <a:ext cx="775733" cy="596521"/>
            <a:chOff x="5640945" y="3107786"/>
            <a:chExt cx="845286" cy="705500"/>
          </a:xfrm>
        </p:grpSpPr>
        <p:pic>
          <p:nvPicPr>
            <p:cNvPr id="91" name="Picture 90"/>
            <p:cNvPicPr>
              <a:picLocks noChangeAspect="1"/>
            </p:cNvPicPr>
            <p:nvPr/>
          </p:nvPicPr>
          <p:blipFill>
            <a:blip r:embed="rId14"/>
            <a:stretch>
              <a:fillRect/>
            </a:stretch>
          </p:blipFill>
          <p:spPr>
            <a:xfrm>
              <a:off x="5640945" y="3107786"/>
              <a:ext cx="552101" cy="705500"/>
            </a:xfrm>
            <a:prstGeom prst="rect">
              <a:avLst/>
            </a:prstGeom>
          </p:spPr>
        </p:pic>
        <p:pic>
          <p:nvPicPr>
            <p:cNvPr id="92" name="Picture 91"/>
            <p:cNvPicPr>
              <a:picLocks noChangeAspect="1"/>
            </p:cNvPicPr>
            <p:nvPr/>
          </p:nvPicPr>
          <p:blipFill>
            <a:blip r:embed="rId15"/>
            <a:stretch>
              <a:fillRect/>
            </a:stretch>
          </p:blipFill>
          <p:spPr>
            <a:xfrm>
              <a:off x="6110029" y="3377001"/>
              <a:ext cx="376202" cy="408284"/>
            </a:xfrm>
            <a:prstGeom prst="rect">
              <a:avLst/>
            </a:prstGeom>
          </p:spPr>
        </p:pic>
      </p:grpSp>
      <p:pic>
        <p:nvPicPr>
          <p:cNvPr id="93" name="Picture 92"/>
          <p:cNvPicPr>
            <a:picLocks noChangeAspect="1"/>
          </p:cNvPicPr>
          <p:nvPr/>
        </p:nvPicPr>
        <p:blipFill>
          <a:blip r:embed="rId16"/>
          <a:stretch>
            <a:fillRect/>
          </a:stretch>
        </p:blipFill>
        <p:spPr>
          <a:xfrm>
            <a:off x="3777170" y="4780923"/>
            <a:ext cx="941215" cy="648609"/>
          </a:xfrm>
          <a:prstGeom prst="rect">
            <a:avLst/>
          </a:prstGeom>
        </p:spPr>
      </p:pic>
    </p:spTree>
    <p:extLst>
      <p:ext uri="{BB962C8B-B14F-4D97-AF65-F5344CB8AC3E}">
        <p14:creationId xmlns:p14="http://schemas.microsoft.com/office/powerpoint/2010/main" val="67846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Approach – Automated Test Design </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grpSp>
        <p:nvGrpSpPr>
          <p:cNvPr id="155" name="Group 154"/>
          <p:cNvGrpSpPr/>
          <p:nvPr/>
        </p:nvGrpSpPr>
        <p:grpSpPr>
          <a:xfrm>
            <a:off x="511387" y="2067318"/>
            <a:ext cx="13619480" cy="5428212"/>
            <a:chOff x="511387" y="1551930"/>
            <a:chExt cx="13619480" cy="5943600"/>
          </a:xfrm>
        </p:grpSpPr>
        <p:grpSp>
          <p:nvGrpSpPr>
            <p:cNvPr id="107" name="Group 106"/>
            <p:cNvGrpSpPr/>
            <p:nvPr/>
          </p:nvGrpSpPr>
          <p:grpSpPr>
            <a:xfrm>
              <a:off x="511387" y="1551930"/>
              <a:ext cx="13619480" cy="5943600"/>
              <a:chOff x="246866" y="812309"/>
              <a:chExt cx="10153657" cy="5639330"/>
            </a:xfrm>
          </p:grpSpPr>
          <p:sp>
            <p:nvSpPr>
              <p:cNvPr id="108" name="Rounded Rectangle 107"/>
              <p:cNvSpPr/>
              <p:nvPr/>
            </p:nvSpPr>
            <p:spPr>
              <a:xfrm>
                <a:off x="6268512" y="2356320"/>
                <a:ext cx="4132011" cy="1971721"/>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002060"/>
                  </a:solidFill>
                </a:endParaRPr>
              </a:p>
            </p:txBody>
          </p:sp>
          <p:grpSp>
            <p:nvGrpSpPr>
              <p:cNvPr id="109" name="Group 108"/>
              <p:cNvGrpSpPr/>
              <p:nvPr/>
            </p:nvGrpSpPr>
            <p:grpSpPr>
              <a:xfrm>
                <a:off x="7607060" y="4697789"/>
                <a:ext cx="1492878" cy="1753850"/>
                <a:chOff x="12223133" y="7176239"/>
                <a:chExt cx="2239317" cy="2630775"/>
              </a:xfrm>
            </p:grpSpPr>
            <p:sp>
              <p:nvSpPr>
                <p:cNvPr id="145" name="Rectangle 144"/>
                <p:cNvSpPr/>
                <p:nvPr/>
              </p:nvSpPr>
              <p:spPr>
                <a:xfrm>
                  <a:off x="12245412" y="7176239"/>
                  <a:ext cx="2146041" cy="2630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46" name="Picture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30669" y="7997806"/>
                  <a:ext cx="793882" cy="793882"/>
                </a:xfrm>
                <a:prstGeom prst="rect">
                  <a:avLst/>
                </a:prstGeom>
              </p:spPr>
            </p:pic>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2654" y="8886088"/>
                  <a:ext cx="793882" cy="793882"/>
                </a:xfrm>
                <a:prstGeom prst="rect">
                  <a:avLst/>
                </a:prstGeom>
              </p:spPr>
            </p:pic>
            <p:sp>
              <p:nvSpPr>
                <p:cNvPr id="148" name="TextBox 147"/>
                <p:cNvSpPr txBox="1"/>
                <p:nvPr/>
              </p:nvSpPr>
              <p:spPr>
                <a:xfrm>
                  <a:off x="12223133" y="7231368"/>
                  <a:ext cx="2239317" cy="715267"/>
                </a:xfrm>
                <a:prstGeom prst="rect">
                  <a:avLst/>
                </a:prstGeom>
                <a:noFill/>
              </p:spPr>
              <p:txBody>
                <a:bodyPr wrap="square" rtlCol="0">
                  <a:spAutoFit/>
                </a:bodyPr>
                <a:lstStyle/>
                <a:p>
                  <a:pPr algn="ctr"/>
                  <a:r>
                    <a:rPr lang="en-US" sz="1333" b="1" dirty="0">
                      <a:solidFill>
                        <a:srgbClr val="002060"/>
                      </a:solidFill>
                    </a:rPr>
                    <a:t>Data Segmentation Queries</a:t>
                  </a:r>
                </a:p>
              </p:txBody>
            </p:sp>
          </p:grpSp>
          <p:sp>
            <p:nvSpPr>
              <p:cNvPr id="110" name="Rectangle 109"/>
              <p:cNvSpPr/>
              <p:nvPr/>
            </p:nvSpPr>
            <p:spPr>
              <a:xfrm>
                <a:off x="6617212" y="2135830"/>
                <a:ext cx="1966953" cy="321222"/>
              </a:xfrm>
              <a:prstGeom prst="rect">
                <a:avLst/>
              </a:prstGeom>
              <a:solidFill>
                <a:schemeClr val="accent1">
                  <a:lumMod val="60000"/>
                  <a:lumOff val="40000"/>
                </a:schemeClr>
              </a:solidFill>
            </p:spPr>
            <p:txBody>
              <a:bodyPr wrap="square">
                <a:spAutoFit/>
              </a:bodyPr>
              <a:lstStyle/>
              <a:p>
                <a:pPr algn="ctr"/>
                <a:r>
                  <a:rPr lang="en-US" sz="1600" b="1" dirty="0">
                    <a:solidFill>
                      <a:srgbClr val="002060"/>
                    </a:solidFill>
                    <a:latin typeface="Segoe UI" panose="020B0502040204020203" pitchFamily="34" charset="0"/>
                    <a:ea typeface="Segoe UI" panose="020B0502040204020203" pitchFamily="34" charset="0"/>
                    <a:cs typeface="Segoe UI" panose="020B0502040204020203" pitchFamily="34" charset="0"/>
                  </a:rPr>
                  <a:t>Segmentation</a:t>
                </a:r>
              </a:p>
            </p:txBody>
          </p:sp>
          <p:pic>
            <p:nvPicPr>
              <p:cNvPr id="111" name="Picture 1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66" y="2289408"/>
                <a:ext cx="1052773" cy="1052773"/>
              </a:xfrm>
              <a:prstGeom prst="rect">
                <a:avLst/>
              </a:prstGeom>
            </p:spPr>
          </p:pic>
          <p:sp>
            <p:nvSpPr>
              <p:cNvPr id="112" name="TextBox 111"/>
              <p:cNvSpPr txBox="1"/>
              <p:nvPr/>
            </p:nvSpPr>
            <p:spPr>
              <a:xfrm>
                <a:off x="311693" y="3378060"/>
                <a:ext cx="1018869" cy="276999"/>
              </a:xfrm>
              <a:prstGeom prst="rect">
                <a:avLst/>
              </a:prstGeom>
              <a:noFill/>
            </p:spPr>
            <p:txBody>
              <a:bodyPr wrap="none" rtlCol="0">
                <a:spAutoFit/>
              </a:bodyPr>
              <a:lstStyle/>
              <a:p>
                <a:r>
                  <a:rPr lang="en-US" sz="1200" dirty="0"/>
                  <a:t>Test Engineer</a:t>
                </a:r>
              </a:p>
            </p:txBody>
          </p:sp>
          <p:cxnSp>
            <p:nvCxnSpPr>
              <p:cNvPr id="115" name="Elbow Connector 114"/>
              <p:cNvCxnSpPr>
                <a:stCxn id="111" idx="0"/>
                <a:endCxn id="140" idx="1"/>
              </p:cNvCxnSpPr>
              <p:nvPr/>
            </p:nvCxnSpPr>
            <p:spPr>
              <a:xfrm rot="5400000" flipH="1" flipV="1">
                <a:off x="772146" y="1520139"/>
                <a:ext cx="770377" cy="768163"/>
              </a:xfrm>
              <a:prstGeom prst="bentConnector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1541416" y="812309"/>
                <a:ext cx="4312605" cy="1413444"/>
                <a:chOff x="2312124" y="1104163"/>
                <a:chExt cx="6468907" cy="2120165"/>
              </a:xfrm>
            </p:grpSpPr>
            <p:sp>
              <p:nvSpPr>
                <p:cNvPr id="140" name="Rectangle 139"/>
                <p:cNvSpPr/>
                <p:nvPr/>
              </p:nvSpPr>
              <p:spPr>
                <a:xfrm>
                  <a:off x="2312124" y="1104163"/>
                  <a:ext cx="6468905" cy="21201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41" name="TextBox 140"/>
                <p:cNvSpPr txBox="1"/>
                <p:nvPr/>
              </p:nvSpPr>
              <p:spPr>
                <a:xfrm>
                  <a:off x="2328737" y="2396654"/>
                  <a:ext cx="1849641" cy="477150"/>
                </a:xfrm>
                <a:prstGeom prst="rect">
                  <a:avLst/>
                </a:prstGeom>
                <a:noFill/>
              </p:spPr>
              <p:txBody>
                <a:bodyPr wrap="none" rtlCol="0">
                  <a:spAutoFit/>
                </a:bodyPr>
                <a:lstStyle/>
                <a:p>
                  <a:r>
                    <a:rPr lang="en-US" sz="1467" dirty="0"/>
                    <a:t>Due Diligence</a:t>
                  </a:r>
                </a:p>
              </p:txBody>
            </p:sp>
            <p:sp>
              <p:nvSpPr>
                <p:cNvPr id="142" name="TextBox 141"/>
                <p:cNvSpPr txBox="1"/>
                <p:nvPr/>
              </p:nvSpPr>
              <p:spPr>
                <a:xfrm>
                  <a:off x="4295450" y="1154851"/>
                  <a:ext cx="4485581" cy="1007197"/>
                </a:xfrm>
                <a:prstGeom prst="rect">
                  <a:avLst/>
                </a:prstGeom>
                <a:noFill/>
              </p:spPr>
              <p:txBody>
                <a:bodyPr wrap="square" rtlCol="0">
                  <a:spAutoFit/>
                </a:bodyPr>
                <a:lstStyle/>
                <a:p>
                  <a:r>
                    <a:rPr lang="en-US" sz="1333" dirty="0"/>
                    <a:t>1. Access the </a:t>
                  </a:r>
                  <a:r>
                    <a:rPr lang="en-US" sz="1333" dirty="0" smtClean="0"/>
                    <a:t>Source and Target environment to </a:t>
                  </a:r>
                  <a:r>
                    <a:rPr lang="en-US" sz="1333" dirty="0"/>
                    <a:t>understand the Cluster capacity (no of Cores,RAM size etc)</a:t>
                  </a:r>
                </a:p>
              </p:txBody>
            </p:sp>
            <p:sp>
              <p:nvSpPr>
                <p:cNvPr id="143" name="TextBox 142"/>
                <p:cNvSpPr txBox="1"/>
                <p:nvPr/>
              </p:nvSpPr>
              <p:spPr>
                <a:xfrm>
                  <a:off x="4346217" y="2151428"/>
                  <a:ext cx="4384047" cy="715267"/>
                </a:xfrm>
                <a:prstGeom prst="rect">
                  <a:avLst/>
                </a:prstGeom>
                <a:noFill/>
              </p:spPr>
              <p:txBody>
                <a:bodyPr wrap="square" rtlCol="0">
                  <a:spAutoFit/>
                </a:bodyPr>
                <a:lstStyle/>
                <a:p>
                  <a:r>
                    <a:rPr lang="en-US" sz="1333" dirty="0"/>
                    <a:t>2. Derive the segmentation size of each </a:t>
                  </a:r>
                  <a:r>
                    <a:rPr lang="en-US" sz="1333" dirty="0" smtClean="0"/>
                    <a:t>partition based on the Table / View volume statistics</a:t>
                  </a:r>
                </a:p>
              </p:txBody>
            </p:sp>
            <p:pic>
              <p:nvPicPr>
                <p:cNvPr id="144" name="Picture 1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8892" y="1212985"/>
                  <a:ext cx="829418" cy="1162735"/>
                </a:xfrm>
                <a:prstGeom prst="rect">
                  <a:avLst/>
                </a:prstGeom>
              </p:spPr>
            </p:pic>
          </p:grpSp>
          <p:grpSp>
            <p:nvGrpSpPr>
              <p:cNvPr id="117" name="Group 116"/>
              <p:cNvGrpSpPr/>
              <p:nvPr/>
            </p:nvGrpSpPr>
            <p:grpSpPr>
              <a:xfrm>
                <a:off x="1520909" y="4186748"/>
                <a:ext cx="4313969" cy="1232505"/>
                <a:chOff x="2310076" y="930939"/>
                <a:chExt cx="6470954" cy="1848757"/>
              </a:xfrm>
            </p:grpSpPr>
            <p:sp>
              <p:nvSpPr>
                <p:cNvPr id="137" name="Rectangle 136"/>
                <p:cNvSpPr/>
                <p:nvPr/>
              </p:nvSpPr>
              <p:spPr>
                <a:xfrm>
                  <a:off x="2312124" y="930939"/>
                  <a:ext cx="6468906" cy="184875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38" name="TextBox 137"/>
                <p:cNvSpPr txBox="1"/>
                <p:nvPr/>
              </p:nvSpPr>
              <p:spPr>
                <a:xfrm>
                  <a:off x="2310076" y="2210043"/>
                  <a:ext cx="1824539" cy="477150"/>
                </a:xfrm>
                <a:prstGeom prst="rect">
                  <a:avLst/>
                </a:prstGeom>
                <a:noFill/>
              </p:spPr>
              <p:txBody>
                <a:bodyPr wrap="none" rtlCol="0">
                  <a:spAutoFit/>
                </a:bodyPr>
                <a:lstStyle/>
                <a:p>
                  <a:r>
                    <a:rPr lang="en-US" sz="1467" dirty="0"/>
                    <a:t>Data Profiling</a:t>
                  </a:r>
                </a:p>
              </p:txBody>
            </p:sp>
            <p:sp>
              <p:nvSpPr>
                <p:cNvPr id="139" name="TextBox 138"/>
                <p:cNvSpPr txBox="1"/>
                <p:nvPr/>
              </p:nvSpPr>
              <p:spPr>
                <a:xfrm>
                  <a:off x="4188733" y="1506754"/>
                  <a:ext cx="4485579" cy="753859"/>
                </a:xfrm>
                <a:prstGeom prst="rect">
                  <a:avLst/>
                </a:prstGeom>
                <a:noFill/>
              </p:spPr>
              <p:txBody>
                <a:bodyPr wrap="square" rtlCol="0">
                  <a:spAutoFit/>
                </a:bodyPr>
                <a:lstStyle/>
                <a:p>
                  <a:r>
                    <a:rPr lang="en-US" sz="1333" dirty="0"/>
                    <a:t>Identify the segmentation column by data profiling </a:t>
                  </a:r>
                </a:p>
              </p:txBody>
            </p:sp>
          </p:grpSp>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9065" y="4353507"/>
                <a:ext cx="659809" cy="656017"/>
              </a:xfrm>
              <a:prstGeom prst="rect">
                <a:avLst/>
              </a:prstGeom>
            </p:spPr>
          </p:pic>
          <p:grpSp>
            <p:nvGrpSpPr>
              <p:cNvPr id="119" name="Group 118"/>
              <p:cNvGrpSpPr/>
              <p:nvPr/>
            </p:nvGrpSpPr>
            <p:grpSpPr>
              <a:xfrm>
                <a:off x="6596742" y="2576119"/>
                <a:ext cx="3443401" cy="593436"/>
                <a:chOff x="10108330" y="3733353"/>
                <a:chExt cx="5165102" cy="890154"/>
              </a:xfrm>
            </p:grpSpPr>
            <p:grpSp>
              <p:nvGrpSpPr>
                <p:cNvPr id="133" name="Group 132"/>
                <p:cNvGrpSpPr/>
                <p:nvPr/>
              </p:nvGrpSpPr>
              <p:grpSpPr>
                <a:xfrm>
                  <a:off x="10220296" y="3755373"/>
                  <a:ext cx="4410747" cy="828035"/>
                  <a:chOff x="12213458" y="3015889"/>
                  <a:chExt cx="4410747" cy="828035"/>
                </a:xfrm>
              </p:grpSpPr>
              <p:pic>
                <p:nvPicPr>
                  <p:cNvPr id="135" name="Picture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13458" y="3015889"/>
                    <a:ext cx="828035" cy="828035"/>
                  </a:xfrm>
                  <a:prstGeom prst="rect">
                    <a:avLst/>
                  </a:prstGeom>
                </p:spPr>
              </p:pic>
              <p:sp>
                <p:nvSpPr>
                  <p:cNvPr id="136" name="TextBox 135"/>
                  <p:cNvSpPr txBox="1"/>
                  <p:nvPr/>
                </p:nvSpPr>
                <p:spPr>
                  <a:xfrm>
                    <a:off x="13041493" y="3164280"/>
                    <a:ext cx="3582712" cy="507831"/>
                  </a:xfrm>
                  <a:prstGeom prst="rect">
                    <a:avLst/>
                  </a:prstGeom>
                  <a:noFill/>
                </p:spPr>
                <p:txBody>
                  <a:bodyPr wrap="none" rtlCol="0">
                    <a:spAutoFit/>
                  </a:bodyPr>
                  <a:lstStyle/>
                  <a:p>
                    <a:r>
                      <a:rPr lang="en-US" sz="1600" dirty="0"/>
                      <a:t>Derive segmentation Logic</a:t>
                    </a:r>
                  </a:p>
                </p:txBody>
              </p:sp>
            </p:grpSp>
            <p:sp>
              <p:nvSpPr>
                <p:cNvPr id="134" name="Rounded Rectangle 133"/>
                <p:cNvSpPr/>
                <p:nvPr/>
              </p:nvSpPr>
              <p:spPr>
                <a:xfrm>
                  <a:off x="10108330" y="3733353"/>
                  <a:ext cx="5165102" cy="8901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p:cNvGrpSpPr/>
              <p:nvPr/>
            </p:nvGrpSpPr>
            <p:grpSpPr>
              <a:xfrm>
                <a:off x="6603548" y="3489038"/>
                <a:ext cx="3444240" cy="593436"/>
                <a:chOff x="10230506" y="4468257"/>
                <a:chExt cx="5166360" cy="890154"/>
              </a:xfrm>
            </p:grpSpPr>
            <p:sp>
              <p:nvSpPr>
                <p:cNvPr id="129" name="Rounded Rectangle 128"/>
                <p:cNvSpPr/>
                <p:nvPr/>
              </p:nvSpPr>
              <p:spPr>
                <a:xfrm>
                  <a:off x="10230506" y="4468257"/>
                  <a:ext cx="5166360" cy="8901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30" name="Picture 1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47337" y="4565303"/>
                  <a:ext cx="617294" cy="640834"/>
                </a:xfrm>
                <a:prstGeom prst="rect">
                  <a:avLst/>
                </a:prstGeom>
              </p:spPr>
            </p:pic>
            <p:sp>
              <p:nvSpPr>
                <p:cNvPr id="132" name="TextBox 131"/>
                <p:cNvSpPr txBox="1"/>
                <p:nvPr/>
              </p:nvSpPr>
              <p:spPr>
                <a:xfrm>
                  <a:off x="11257104" y="4651959"/>
                  <a:ext cx="2524730" cy="507831"/>
                </a:xfrm>
                <a:prstGeom prst="rect">
                  <a:avLst/>
                </a:prstGeom>
                <a:noFill/>
              </p:spPr>
              <p:txBody>
                <a:bodyPr wrap="none" rtlCol="0">
                  <a:spAutoFit/>
                </a:bodyPr>
                <a:lstStyle/>
                <a:p>
                  <a:r>
                    <a:rPr lang="en-US" sz="1600" dirty="0"/>
                    <a:t>Query Generation</a:t>
                  </a:r>
                </a:p>
              </p:txBody>
            </p:sp>
          </p:grpSp>
          <p:pic>
            <p:nvPicPr>
              <p:cNvPr id="121" name="Picture 120"/>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043817" y="1903755"/>
                <a:ext cx="735124" cy="735124"/>
              </a:xfrm>
              <a:prstGeom prst="rect">
                <a:avLst/>
              </a:prstGeom>
            </p:spPr>
          </p:pic>
          <p:sp>
            <p:nvSpPr>
              <p:cNvPr id="122" name="Notched Right Arrow 121"/>
              <p:cNvSpPr/>
              <p:nvPr/>
            </p:nvSpPr>
            <p:spPr>
              <a:xfrm rot="5400000">
                <a:off x="8155597" y="3246808"/>
                <a:ext cx="243840" cy="182880"/>
              </a:xfrm>
              <a:prstGeom prst="notched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23" name="Elbow Connector 122"/>
              <p:cNvCxnSpPr>
                <a:stCxn id="140" idx="2"/>
              </p:cNvCxnSpPr>
              <p:nvPr/>
            </p:nvCxnSpPr>
            <p:spPr>
              <a:xfrm rot="16200000" flipH="1">
                <a:off x="4629295" y="1294175"/>
                <a:ext cx="707638" cy="2570793"/>
              </a:xfrm>
              <a:prstGeom prst="bentConnector2">
                <a:avLst/>
              </a:prstGeom>
              <a:ln w="28575">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137" idx="0"/>
                <a:endCxn id="108" idx="1"/>
              </p:cNvCxnSpPr>
              <p:nvPr/>
            </p:nvCxnSpPr>
            <p:spPr>
              <a:xfrm rot="5400000" flipH="1" flipV="1">
                <a:off x="4551261" y="2469498"/>
                <a:ext cx="844567" cy="2589935"/>
              </a:xfrm>
              <a:prstGeom prst="bentConnector2">
                <a:avLst/>
              </a:prstGeom>
              <a:ln w="28575">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8" idx="2"/>
                <a:endCxn id="145" idx="0"/>
              </p:cNvCxnSpPr>
              <p:nvPr/>
            </p:nvCxnSpPr>
            <p:spPr>
              <a:xfrm>
                <a:off x="8334517" y="4328042"/>
                <a:ext cx="2743" cy="369747"/>
              </a:xfrm>
              <a:prstGeom prst="straightConnector1">
                <a:avLst/>
              </a:prstGeom>
              <a:ln w="28575">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2773347" y="2433180"/>
                <a:ext cx="1966953" cy="287772"/>
              </a:xfrm>
              <a:prstGeom prst="rect">
                <a:avLst/>
              </a:prstGeom>
              <a:solidFill>
                <a:schemeClr val="bg2">
                  <a:lumMod val="75000"/>
                </a:schemeClr>
              </a:solidFill>
              <a:ln>
                <a:solidFill>
                  <a:schemeClr val="accent1">
                    <a:lumMod val="50000"/>
                  </a:schemeClr>
                </a:solidFill>
              </a:ln>
            </p:spPr>
            <p:txBody>
              <a:bodyPr wrap="square">
                <a:spAutoFit/>
              </a:bodyPr>
              <a:lstStyle/>
              <a:p>
                <a:pPr algn="ctr"/>
                <a:r>
                  <a:rPr lang="en-US" sz="1200" b="1" dirty="0">
                    <a:solidFill>
                      <a:schemeClr val="bg1"/>
                    </a:solidFill>
                    <a:latin typeface="Segoe UI" panose="020B0502040204020203" pitchFamily="34" charset="0"/>
                    <a:ea typeface="Segoe UI" panose="020B0502040204020203" pitchFamily="34" charset="0"/>
                    <a:cs typeface="Segoe UI" panose="020B0502040204020203" pitchFamily="34" charset="0"/>
                  </a:rPr>
                  <a:t>Segmentation Size</a:t>
                </a:r>
              </a:p>
            </p:txBody>
          </p:sp>
          <p:sp>
            <p:nvSpPr>
              <p:cNvPr id="127" name="Rectangle 126"/>
              <p:cNvSpPr/>
              <p:nvPr/>
            </p:nvSpPr>
            <p:spPr>
              <a:xfrm>
                <a:off x="2773347" y="3563823"/>
                <a:ext cx="1966953" cy="287772"/>
              </a:xfrm>
              <a:prstGeom prst="rect">
                <a:avLst/>
              </a:prstGeom>
              <a:solidFill>
                <a:schemeClr val="bg2">
                  <a:lumMod val="75000"/>
                </a:schemeClr>
              </a:solidFill>
              <a:ln>
                <a:solidFill>
                  <a:schemeClr val="accent1">
                    <a:lumMod val="50000"/>
                  </a:schemeClr>
                </a:solidFill>
              </a:ln>
            </p:spPr>
            <p:txBody>
              <a:bodyPr wrap="square">
                <a:spAutoFit/>
              </a:bodyPr>
              <a:lstStyle/>
              <a:p>
                <a:pPr algn="ctr"/>
                <a:r>
                  <a:rPr lang="en-US" sz="1200" b="1" dirty="0">
                    <a:solidFill>
                      <a:schemeClr val="bg1"/>
                    </a:solidFill>
                    <a:latin typeface="Segoe UI" panose="020B0502040204020203" pitchFamily="34" charset="0"/>
                    <a:ea typeface="Segoe UI" panose="020B0502040204020203" pitchFamily="34" charset="0"/>
                    <a:cs typeface="Segoe UI" panose="020B0502040204020203" pitchFamily="34" charset="0"/>
                  </a:rPr>
                  <a:t>Segmentation Column</a:t>
                </a:r>
              </a:p>
            </p:txBody>
          </p:sp>
          <p:cxnSp>
            <p:nvCxnSpPr>
              <p:cNvPr id="128" name="Elbow Connector 127"/>
              <p:cNvCxnSpPr>
                <a:stCxn id="111" idx="2"/>
                <a:endCxn id="137" idx="1"/>
              </p:cNvCxnSpPr>
              <p:nvPr/>
            </p:nvCxnSpPr>
            <p:spPr>
              <a:xfrm rot="16200000" flipH="1">
                <a:off x="417353" y="3698080"/>
                <a:ext cx="1460820" cy="749022"/>
              </a:xfrm>
              <a:prstGeom prst="bentConnector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49" name="TextBox 148"/>
            <p:cNvSpPr txBox="1"/>
            <p:nvPr/>
          </p:nvSpPr>
          <p:spPr>
            <a:xfrm>
              <a:off x="9323230" y="1976996"/>
              <a:ext cx="3440724" cy="275743"/>
            </a:xfrm>
            <a:prstGeom prst="rect">
              <a:avLst/>
            </a:prstGeom>
            <a:noFill/>
          </p:spPr>
          <p:txBody>
            <a:bodyPr wrap="square" lIns="59717" tIns="29858" rIns="59717" bIns="29858"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1158321"/>
              <a:r>
                <a:rPr lang="en-US" sz="1400" dirty="0" smtClean="0">
                  <a:latin typeface="Segoe UI "/>
                </a:rPr>
                <a:t>BRAVO - Data Lake </a:t>
              </a:r>
              <a:r>
                <a:rPr lang="en-US" sz="1400" dirty="0">
                  <a:latin typeface="Segoe UI "/>
                </a:rPr>
                <a:t>Processing QA</a:t>
              </a:r>
              <a:endParaRPr lang="en-IN" sz="1400" dirty="0">
                <a:latin typeface="Segoe UI "/>
              </a:endParaRPr>
            </a:p>
          </p:txBody>
        </p:sp>
      </p:grpSp>
      <p:sp>
        <p:nvSpPr>
          <p:cNvPr id="159" name="TextBox 158"/>
          <p:cNvSpPr txBox="1"/>
          <p:nvPr/>
        </p:nvSpPr>
        <p:spPr>
          <a:xfrm>
            <a:off x="248919" y="983132"/>
            <a:ext cx="14014027" cy="757664"/>
          </a:xfrm>
          <a:prstGeom prst="rect">
            <a:avLst/>
          </a:prstGeom>
          <a:noFill/>
        </p:spPr>
        <p:txBody>
          <a:bodyPr wrap="square" rtlCol="0">
            <a:spAutoFit/>
          </a:bodyPr>
          <a:lstStyle/>
          <a:p>
            <a:r>
              <a:rPr lang="en-US" sz="1400" dirty="0" smtClean="0"/>
              <a:t>SQL queries are automatically created for each of the Source and Target Tables / Views considered as part of migration based on the Segmentation Column. The segmentation size determines the number of segments in the table. For </a:t>
            </a:r>
            <a:r>
              <a:rPr lang="en-US" sz="1400" dirty="0" err="1" smtClean="0"/>
              <a:t>eg</a:t>
            </a:r>
            <a:r>
              <a:rPr lang="en-US" sz="1400" dirty="0" smtClean="0"/>
              <a:t>. a table with size 1000000 records and segmentation size is 100000 then there will be 10 SQL queries created for that table in both Source and Target with ease and with no manual intervention</a:t>
            </a:r>
          </a:p>
        </p:txBody>
      </p:sp>
      <p:grpSp>
        <p:nvGrpSpPr>
          <p:cNvPr id="53" name="Group 52"/>
          <p:cNvGrpSpPr/>
          <p:nvPr/>
        </p:nvGrpSpPr>
        <p:grpSpPr>
          <a:xfrm>
            <a:off x="8610669" y="2150250"/>
            <a:ext cx="807646" cy="807017"/>
            <a:chOff x="11231954" y="3857706"/>
            <a:chExt cx="807646" cy="807017"/>
          </a:xfrm>
        </p:grpSpPr>
        <p:grpSp>
          <p:nvGrpSpPr>
            <p:cNvPr id="54" name="Group 53"/>
            <p:cNvGrpSpPr/>
            <p:nvPr/>
          </p:nvGrpSpPr>
          <p:grpSpPr>
            <a:xfrm>
              <a:off x="11231954" y="3857706"/>
              <a:ext cx="807646" cy="807017"/>
              <a:chOff x="11231954" y="3857706"/>
              <a:chExt cx="807646" cy="807017"/>
            </a:xfrm>
          </p:grpSpPr>
          <p:sp>
            <p:nvSpPr>
              <p:cNvPr id="56" name="Oval 55"/>
              <p:cNvSpPr/>
              <p:nvPr/>
            </p:nvSpPr>
            <p:spPr>
              <a:xfrm>
                <a:off x="11231954" y="3857706"/>
                <a:ext cx="807646" cy="807017"/>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4073"/>
                <a:endParaRPr lang="en-IN" sz="2542" dirty="0">
                  <a:solidFill>
                    <a:prstClr val="white"/>
                  </a:solidFill>
                </a:endParaRPr>
              </a:p>
            </p:txBody>
          </p:sp>
          <p:sp>
            <p:nvSpPr>
              <p:cNvPr id="57" name="Oval 56"/>
              <p:cNvSpPr/>
              <p:nvPr/>
            </p:nvSpPr>
            <p:spPr>
              <a:xfrm>
                <a:off x="11297548" y="3978398"/>
                <a:ext cx="655246" cy="561859"/>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1421645">
                  <a:defRPr/>
                </a:pPr>
                <a:endParaRPr lang="en-IN" sz="2000" kern="0" dirty="0">
                  <a:solidFill>
                    <a:prstClr val="black"/>
                  </a:solidFill>
                  <a:latin typeface="Calibri" panose="020F0502020204030204" pitchFamily="34" charset="0"/>
                </a:endParaRPr>
              </a:p>
            </p:txBody>
          </p:sp>
        </p:grpSp>
        <p:pic>
          <p:nvPicPr>
            <p:cNvPr id="55" name="Picture 4" descr="C:\Users\366267\Desktop\Capture41.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1386621" y="4016133"/>
              <a:ext cx="498312" cy="524124"/>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Rectangle 57"/>
          <p:cNvSpPr/>
          <p:nvPr/>
        </p:nvSpPr>
        <p:spPr>
          <a:xfrm>
            <a:off x="10591964" y="7759831"/>
            <a:ext cx="2491875" cy="338554"/>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Tx/>
              <a:buSzTx/>
              <a:tabLst/>
              <a:defRPr/>
            </a:pPr>
            <a:r>
              <a:rPr kumimoji="0" lang="en-US" sz="1600" b="0" i="0" u="none" strike="noStrike" kern="0" cap="none" spc="0" normalizeH="0" baseline="0" noProof="0" dirty="0" smtClean="0">
                <a:ln>
                  <a:noFill/>
                </a:ln>
                <a:solidFill>
                  <a:srgbClr val="3333FF"/>
                </a:solidFill>
                <a:effectLst/>
                <a:uLnTx/>
                <a:uFillTx/>
                <a:hlinkClick r:id="rId11" action="ppaction://hlinksldjump"/>
              </a:rPr>
              <a:t>Back to Coverage Types</a:t>
            </a:r>
            <a:endParaRPr kumimoji="0" lang="en-US" sz="1600" b="0" i="0" u="none" strike="noStrike" kern="0" cap="none" spc="0" normalizeH="0" baseline="0" noProof="0" dirty="0" smtClean="0">
              <a:ln>
                <a:noFill/>
              </a:ln>
              <a:solidFill>
                <a:srgbClr val="3333FF"/>
              </a:solidFill>
              <a:effectLst/>
              <a:uLnTx/>
              <a:uFillTx/>
            </a:endParaRPr>
          </a:p>
        </p:txBody>
      </p:sp>
    </p:spTree>
    <p:extLst>
      <p:ext uri="{BB962C8B-B14F-4D97-AF65-F5344CB8AC3E}">
        <p14:creationId xmlns:p14="http://schemas.microsoft.com/office/powerpoint/2010/main" val="398378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Approach – History/Incremental Data Validation</a:t>
            </a:r>
            <a:endParaRPr lang="en-US" dirty="0"/>
          </a:p>
        </p:txBody>
      </p:sp>
      <p:grpSp>
        <p:nvGrpSpPr>
          <p:cNvPr id="6" name="Group 5"/>
          <p:cNvGrpSpPr/>
          <p:nvPr/>
        </p:nvGrpSpPr>
        <p:grpSpPr>
          <a:xfrm>
            <a:off x="277203" y="904137"/>
            <a:ext cx="15038996" cy="7173063"/>
            <a:chOff x="159981" y="65937"/>
            <a:chExt cx="9961061" cy="6370802"/>
          </a:xfrm>
        </p:grpSpPr>
        <p:sp>
          <p:nvSpPr>
            <p:cNvPr id="157" name="Rectangle 156"/>
            <p:cNvSpPr/>
            <p:nvPr/>
          </p:nvSpPr>
          <p:spPr>
            <a:xfrm>
              <a:off x="240649" y="65937"/>
              <a:ext cx="9182773" cy="6107012"/>
            </a:xfrm>
            <a:prstGeom prst="rect">
              <a:avLst/>
            </a:prstGeom>
            <a:solidFill>
              <a:srgbClr val="50B3CF">
                <a:lumMod val="40000"/>
                <a:lumOff val="60000"/>
              </a:srgbClr>
            </a:solidFill>
            <a:ln w="25400" cap="flat" cmpd="sng" algn="ctr">
              <a:solidFill>
                <a:srgbClr val="50B3CF">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Arial"/>
                <a:ea typeface="+mn-ea"/>
                <a:cs typeface="+mn-cs"/>
              </a:endParaRPr>
            </a:p>
          </p:txBody>
        </p:sp>
        <p:grpSp>
          <p:nvGrpSpPr>
            <p:cNvPr id="158" name="Group 157"/>
            <p:cNvGrpSpPr/>
            <p:nvPr/>
          </p:nvGrpSpPr>
          <p:grpSpPr>
            <a:xfrm>
              <a:off x="979816" y="342807"/>
              <a:ext cx="7445208" cy="5247254"/>
              <a:chOff x="1322874" y="457947"/>
              <a:chExt cx="7362272" cy="5247254"/>
            </a:xfrm>
          </p:grpSpPr>
          <p:sp>
            <p:nvSpPr>
              <p:cNvPr id="159" name="TextBox 33"/>
              <p:cNvSpPr txBox="1"/>
              <p:nvPr/>
            </p:nvSpPr>
            <p:spPr>
              <a:xfrm>
                <a:off x="1388420" y="457947"/>
                <a:ext cx="1553841" cy="24601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dirty="0" smtClean="0">
                    <a:solidFill>
                      <a:srgbClr val="141414"/>
                    </a:solidFill>
                    <a:latin typeface="Calibri" panose="020F0502020204030204" pitchFamily="34" charset="0"/>
                    <a:cs typeface="Arial" panose="020B0604020202020204" pitchFamily="34" charset="0"/>
                  </a:rPr>
                  <a:t>Existing</a:t>
                </a:r>
                <a:r>
                  <a:rPr lang="en-US" sz="800" b="1" dirty="0" smtClean="0">
                    <a:solidFill>
                      <a:srgbClr val="141414"/>
                    </a:solidFill>
                    <a:latin typeface="Calibri" panose="020F0502020204030204" pitchFamily="34" charset="0"/>
                    <a:cs typeface="Arial" panose="020B0604020202020204" pitchFamily="34" charset="0"/>
                  </a:rPr>
                  <a:t> </a:t>
                </a:r>
                <a:r>
                  <a:rPr lang="en-US" sz="1200" b="1" dirty="0" smtClean="0">
                    <a:solidFill>
                      <a:srgbClr val="141414"/>
                    </a:solidFill>
                    <a:latin typeface="Calibri" panose="020F0502020204030204" pitchFamily="34" charset="0"/>
                    <a:cs typeface="Arial" panose="020B0604020202020204" pitchFamily="34" charset="0"/>
                  </a:rPr>
                  <a:t> System (Existing Db</a:t>
                </a:r>
                <a:r>
                  <a:rPr lang="en-US" sz="1200" b="1" dirty="0" smtClean="0">
                    <a:solidFill>
                      <a:srgbClr val="141414"/>
                    </a:solidFill>
                    <a:latin typeface="Segoe UI" panose="020B0502040204020203" pitchFamily="34" charset="0"/>
                    <a:ea typeface="Segoe UI" panose="020B0502040204020203" pitchFamily="34" charset="0"/>
                    <a:cs typeface="Segoe UI" panose="020B0502040204020203" pitchFamily="34" charset="0"/>
                  </a:rPr>
                  <a:t>)</a:t>
                </a:r>
                <a:endParaRPr lang="en-US" sz="1200" b="1"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sp>
            <p:nvSpPr>
              <p:cNvPr id="160" name="TextBox 36"/>
              <p:cNvSpPr txBox="1"/>
              <p:nvPr/>
            </p:nvSpPr>
            <p:spPr>
              <a:xfrm>
                <a:off x="7567937" y="3465096"/>
                <a:ext cx="1117209"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200"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sp>
            <p:nvSpPr>
              <p:cNvPr id="161" name="Rectangle 160"/>
              <p:cNvSpPr/>
              <p:nvPr/>
            </p:nvSpPr>
            <p:spPr>
              <a:xfrm>
                <a:off x="3769388" y="3627771"/>
                <a:ext cx="1790768" cy="24622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000" b="1"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sp>
            <p:nvSpPr>
              <p:cNvPr id="162" name="Rectangle 161"/>
              <p:cNvSpPr/>
              <p:nvPr/>
            </p:nvSpPr>
            <p:spPr>
              <a:xfrm>
                <a:off x="6789420" y="4505795"/>
                <a:ext cx="1040110" cy="27699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200" dirty="0">
                  <a:solidFill>
                    <a:srgbClr val="141414"/>
                  </a:solidFill>
                  <a:latin typeface="Calibri" panose="020F0502020204030204" pitchFamily="34" charset="0"/>
                  <a:ea typeface="Segoe UI" panose="020B0502040204020203" pitchFamily="34" charset="0"/>
                  <a:cs typeface="Arial" panose="020B0604020202020204" pitchFamily="34" charset="0"/>
                </a:endParaRPr>
              </a:p>
            </p:txBody>
          </p:sp>
          <p:sp>
            <p:nvSpPr>
              <p:cNvPr id="163" name="Rectangle 162"/>
              <p:cNvSpPr/>
              <p:nvPr/>
            </p:nvSpPr>
            <p:spPr>
              <a:xfrm>
                <a:off x="5902740" y="5428202"/>
                <a:ext cx="717172" cy="27699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200" dirty="0">
                  <a:solidFill>
                    <a:srgbClr val="141414"/>
                  </a:solidFill>
                  <a:latin typeface="Calibri" panose="020F0502020204030204" pitchFamily="34" charset="0"/>
                  <a:ea typeface="Segoe UI" panose="020B0502040204020203" pitchFamily="34" charset="0"/>
                  <a:cs typeface="Arial" panose="020B0604020202020204" pitchFamily="34" charset="0"/>
                </a:endParaRPr>
              </a:p>
            </p:txBody>
          </p:sp>
          <p:sp>
            <p:nvSpPr>
              <p:cNvPr id="164" name="Rectangle 163"/>
              <p:cNvSpPr/>
              <p:nvPr/>
            </p:nvSpPr>
            <p:spPr>
              <a:xfrm>
                <a:off x="1322874" y="1069999"/>
                <a:ext cx="1196407" cy="4100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200" dirty="0" smtClean="0">
                    <a:solidFill>
                      <a:srgbClr val="141414"/>
                    </a:solidFill>
                    <a:latin typeface="Calibri" panose="020F0502020204030204" pitchFamily="34" charset="0"/>
                    <a:cs typeface="Arial" panose="020B0604020202020204" pitchFamily="34" charset="0"/>
                  </a:rPr>
                  <a:t>Extract Data</a:t>
                </a:r>
              </a:p>
              <a:p>
                <a:pPr>
                  <a:defRPr/>
                </a:pPr>
                <a:r>
                  <a:rPr lang="en-US" sz="1200" dirty="0" smtClean="0">
                    <a:solidFill>
                      <a:srgbClr val="141414"/>
                    </a:solidFill>
                    <a:latin typeface="Calibri" panose="020F0502020204030204" pitchFamily="34" charset="0"/>
                    <a:cs typeface="Arial" panose="020B0604020202020204" pitchFamily="34" charset="0"/>
                  </a:rPr>
                  <a:t>Using SQL scripts</a:t>
                </a:r>
                <a:endParaRPr lang="en-US" sz="1200" dirty="0">
                  <a:solidFill>
                    <a:srgbClr val="141414"/>
                  </a:solidFill>
                  <a:latin typeface="Calibri" panose="020F0502020204030204" pitchFamily="34" charset="0"/>
                  <a:cs typeface="Arial" panose="020B0604020202020204" pitchFamily="34" charset="0"/>
                </a:endParaRPr>
              </a:p>
            </p:txBody>
          </p:sp>
          <p:sp>
            <p:nvSpPr>
              <p:cNvPr id="165" name="TextBox 33"/>
              <p:cNvSpPr txBox="1"/>
              <p:nvPr/>
            </p:nvSpPr>
            <p:spPr>
              <a:xfrm>
                <a:off x="4142840" y="3331305"/>
                <a:ext cx="997232" cy="2616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100" dirty="0">
                  <a:solidFill>
                    <a:srgbClr val="141414"/>
                  </a:solidFill>
                  <a:latin typeface="Arial Narrow" panose="020B0606020202030204" pitchFamily="34" charset="0"/>
                  <a:ea typeface="Segoe UI" panose="020B0502040204020203" pitchFamily="34" charset="0"/>
                  <a:cs typeface="Segoe UI" panose="020B0502040204020203" pitchFamily="34" charset="0"/>
                </a:endParaRPr>
              </a:p>
            </p:txBody>
          </p:sp>
        </p:grpSp>
        <p:pic>
          <p:nvPicPr>
            <p:cNvPr id="166" name="Picture 1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18" y="331284"/>
              <a:ext cx="729113" cy="691674"/>
            </a:xfrm>
            <a:prstGeom prst="rect">
              <a:avLst/>
            </a:prstGeom>
          </p:spPr>
        </p:pic>
        <p:pic>
          <p:nvPicPr>
            <p:cNvPr id="167" name="Picture 1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18" y="1278390"/>
              <a:ext cx="729113" cy="691674"/>
            </a:xfrm>
            <a:prstGeom prst="rect">
              <a:avLst/>
            </a:prstGeom>
          </p:spPr>
        </p:pic>
        <p:sp>
          <p:nvSpPr>
            <p:cNvPr id="168" name="TextBox 167"/>
            <p:cNvSpPr txBox="1"/>
            <p:nvPr/>
          </p:nvSpPr>
          <p:spPr>
            <a:xfrm>
              <a:off x="1406392" y="179488"/>
              <a:ext cx="5434037" cy="303592"/>
            </a:xfrm>
            <a:prstGeom prst="rect">
              <a:avLst/>
            </a:prstGeom>
            <a:noFill/>
          </p:spPr>
          <p:txBody>
            <a:bodyPr wrap="square" rtlCol="0">
              <a:noAutofit/>
            </a:bodyPr>
            <a:lstStyle/>
            <a:p>
              <a:pPr algn="ctr" defTabSz="457200"/>
              <a:r>
                <a:rPr lang="en-US" sz="1200" b="1" dirty="0" smtClean="0">
                  <a:solidFill>
                    <a:srgbClr val="141414"/>
                  </a:solidFill>
                  <a:latin typeface="Calibri" panose="020F0502020204030204" pitchFamily="34" charset="0"/>
                </a:rPr>
                <a:t>Testing Strategy for Current Data</a:t>
              </a:r>
            </a:p>
          </p:txBody>
        </p:sp>
        <p:sp>
          <p:nvSpPr>
            <p:cNvPr id="169" name="TextBox 33"/>
            <p:cNvSpPr txBox="1"/>
            <p:nvPr/>
          </p:nvSpPr>
          <p:spPr>
            <a:xfrm>
              <a:off x="1058997" y="1821384"/>
              <a:ext cx="1646101" cy="24601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dirty="0" smtClean="0">
                  <a:solidFill>
                    <a:srgbClr val="141414"/>
                  </a:solidFill>
                  <a:latin typeface="Calibri" panose="020F0502020204030204" pitchFamily="34" charset="0"/>
                  <a:cs typeface="Arial" panose="020B0604020202020204" pitchFamily="34" charset="0"/>
                </a:rPr>
                <a:t>New System(Teradata Db)</a:t>
              </a:r>
              <a:endParaRPr lang="en-US" sz="1200" b="1"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70" name="Elbow Connector 169"/>
            <p:cNvCxnSpPr/>
            <p:nvPr/>
          </p:nvCxnSpPr>
          <p:spPr>
            <a:xfrm>
              <a:off x="1597289" y="775467"/>
              <a:ext cx="742276" cy="362537"/>
            </a:xfrm>
            <a:prstGeom prst="bentConnector3">
              <a:avLst>
                <a:gd name="adj1" fmla="val 50000"/>
              </a:avLst>
            </a:prstGeom>
            <a:noFill/>
            <a:ln w="25400" cap="flat" cmpd="sng" algn="ctr">
              <a:solidFill>
                <a:srgbClr val="50B3CF"/>
              </a:solidFill>
              <a:prstDash val="solid"/>
              <a:tailEnd type="triangle"/>
            </a:ln>
            <a:effectLst>
              <a:outerShdw blurRad="40000" dist="20000" dir="5400000" rotWithShape="0">
                <a:srgbClr val="000000">
                  <a:alpha val="38000"/>
                </a:srgbClr>
              </a:outerShdw>
            </a:effectLst>
          </p:spPr>
        </p:cxnSp>
        <p:cxnSp>
          <p:nvCxnSpPr>
            <p:cNvPr id="171" name="Straight Connector 170"/>
            <p:cNvCxnSpPr/>
            <p:nvPr/>
          </p:nvCxnSpPr>
          <p:spPr>
            <a:xfrm flipV="1">
              <a:off x="1058997" y="762958"/>
              <a:ext cx="541917" cy="12509"/>
            </a:xfrm>
            <a:prstGeom prst="line">
              <a:avLst/>
            </a:prstGeom>
            <a:noFill/>
            <a:ln w="25400" cap="flat" cmpd="sng" algn="ctr">
              <a:solidFill>
                <a:srgbClr val="50B3CF"/>
              </a:solidFill>
              <a:prstDash val="solid"/>
            </a:ln>
            <a:effectLst>
              <a:outerShdw blurRad="40000" dist="20000" dir="5400000" rotWithShape="0">
                <a:srgbClr val="000000">
                  <a:alpha val="38000"/>
                </a:srgbClr>
              </a:outerShdw>
            </a:effectLst>
          </p:spPr>
        </p:cxnSp>
        <p:cxnSp>
          <p:nvCxnSpPr>
            <p:cNvPr id="172" name="Straight Connector 171"/>
            <p:cNvCxnSpPr/>
            <p:nvPr/>
          </p:nvCxnSpPr>
          <p:spPr>
            <a:xfrm>
              <a:off x="1047767" y="1801885"/>
              <a:ext cx="433817" cy="0"/>
            </a:xfrm>
            <a:prstGeom prst="line">
              <a:avLst/>
            </a:prstGeom>
            <a:noFill/>
            <a:ln w="25400" cap="flat" cmpd="sng" algn="ctr">
              <a:solidFill>
                <a:srgbClr val="50B3CF"/>
              </a:solidFill>
              <a:prstDash val="solid"/>
            </a:ln>
            <a:effectLst>
              <a:outerShdw blurRad="40000" dist="20000" dir="5400000" rotWithShape="0">
                <a:srgbClr val="000000">
                  <a:alpha val="38000"/>
                </a:srgbClr>
              </a:outerShdw>
            </a:effectLst>
          </p:spPr>
        </p:cxnSp>
        <p:cxnSp>
          <p:nvCxnSpPr>
            <p:cNvPr id="173" name="Elbow Connector 172"/>
            <p:cNvCxnSpPr/>
            <p:nvPr/>
          </p:nvCxnSpPr>
          <p:spPr>
            <a:xfrm flipV="1">
              <a:off x="1481584" y="1456048"/>
              <a:ext cx="857981" cy="336359"/>
            </a:xfrm>
            <a:prstGeom prst="bentConnector3">
              <a:avLst>
                <a:gd name="adj1" fmla="val 50000"/>
              </a:avLst>
            </a:prstGeom>
            <a:noFill/>
            <a:ln w="25400" cap="flat" cmpd="sng" algn="ctr">
              <a:solidFill>
                <a:srgbClr val="50B3CF"/>
              </a:solidFill>
              <a:prstDash val="solid"/>
              <a:tailEnd type="triangle"/>
            </a:ln>
            <a:effectLst>
              <a:outerShdw blurRad="40000" dist="20000" dir="5400000" rotWithShape="0">
                <a:srgbClr val="000000">
                  <a:alpha val="38000"/>
                </a:srgbClr>
              </a:outerShdw>
            </a:effectLst>
          </p:spPr>
        </p:cxnSp>
        <p:sp>
          <p:nvSpPr>
            <p:cNvPr id="174" name="Rectangle 173"/>
            <p:cNvSpPr/>
            <p:nvPr/>
          </p:nvSpPr>
          <p:spPr>
            <a:xfrm>
              <a:off x="2339568" y="952755"/>
              <a:ext cx="756058" cy="751148"/>
            </a:xfrm>
            <a:prstGeom prst="rect">
              <a:avLst/>
            </a:prstGeom>
            <a:gradFill rotWithShape="1">
              <a:gsLst>
                <a:gs pos="0">
                  <a:srgbClr val="72CDF4">
                    <a:tint val="50000"/>
                    <a:satMod val="300000"/>
                  </a:srgbClr>
                </a:gs>
                <a:gs pos="35000">
                  <a:srgbClr val="72CDF4">
                    <a:tint val="37000"/>
                    <a:satMod val="300000"/>
                  </a:srgbClr>
                </a:gs>
                <a:gs pos="100000">
                  <a:srgbClr val="72CDF4">
                    <a:tint val="15000"/>
                    <a:satMod val="350000"/>
                  </a:srgbClr>
                </a:gs>
              </a:gsLst>
              <a:lin ang="16200000" scaled="1"/>
            </a:gradFill>
            <a:ln w="9525" cap="flat" cmpd="sng" algn="ctr">
              <a:solidFill>
                <a:srgbClr val="72CDF4">
                  <a:shade val="95000"/>
                  <a:satMod val="105000"/>
                </a:srgbClr>
              </a:solidFill>
              <a:prstDash val="solid"/>
            </a:ln>
            <a:effectLst>
              <a:outerShdw blurRad="40000" dist="20000" dir="5400000" rotWithShape="0">
                <a:srgbClr val="000000">
                  <a:alpha val="38000"/>
                </a:srgbClr>
              </a:outerShdw>
            </a:effectLst>
          </p:spPr>
          <p:txBody>
            <a:bodyPr lIns="64008" tIns="32004" rIns="64008" bIns="32004"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pic>
          <p:nvPicPr>
            <p:cNvPr id="175" name="Picture 17" descr="http://www.mbbsoftware.com/Carousel/Compare-Files-and-Folders-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568" y="1021070"/>
              <a:ext cx="769310" cy="573804"/>
            </a:xfrm>
            <a:prstGeom prst="rect">
              <a:avLst/>
            </a:prstGeom>
            <a:noFill/>
            <a:extLst>
              <a:ext uri="{909E8E84-426E-40DD-AFC4-6F175D3DCCD1}">
                <a14:hiddenFill xmlns:a14="http://schemas.microsoft.com/office/drawing/2010/main">
                  <a:solidFill>
                    <a:srgbClr val="FFFFFF"/>
                  </a:solidFill>
                </a14:hiddenFill>
              </a:ext>
            </a:extLst>
          </p:spPr>
        </p:pic>
        <p:sp>
          <p:nvSpPr>
            <p:cNvPr id="176" name="Rounded Rectangle 175"/>
            <p:cNvSpPr/>
            <p:nvPr/>
          </p:nvSpPr>
          <p:spPr>
            <a:xfrm>
              <a:off x="2339565" y="620642"/>
              <a:ext cx="756059" cy="332113"/>
            </a:xfrm>
            <a:prstGeom prst="roundRect">
              <a:avLst>
                <a:gd name="adj" fmla="val 8344"/>
              </a:avLst>
            </a:prstGeom>
            <a:solidFill>
              <a:srgbClr val="50B3CF"/>
            </a:solidFill>
            <a:ln w="25400" cap="flat" cmpd="sng" algn="ctr">
              <a:noFill/>
              <a:prstDash val="solid"/>
            </a:ln>
            <a:effectLst/>
          </p:spPr>
          <p:txBody>
            <a:bodyPr lIns="0" rIns="0" anchor="ctr"/>
            <a:lstStyle/>
            <a:p>
              <a:pPr marL="0" marR="0" lvl="0" indent="0" algn="ctr" defTabSz="457200" eaLnBrk="1" fontAlgn="auto" latinLnBrk="0" hangingPunct="1">
                <a:lnSpc>
                  <a:spcPct val="100000"/>
                </a:lnSpc>
                <a:spcBef>
                  <a:spcPts val="0"/>
                </a:spcBef>
                <a:spcAft>
                  <a:spcPts val="0"/>
                </a:spcAft>
                <a:buClrTx/>
                <a:buSzTx/>
                <a:buFontTx/>
                <a:buNone/>
                <a:tabLst>
                  <a:tab pos="282258" algn="l"/>
                </a:tabLst>
                <a:defRPr/>
              </a:pPr>
              <a:r>
                <a:rPr kumimoji="0" lang="en-US" sz="800" b="1" i="0" u="none" strike="noStrike" kern="0" cap="none" spc="0" normalizeH="0" baseline="0" noProof="0" dirty="0" smtClean="0">
                  <a:ln>
                    <a:noFill/>
                  </a:ln>
                  <a:solidFill>
                    <a:srgbClr val="141414"/>
                  </a:solidFill>
                  <a:effectLst/>
                  <a:uLnTx/>
                  <a:uFillTx/>
                  <a:latin typeface="Calibri" panose="020F0502020204030204" pitchFamily="34" charset="0"/>
                  <a:ea typeface="+mn-ea"/>
                  <a:cs typeface="Calibri" panose="020F0502020204030204" pitchFamily="34" charset="0"/>
                </a:rPr>
                <a:t>Data Comparison</a:t>
              </a:r>
            </a:p>
            <a:p>
              <a:pPr marL="0" marR="0" lvl="0" indent="0" algn="ctr" defTabSz="457200" eaLnBrk="1" fontAlgn="auto" latinLnBrk="0" hangingPunct="1">
                <a:lnSpc>
                  <a:spcPct val="100000"/>
                </a:lnSpc>
                <a:spcBef>
                  <a:spcPts val="0"/>
                </a:spcBef>
                <a:spcAft>
                  <a:spcPts val="0"/>
                </a:spcAft>
                <a:buClrTx/>
                <a:buSzTx/>
                <a:buFontTx/>
                <a:buNone/>
                <a:tabLst>
                  <a:tab pos="282258" algn="l"/>
                </a:tabLst>
                <a:defRPr/>
              </a:pPr>
              <a:endParaRPr kumimoji="0" lang="en-US" sz="800" b="1" i="0" u="none" strike="noStrike" kern="0" cap="none" spc="0" normalizeH="0" baseline="0" noProof="0" dirty="0">
                <a:ln>
                  <a:noFill/>
                </a:ln>
                <a:solidFill>
                  <a:srgbClr val="141414"/>
                </a:solidFill>
                <a:effectLst/>
                <a:uLnTx/>
                <a:uFillTx/>
                <a:latin typeface="Calibri" panose="020F0502020204030204" pitchFamily="34" charset="0"/>
                <a:ea typeface="+mn-ea"/>
                <a:cs typeface="Calibri" panose="020F0502020204030204" pitchFamily="34" charset="0"/>
              </a:endParaRPr>
            </a:p>
          </p:txBody>
        </p:sp>
        <p:sp>
          <p:nvSpPr>
            <p:cNvPr id="177" name="TextBox 176"/>
            <p:cNvSpPr txBox="1"/>
            <p:nvPr/>
          </p:nvSpPr>
          <p:spPr>
            <a:xfrm>
              <a:off x="2988033" y="442019"/>
              <a:ext cx="6446689" cy="2050153"/>
            </a:xfrm>
            <a:prstGeom prst="rect">
              <a:avLst/>
            </a:prstGeom>
            <a:noFill/>
          </p:spPr>
          <p:txBody>
            <a:bodyPr wrap="square" rtlCol="0">
              <a:spAutoFit/>
            </a:bodyPr>
            <a:lstStyle/>
            <a:p>
              <a:pPr marL="457200" marR="0" lvl="1"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Testing  for Current Ongoing data is accomplished by loading the data  for a particular period in both existing</a:t>
              </a:r>
              <a:r>
                <a:rPr kumimoji="0" lang="en-US" sz="1200" b="0" i="0" u="none" strike="noStrike" kern="0" cap="none" spc="0" normalizeH="0" noProof="0" dirty="0" smtClean="0">
                  <a:ln>
                    <a:noFill/>
                  </a:ln>
                  <a:solidFill>
                    <a:srgbClr val="000000"/>
                  </a:solidFill>
                  <a:effectLst/>
                  <a:uLnTx/>
                  <a:uFillTx/>
                  <a:latin typeface="Calibri"/>
                  <a:ea typeface="MS PGothic" pitchFamily="34" charset="-128"/>
                </a:rPr>
                <a:t> </a:t>
              </a: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system and new system. The datasets between the  Existing database  is compared with the current dataset using accelerators like BRAVO and Jupiter</a:t>
              </a:r>
              <a:r>
                <a:rPr kumimoji="0" lang="en-US" sz="1200" b="0" i="0" u="none" strike="noStrike" kern="0" cap="none" spc="0" normalizeH="0" noProof="0" dirty="0" smtClean="0">
                  <a:ln>
                    <a:noFill/>
                  </a:ln>
                  <a:solidFill>
                    <a:srgbClr val="000000"/>
                  </a:solidFill>
                  <a:effectLst/>
                  <a:uLnTx/>
                  <a:uFillTx/>
                  <a:latin typeface="Calibri"/>
                  <a:ea typeface="MS PGothic" pitchFamily="34" charset="-128"/>
                </a:rPr>
                <a:t> </a:t>
              </a: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Tool.</a:t>
              </a:r>
            </a:p>
            <a:p>
              <a:pPr marL="457200" marR="0" lvl="1" indent="0"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S PGothic" pitchFamily="34" charset="-128"/>
                </a:rPr>
                <a:t>Below are the list of Validations  which will be carried between the Existing/ New systems</a:t>
              </a:r>
            </a:p>
            <a:p>
              <a:pPr marL="628650" marR="0" lvl="1" indent="-171450" defTabSz="4572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Validate the Existing data(Existing Db) with New data(Migrated Db) for data completeness</a:t>
              </a:r>
            </a:p>
            <a:p>
              <a:pPr marL="628627" marR="0" lvl="1" indent="-171450" defTabSz="457200" eaLnBrk="1" fontAlgn="base" latinLnBrk="0" hangingPunct="1">
                <a:lnSpc>
                  <a:spcPct val="100000"/>
                </a:lnSpc>
                <a:spcBef>
                  <a:spcPct val="20000"/>
                </a:spcBef>
                <a:spcAft>
                  <a:spcPct val="0"/>
                </a:spcAft>
                <a:buClr>
                  <a:srgbClr val="000000"/>
                </a:buClr>
                <a:buSzTx/>
                <a:buFont typeface="Wingdings" panose="05000000000000000000" pitchFamily="2" charset="2"/>
                <a:buChar char="Ø"/>
                <a:tabLst/>
                <a:defRPr/>
              </a:pPr>
              <a:r>
                <a:rPr kumimoji="0" lang="en-US" sz="1200" b="0" i="0" u="none" strike="noStrike" kern="0" cap="none" spc="0" normalizeH="0" baseline="0" noProof="0" dirty="0">
                  <a:ln>
                    <a:noFill/>
                  </a:ln>
                  <a:solidFill>
                    <a:srgbClr val="000000"/>
                  </a:solidFill>
                  <a:effectLst/>
                  <a:uLnTx/>
                  <a:uFillTx/>
                  <a:latin typeface="Calibri"/>
                  <a:ea typeface="MS PGothic" pitchFamily="34" charset="-128"/>
                </a:rPr>
                <a:t>Metadata validation: Validate the DDL with the Source Mapping document</a:t>
              </a:r>
            </a:p>
            <a:p>
              <a:pPr marL="628627" marR="0" lvl="1" indent="-171450" defTabSz="457200" eaLnBrk="1" fontAlgn="base" latinLnBrk="0" hangingPunct="1">
                <a:lnSpc>
                  <a:spcPct val="100000"/>
                </a:lnSpc>
                <a:spcBef>
                  <a:spcPct val="20000"/>
                </a:spcBef>
                <a:spcAft>
                  <a:spcPct val="0"/>
                </a:spcAft>
                <a:buClr>
                  <a:srgbClr val="000000"/>
                </a:buClr>
                <a:buSzTx/>
                <a:buFont typeface="Wingdings" panose="05000000000000000000" pitchFamily="2" charset="2"/>
                <a:buChar char="Ø"/>
                <a:tabLst/>
                <a:defRPr/>
              </a:pPr>
              <a:r>
                <a:rPr kumimoji="0" lang="en-US" sz="1200" b="0" i="0" u="none" strike="noStrike" kern="0" cap="none" spc="0" normalizeH="0" baseline="0" noProof="0" dirty="0">
                  <a:ln>
                    <a:noFill/>
                  </a:ln>
                  <a:solidFill>
                    <a:srgbClr val="000000"/>
                  </a:solidFill>
                  <a:effectLst/>
                  <a:uLnTx/>
                  <a:uFillTx/>
                  <a:latin typeface="Calibri"/>
                  <a:ea typeface="MS PGothic" pitchFamily="34" charset="-128"/>
                </a:rPr>
                <a:t>Data Quality Check: Validation of Count  and data between the table and control file</a:t>
              </a:r>
            </a:p>
            <a:p>
              <a:pPr marL="628627" marR="0" lvl="1" indent="-171450" defTabSz="457200" eaLnBrk="1" fontAlgn="base" latinLnBrk="0" hangingPunct="1">
                <a:lnSpc>
                  <a:spcPct val="100000"/>
                </a:lnSpc>
                <a:spcBef>
                  <a:spcPct val="20000"/>
                </a:spcBef>
                <a:spcAft>
                  <a:spcPct val="0"/>
                </a:spcAft>
                <a:buClr>
                  <a:srgbClr val="000000"/>
                </a:buClr>
                <a:buSzTx/>
                <a:buFont typeface="Wingdings" panose="05000000000000000000" pitchFamily="2" charset="2"/>
                <a:buChar char="Ø"/>
                <a:tabLst/>
                <a:defRPr/>
              </a:pPr>
              <a:r>
                <a:rPr kumimoji="0" lang="en-US" sz="1200" b="0" i="0" u="none" strike="noStrike" kern="0" cap="none" spc="0" normalizeH="0" baseline="0" noProof="0" dirty="0">
                  <a:ln>
                    <a:noFill/>
                  </a:ln>
                  <a:solidFill>
                    <a:srgbClr val="000000"/>
                  </a:solidFill>
                  <a:effectLst/>
                  <a:uLnTx/>
                  <a:uFillTx/>
                  <a:latin typeface="Calibri"/>
                  <a:ea typeface="MS PGothic" pitchFamily="34" charset="-128"/>
                </a:rPr>
                <a:t>Error Warning Check: Validate Threshold Limit check for errors and Data type mismatch/Not null check for errors and Warnings</a:t>
              </a:r>
            </a:p>
            <a:p>
              <a:pPr marL="628627" marR="0" lvl="1" indent="-171450" defTabSz="457200" eaLnBrk="1" fontAlgn="base" latinLnBrk="0" hangingPunct="1">
                <a:lnSpc>
                  <a:spcPct val="100000"/>
                </a:lnSpc>
                <a:spcBef>
                  <a:spcPct val="20000"/>
                </a:spcBef>
                <a:spcAft>
                  <a:spcPct val="0"/>
                </a:spcAft>
                <a:buClr>
                  <a:srgbClr val="000000"/>
                </a:buClr>
                <a:buSzTx/>
                <a:buFont typeface="Wingdings" panose="05000000000000000000" pitchFamily="2" charset="2"/>
                <a:buChar char="Ø"/>
                <a:tabLst/>
                <a:defRPr/>
              </a:pPr>
              <a:r>
                <a:rPr kumimoji="0" lang="en-US" sz="1200" b="0" i="0" u="none" strike="noStrike" kern="0" cap="none" spc="0" normalizeH="0" baseline="0" noProof="0" dirty="0">
                  <a:ln>
                    <a:noFill/>
                  </a:ln>
                  <a:solidFill>
                    <a:srgbClr val="000000"/>
                  </a:solidFill>
                  <a:effectLst/>
                  <a:uLnTx/>
                  <a:uFillTx/>
                  <a:latin typeface="Calibri"/>
                  <a:ea typeface="MS PGothic" pitchFamily="34" charset="-128"/>
                </a:rPr>
                <a:t>Audit Validation Validate the  Audit tables </a:t>
              </a:r>
            </a:p>
            <a:p>
              <a:pPr marL="628627" marR="0" lvl="1" indent="-171450" defTabSz="457200" eaLnBrk="1" fontAlgn="base" latinLnBrk="0" hangingPunct="1">
                <a:lnSpc>
                  <a:spcPct val="100000"/>
                </a:lnSpc>
                <a:spcBef>
                  <a:spcPct val="20000"/>
                </a:spcBef>
                <a:spcAft>
                  <a:spcPct val="0"/>
                </a:spcAft>
                <a:buClr>
                  <a:srgbClr val="000000"/>
                </a:buClr>
                <a:buSzTx/>
                <a:buFont typeface="Wingdings" panose="05000000000000000000" pitchFamily="2" charset="2"/>
                <a:buChar char="Ø"/>
                <a:tabLst/>
                <a:defRPr/>
              </a:pPr>
              <a:r>
                <a:rPr kumimoji="0" lang="en-US" sz="1200" b="0" i="0" u="none" strike="noStrike" kern="0" cap="none" spc="0" normalizeH="0" baseline="0" noProof="0" dirty="0">
                  <a:ln>
                    <a:noFill/>
                  </a:ln>
                  <a:solidFill>
                    <a:srgbClr val="000000"/>
                  </a:solidFill>
                  <a:effectLst/>
                  <a:uLnTx/>
                  <a:uFillTx/>
                  <a:latin typeface="Calibri"/>
                  <a:ea typeface="MS PGothic" pitchFamily="34" charset="-128"/>
                </a:rPr>
                <a:t>Referential Integrity (RI) Validation: Validate referential integrity among the dimension/fact tables</a:t>
              </a: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a:t>
              </a:r>
              <a:endParaRPr kumimoji="0" lang="en-US" sz="1200" b="0" i="0" u="none" strike="noStrike" kern="0" cap="none" spc="0" normalizeH="0" baseline="0" noProof="0" dirty="0">
                <a:ln>
                  <a:noFill/>
                </a:ln>
                <a:solidFill>
                  <a:srgbClr val="000000"/>
                </a:solidFill>
                <a:effectLst/>
                <a:uLnTx/>
                <a:uFillTx/>
                <a:latin typeface="Calibri"/>
                <a:ea typeface="MS PGothic" pitchFamily="34" charset="-128"/>
              </a:endParaRP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smtClean="0">
                  <a:ln>
                    <a:noFill/>
                  </a:ln>
                  <a:solidFill>
                    <a:srgbClr val="000000"/>
                  </a:solidFill>
                  <a:effectLst/>
                  <a:uLnTx/>
                  <a:uFillTx/>
                  <a:latin typeface="Calibri"/>
                  <a:ea typeface="MS PGothic" pitchFamily="34" charset="-128"/>
                </a:rPr>
                <a:t>Data comparator </a:t>
              </a: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is used to compare Metadata, Summary level data and Record level data. </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smtClean="0">
                  <a:ln>
                    <a:noFill/>
                  </a:ln>
                  <a:solidFill>
                    <a:srgbClr val="000000"/>
                  </a:solidFill>
                  <a:effectLst/>
                  <a:uLnTx/>
                  <a:uFillTx/>
                  <a:latin typeface="Calibri"/>
                  <a:ea typeface="MS PGothic" pitchFamily="34" charset="-128"/>
                </a:rPr>
                <a:t>TASQ </a:t>
              </a: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is used to create &amp; execute SQL scripts to compare the data and prove the mapping requirements.</a:t>
              </a:r>
              <a:endParaRPr kumimoji="0" lang="en-US" sz="1200" b="0" i="0" u="none" strike="noStrike" kern="0" cap="none" spc="0" normalizeH="0" baseline="0" noProof="0" dirty="0" smtClean="0">
                <a:ln>
                  <a:noFill/>
                </a:ln>
                <a:solidFill>
                  <a:srgbClr val="50B3CF"/>
                </a:solidFill>
                <a:effectLst/>
                <a:uLnTx/>
                <a:uFillTx/>
              </a:endParaRPr>
            </a:p>
          </p:txBody>
        </p:sp>
        <p:cxnSp>
          <p:nvCxnSpPr>
            <p:cNvPr id="178" name="Straight Connector 177"/>
            <p:cNvCxnSpPr/>
            <p:nvPr/>
          </p:nvCxnSpPr>
          <p:spPr>
            <a:xfrm>
              <a:off x="228731" y="2646798"/>
              <a:ext cx="9194691" cy="0"/>
            </a:xfrm>
            <a:prstGeom prst="line">
              <a:avLst/>
            </a:prstGeom>
            <a:noFill/>
            <a:ln w="25400" cap="flat" cmpd="sng" algn="ctr">
              <a:solidFill>
                <a:srgbClr val="50B3CF"/>
              </a:solidFill>
              <a:prstDash val="solid"/>
            </a:ln>
            <a:effectLst>
              <a:outerShdw blurRad="40000" dist="20000" dir="5400000" rotWithShape="0">
                <a:srgbClr val="000000">
                  <a:alpha val="38000"/>
                </a:srgbClr>
              </a:outerShdw>
            </a:effectLst>
          </p:spPr>
        </p:cxnSp>
        <p:sp>
          <p:nvSpPr>
            <p:cNvPr id="179" name="TextBox 178"/>
            <p:cNvSpPr txBox="1"/>
            <p:nvPr/>
          </p:nvSpPr>
          <p:spPr>
            <a:xfrm>
              <a:off x="1477268" y="2681593"/>
              <a:ext cx="5434037" cy="303592"/>
            </a:xfrm>
            <a:prstGeom prst="rect">
              <a:avLst/>
            </a:prstGeom>
            <a:noFill/>
          </p:spPr>
          <p:txBody>
            <a:bodyPr wrap="square" rtlCol="0">
              <a:noAutofit/>
            </a:bodyPr>
            <a:lstStyle/>
            <a:p>
              <a:pPr algn="ctr" defTabSz="457200"/>
              <a:r>
                <a:rPr lang="en-US" sz="1200" b="1" dirty="0" smtClean="0">
                  <a:solidFill>
                    <a:srgbClr val="141414"/>
                  </a:solidFill>
                  <a:latin typeface="Calibri" panose="020F0502020204030204" pitchFamily="34" charset="0"/>
                </a:rPr>
                <a:t>Testing Strategy for History Data</a:t>
              </a:r>
            </a:p>
            <a:p>
              <a:pPr defTabSz="457200"/>
              <a:endParaRPr lang="en-US" sz="1400" dirty="0" smtClean="0">
                <a:solidFill>
                  <a:srgbClr val="141414"/>
                </a:solidFill>
                <a:latin typeface="Calibri" panose="020F0502020204030204" pitchFamily="34" charset="0"/>
              </a:endParaRPr>
            </a:p>
          </p:txBody>
        </p:sp>
        <p:cxnSp>
          <p:nvCxnSpPr>
            <p:cNvPr id="180" name="Straight Connector 179"/>
            <p:cNvCxnSpPr/>
            <p:nvPr/>
          </p:nvCxnSpPr>
          <p:spPr>
            <a:xfrm>
              <a:off x="159981" y="5268878"/>
              <a:ext cx="9274741" cy="17343"/>
            </a:xfrm>
            <a:prstGeom prst="line">
              <a:avLst/>
            </a:prstGeom>
            <a:noFill/>
            <a:ln w="25400" cap="flat" cmpd="sng" algn="ctr">
              <a:solidFill>
                <a:srgbClr val="50B3CF"/>
              </a:solidFill>
              <a:prstDash val="solid"/>
            </a:ln>
            <a:effectLst>
              <a:outerShdw blurRad="40000" dist="20000" dir="5400000" rotWithShape="0">
                <a:srgbClr val="000000">
                  <a:alpha val="38000"/>
                </a:srgbClr>
              </a:outerShdw>
            </a:effectLst>
          </p:spPr>
        </p:cxnSp>
        <p:sp>
          <p:nvSpPr>
            <p:cNvPr id="181" name="TextBox 180"/>
            <p:cNvSpPr txBox="1"/>
            <p:nvPr/>
          </p:nvSpPr>
          <p:spPr>
            <a:xfrm>
              <a:off x="279560" y="5370659"/>
              <a:ext cx="9841482" cy="1066080"/>
            </a:xfrm>
            <a:prstGeom prst="rect">
              <a:avLst/>
            </a:prstGeom>
            <a:noFill/>
          </p:spPr>
          <p:txBody>
            <a:bodyPr wrap="square" rtlCol="0">
              <a:spAutoFit/>
            </a:body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S PGothic" pitchFamily="34" charset="-128"/>
                </a:rPr>
                <a:t>Business Layer /Report Validation</a:t>
              </a:r>
            </a:p>
            <a:p>
              <a:pPr marL="171450" marR="0" lvl="0" indent="-171450" defTabSz="45720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Report Format Validation: On-Line Report Header/Footer /Contents Validation, Standard validation, Group and Conditional formatting </a:t>
              </a:r>
            </a:p>
            <a:p>
              <a:pPr marL="171450" marR="0" lvl="0" indent="-171450" defTabSz="45720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rPr>
                <a:t>Functional Report Data Comparison and Validation: Data validation includes  validation of reports between the old reports  pointing to Existing Db with new reports pointing to Teradata database</a:t>
              </a:r>
            </a:p>
            <a:p>
              <a:pPr marL="0" marR="0" lvl="0" indent="0" defTabSz="4572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endParaRPr>
            </a:p>
            <a:p>
              <a:pPr marL="171450" marR="0" lvl="0" indent="-171450" defTabSz="457200" eaLnBrk="1" fontAlgn="base" latinLnBrk="0" hangingPunct="1">
                <a:lnSpc>
                  <a:spcPct val="100000"/>
                </a:lnSpc>
                <a:spcBef>
                  <a:spcPct val="0"/>
                </a:spcBef>
                <a:spcAft>
                  <a:spcPct val="0"/>
                </a:spcAft>
                <a:buClrTx/>
                <a:buSzTx/>
                <a:buFont typeface="Wingdings" panose="05000000000000000000" pitchFamily="2" charset="2"/>
                <a:buChar char="Ø"/>
                <a:tabLst/>
                <a:defRPr/>
              </a:pPr>
              <a:endParaRPr kumimoji="0" lang="en-US" sz="1200" b="0" i="0" u="none" strike="noStrike" kern="0" cap="none" spc="0" normalizeH="0" baseline="0" noProof="0" dirty="0" smtClean="0">
                <a:ln>
                  <a:noFill/>
                </a:ln>
                <a:solidFill>
                  <a:srgbClr val="000000"/>
                </a:solidFill>
                <a:effectLst/>
                <a:uLnTx/>
                <a:uFillTx/>
                <a:latin typeface="Calibri"/>
                <a:ea typeface="MS PGothic" pitchFamily="34" charset="-128"/>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50B3CF"/>
                </a:solidFill>
                <a:effectLst/>
                <a:uLnTx/>
                <a:uFillTx/>
              </a:endParaRPr>
            </a:p>
          </p:txBody>
        </p:sp>
        <p:pic>
          <p:nvPicPr>
            <p:cNvPr id="182" name="Picture 1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508" y="2782153"/>
              <a:ext cx="729113" cy="691674"/>
            </a:xfrm>
            <a:prstGeom prst="rect">
              <a:avLst/>
            </a:prstGeom>
          </p:spPr>
        </p:pic>
        <p:sp>
          <p:nvSpPr>
            <p:cNvPr id="183" name="TextBox 33"/>
            <p:cNvSpPr txBox="1"/>
            <p:nvPr/>
          </p:nvSpPr>
          <p:spPr>
            <a:xfrm>
              <a:off x="1849868" y="2752835"/>
              <a:ext cx="1143601" cy="2323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smtClean="0">
                  <a:solidFill>
                    <a:srgbClr val="141414"/>
                  </a:solidFill>
                  <a:latin typeface="Calibri" panose="020F0502020204030204" pitchFamily="34" charset="0"/>
                  <a:cs typeface="Arial" panose="020B0604020202020204" pitchFamily="34" charset="0"/>
                </a:rPr>
                <a:t>New System(Migrated </a:t>
              </a:r>
              <a:r>
                <a:rPr lang="en-US" sz="1100" b="1" dirty="0">
                  <a:solidFill>
                    <a:srgbClr val="141414"/>
                  </a:solidFill>
                  <a:latin typeface="Calibri" panose="020F0502020204030204" pitchFamily="34" charset="0"/>
                  <a:cs typeface="Arial" panose="020B0604020202020204" pitchFamily="34" charset="0"/>
                </a:rPr>
                <a:t>Db)</a:t>
              </a:r>
            </a:p>
          </p:txBody>
        </p:sp>
        <p:pic>
          <p:nvPicPr>
            <p:cNvPr id="184" name="Picture 1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649" y="2919982"/>
              <a:ext cx="483429" cy="644572"/>
            </a:xfrm>
            <a:prstGeom prst="rect">
              <a:avLst/>
            </a:prstGeom>
            <a:ln>
              <a:tailEnd type="triangle"/>
            </a:ln>
          </p:spPr>
        </p:pic>
        <p:cxnSp>
          <p:nvCxnSpPr>
            <p:cNvPr id="185" name="Straight Arrow Connector 184"/>
            <p:cNvCxnSpPr/>
            <p:nvPr/>
          </p:nvCxnSpPr>
          <p:spPr>
            <a:xfrm>
              <a:off x="724078" y="3119443"/>
              <a:ext cx="605877" cy="0"/>
            </a:xfrm>
            <a:prstGeom prst="straightConnector1">
              <a:avLst/>
            </a:prstGeom>
            <a:noFill/>
            <a:ln w="25400" cap="flat" cmpd="sng" algn="ctr">
              <a:solidFill>
                <a:srgbClr val="50B3CF"/>
              </a:solidFill>
              <a:prstDash val="solid"/>
              <a:tailEnd type="arrow"/>
            </a:ln>
            <a:effectLst>
              <a:outerShdw blurRad="40000" dist="20000" dir="5400000" rotWithShape="0">
                <a:srgbClr val="000000">
                  <a:alpha val="38000"/>
                </a:srgbClr>
              </a:outerShdw>
            </a:effectLst>
          </p:spPr>
        </p:cxnSp>
        <p:sp>
          <p:nvSpPr>
            <p:cNvPr id="186" name="TextBox 33"/>
            <p:cNvSpPr txBox="1"/>
            <p:nvPr/>
          </p:nvSpPr>
          <p:spPr>
            <a:xfrm>
              <a:off x="228731" y="3526439"/>
              <a:ext cx="67614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b="1" dirty="0">
                  <a:solidFill>
                    <a:srgbClr val="141414"/>
                  </a:solidFill>
                  <a:latin typeface="Calibri" panose="020F0502020204030204" pitchFamily="34" charset="0"/>
                  <a:cs typeface="Arial" panose="020B0604020202020204" pitchFamily="34" charset="0"/>
                </a:rPr>
                <a:t>Ab </a:t>
              </a:r>
              <a:r>
                <a:rPr lang="en-US" sz="800" b="1" dirty="0" smtClean="0">
                  <a:solidFill>
                    <a:srgbClr val="141414"/>
                  </a:solidFill>
                  <a:latin typeface="Calibri" panose="020F0502020204030204" pitchFamily="34" charset="0"/>
                  <a:cs typeface="Arial" panose="020B0604020202020204" pitchFamily="34" charset="0"/>
                </a:rPr>
                <a:t>Initio ETL tool</a:t>
              </a:r>
              <a:endParaRPr lang="en-US" sz="800" b="1" dirty="0">
                <a:solidFill>
                  <a:srgbClr val="141414"/>
                </a:solidFill>
                <a:latin typeface="Segoe UI" panose="020B0502040204020203" pitchFamily="34" charset="0"/>
                <a:ea typeface="Segoe UI" panose="020B0502040204020203" pitchFamily="34" charset="0"/>
                <a:cs typeface="Segoe UI" panose="020B0502040204020203" pitchFamily="34" charset="0"/>
              </a:endParaRPr>
            </a:p>
          </p:txBody>
        </p:sp>
        <p:sp>
          <p:nvSpPr>
            <p:cNvPr id="187" name="Rectangle 186"/>
            <p:cNvSpPr/>
            <p:nvPr/>
          </p:nvSpPr>
          <p:spPr>
            <a:xfrm>
              <a:off x="322013" y="2627880"/>
              <a:ext cx="1155256" cy="4100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200" dirty="0" smtClean="0">
                  <a:solidFill>
                    <a:srgbClr val="141414"/>
                  </a:solidFill>
                  <a:latin typeface="Calibri" panose="020F0502020204030204" pitchFamily="34" charset="0"/>
                  <a:cs typeface="Arial" panose="020B0604020202020204" pitchFamily="34" charset="0"/>
                </a:rPr>
                <a:t>Extract History Data for a duration</a:t>
              </a:r>
              <a:endParaRPr lang="en-US" sz="1200" dirty="0">
                <a:solidFill>
                  <a:srgbClr val="141414"/>
                </a:solidFill>
                <a:latin typeface="Calibri" panose="020F0502020204030204" pitchFamily="34" charset="0"/>
                <a:cs typeface="Arial" panose="020B0604020202020204" pitchFamily="34" charset="0"/>
              </a:endParaRPr>
            </a:p>
          </p:txBody>
        </p:sp>
        <p:pic>
          <p:nvPicPr>
            <p:cNvPr id="188" name="Picture 1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134" y="4120805"/>
              <a:ext cx="729113" cy="691674"/>
            </a:xfrm>
            <a:prstGeom prst="rect">
              <a:avLst/>
            </a:prstGeom>
          </p:spPr>
        </p:pic>
        <p:cxnSp>
          <p:nvCxnSpPr>
            <p:cNvPr id="189" name="Elbow Connector 188"/>
            <p:cNvCxnSpPr/>
            <p:nvPr/>
          </p:nvCxnSpPr>
          <p:spPr>
            <a:xfrm>
              <a:off x="2423098" y="3079024"/>
              <a:ext cx="742276" cy="362537"/>
            </a:xfrm>
            <a:prstGeom prst="bentConnector3">
              <a:avLst>
                <a:gd name="adj1" fmla="val 50000"/>
              </a:avLst>
            </a:prstGeom>
            <a:noFill/>
            <a:ln w="25400" cap="flat" cmpd="sng" algn="ctr">
              <a:solidFill>
                <a:srgbClr val="50B3CF"/>
              </a:solidFill>
              <a:prstDash val="solid"/>
              <a:tailEnd type="triangle"/>
            </a:ln>
            <a:effectLst>
              <a:outerShdw blurRad="40000" dist="20000" dir="5400000" rotWithShape="0">
                <a:srgbClr val="000000">
                  <a:alpha val="38000"/>
                </a:srgbClr>
              </a:outerShdw>
            </a:effectLst>
          </p:spPr>
        </p:cxnSp>
        <p:cxnSp>
          <p:nvCxnSpPr>
            <p:cNvPr id="190" name="Straight Connector 189"/>
            <p:cNvCxnSpPr/>
            <p:nvPr/>
          </p:nvCxnSpPr>
          <p:spPr>
            <a:xfrm flipV="1">
              <a:off x="1864240" y="3064743"/>
              <a:ext cx="573230" cy="1"/>
            </a:xfrm>
            <a:prstGeom prst="line">
              <a:avLst/>
            </a:prstGeom>
            <a:noFill/>
            <a:ln w="25400" cap="flat" cmpd="sng" algn="ctr">
              <a:solidFill>
                <a:srgbClr val="50B3CF"/>
              </a:solidFill>
              <a:prstDash val="solid"/>
            </a:ln>
            <a:effectLst>
              <a:outerShdw blurRad="40000" dist="20000" dir="5400000" rotWithShape="0">
                <a:srgbClr val="000000">
                  <a:alpha val="38000"/>
                </a:srgbClr>
              </a:outerShdw>
            </a:effectLst>
          </p:spPr>
        </p:cxnSp>
        <p:cxnSp>
          <p:nvCxnSpPr>
            <p:cNvPr id="191" name="Straight Connector 190"/>
            <p:cNvCxnSpPr/>
            <p:nvPr/>
          </p:nvCxnSpPr>
          <p:spPr>
            <a:xfrm>
              <a:off x="1823835" y="4565081"/>
              <a:ext cx="433817" cy="0"/>
            </a:xfrm>
            <a:prstGeom prst="line">
              <a:avLst/>
            </a:prstGeom>
            <a:noFill/>
            <a:ln w="25400" cap="flat" cmpd="sng" algn="ctr">
              <a:solidFill>
                <a:srgbClr val="50B3CF"/>
              </a:solidFill>
              <a:prstDash val="solid"/>
            </a:ln>
            <a:effectLst>
              <a:outerShdw blurRad="40000" dist="20000" dir="5400000" rotWithShape="0">
                <a:srgbClr val="000000">
                  <a:alpha val="38000"/>
                </a:srgbClr>
              </a:outerShdw>
            </a:effectLst>
          </p:spPr>
        </p:cxnSp>
        <p:cxnSp>
          <p:nvCxnSpPr>
            <p:cNvPr id="192" name="Elbow Connector 191"/>
            <p:cNvCxnSpPr>
              <a:endCxn id="193" idx="1"/>
            </p:cNvCxnSpPr>
            <p:nvPr/>
          </p:nvCxnSpPr>
          <p:spPr>
            <a:xfrm flipV="1">
              <a:off x="2257652" y="3925663"/>
              <a:ext cx="907724" cy="639418"/>
            </a:xfrm>
            <a:prstGeom prst="bentConnector3">
              <a:avLst>
                <a:gd name="adj1" fmla="val 50000"/>
              </a:avLst>
            </a:prstGeom>
            <a:noFill/>
            <a:ln w="25400" cap="flat" cmpd="sng" algn="ctr">
              <a:solidFill>
                <a:srgbClr val="50B3CF"/>
              </a:solidFill>
              <a:prstDash val="solid"/>
              <a:tailEnd type="triangle"/>
            </a:ln>
            <a:effectLst>
              <a:outerShdw blurRad="40000" dist="20000" dir="5400000" rotWithShape="0">
                <a:srgbClr val="000000">
                  <a:alpha val="38000"/>
                </a:srgbClr>
              </a:outerShdw>
            </a:effectLst>
          </p:spPr>
        </p:cxnSp>
        <p:sp>
          <p:nvSpPr>
            <p:cNvPr id="193" name="Rectangle 192"/>
            <p:cNvSpPr/>
            <p:nvPr/>
          </p:nvSpPr>
          <p:spPr>
            <a:xfrm>
              <a:off x="3165376" y="3682551"/>
              <a:ext cx="542911" cy="486223"/>
            </a:xfrm>
            <a:prstGeom prst="rect">
              <a:avLst/>
            </a:prstGeom>
            <a:gradFill rotWithShape="1">
              <a:gsLst>
                <a:gs pos="0">
                  <a:srgbClr val="72CDF4">
                    <a:tint val="50000"/>
                    <a:satMod val="300000"/>
                  </a:srgbClr>
                </a:gs>
                <a:gs pos="35000">
                  <a:srgbClr val="72CDF4">
                    <a:tint val="37000"/>
                    <a:satMod val="300000"/>
                  </a:srgbClr>
                </a:gs>
                <a:gs pos="100000">
                  <a:srgbClr val="72CDF4">
                    <a:tint val="15000"/>
                    <a:satMod val="350000"/>
                  </a:srgbClr>
                </a:gs>
              </a:gsLst>
              <a:lin ang="16200000" scaled="1"/>
            </a:gradFill>
            <a:ln w="9525" cap="flat" cmpd="sng" algn="ctr">
              <a:solidFill>
                <a:srgbClr val="72CDF4">
                  <a:shade val="95000"/>
                  <a:satMod val="105000"/>
                </a:srgbClr>
              </a:solidFill>
              <a:prstDash val="solid"/>
            </a:ln>
            <a:effectLst>
              <a:outerShdw blurRad="40000" dist="20000" dir="5400000" rotWithShape="0">
                <a:srgbClr val="000000">
                  <a:alpha val="38000"/>
                </a:srgbClr>
              </a:outerShdw>
            </a:effectLst>
          </p:spPr>
          <p:txBody>
            <a:bodyPr lIns="64008" tIns="32004" rIns="64008" bIns="32004"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194" name="Rounded Rectangle 193"/>
            <p:cNvSpPr/>
            <p:nvPr/>
          </p:nvSpPr>
          <p:spPr>
            <a:xfrm>
              <a:off x="3165374" y="3320015"/>
              <a:ext cx="542914" cy="362536"/>
            </a:xfrm>
            <a:prstGeom prst="roundRect">
              <a:avLst>
                <a:gd name="adj" fmla="val 8344"/>
              </a:avLst>
            </a:prstGeom>
            <a:solidFill>
              <a:srgbClr val="50B3CF"/>
            </a:solidFill>
            <a:ln w="25400" cap="flat" cmpd="sng" algn="ctr">
              <a:noFill/>
              <a:prstDash val="solid"/>
            </a:ln>
            <a:effectLst/>
          </p:spPr>
          <p:txBody>
            <a:bodyPr lIns="0" rIns="0" anchor="ctr"/>
            <a:lstStyle/>
            <a:p>
              <a:pPr marL="0" marR="0" lvl="0" indent="0" algn="ctr" defTabSz="457200" eaLnBrk="1" fontAlgn="auto" latinLnBrk="0" hangingPunct="1">
                <a:lnSpc>
                  <a:spcPct val="100000"/>
                </a:lnSpc>
                <a:spcBef>
                  <a:spcPts val="0"/>
                </a:spcBef>
                <a:spcAft>
                  <a:spcPts val="0"/>
                </a:spcAft>
                <a:buClrTx/>
                <a:buSzTx/>
                <a:buFontTx/>
                <a:buNone/>
                <a:tabLst>
                  <a:tab pos="282258" algn="l"/>
                </a:tabLst>
                <a:defRPr/>
              </a:pPr>
              <a:r>
                <a:rPr kumimoji="0" lang="en-US" sz="800" b="1" i="0" u="none" strike="noStrike" kern="0" cap="none" spc="0" normalizeH="0" baseline="0" noProof="0" dirty="0">
                  <a:ln>
                    <a:noFill/>
                  </a:ln>
                  <a:solidFill>
                    <a:srgbClr val="141414"/>
                  </a:solidFill>
                  <a:effectLst/>
                  <a:uLnTx/>
                  <a:uFillTx/>
                  <a:latin typeface="Calibri" panose="020F0502020204030204" pitchFamily="34" charset="0"/>
                  <a:ea typeface="+mn-ea"/>
                  <a:cs typeface="Calibri" panose="020F0502020204030204" pitchFamily="34" charset="0"/>
                </a:rPr>
                <a:t>Data Comparison</a:t>
              </a:r>
            </a:p>
            <a:p>
              <a:pPr marL="0" marR="0" lvl="0" indent="0" algn="ctr" defTabSz="457200" eaLnBrk="1" fontAlgn="auto" latinLnBrk="0" hangingPunct="1">
                <a:lnSpc>
                  <a:spcPct val="100000"/>
                </a:lnSpc>
                <a:spcBef>
                  <a:spcPts val="0"/>
                </a:spcBef>
                <a:spcAft>
                  <a:spcPts val="0"/>
                </a:spcAft>
                <a:buClrTx/>
                <a:buSzTx/>
                <a:buFontTx/>
                <a:buNone/>
                <a:tabLst>
                  <a:tab pos="282258" algn="l"/>
                </a:tabLst>
                <a:defRPr/>
              </a:pPr>
              <a:endParaRPr kumimoji="0" lang="en-US" sz="800" b="1" i="0" u="none" strike="noStrike" kern="0" cap="none" spc="0" normalizeH="0" baseline="0" noProof="0" dirty="0">
                <a:ln>
                  <a:noFill/>
                </a:ln>
                <a:solidFill>
                  <a:srgbClr val="141414"/>
                </a:solidFill>
                <a:effectLst/>
                <a:uLnTx/>
                <a:uFillTx/>
                <a:latin typeface="Calibri" panose="020F0502020204030204" pitchFamily="34" charset="0"/>
                <a:ea typeface="+mn-ea"/>
                <a:cs typeface="Calibri" panose="020F0502020204030204" pitchFamily="34" charset="0"/>
              </a:endParaRPr>
            </a:p>
          </p:txBody>
        </p:sp>
        <p:sp>
          <p:nvSpPr>
            <p:cNvPr id="195" name="TextBox 33"/>
            <p:cNvSpPr txBox="1"/>
            <p:nvPr/>
          </p:nvSpPr>
          <p:spPr>
            <a:xfrm>
              <a:off x="1249380" y="4749326"/>
              <a:ext cx="1143601" cy="2323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smtClean="0">
                  <a:solidFill>
                    <a:srgbClr val="141414"/>
                  </a:solidFill>
                  <a:latin typeface="Calibri" panose="020F0502020204030204" pitchFamily="34" charset="0"/>
                  <a:cs typeface="Arial" panose="020B0604020202020204" pitchFamily="34" charset="0"/>
                </a:rPr>
                <a:t>Old System(existing </a:t>
              </a:r>
              <a:r>
                <a:rPr lang="en-US" sz="1100" b="1" dirty="0">
                  <a:solidFill>
                    <a:srgbClr val="141414"/>
                  </a:solidFill>
                  <a:latin typeface="Calibri" panose="020F0502020204030204" pitchFamily="34" charset="0"/>
                  <a:cs typeface="Arial" panose="020B0604020202020204" pitchFamily="34" charset="0"/>
                </a:rPr>
                <a:t>Db)</a:t>
              </a:r>
            </a:p>
          </p:txBody>
        </p:sp>
        <p:sp>
          <p:nvSpPr>
            <p:cNvPr id="196" name="Rectangle 195"/>
            <p:cNvSpPr/>
            <p:nvPr/>
          </p:nvSpPr>
          <p:spPr>
            <a:xfrm>
              <a:off x="1067485" y="3401544"/>
              <a:ext cx="1784067" cy="90206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200" dirty="0" smtClean="0">
                  <a:solidFill>
                    <a:srgbClr val="141414"/>
                  </a:solidFill>
                  <a:latin typeface="Calibri" panose="020F0502020204030204" pitchFamily="34" charset="0"/>
                  <a:cs typeface="Arial" panose="020B0604020202020204" pitchFamily="34" charset="0"/>
                </a:rPr>
                <a:t>Using BRAVO/Jupiter scripts , dataset  for a particular duration is tested between  New system (Migrated Db)  and  Existing system(existing Db)</a:t>
              </a:r>
            </a:p>
            <a:p>
              <a:pPr>
                <a:defRPr/>
              </a:pPr>
              <a:endParaRPr lang="en-US" sz="1200" dirty="0">
                <a:solidFill>
                  <a:srgbClr val="141414"/>
                </a:solidFill>
                <a:latin typeface="Calibri" panose="020F0502020204030204" pitchFamily="34" charset="0"/>
                <a:cs typeface="Arial" panose="020B0604020202020204" pitchFamily="34" charset="0"/>
              </a:endParaRPr>
            </a:p>
          </p:txBody>
        </p:sp>
        <p:sp>
          <p:nvSpPr>
            <p:cNvPr id="198" name="Rectangle 197"/>
            <p:cNvSpPr/>
            <p:nvPr/>
          </p:nvSpPr>
          <p:spPr>
            <a:xfrm>
              <a:off x="2794236" y="4203381"/>
              <a:ext cx="2642502" cy="123009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200" dirty="0" smtClean="0">
                  <a:solidFill>
                    <a:srgbClr val="141414"/>
                  </a:solidFill>
                  <a:latin typeface="Calibri" panose="020F0502020204030204" pitchFamily="34" charset="0"/>
                  <a:cs typeface="Arial" panose="020B0604020202020204" pitchFamily="34" charset="0"/>
                </a:rPr>
                <a:t>Once testing is complete for the first chunk of data. Second chunk of Historical data is loaded using Jupiter  tool to New System.</a:t>
              </a:r>
            </a:p>
            <a:p>
              <a:pPr>
                <a:defRPr/>
              </a:pPr>
              <a:r>
                <a:rPr lang="en-US" sz="1200" dirty="0" smtClean="0">
                  <a:solidFill>
                    <a:srgbClr val="141414"/>
                  </a:solidFill>
                  <a:latin typeface="Calibri" panose="020F0502020204030204" pitchFamily="34" charset="0"/>
                  <a:cs typeface="Arial" panose="020B0604020202020204" pitchFamily="34" charset="0"/>
                </a:rPr>
                <a:t>Further regression testing is carried out between </a:t>
              </a:r>
              <a:r>
                <a:rPr lang="en-US" sz="1200" dirty="0">
                  <a:solidFill>
                    <a:srgbClr val="141414"/>
                  </a:solidFill>
                  <a:latin typeface="Calibri" panose="020F0502020204030204" pitchFamily="34" charset="0"/>
                  <a:cs typeface="Arial" panose="020B0604020202020204" pitchFamily="34" charset="0"/>
                </a:rPr>
                <a:t>the New </a:t>
              </a:r>
              <a:r>
                <a:rPr lang="en-US" sz="1200" dirty="0" smtClean="0">
                  <a:solidFill>
                    <a:srgbClr val="141414"/>
                  </a:solidFill>
                  <a:latin typeface="Calibri" panose="020F0502020204030204" pitchFamily="34" charset="0"/>
                  <a:cs typeface="Arial" panose="020B0604020202020204" pitchFamily="34" charset="0"/>
                </a:rPr>
                <a:t>system (Migrated Db</a:t>
              </a:r>
              <a:r>
                <a:rPr lang="en-US" sz="1200" dirty="0">
                  <a:solidFill>
                    <a:srgbClr val="141414"/>
                  </a:solidFill>
                  <a:latin typeface="Calibri" panose="020F0502020204030204" pitchFamily="34" charset="0"/>
                  <a:cs typeface="Arial" panose="020B0604020202020204" pitchFamily="34" charset="0"/>
                </a:rPr>
                <a:t>)  and  Existing </a:t>
              </a:r>
              <a:r>
                <a:rPr lang="en-US" sz="1200" dirty="0" smtClean="0">
                  <a:solidFill>
                    <a:srgbClr val="141414"/>
                  </a:solidFill>
                  <a:latin typeface="Calibri" panose="020F0502020204030204" pitchFamily="34" charset="0"/>
                  <a:cs typeface="Arial" panose="020B0604020202020204" pitchFamily="34" charset="0"/>
                </a:rPr>
                <a:t>system(existing </a:t>
              </a:r>
              <a:r>
                <a:rPr lang="en-US" sz="1200" dirty="0">
                  <a:solidFill>
                    <a:srgbClr val="141414"/>
                  </a:solidFill>
                  <a:latin typeface="Calibri" panose="020F0502020204030204" pitchFamily="34" charset="0"/>
                  <a:cs typeface="Arial" panose="020B0604020202020204" pitchFamily="34" charset="0"/>
                </a:rPr>
                <a:t>Db</a:t>
              </a:r>
              <a:r>
                <a:rPr lang="en-US" sz="1200" dirty="0" smtClean="0">
                  <a:solidFill>
                    <a:srgbClr val="141414"/>
                  </a:solidFill>
                  <a:latin typeface="Calibri" panose="020F0502020204030204" pitchFamily="34" charset="0"/>
                  <a:cs typeface="Arial" panose="020B0604020202020204" pitchFamily="34" charset="0"/>
                </a:rPr>
                <a:t>) for the first and second chunk of data</a:t>
              </a:r>
            </a:p>
            <a:p>
              <a:pPr>
                <a:defRPr/>
              </a:pPr>
              <a:endParaRPr lang="en-US" sz="1200" dirty="0">
                <a:solidFill>
                  <a:srgbClr val="141414"/>
                </a:solidFill>
                <a:latin typeface="Calibri" panose="020F0502020204030204" pitchFamily="34" charset="0"/>
                <a:cs typeface="Arial" panose="020B0604020202020204" pitchFamily="34" charset="0"/>
              </a:endParaRPr>
            </a:p>
          </p:txBody>
        </p:sp>
        <p:sp>
          <p:nvSpPr>
            <p:cNvPr id="199" name="TextBox 198"/>
            <p:cNvSpPr txBox="1"/>
            <p:nvPr/>
          </p:nvSpPr>
          <p:spPr>
            <a:xfrm>
              <a:off x="5578654" y="2917508"/>
              <a:ext cx="3537784" cy="1612787"/>
            </a:xfrm>
            <a:prstGeom prst="rect">
              <a:avLst/>
            </a:prstGeom>
            <a:noFill/>
          </p:spPr>
          <p:txBody>
            <a:bodyPr wrap="square" rtlCol="0">
              <a:spAutoFit/>
            </a:bodyPr>
            <a:lstStyle/>
            <a:p>
              <a:pPr marL="171450" marR="0" lvl="0" indent="-171450" defTabSz="4572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0" cap="none" spc="0" normalizeH="0" baseline="0" noProof="0" dirty="0" smtClean="0">
                  <a:ln>
                    <a:noFill/>
                  </a:ln>
                  <a:solidFill>
                    <a:srgbClr val="000000"/>
                  </a:solidFill>
                  <a:effectLst/>
                  <a:uLnTx/>
                  <a:uFillTx/>
                  <a:latin typeface="Calibri"/>
                  <a:ea typeface="MS PGothic" pitchFamily="34" charset="-128"/>
                </a:rPr>
                <a:t>Test Historical data loaded in chunks in New system(Migrated Db) with the existing system (existing Db)ensures that the functionality does not break due to addition of data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50B3CF"/>
                  </a:solidFill>
                  <a:effectLst/>
                  <a:uLnTx/>
                  <a:uFillTx/>
                </a:rPr>
                <a:t> </a:t>
              </a:r>
              <a:r>
                <a:rPr kumimoji="0" lang="en-US" sz="1400" b="1" i="0" u="none" strike="noStrike" kern="0" cap="none" spc="0" normalizeH="0" baseline="0" noProof="0" dirty="0" smtClean="0">
                  <a:ln>
                    <a:noFill/>
                  </a:ln>
                  <a:solidFill>
                    <a:srgbClr val="000000"/>
                  </a:solidFill>
                  <a:effectLst/>
                  <a:uLnTx/>
                  <a:uFillTx/>
                  <a:latin typeface="Calibri"/>
                  <a:ea typeface="MS PGothic" pitchFamily="34" charset="-128"/>
                </a:rPr>
                <a:t>Assumptions :</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srgbClr val="000000"/>
                  </a:solidFill>
                  <a:effectLst/>
                  <a:uLnTx/>
                  <a:uFillTx/>
                  <a:latin typeface="Calibri"/>
                  <a:ea typeface="MS PGothic" pitchFamily="34" charset="-128"/>
                </a:rPr>
                <a:t> Existing database is up to compare the data between the new and the old system data.</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srgbClr val="000000"/>
                  </a:solidFill>
                  <a:effectLst/>
                  <a:uLnTx/>
                  <a:uFillTx/>
                  <a:latin typeface="Calibri"/>
                  <a:ea typeface="MS PGothic" pitchFamily="34" charset="-128"/>
                </a:rPr>
                <a:t>New chunk of data is not loaded in the new system until the  first set of data is tested thoroughly</a:t>
              </a:r>
            </a:p>
          </p:txBody>
        </p:sp>
      </p:grpSp>
      <p:pic>
        <p:nvPicPr>
          <p:cNvPr id="49" name="Picture 4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836045" y="5034261"/>
            <a:ext cx="726555" cy="452139"/>
          </a:xfrm>
          <a:prstGeom prst="rect">
            <a:avLst/>
          </a:prstGeom>
        </p:spPr>
      </p:pic>
    </p:spTree>
    <p:extLst>
      <p:ext uri="{BB962C8B-B14F-4D97-AF65-F5344CB8AC3E}">
        <p14:creationId xmlns:p14="http://schemas.microsoft.com/office/powerpoint/2010/main" val="162869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Approach – Report Validations</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10" name="Slide Number Placeholder 5"/>
          <p:cNvSpPr txBox="1">
            <a:spLocks/>
          </p:cNvSpPr>
          <p:nvPr/>
        </p:nvSpPr>
        <p:spPr>
          <a:xfrm>
            <a:off x="52865" y="6305131"/>
            <a:ext cx="718927" cy="501028"/>
          </a:xfrm>
          <a:prstGeom prst="rect">
            <a:avLst/>
          </a:prstGeom>
        </p:spPr>
        <p:txBody>
          <a:bodyPr vert="horz" lIns="91436" tIns="45718" rIns="91436" bIns="45718" rtlCol="0" anchor="ctr"/>
          <a:lstStyle>
            <a:defPPr>
              <a:defRPr lang="en-US"/>
            </a:defPPr>
            <a:lvl1pPr marL="0" algn="r" defTabSz="914400" rtl="0" eaLnBrk="1" latinLnBrk="0" hangingPunct="1">
              <a:defRPr sz="1467"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2AB80A-78BA-6B42-BA0D-B44ACF890F5A}" type="slidenum">
              <a:rPr kumimoji="0" lang="en-US" sz="1467"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67"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211" name="Group 210"/>
          <p:cNvGrpSpPr/>
          <p:nvPr/>
        </p:nvGrpSpPr>
        <p:grpSpPr>
          <a:xfrm>
            <a:off x="86732" y="1059510"/>
            <a:ext cx="14010268" cy="6408090"/>
            <a:chOff x="373387" y="1078695"/>
            <a:chExt cx="17473318" cy="7928128"/>
          </a:xfrm>
        </p:grpSpPr>
        <p:sp>
          <p:nvSpPr>
            <p:cNvPr id="212" name="Rectangle 211"/>
            <p:cNvSpPr/>
            <p:nvPr/>
          </p:nvSpPr>
          <p:spPr>
            <a:xfrm>
              <a:off x="373387" y="1574778"/>
              <a:ext cx="5487224" cy="7432045"/>
            </a:xfrm>
            <a:prstGeom prst="rect">
              <a:avLst/>
            </a:prstGeom>
            <a:solidFill>
              <a:srgbClr val="50B3CF">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95" b="0" i="0" u="none" strike="noStrike" kern="0" cap="none" spc="0" normalizeH="0" baseline="0" noProof="0" dirty="0" smtClean="0">
                <a:ln>
                  <a:noFill/>
                </a:ln>
                <a:solidFill>
                  <a:prstClr val="white"/>
                </a:solidFill>
                <a:effectLst/>
                <a:uLnTx/>
                <a:uFillTx/>
                <a:latin typeface="Calibri" panose="020F0502020204030204" pitchFamily="34" charset="0"/>
                <a:ea typeface="+mn-ea"/>
                <a:cs typeface="+mn-cs"/>
              </a:endParaRPr>
            </a:p>
          </p:txBody>
        </p:sp>
        <p:sp>
          <p:nvSpPr>
            <p:cNvPr id="213" name="Round Same Side Corner Rectangle 212"/>
            <p:cNvSpPr/>
            <p:nvPr/>
          </p:nvSpPr>
          <p:spPr>
            <a:xfrm>
              <a:off x="397567" y="1097767"/>
              <a:ext cx="5432767" cy="491256"/>
            </a:xfrm>
            <a:prstGeom prst="round2SameRect">
              <a:avLst/>
            </a:prstGeom>
            <a:solidFill>
              <a:srgbClr val="50B3C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95" b="0" i="0" u="none" strike="noStrike" kern="0" cap="none" spc="0" normalizeH="0" baseline="0" noProof="0" dirty="0" smtClean="0">
                <a:ln>
                  <a:noFill/>
                </a:ln>
                <a:solidFill>
                  <a:prstClr val="white"/>
                </a:solidFill>
                <a:effectLst/>
                <a:uLnTx/>
                <a:uFillTx/>
                <a:latin typeface="Calibri" panose="020F0502020204030204" pitchFamily="34" charset="0"/>
                <a:ea typeface="+mn-ea"/>
                <a:cs typeface="+mn-cs"/>
              </a:endParaRPr>
            </a:p>
          </p:txBody>
        </p:sp>
        <p:sp>
          <p:nvSpPr>
            <p:cNvPr id="214" name="Rectangle 213"/>
            <p:cNvSpPr/>
            <p:nvPr/>
          </p:nvSpPr>
          <p:spPr>
            <a:xfrm>
              <a:off x="11636057" y="1098673"/>
              <a:ext cx="6210648" cy="7908149"/>
            </a:xfrm>
            <a:prstGeom prst="rect">
              <a:avLst/>
            </a:prstGeom>
            <a:solidFill>
              <a:srgbClr val="6DB33F">
                <a:lumMod val="20000"/>
                <a:lumOff val="80000"/>
              </a:srgbClr>
            </a:solidFill>
            <a:ln w="12700" cap="flat" cmpd="sng" algn="ctr">
              <a:solidFill>
                <a:srgbClr val="9BBB59">
                  <a:lumMod val="60000"/>
                  <a:lumOff val="40000"/>
                </a:srgbClr>
              </a:solidFill>
              <a:prstDash val="solid"/>
            </a:ln>
            <a:effectLst/>
          </p:spPr>
          <p:txBody>
            <a:bodyPr rtlCol="0" anchor="ctr"/>
            <a:lstStyle/>
            <a:p>
              <a:pPr marL="0" marR="0" lvl="0" indent="0" algn="ctr" defTabSz="582824" eaLnBrk="1" fontAlgn="base" latinLnBrk="0" hangingPunct="1">
                <a:lnSpc>
                  <a:spcPct val="100000"/>
                </a:lnSpc>
                <a:spcBef>
                  <a:spcPct val="0"/>
                </a:spcBef>
                <a:spcAft>
                  <a:spcPct val="0"/>
                </a:spcAft>
                <a:buClrTx/>
                <a:buSzTx/>
                <a:buFontTx/>
                <a:buNone/>
                <a:tabLst/>
                <a:defRPr/>
              </a:pPr>
              <a:endParaRPr kumimoji="0" lang="en-US" sz="2295" b="0"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215" name="TextBox 214"/>
            <p:cNvSpPr txBox="1"/>
            <p:nvPr/>
          </p:nvSpPr>
          <p:spPr>
            <a:xfrm>
              <a:off x="11644430" y="1108222"/>
              <a:ext cx="6182878" cy="521008"/>
            </a:xfrm>
            <a:prstGeom prst="rect">
              <a:avLst/>
            </a:prstGeom>
            <a:solidFill>
              <a:srgbClr val="6DB33F"/>
            </a:solidFill>
            <a:ln>
              <a:solidFill>
                <a:sysClr val="window" lastClr="FFFFFF">
                  <a:lumMod val="95000"/>
                </a:sysClr>
              </a:solidFill>
            </a:ln>
          </p:spPr>
          <p:txBody>
            <a:bodyPr wrap="square" rtlCol="0">
              <a:spAutoFit/>
            </a:bodyPr>
            <a:lstStyle/>
            <a:p>
              <a:pPr marL="0" marR="0" lvl="0" indent="0" defTabSz="582824" eaLnBrk="1" fontAlgn="base" latinLnBrk="0" hangingPunct="1">
                <a:lnSpc>
                  <a:spcPct val="100000"/>
                </a:lnSpc>
                <a:spcBef>
                  <a:spcPct val="0"/>
                </a:spcBef>
                <a:spcAft>
                  <a:spcPct val="0"/>
                </a:spcAft>
                <a:buClrTx/>
                <a:buSzTx/>
                <a:buFontTx/>
                <a:buNone/>
                <a:tabLst/>
                <a:defRPr/>
              </a:pPr>
              <a:r>
                <a:rPr kumimoji="0" lang="en-US" sz="1657" b="1" i="0" u="none" strike="noStrike" kern="0" cap="none" spc="0" normalizeH="0" baseline="0" noProof="0" dirty="0">
                  <a:ln>
                    <a:noFill/>
                  </a:ln>
                  <a:solidFill>
                    <a:prstClr val="white"/>
                  </a:solidFill>
                  <a:effectLst/>
                  <a:uLnTx/>
                  <a:uFillTx/>
                  <a:latin typeface="Calibri" panose="020F0502020204030204" pitchFamily="34" charset="0"/>
                  <a:ea typeface="ＭＳ Ｐゴシック" pitchFamily="34" charset="-128"/>
                  <a:cs typeface="Arial" charset="0"/>
                </a:rPr>
                <a:t>Testing Approach</a:t>
              </a:r>
            </a:p>
          </p:txBody>
        </p:sp>
        <p:cxnSp>
          <p:nvCxnSpPr>
            <p:cNvPr id="216" name="Shape 254"/>
            <p:cNvCxnSpPr>
              <a:endCxn id="258" idx="2"/>
            </p:cNvCxnSpPr>
            <p:nvPr/>
          </p:nvCxnSpPr>
          <p:spPr>
            <a:xfrm rot="5400000" flipH="1" flipV="1">
              <a:off x="6977219" y="6540043"/>
              <a:ext cx="1235843" cy="1151006"/>
            </a:xfrm>
            <a:prstGeom prst="bentConnector3">
              <a:avLst>
                <a:gd name="adj1" fmla="val 50000"/>
              </a:avLst>
            </a:prstGeom>
            <a:noFill/>
            <a:ln w="25400" cap="flat" cmpd="sng" algn="ctr">
              <a:solidFill>
                <a:srgbClr val="50B3CF"/>
              </a:solidFill>
              <a:prstDash val="solid"/>
              <a:tailEnd type="arrow"/>
            </a:ln>
            <a:effectLst/>
          </p:spPr>
        </p:cxnSp>
        <p:cxnSp>
          <p:nvCxnSpPr>
            <p:cNvPr id="217" name="Shape 252"/>
            <p:cNvCxnSpPr/>
            <p:nvPr/>
          </p:nvCxnSpPr>
          <p:spPr>
            <a:xfrm>
              <a:off x="6895320" y="3391629"/>
              <a:ext cx="1440391" cy="1290713"/>
            </a:xfrm>
            <a:prstGeom prst="bentConnector2">
              <a:avLst/>
            </a:prstGeom>
            <a:noFill/>
            <a:ln w="25400" cap="flat" cmpd="sng" algn="ctr">
              <a:solidFill>
                <a:srgbClr val="50B3CF"/>
              </a:solidFill>
              <a:prstDash val="solid"/>
              <a:tailEnd type="arrow"/>
            </a:ln>
            <a:effectLst/>
          </p:spPr>
        </p:cxnSp>
        <p:sp>
          <p:nvSpPr>
            <p:cNvPr id="218" name="TextBox 217"/>
            <p:cNvSpPr txBox="1"/>
            <p:nvPr/>
          </p:nvSpPr>
          <p:spPr>
            <a:xfrm>
              <a:off x="1722098" y="1078695"/>
              <a:ext cx="2563656" cy="550536"/>
            </a:xfrm>
            <a:prstGeom prst="rect">
              <a:avLst/>
            </a:prstGeom>
            <a:noFill/>
          </p:spPr>
          <p:txBody>
            <a:bodyPr wrap="squar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785" b="1" i="0" u="none" strike="noStrike" kern="0" cap="none" spc="0" normalizeH="0" baseline="0" noProof="0" dirty="0" smtClean="0">
                  <a:ln w="0"/>
                  <a:solidFill>
                    <a:prstClr val="white"/>
                  </a:solidFill>
                  <a:effectLst/>
                  <a:uLnTx/>
                  <a:uFillTx/>
                  <a:latin typeface="Calibri" panose="020F0502020204030204" pitchFamily="34" charset="0"/>
                  <a:ea typeface="Segoe UI" panose="020B0502040204020203" pitchFamily="34" charset="0"/>
                  <a:cs typeface="Segoe UI" panose="020B0502040204020203" pitchFamily="34" charset="0"/>
                </a:rPr>
                <a:t>BI Reports </a:t>
              </a:r>
            </a:p>
          </p:txBody>
        </p:sp>
        <p:pic>
          <p:nvPicPr>
            <p:cNvPr id="219" name="Picture 2" descr="\\ctsintcovsdw1\Dwimages\New Images\ICONS\Icons\Image_Icon\Folders\Smart Folder.png"/>
            <p:cNvPicPr>
              <a:picLocks noChangeAspect="1" noChangeArrowheads="1"/>
            </p:cNvPicPr>
            <p:nvPr/>
          </p:nvPicPr>
          <p:blipFill>
            <a:blip r:embed="rId3" cstate="print"/>
            <a:srcRect/>
            <a:stretch>
              <a:fillRect/>
            </a:stretch>
          </p:blipFill>
          <p:spPr bwMode="auto">
            <a:xfrm>
              <a:off x="9774530" y="4406590"/>
              <a:ext cx="1444723" cy="1529516"/>
            </a:xfrm>
            <a:prstGeom prst="rect">
              <a:avLst/>
            </a:prstGeom>
            <a:noFill/>
          </p:spPr>
        </p:pic>
        <p:sp>
          <p:nvSpPr>
            <p:cNvPr id="220" name="Striped Right Arrow 219"/>
            <p:cNvSpPr/>
            <p:nvPr/>
          </p:nvSpPr>
          <p:spPr>
            <a:xfrm>
              <a:off x="9158656" y="5071324"/>
              <a:ext cx="738261" cy="341931"/>
            </a:xfrm>
            <a:prstGeom prst="stripedRightArrow">
              <a:avLst/>
            </a:prstGeom>
            <a:solidFill>
              <a:sysClr val="window" lastClr="FFFFFF">
                <a:lumMod val="50000"/>
              </a:sysClr>
            </a:solidFill>
            <a:ln w="9525" cap="flat" cmpd="sng" algn="ctr">
              <a:noFill/>
              <a:prstDash val="solid"/>
            </a:ln>
            <a:effectLst/>
          </p:spPr>
          <p:txBody>
            <a:bodyPr rtlCol="0" anchor="ctr"/>
            <a:lstStyle/>
            <a:p>
              <a:pPr marL="0" marR="0" lvl="0" indent="0" algn="ctr" defTabSz="582824" eaLnBrk="1" fontAlgn="base" latinLnBrk="0" hangingPunct="1">
                <a:lnSpc>
                  <a:spcPct val="100000"/>
                </a:lnSpc>
                <a:spcBef>
                  <a:spcPct val="0"/>
                </a:spcBef>
                <a:spcAft>
                  <a:spcPct val="0"/>
                </a:spcAft>
                <a:buClrTx/>
                <a:buSzTx/>
                <a:buFontTx/>
                <a:buNone/>
                <a:tabLst/>
                <a:defRPr/>
              </a:pPr>
              <a:endParaRPr kumimoji="0" lang="en-GB" sz="2295" b="0"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221" name="TextBox 220"/>
            <p:cNvSpPr txBox="1"/>
            <p:nvPr/>
          </p:nvSpPr>
          <p:spPr>
            <a:xfrm>
              <a:off x="3143990" y="2081413"/>
              <a:ext cx="2431078" cy="342705"/>
            </a:xfrm>
            <a:prstGeom prst="rect">
              <a:avLst/>
            </a:prstGeom>
            <a:noFill/>
          </p:spPr>
          <p:txBody>
            <a:bodyPr wrap="squar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Run BI Reports</a:t>
              </a:r>
            </a:p>
          </p:txBody>
        </p:sp>
        <p:sp>
          <p:nvSpPr>
            <p:cNvPr id="222" name="TextBox 221"/>
            <p:cNvSpPr txBox="1"/>
            <p:nvPr/>
          </p:nvSpPr>
          <p:spPr>
            <a:xfrm>
              <a:off x="8401064" y="6527191"/>
              <a:ext cx="3384485" cy="799645"/>
            </a:xfrm>
            <a:prstGeom prst="rect">
              <a:avLst/>
            </a:prstGeom>
          </p:spPr>
          <p:txBody>
            <a:bodyPr wrap="square">
              <a:spAutoFit/>
            </a:bodyPr>
            <a:lstStyle>
              <a:defPPr>
                <a:defRPr lang="en-US"/>
              </a:defPPr>
              <a:lvl1pPr marL="171450" indent="-171450">
                <a:buFont typeface="Wingdings" panose="05000000000000000000" pitchFamily="2" charset="2"/>
                <a:buChar char="Ø"/>
                <a:defRPr sz="700" b="1">
                  <a:solidFill>
                    <a:srgbClr val="087992"/>
                  </a:solidFill>
                  <a:latin typeface="Segoe UI" pitchFamily="34" charset="0"/>
                  <a:cs typeface="Segoe UI" pitchFamily="34" charset="0"/>
                </a:defRPr>
              </a:lvl1pPr>
            </a:lstStyle>
            <a:p>
              <a:pPr marL="171450" marR="0" lvl="0" indent="-171450" defTabSz="582824"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GB" sz="1200" b="0" i="0" u="none" strike="noStrike" kern="0" cap="none" spc="0" normalizeH="0" baseline="0" noProof="0" dirty="0">
                  <a:ln>
                    <a:noFill/>
                  </a:ln>
                  <a:solidFill>
                    <a:prstClr val="black"/>
                  </a:solidFill>
                  <a:effectLst/>
                  <a:uLnTx/>
                  <a:uFillTx/>
                  <a:latin typeface="+mn-lt"/>
                  <a:ea typeface="ＭＳ Ｐゴシック" pitchFamily="34" charset="-128"/>
                  <a:cs typeface="Segoe UI" pitchFamily="34" charset="0"/>
                </a:rPr>
                <a:t>Observe result set and flag issues for any  Data mismatch</a:t>
              </a:r>
            </a:p>
          </p:txBody>
        </p:sp>
        <p:sp>
          <p:nvSpPr>
            <p:cNvPr id="223" name="TextBox 222"/>
            <p:cNvSpPr txBox="1"/>
            <p:nvPr/>
          </p:nvSpPr>
          <p:spPr>
            <a:xfrm>
              <a:off x="6481678" y="8184421"/>
              <a:ext cx="1820682" cy="373949"/>
            </a:xfrm>
            <a:prstGeom prst="rect">
              <a:avLst/>
            </a:prstGeom>
            <a:noFill/>
          </p:spPr>
          <p:txBody>
            <a:bodyPr wrap="squar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020" b="1"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charset="0"/>
                </a:rPr>
                <a:t>BI Report Output</a:t>
              </a:r>
            </a:p>
          </p:txBody>
        </p:sp>
        <p:grpSp>
          <p:nvGrpSpPr>
            <p:cNvPr id="224" name="Group 223"/>
            <p:cNvGrpSpPr/>
            <p:nvPr/>
          </p:nvGrpSpPr>
          <p:grpSpPr>
            <a:xfrm>
              <a:off x="7196387" y="4682338"/>
              <a:ext cx="2020425" cy="1815286"/>
              <a:chOff x="5816891" y="1771650"/>
              <a:chExt cx="1701752" cy="1528971"/>
            </a:xfrm>
          </p:grpSpPr>
          <p:grpSp>
            <p:nvGrpSpPr>
              <p:cNvPr id="257" name="Group 256"/>
              <p:cNvGrpSpPr/>
              <p:nvPr/>
            </p:nvGrpSpPr>
            <p:grpSpPr>
              <a:xfrm>
                <a:off x="5853151" y="2024322"/>
                <a:ext cx="1665492" cy="993057"/>
                <a:chOff x="5853151" y="2024322"/>
                <a:chExt cx="1665492" cy="993057"/>
              </a:xfrm>
            </p:grpSpPr>
            <p:grpSp>
              <p:nvGrpSpPr>
                <p:cNvPr id="259" name="Group 32"/>
                <p:cNvGrpSpPr>
                  <a:grpSpLocks/>
                </p:cNvGrpSpPr>
                <p:nvPr/>
              </p:nvGrpSpPr>
              <p:grpSpPr bwMode="auto">
                <a:xfrm>
                  <a:off x="6498575" y="2024322"/>
                  <a:ext cx="481401" cy="412144"/>
                  <a:chOff x="1568319" y="3196331"/>
                  <a:chExt cx="1029955" cy="959011"/>
                </a:xfrm>
                <a:effectLst>
                  <a:outerShdw blurRad="50800" dist="38100" dir="2700000" algn="tl" rotWithShape="0">
                    <a:prstClr val="black">
                      <a:alpha val="40000"/>
                    </a:prstClr>
                  </a:outerShdw>
                </a:effectLst>
              </p:grpSpPr>
              <p:grpSp>
                <p:nvGrpSpPr>
                  <p:cNvPr id="261" name="Group 41"/>
                  <p:cNvGrpSpPr>
                    <a:grpSpLocks/>
                  </p:cNvGrpSpPr>
                  <p:nvPr/>
                </p:nvGrpSpPr>
                <p:grpSpPr bwMode="auto">
                  <a:xfrm>
                    <a:off x="1568319" y="3196331"/>
                    <a:ext cx="286355" cy="290763"/>
                    <a:chOff x="476028" y="3811182"/>
                    <a:chExt cx="485211" cy="494020"/>
                  </a:xfrm>
                </p:grpSpPr>
                <p:sp>
                  <p:nvSpPr>
                    <p:cNvPr id="271" name="Freeform 7"/>
                    <p:cNvSpPr/>
                    <p:nvPr/>
                  </p:nvSpPr>
                  <p:spPr>
                    <a:xfrm>
                      <a:off x="476028" y="3811182"/>
                      <a:ext cx="485211" cy="49402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sp>
                  <p:nvSpPr>
                    <p:cNvPr id="272" name="Freeform 8"/>
                    <p:cNvSpPr/>
                    <p:nvPr/>
                  </p:nvSpPr>
                  <p:spPr>
                    <a:xfrm rot="2700000">
                      <a:off x="584294" y="3921237"/>
                      <a:ext cx="268677" cy="27391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grpSp>
              <p:grpSp>
                <p:nvGrpSpPr>
                  <p:cNvPr id="262" name="Group 44"/>
                  <p:cNvGrpSpPr>
                    <a:grpSpLocks/>
                  </p:cNvGrpSpPr>
                  <p:nvPr/>
                </p:nvGrpSpPr>
                <p:grpSpPr bwMode="auto">
                  <a:xfrm>
                    <a:off x="1836200" y="3295808"/>
                    <a:ext cx="369491" cy="420842"/>
                    <a:chOff x="477619" y="3758506"/>
                    <a:chExt cx="481600" cy="548189"/>
                  </a:xfrm>
                </p:grpSpPr>
                <p:sp>
                  <p:nvSpPr>
                    <p:cNvPr id="269" name="Freeform 268"/>
                    <p:cNvSpPr/>
                    <p:nvPr/>
                  </p:nvSpPr>
                  <p:spPr>
                    <a:xfrm>
                      <a:off x="477619" y="3758506"/>
                      <a:ext cx="481600" cy="548189"/>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sp>
                  <p:nvSpPr>
                    <p:cNvPr id="270" name="Freeform 269"/>
                    <p:cNvSpPr/>
                    <p:nvPr/>
                  </p:nvSpPr>
                  <p:spPr>
                    <a:xfrm rot="2700000">
                      <a:off x="582201" y="3922068"/>
                      <a:ext cx="272434" cy="27090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grpSp>
              <p:grpSp>
                <p:nvGrpSpPr>
                  <p:cNvPr id="263" name="Group 47"/>
                  <p:cNvGrpSpPr>
                    <a:grpSpLocks/>
                  </p:cNvGrpSpPr>
                  <p:nvPr/>
                </p:nvGrpSpPr>
                <p:grpSpPr bwMode="auto">
                  <a:xfrm>
                    <a:off x="2311919" y="3328964"/>
                    <a:ext cx="286355" cy="293315"/>
                    <a:chOff x="477130" y="3809956"/>
                    <a:chExt cx="485211" cy="498355"/>
                  </a:xfrm>
                </p:grpSpPr>
                <p:sp>
                  <p:nvSpPr>
                    <p:cNvPr id="267" name="Freeform 266"/>
                    <p:cNvSpPr/>
                    <p:nvPr/>
                  </p:nvSpPr>
                  <p:spPr>
                    <a:xfrm>
                      <a:off x="477130" y="3809956"/>
                      <a:ext cx="485211" cy="498355"/>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sp>
                  <p:nvSpPr>
                    <p:cNvPr id="268" name="Freeform 267"/>
                    <p:cNvSpPr/>
                    <p:nvPr/>
                  </p:nvSpPr>
                  <p:spPr>
                    <a:xfrm rot="2700000">
                      <a:off x="583228" y="3922179"/>
                      <a:ext cx="273012" cy="27391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grpSp>
              <p:grpSp>
                <p:nvGrpSpPr>
                  <p:cNvPr id="264" name="Group 54"/>
                  <p:cNvGrpSpPr>
                    <a:grpSpLocks/>
                  </p:cNvGrpSpPr>
                  <p:nvPr/>
                </p:nvGrpSpPr>
                <p:grpSpPr bwMode="auto">
                  <a:xfrm>
                    <a:off x="2166432" y="3920691"/>
                    <a:ext cx="228623" cy="234651"/>
                    <a:chOff x="478542" y="3812440"/>
                    <a:chExt cx="484235" cy="495660"/>
                  </a:xfrm>
                </p:grpSpPr>
                <p:sp>
                  <p:nvSpPr>
                    <p:cNvPr id="265" name="Freeform 264"/>
                    <p:cNvSpPr/>
                    <p:nvPr/>
                  </p:nvSpPr>
                  <p:spPr>
                    <a:xfrm>
                      <a:off x="478542" y="3812440"/>
                      <a:ext cx="484235" cy="49566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sp>
                  <p:nvSpPr>
                    <p:cNvPr id="266" name="Freeform 265"/>
                    <p:cNvSpPr/>
                    <p:nvPr/>
                  </p:nvSpPr>
                  <p:spPr>
                    <a:xfrm rot="2700000">
                      <a:off x="585970" y="3920872"/>
                      <a:ext cx="269380" cy="27880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marL="0" marR="0" lvl="0" indent="0" algn="ctr" defTabSz="874259" eaLnBrk="1" fontAlgn="auto" latinLnBrk="0" hangingPunct="1">
                        <a:lnSpc>
                          <a:spcPct val="100000"/>
                        </a:lnSpc>
                        <a:spcBef>
                          <a:spcPts val="0"/>
                        </a:spcBef>
                        <a:spcAft>
                          <a:spcPts val="0"/>
                        </a:spcAft>
                        <a:buClrTx/>
                        <a:buSzTx/>
                        <a:buFontTx/>
                        <a:buNone/>
                        <a:tabLst/>
                        <a:defRPr/>
                      </a:pPr>
                      <a:endParaRPr kumimoji="0" lang="en-US" sz="2295" b="0" i="0" u="none" strike="noStrike" kern="0" cap="none" spc="0" normalizeH="0" baseline="0" noProof="0" dirty="0">
                        <a:ln>
                          <a:noFill/>
                        </a:ln>
                        <a:solidFill>
                          <a:srgbClr val="FFFFFF"/>
                        </a:solidFill>
                        <a:effectLst/>
                        <a:uLnTx/>
                        <a:uFillTx/>
                        <a:latin typeface="Calibri" panose="020F0502020204030204" pitchFamily="34" charset="0"/>
                        <a:ea typeface="ＭＳ Ｐゴシック" pitchFamily="34" charset="-128"/>
                        <a:cs typeface="Arial" charset="0"/>
                      </a:endParaRPr>
                    </a:p>
                  </p:txBody>
                </p:sp>
              </p:grpSp>
            </p:grpSp>
            <p:sp>
              <p:nvSpPr>
                <p:cNvPr id="260" name="Rectangle 259"/>
                <p:cNvSpPr/>
                <p:nvPr/>
              </p:nvSpPr>
              <p:spPr>
                <a:xfrm>
                  <a:off x="5853151" y="2511875"/>
                  <a:ext cx="1665492" cy="505504"/>
                </a:xfrm>
                <a:prstGeom prst="rect">
                  <a:avLst/>
                </a:prstGeom>
              </p:spPr>
              <p:txBody>
                <a:bodyPr wrap="square">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0B3CF"/>
                      </a:solidFill>
                      <a:effectLst/>
                      <a:uLnTx/>
                      <a:uFillTx/>
                      <a:latin typeface="Calibri" panose="020F0502020204030204" pitchFamily="34" charset="0"/>
                      <a:ea typeface="ＭＳ Ｐゴシック" pitchFamily="34" charset="-128"/>
                      <a:cs typeface="Segoe UI" pitchFamily="34" charset="0"/>
                    </a:rPr>
                    <a:t>Report </a:t>
                  </a:r>
                </a:p>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rgbClr val="50B3CF"/>
                      </a:solidFill>
                      <a:effectLst/>
                      <a:uLnTx/>
                      <a:uFillTx/>
                      <a:latin typeface="Calibri" panose="020F0502020204030204" pitchFamily="34" charset="0"/>
                      <a:ea typeface="ＭＳ Ｐゴシック" pitchFamily="34" charset="-128"/>
                      <a:cs typeface="Segoe UI" pitchFamily="34" charset="0"/>
                    </a:rPr>
                    <a:t>Comparator </a:t>
                  </a:r>
                </a:p>
              </p:txBody>
            </p:sp>
          </p:grpSp>
          <p:sp>
            <p:nvSpPr>
              <p:cNvPr id="258" name="Rectangle 257"/>
              <p:cNvSpPr/>
              <p:nvPr/>
            </p:nvSpPr>
            <p:spPr>
              <a:xfrm>
                <a:off x="5816891" y="1771650"/>
                <a:ext cx="1641185" cy="1528971"/>
              </a:xfrm>
              <a:prstGeom prst="rect">
                <a:avLst/>
              </a:prstGeom>
              <a:noFill/>
              <a:ln w="9525" cap="flat" cmpd="sng" algn="ctr">
                <a:solidFill>
                  <a:sysClr val="window" lastClr="FFFFFF"/>
                </a:solidFill>
                <a:prstDash val="solid"/>
              </a:ln>
              <a:effectLst>
                <a:outerShdw blurRad="50800" dist="38100" dir="16200000" rotWithShape="0">
                  <a:prstClr val="black">
                    <a:alpha val="40000"/>
                  </a:prstClr>
                </a:outerShdw>
              </a:effectLst>
            </p:spPr>
            <p:txBody>
              <a:bodyPr rtlCol="0" anchor="ctr"/>
              <a:lstStyle/>
              <a:p>
                <a:pPr marL="0" marR="0" lvl="0" indent="0" algn="ctr" defTabSz="582824" eaLnBrk="1" fontAlgn="base" latinLnBrk="0" hangingPunct="1">
                  <a:lnSpc>
                    <a:spcPct val="100000"/>
                  </a:lnSpc>
                  <a:spcBef>
                    <a:spcPct val="0"/>
                  </a:spcBef>
                  <a:spcAft>
                    <a:spcPct val="0"/>
                  </a:spcAft>
                  <a:buClrTx/>
                  <a:buSzTx/>
                  <a:buFontTx/>
                  <a:buNone/>
                  <a:tabLst/>
                  <a:defRPr/>
                </a:pPr>
                <a:endParaRPr kumimoji="0" lang="en-GB" sz="2295" b="0" i="0" u="none" strike="noStrike" kern="0" cap="none" spc="0" normalizeH="0" baseline="0" noProof="0" dirty="0">
                  <a:ln>
                    <a:noFill/>
                  </a:ln>
                  <a:solidFill>
                    <a:prstClr val="white"/>
                  </a:solidFill>
                  <a:effectLst/>
                  <a:uLnTx/>
                  <a:uFillTx/>
                  <a:latin typeface="Calibri" panose="020F0502020204030204" pitchFamily="34" charset="0"/>
                </a:endParaRPr>
              </a:p>
            </p:txBody>
          </p:sp>
        </p:grpSp>
        <p:pic>
          <p:nvPicPr>
            <p:cNvPr id="225" name="Picture 224"/>
            <p:cNvPicPr>
              <a:picLocks noChangeAspect="1"/>
            </p:cNvPicPr>
            <p:nvPr/>
          </p:nvPicPr>
          <p:blipFill>
            <a:blip r:embed="rId4"/>
            <a:stretch>
              <a:fillRect/>
            </a:stretch>
          </p:blipFill>
          <p:spPr>
            <a:xfrm>
              <a:off x="3227627" y="2727283"/>
              <a:ext cx="2062532" cy="1408640"/>
            </a:xfrm>
            <a:prstGeom prst="rect">
              <a:avLst/>
            </a:prstGeom>
          </p:spPr>
        </p:pic>
        <p:pic>
          <p:nvPicPr>
            <p:cNvPr id="226" name="Picture 225"/>
            <p:cNvPicPr>
              <a:picLocks noChangeAspect="1"/>
            </p:cNvPicPr>
            <p:nvPr/>
          </p:nvPicPr>
          <p:blipFill>
            <a:blip r:embed="rId4"/>
            <a:stretch>
              <a:fillRect/>
            </a:stretch>
          </p:blipFill>
          <p:spPr>
            <a:xfrm>
              <a:off x="3224879" y="6959696"/>
              <a:ext cx="2159008" cy="1575250"/>
            </a:xfrm>
            <a:prstGeom prst="rect">
              <a:avLst/>
            </a:prstGeom>
          </p:spPr>
        </p:pic>
        <p:sp>
          <p:nvSpPr>
            <p:cNvPr id="227" name="TextBox 226"/>
            <p:cNvSpPr txBox="1"/>
            <p:nvPr/>
          </p:nvSpPr>
          <p:spPr>
            <a:xfrm>
              <a:off x="3272554" y="6297600"/>
              <a:ext cx="2304041" cy="342705"/>
            </a:xfrm>
            <a:prstGeom prst="rect">
              <a:avLst/>
            </a:prstGeom>
            <a:noFill/>
          </p:spPr>
          <p:txBody>
            <a:bodyPr wrap="squar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Run BI Reports</a:t>
              </a:r>
            </a:p>
          </p:txBody>
        </p:sp>
        <p:pic>
          <p:nvPicPr>
            <p:cNvPr id="228" name="Picture 22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831732" y="2913987"/>
              <a:ext cx="955284" cy="955284"/>
            </a:xfrm>
            <a:prstGeom prst="rect">
              <a:avLst/>
            </a:prstGeom>
          </p:spPr>
        </p:pic>
        <p:sp>
          <p:nvSpPr>
            <p:cNvPr id="229" name="TextBox 228"/>
            <p:cNvSpPr txBox="1"/>
            <p:nvPr/>
          </p:nvSpPr>
          <p:spPr>
            <a:xfrm>
              <a:off x="6332354" y="3869388"/>
              <a:ext cx="1822021" cy="502634"/>
            </a:xfrm>
            <a:prstGeom prst="rect">
              <a:avLst/>
            </a:prstGeom>
            <a:noFill/>
          </p:spPr>
          <p:txBody>
            <a:bodyPr wrap="squar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020" b="1" i="0" u="none" strike="noStrike" kern="0" cap="none" spc="0" normalizeH="0" baseline="0" noProof="0" dirty="0" smtClean="0">
                  <a:ln>
                    <a:noFill/>
                  </a:ln>
                  <a:solidFill>
                    <a:prstClr val="black"/>
                  </a:solidFill>
                  <a:effectLst/>
                  <a:uLnTx/>
                  <a:uFillTx/>
                  <a:ea typeface="ＭＳ Ｐゴシック" pitchFamily="34" charset="-128"/>
                  <a:cs typeface="Arial" charset="0"/>
                </a:rPr>
                <a:t>BI</a:t>
              </a:r>
            </a:p>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020" b="1" i="0" u="none" strike="noStrike" kern="0" cap="none" spc="0" normalizeH="0" baseline="0" noProof="0" dirty="0" smtClean="0">
                  <a:ln>
                    <a:noFill/>
                  </a:ln>
                  <a:solidFill>
                    <a:prstClr val="black"/>
                  </a:solidFill>
                  <a:effectLst/>
                  <a:uLnTx/>
                  <a:uFillTx/>
                  <a:ea typeface="ＭＳ Ｐゴシック" pitchFamily="34" charset="-128"/>
                  <a:cs typeface="Arial" charset="0"/>
                </a:rPr>
                <a:t> Report Output</a:t>
              </a:r>
            </a:p>
          </p:txBody>
        </p:sp>
        <p:sp>
          <p:nvSpPr>
            <p:cNvPr id="230" name="TextBox 229"/>
            <p:cNvSpPr txBox="1"/>
            <p:nvPr/>
          </p:nvSpPr>
          <p:spPr>
            <a:xfrm>
              <a:off x="1498081" y="2966442"/>
              <a:ext cx="277096" cy="403284"/>
            </a:xfrm>
            <a:prstGeom prst="rect">
              <a:avLst/>
            </a:prstGeom>
            <a:noFill/>
          </p:spPr>
          <p:txBody>
            <a:bodyPr wrap="non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endParaRPr kumimoji="0" lang="en-GB"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Segoe UI" pitchFamily="34" charset="0"/>
              </a:endParaRPr>
            </a:p>
          </p:txBody>
        </p:sp>
        <p:pic>
          <p:nvPicPr>
            <p:cNvPr id="231" name="Picture 23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859608" y="7322176"/>
              <a:ext cx="955284" cy="955284"/>
            </a:xfrm>
            <a:prstGeom prst="rect">
              <a:avLst/>
            </a:prstGeom>
          </p:spPr>
        </p:pic>
        <p:sp>
          <p:nvSpPr>
            <p:cNvPr id="232" name="Rectangle 231"/>
            <p:cNvSpPr/>
            <p:nvPr/>
          </p:nvSpPr>
          <p:spPr>
            <a:xfrm>
              <a:off x="11624896" y="1329296"/>
              <a:ext cx="5988807" cy="1854414"/>
            </a:xfrm>
            <a:prstGeom prst="rect">
              <a:avLst/>
            </a:prstGeom>
            <a:noFill/>
          </p:spPr>
          <p:txBody>
            <a:bodyPr wrap="square" rtlCol="0">
              <a:spAutoFit/>
            </a:bodyPr>
            <a:lstStyle/>
            <a:p>
              <a:pPr marL="223527" marR="0" lvl="0" indent="-223527" defTabSz="582824" eaLnBrk="1" fontAlgn="base" latinLnBrk="0" hangingPunct="1">
                <a:lnSpc>
                  <a:spcPts val="1657"/>
                </a:lnSpc>
                <a:spcBef>
                  <a:spcPct val="20000"/>
                </a:spcBef>
                <a:spcAft>
                  <a:spcPct val="0"/>
                </a:spcAft>
                <a:buClr>
                  <a:srgbClr val="000000"/>
                </a:buClr>
                <a:buSzTx/>
                <a:buFont typeface="Arial" panose="020B0604020202020204" pitchFamily="34" charset="0"/>
                <a:buChar char="•"/>
                <a:tabLst/>
                <a:defRPr/>
              </a:pPr>
              <a:endParaRPr kumimoji="0" lang="en-US" sz="1600" b="0" i="0" u="none" strike="noStrike" kern="0" cap="none" spc="0" normalizeH="0" baseline="0" noProof="0" dirty="0" smtClean="0">
                <a:ln>
                  <a:noFill/>
                </a:ln>
                <a:solidFill>
                  <a:srgbClr val="000000"/>
                </a:solidFill>
                <a:effectLst/>
                <a:uLnTx/>
                <a:uFillTx/>
                <a:ea typeface="ＭＳ Ｐゴシック" pitchFamily="34" charset="-128"/>
                <a:cs typeface="Calibri" pitchFamily="34" charset="0"/>
              </a:endParaRPr>
            </a:p>
            <a:p>
              <a:pPr marL="223527" marR="0" lvl="0" indent="-223527" defTabSz="582824" eaLnBrk="1" fontAlgn="base" latinLnBrk="0" hangingPunct="1">
                <a:lnSpc>
                  <a:spcPts val="1657"/>
                </a:lnSpc>
                <a:spcBef>
                  <a:spcPct val="20000"/>
                </a:spcBef>
                <a:spcAft>
                  <a:spcPct val="0"/>
                </a:spcAft>
                <a:buClr>
                  <a:srgbClr val="000000"/>
                </a:buClr>
                <a:buSzTx/>
                <a:buFont typeface="Arial" panose="020B0604020202020204" pitchFamily="34" charset="0"/>
                <a:buChar char="•"/>
                <a:tabLst/>
                <a:defRPr/>
              </a:pPr>
              <a:endParaRPr kumimoji="0" lang="en-US" sz="1600" b="0" i="0" u="none" strike="noStrike" kern="0" cap="none" spc="0" normalizeH="0" baseline="0" noProof="0" dirty="0" smtClean="0">
                <a:ln>
                  <a:noFill/>
                </a:ln>
                <a:solidFill>
                  <a:srgbClr val="000000"/>
                </a:solidFill>
                <a:effectLst/>
                <a:uLnTx/>
                <a:uFillTx/>
                <a:ea typeface="ＭＳ Ｐゴシック" pitchFamily="34" charset="-128"/>
                <a:cs typeface="Calibri" pitchFamily="34" charset="0"/>
              </a:endParaRPr>
            </a:p>
            <a:p>
              <a:pPr marL="223527" marR="0" lvl="0" indent="-223527" defTabSz="582824" eaLnBrk="1" fontAlgn="base" latinLnBrk="0" hangingPunct="1">
                <a:lnSpc>
                  <a:spcPts val="1657"/>
                </a:lnSpc>
                <a:spcBef>
                  <a:spcPct val="20000"/>
                </a:spcBef>
                <a:spcAft>
                  <a:spcPct val="0"/>
                </a:spcAft>
                <a:buClr>
                  <a:srgbClr val="000000"/>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ea typeface="ＭＳ Ｐゴシック" pitchFamily="34" charset="-128"/>
                  <a:cs typeface="Calibri" pitchFamily="34" charset="0"/>
                </a:rPr>
                <a:t>SIT Approach will be to compare the reports generated from reports pointing to source database against the reports pointing to the Target database</a:t>
              </a:r>
            </a:p>
          </p:txBody>
        </p:sp>
        <p:sp>
          <p:nvSpPr>
            <p:cNvPr id="233" name="Oval 232"/>
            <p:cNvSpPr>
              <a:spLocks noChangeAspect="1"/>
            </p:cNvSpPr>
            <p:nvPr/>
          </p:nvSpPr>
          <p:spPr bwMode="auto">
            <a:xfrm>
              <a:off x="3224878" y="2080761"/>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pitchFamily="34" charset="0"/>
                </a:rPr>
                <a:t>2</a:t>
              </a:r>
            </a:p>
          </p:txBody>
        </p:sp>
        <p:sp>
          <p:nvSpPr>
            <p:cNvPr id="234" name="Oval 233"/>
            <p:cNvSpPr>
              <a:spLocks noChangeAspect="1"/>
            </p:cNvSpPr>
            <p:nvPr/>
          </p:nvSpPr>
          <p:spPr bwMode="auto">
            <a:xfrm>
              <a:off x="3263802" y="6320397"/>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pitchFamily="34" charset="0"/>
                </a:rPr>
                <a:t>2</a:t>
              </a:r>
            </a:p>
          </p:txBody>
        </p:sp>
        <p:sp>
          <p:nvSpPr>
            <p:cNvPr id="235" name="Oval 234"/>
            <p:cNvSpPr>
              <a:spLocks noChangeAspect="1"/>
            </p:cNvSpPr>
            <p:nvPr/>
          </p:nvSpPr>
          <p:spPr bwMode="auto">
            <a:xfrm>
              <a:off x="5485909" y="2825466"/>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pitchFamily="34" charset="0"/>
                </a:rPr>
                <a:t>3</a:t>
              </a:r>
            </a:p>
          </p:txBody>
        </p:sp>
        <p:sp>
          <p:nvSpPr>
            <p:cNvPr id="236" name="Oval 235"/>
            <p:cNvSpPr>
              <a:spLocks noChangeAspect="1"/>
            </p:cNvSpPr>
            <p:nvPr/>
          </p:nvSpPr>
          <p:spPr bwMode="auto">
            <a:xfrm>
              <a:off x="5496743" y="7212636"/>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pitchFamily="34" charset="0"/>
                </a:rPr>
                <a:t>3</a:t>
              </a:r>
            </a:p>
          </p:txBody>
        </p:sp>
        <p:sp>
          <p:nvSpPr>
            <p:cNvPr id="237" name="Oval 236"/>
            <p:cNvSpPr>
              <a:spLocks noChangeAspect="1"/>
            </p:cNvSpPr>
            <p:nvPr/>
          </p:nvSpPr>
          <p:spPr bwMode="auto">
            <a:xfrm>
              <a:off x="8431001" y="3877643"/>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pitchFamily="34" charset="0"/>
                </a:rPr>
                <a:t>4</a:t>
              </a:r>
            </a:p>
          </p:txBody>
        </p:sp>
        <p:sp>
          <p:nvSpPr>
            <p:cNvPr id="238" name="Oval 237"/>
            <p:cNvSpPr>
              <a:spLocks noChangeAspect="1"/>
            </p:cNvSpPr>
            <p:nvPr/>
          </p:nvSpPr>
          <p:spPr bwMode="auto">
            <a:xfrm>
              <a:off x="9601145" y="5569453"/>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pitchFamily="34" charset="0"/>
                </a:rPr>
                <a:t>5</a:t>
              </a:r>
            </a:p>
          </p:txBody>
        </p:sp>
        <p:sp>
          <p:nvSpPr>
            <p:cNvPr id="239" name="TextBox 238"/>
            <p:cNvSpPr txBox="1"/>
            <p:nvPr/>
          </p:nvSpPr>
          <p:spPr>
            <a:xfrm>
              <a:off x="11644432" y="4049445"/>
              <a:ext cx="6182878" cy="465512"/>
            </a:xfrm>
            <a:prstGeom prst="rect">
              <a:avLst/>
            </a:prstGeom>
            <a:solidFill>
              <a:srgbClr val="6DB33F"/>
            </a:solidFill>
            <a:ln>
              <a:solidFill>
                <a:sysClr val="window" lastClr="FFFFFF">
                  <a:lumMod val="95000"/>
                </a:sysClr>
              </a:solidFill>
            </a:ln>
          </p:spPr>
          <p:txBody>
            <a:bodyPr wrap="square" rtlCol="0">
              <a:spAutoFit/>
            </a:bodyPr>
            <a:lstStyle/>
            <a:p>
              <a:pPr marL="0" marR="0" lvl="0" indent="0" defTabSz="582824" eaLnBrk="1" fontAlgn="base" latinLnBrk="0" hangingPunct="1">
                <a:lnSpc>
                  <a:spcPts val="1657"/>
                </a:lnSpc>
                <a:spcBef>
                  <a:spcPct val="20000"/>
                </a:spcBef>
                <a:spcAft>
                  <a:spcPct val="0"/>
                </a:spcAft>
                <a:buClr>
                  <a:srgbClr val="000000"/>
                </a:buClr>
                <a:buSzTx/>
                <a:buFontTx/>
                <a:buNone/>
                <a:tabLst/>
                <a:defRPr/>
              </a:pPr>
              <a:r>
                <a:rPr kumimoji="0" lang="en-US" sz="1667" b="1" i="0" u="none" strike="noStrike" kern="0" cap="none" spc="0" normalizeH="0" baseline="0" noProof="0" dirty="0">
                  <a:ln>
                    <a:noFill/>
                  </a:ln>
                  <a:solidFill>
                    <a:prstClr val="white"/>
                  </a:solidFill>
                  <a:effectLst/>
                  <a:uLnTx/>
                  <a:uFillTx/>
                  <a:latin typeface="Calibri" panose="020F0502020204030204" pitchFamily="34" charset="0"/>
                  <a:ea typeface="ＭＳ Ｐゴシック" pitchFamily="34" charset="-128"/>
                  <a:cs typeface="Calibri" pitchFamily="34" charset="0"/>
                </a:rPr>
                <a:t>Data Validation – Report Validation</a:t>
              </a:r>
            </a:p>
          </p:txBody>
        </p:sp>
        <p:pic>
          <p:nvPicPr>
            <p:cNvPr id="240" name="Picture 239"/>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918273" y="4957403"/>
              <a:ext cx="662755" cy="662755"/>
            </a:xfrm>
            <a:prstGeom prst="rect">
              <a:avLst/>
            </a:prstGeom>
          </p:spPr>
        </p:pic>
        <p:sp>
          <p:nvSpPr>
            <p:cNvPr id="241" name="Rectangle 240"/>
            <p:cNvSpPr/>
            <p:nvPr/>
          </p:nvSpPr>
          <p:spPr>
            <a:xfrm>
              <a:off x="6544049" y="1675860"/>
              <a:ext cx="4840258" cy="399822"/>
            </a:xfrm>
            <a:prstGeom prst="rect">
              <a:avLst/>
            </a:prstGeom>
          </p:spPr>
          <p:txBody>
            <a:bodyPr wrap="square">
              <a:spAutoFit/>
            </a:bodyPr>
            <a:lstStyle/>
            <a:p>
              <a:pPr marL="114306" marR="0" lvl="0" indent="-114306" defTabSz="582824"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1000" b="0"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Run Reports and  Export to Excel</a:t>
              </a:r>
            </a:p>
          </p:txBody>
        </p:sp>
        <p:sp>
          <p:nvSpPr>
            <p:cNvPr id="242" name="TextBox 241"/>
            <p:cNvSpPr txBox="1"/>
            <p:nvPr/>
          </p:nvSpPr>
          <p:spPr>
            <a:xfrm>
              <a:off x="6423486" y="2185470"/>
              <a:ext cx="1795267" cy="621786"/>
            </a:xfrm>
            <a:prstGeom prst="rect">
              <a:avLst/>
            </a:prstGeom>
            <a:noFill/>
          </p:spPr>
          <p:txBody>
            <a:bodyPr wrap="squar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333" b="1"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Export Data to Excel</a:t>
              </a:r>
            </a:p>
          </p:txBody>
        </p:sp>
        <p:sp>
          <p:nvSpPr>
            <p:cNvPr id="243" name="TextBox 242"/>
            <p:cNvSpPr txBox="1"/>
            <p:nvPr/>
          </p:nvSpPr>
          <p:spPr>
            <a:xfrm>
              <a:off x="6206788" y="6428838"/>
              <a:ext cx="2081421" cy="621786"/>
            </a:xfrm>
            <a:prstGeom prst="rect">
              <a:avLst/>
            </a:prstGeom>
            <a:noFill/>
          </p:spPr>
          <p:txBody>
            <a:bodyPr wrap="square" rtlCol="0">
              <a:spAutoFit/>
            </a:bodyPr>
            <a:lstStyle>
              <a:defPPr>
                <a:defRPr lang="en-US"/>
              </a:defPPr>
              <a:lvl1pPr>
                <a:defRPr sz="900">
                  <a:latin typeface="Candara" pitchFamily="34" charset="0"/>
                  <a:cs typeface="Segoe UI" pitchFamily="34" charset="0"/>
                </a:defRPr>
              </a:lvl1p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333" b="1" i="0" u="none" strike="noStrike" kern="0" cap="none" spc="0" normalizeH="0" baseline="0" noProof="0" dirty="0">
                  <a:ln>
                    <a:noFill/>
                  </a:ln>
                  <a:solidFill>
                    <a:prstClr val="black"/>
                  </a:solidFill>
                  <a:effectLst/>
                  <a:uLnTx/>
                  <a:uFillTx/>
                  <a:latin typeface="+mn-lt"/>
                  <a:ea typeface="ＭＳ Ｐゴシック" pitchFamily="34" charset="-128"/>
                  <a:cs typeface="Segoe UI" pitchFamily="34" charset="0"/>
                </a:rPr>
                <a:t>Export Data to Excel</a:t>
              </a:r>
            </a:p>
          </p:txBody>
        </p:sp>
        <p:sp>
          <p:nvSpPr>
            <p:cNvPr id="244" name="Rectangle 243"/>
            <p:cNvSpPr/>
            <p:nvPr/>
          </p:nvSpPr>
          <p:spPr>
            <a:xfrm>
              <a:off x="8225220" y="2425296"/>
              <a:ext cx="3368561" cy="1485054"/>
            </a:xfrm>
            <a:prstGeom prst="rect">
              <a:avLst/>
            </a:prstGeom>
          </p:spPr>
          <p:txBody>
            <a:bodyPr wrap="square">
              <a:spAutoFit/>
            </a:bodyPr>
            <a:lstStyle/>
            <a:p>
              <a:pPr marL="114306" marR="0" lvl="0" indent="-114306" defTabSz="582824"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1200" b="0"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Perform Report Comparison</a:t>
              </a:r>
            </a:p>
            <a:p>
              <a:pPr marL="114306" marR="0" lvl="0" indent="-114306" defTabSz="582824"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GB" sz="1200" b="0"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Comparison of Data with output from  Source </a:t>
              </a:r>
              <a:r>
                <a:rPr lang="en-GB" sz="1200" kern="0" dirty="0" smtClean="0">
                  <a:solidFill>
                    <a:prstClr val="black"/>
                  </a:solidFill>
                  <a:ea typeface="ＭＳ Ｐゴシック" pitchFamily="34" charset="-128"/>
                  <a:cs typeface="Segoe UI" pitchFamily="34" charset="0"/>
                </a:rPr>
                <a:t>Database </a:t>
              </a:r>
              <a:r>
                <a:rPr kumimoji="0" lang="en-GB" sz="1200" b="0"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Reports with Target database reports</a:t>
              </a:r>
            </a:p>
          </p:txBody>
        </p:sp>
        <p:sp>
          <p:nvSpPr>
            <p:cNvPr id="246" name="TextBox 245"/>
            <p:cNvSpPr txBox="1"/>
            <p:nvPr/>
          </p:nvSpPr>
          <p:spPr>
            <a:xfrm>
              <a:off x="1024874" y="1934998"/>
              <a:ext cx="1639769" cy="571175"/>
            </a:xfrm>
            <a:prstGeom prst="rect">
              <a:avLst/>
            </a:prstGeom>
            <a:noFill/>
          </p:spPr>
          <p:txBody>
            <a:bodyPr wrap="non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Setup required </a:t>
              </a:r>
            </a:p>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data in EDW</a:t>
              </a:r>
            </a:p>
          </p:txBody>
        </p:sp>
        <p:sp>
          <p:nvSpPr>
            <p:cNvPr id="247" name="Oval 246"/>
            <p:cNvSpPr>
              <a:spLocks noChangeAspect="1"/>
            </p:cNvSpPr>
            <p:nvPr/>
          </p:nvSpPr>
          <p:spPr bwMode="auto">
            <a:xfrm>
              <a:off x="491217" y="2097337"/>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smtClean="0">
                  <a:ln>
                    <a:noFill/>
                  </a:ln>
                  <a:solidFill>
                    <a:prstClr val="black"/>
                  </a:solidFill>
                  <a:effectLst/>
                  <a:uLnTx/>
                  <a:uFillTx/>
                  <a:latin typeface="Calibri" panose="020F0502020204030204" pitchFamily="34" charset="0"/>
                  <a:ea typeface="ＭＳ Ｐゴシック" pitchFamily="34" charset="-128"/>
                  <a:cs typeface="Arial" pitchFamily="34" charset="0"/>
                </a:rPr>
                <a:t>1</a:t>
              </a:r>
            </a:p>
          </p:txBody>
        </p:sp>
        <p:sp>
          <p:nvSpPr>
            <p:cNvPr id="248" name="TextBox 247"/>
            <p:cNvSpPr txBox="1"/>
            <p:nvPr/>
          </p:nvSpPr>
          <p:spPr>
            <a:xfrm>
              <a:off x="816743" y="6135009"/>
              <a:ext cx="1639769" cy="571175"/>
            </a:xfrm>
            <a:prstGeom prst="rect">
              <a:avLst/>
            </a:prstGeom>
            <a:noFill/>
          </p:spPr>
          <p:txBody>
            <a:bodyPr wrap="none" rtlCol="0">
              <a:spAutoFit/>
            </a:bodyPr>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Setup required </a:t>
              </a:r>
            </a:p>
            <a:p>
              <a:pPr marL="0" marR="0" lvl="0" indent="0" algn="ctr" defTabSz="582824"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smtClean="0">
                  <a:ln>
                    <a:noFill/>
                  </a:ln>
                  <a:solidFill>
                    <a:prstClr val="black"/>
                  </a:solidFill>
                  <a:effectLst/>
                  <a:uLnTx/>
                  <a:uFillTx/>
                  <a:ea typeface="ＭＳ Ｐゴシック" pitchFamily="34" charset="-128"/>
                  <a:cs typeface="Segoe UI" pitchFamily="34" charset="0"/>
                </a:rPr>
                <a:t>data in EDW</a:t>
              </a:r>
            </a:p>
          </p:txBody>
        </p:sp>
        <p:sp useBgFill="1">
          <p:nvSpPr>
            <p:cNvPr id="249" name="Oval 248"/>
            <p:cNvSpPr>
              <a:spLocks noChangeAspect="1"/>
            </p:cNvSpPr>
            <p:nvPr/>
          </p:nvSpPr>
          <p:spPr bwMode="auto">
            <a:xfrm>
              <a:off x="536963" y="6320398"/>
              <a:ext cx="344368" cy="328404"/>
            </a:xfrm>
            <a:prstGeom prst="ellipse">
              <a:avLst/>
            </a:prstGeom>
            <a:ln w="3175" cap="flat" cmpd="sng" algn="ctr">
              <a:solidFill>
                <a:srgbClr val="50B3CF">
                  <a:lumMod val="75000"/>
                </a:srgbClr>
              </a:solidFill>
              <a:prstDash val="solid"/>
            </a:ln>
            <a:effectLst/>
          </p:spPr>
          <p:txBody>
            <a:bodyPr lIns="0" rIns="0" anchor="ctr" anchorCtr="1"/>
            <a:lstStyle/>
            <a:p>
              <a:pPr marL="0" marR="0" lvl="0" indent="0" algn="ctr" defTabSz="582824" eaLnBrk="1" fontAlgn="base" latinLnBrk="0" hangingPunct="1">
                <a:lnSpc>
                  <a:spcPct val="100000"/>
                </a:lnSpc>
                <a:spcBef>
                  <a:spcPct val="0"/>
                </a:spcBef>
                <a:spcAft>
                  <a:spcPct val="0"/>
                </a:spcAft>
                <a:buClrTx/>
                <a:buSzTx/>
                <a:buFontTx/>
                <a:buNone/>
                <a:tabLst/>
                <a:defRPr/>
              </a:pPr>
              <a:r>
                <a:rPr kumimoji="0" lang="en-US" sz="1147" b="0" i="0" u="none" strike="noStrike" kern="0" cap="none" spc="0" normalizeH="0" baseline="0" noProof="0" dirty="0">
                  <a:ln>
                    <a:noFill/>
                  </a:ln>
                  <a:solidFill>
                    <a:prstClr val="black"/>
                  </a:solidFill>
                  <a:effectLst/>
                  <a:uLnTx/>
                  <a:uFillTx/>
                  <a:latin typeface="Calibri" panose="020F0502020204030204" pitchFamily="34" charset="0"/>
                  <a:ea typeface="ＭＳ Ｐゴシック" pitchFamily="34" charset="-128"/>
                  <a:cs typeface="Arial" pitchFamily="34" charset="0"/>
                </a:rPr>
                <a:t>1</a:t>
              </a:r>
            </a:p>
          </p:txBody>
        </p:sp>
        <p:pic>
          <p:nvPicPr>
            <p:cNvPr id="250" name="Picture 24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55247" y="3275640"/>
              <a:ext cx="777003" cy="777003"/>
            </a:xfrm>
            <a:prstGeom prst="rect">
              <a:avLst/>
            </a:prstGeom>
          </p:spPr>
        </p:pic>
        <p:pic>
          <p:nvPicPr>
            <p:cNvPr id="251" name="Picture 25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70203" y="7591332"/>
              <a:ext cx="777003" cy="777003"/>
            </a:xfrm>
            <a:prstGeom prst="rect">
              <a:avLst/>
            </a:prstGeom>
          </p:spPr>
        </p:pic>
        <p:sp>
          <p:nvSpPr>
            <p:cNvPr id="252" name="Right Arrow 251"/>
            <p:cNvSpPr/>
            <p:nvPr/>
          </p:nvSpPr>
          <p:spPr>
            <a:xfrm>
              <a:off x="5631389" y="3163467"/>
              <a:ext cx="1124656" cy="388502"/>
            </a:xfrm>
            <a:prstGeom prst="rightArrow">
              <a:avLst/>
            </a:prstGeom>
            <a:solidFill>
              <a:sysClr val="window" lastClr="FFFFFF">
                <a:lumMod val="6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95" b="0" i="0" u="none" strike="noStrike" kern="0" cap="none" spc="0" normalizeH="0" baseline="0" noProof="0" dirty="0" smtClean="0">
                <a:ln>
                  <a:noFill/>
                </a:ln>
                <a:solidFill>
                  <a:prstClr val="white"/>
                </a:solidFill>
                <a:effectLst/>
                <a:uLnTx/>
                <a:uFillTx/>
                <a:latin typeface="Calibri" panose="020F0502020204030204" pitchFamily="34" charset="0"/>
                <a:ea typeface="+mn-ea"/>
                <a:cs typeface="+mn-cs"/>
              </a:endParaRPr>
            </a:p>
          </p:txBody>
        </p:sp>
        <p:sp>
          <p:nvSpPr>
            <p:cNvPr id="253" name="Right Arrow 252"/>
            <p:cNvSpPr/>
            <p:nvPr/>
          </p:nvSpPr>
          <p:spPr>
            <a:xfrm>
              <a:off x="5631389" y="7586378"/>
              <a:ext cx="1124656" cy="388502"/>
            </a:xfrm>
            <a:prstGeom prst="rightArrow">
              <a:avLst/>
            </a:prstGeom>
            <a:solidFill>
              <a:sysClr val="window" lastClr="FFFFFF">
                <a:lumMod val="6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95" b="0" i="0" u="none" strike="noStrike" kern="0" cap="none" spc="0" normalizeH="0" baseline="0" noProof="0" dirty="0" smtClean="0">
                <a:ln>
                  <a:noFill/>
                </a:ln>
                <a:solidFill>
                  <a:prstClr val="white"/>
                </a:solidFill>
                <a:effectLst/>
                <a:uLnTx/>
                <a:uFillTx/>
                <a:latin typeface="Calibri" panose="020F0502020204030204" pitchFamily="34" charset="0"/>
                <a:ea typeface="+mn-ea"/>
                <a:cs typeface="+mn-cs"/>
              </a:endParaRPr>
            </a:p>
          </p:txBody>
        </p:sp>
        <p:cxnSp>
          <p:nvCxnSpPr>
            <p:cNvPr id="254" name="Straight Arrow Connector 253"/>
            <p:cNvCxnSpPr/>
            <p:nvPr/>
          </p:nvCxnSpPr>
          <p:spPr>
            <a:xfrm>
              <a:off x="1870094" y="3664142"/>
              <a:ext cx="1354784" cy="0"/>
            </a:xfrm>
            <a:prstGeom prst="straightConnector1">
              <a:avLst/>
            </a:prstGeom>
            <a:noFill/>
            <a:ln w="12700" cap="flat" cmpd="sng" algn="ctr">
              <a:solidFill>
                <a:srgbClr val="50B3CF"/>
              </a:solidFill>
              <a:prstDash val="solid"/>
              <a:tailEnd type="triangle"/>
            </a:ln>
            <a:effectLst/>
          </p:spPr>
        </p:cxnSp>
        <p:cxnSp>
          <p:nvCxnSpPr>
            <p:cNvPr id="255" name="Straight Arrow Connector 254"/>
            <p:cNvCxnSpPr/>
            <p:nvPr/>
          </p:nvCxnSpPr>
          <p:spPr>
            <a:xfrm>
              <a:off x="1870094" y="7917804"/>
              <a:ext cx="1354784" cy="0"/>
            </a:xfrm>
            <a:prstGeom prst="straightConnector1">
              <a:avLst/>
            </a:prstGeom>
            <a:noFill/>
            <a:ln w="12700" cap="flat" cmpd="sng" algn="ctr">
              <a:solidFill>
                <a:srgbClr val="50B3CF"/>
              </a:solidFill>
              <a:prstDash val="solid"/>
              <a:tailEnd type="triangle"/>
            </a:ln>
            <a:effectLst/>
          </p:spPr>
        </p:cxnSp>
        <p:cxnSp>
          <p:nvCxnSpPr>
            <p:cNvPr id="256" name="Straight Connector 255"/>
            <p:cNvCxnSpPr/>
            <p:nvPr/>
          </p:nvCxnSpPr>
          <p:spPr>
            <a:xfrm>
              <a:off x="6206788" y="1954178"/>
              <a:ext cx="30276" cy="7052645"/>
            </a:xfrm>
            <a:prstGeom prst="line">
              <a:avLst/>
            </a:prstGeom>
            <a:noFill/>
            <a:ln w="57150" cap="flat" cmpd="sng" algn="ctr">
              <a:solidFill>
                <a:srgbClr val="6DB33F"/>
              </a:solidFill>
              <a:prstDash val="dash"/>
            </a:ln>
            <a:effectLst/>
          </p:spPr>
        </p:cxnSp>
      </p:grpSp>
      <p:sp>
        <p:nvSpPr>
          <p:cNvPr id="273" name="Rounded Rectangle 272"/>
          <p:cNvSpPr/>
          <p:nvPr/>
        </p:nvSpPr>
        <p:spPr>
          <a:xfrm>
            <a:off x="282787" y="2354709"/>
            <a:ext cx="1184563" cy="440409"/>
          </a:xfrm>
          <a:prstGeom prst="roundRect">
            <a:avLst/>
          </a:prstGeom>
          <a:solidFill>
            <a:schemeClr val="accent1">
              <a:lumMod val="60000"/>
              <a:lumOff val="40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Source Database</a:t>
            </a:r>
            <a:endParaRPr lang="en-US" sz="1400" b="1" dirty="0"/>
          </a:p>
        </p:txBody>
      </p:sp>
      <p:sp>
        <p:nvSpPr>
          <p:cNvPr id="274" name="Rounded Rectangle 273"/>
          <p:cNvSpPr/>
          <p:nvPr/>
        </p:nvSpPr>
        <p:spPr>
          <a:xfrm>
            <a:off x="316950" y="5742303"/>
            <a:ext cx="1184563" cy="440409"/>
          </a:xfrm>
          <a:prstGeom prst="roundRect">
            <a:avLst/>
          </a:prstGeom>
          <a:solidFill>
            <a:schemeClr val="accent1">
              <a:lumMod val="60000"/>
              <a:lumOff val="40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Target Database</a:t>
            </a:r>
            <a:endParaRPr lang="en-US" sz="1400" b="1" dirty="0"/>
          </a:p>
        </p:txBody>
      </p:sp>
      <p:sp>
        <p:nvSpPr>
          <p:cNvPr id="275" name="Rectangle 274"/>
          <p:cNvSpPr/>
          <p:nvPr/>
        </p:nvSpPr>
        <p:spPr>
          <a:xfrm>
            <a:off x="9220511" y="3965044"/>
            <a:ext cx="4801881" cy="2160591"/>
          </a:xfrm>
          <a:prstGeom prst="rect">
            <a:avLst/>
          </a:prstGeom>
          <a:noFill/>
        </p:spPr>
        <p:txBody>
          <a:bodyPr wrap="square" rtlCol="0">
            <a:spAutoFit/>
          </a:bodyPr>
          <a:lstStyle/>
          <a:p>
            <a:pPr marL="223527" marR="0" lvl="0" indent="-223527" defTabSz="582824" eaLnBrk="1" fontAlgn="base" latinLnBrk="0" hangingPunct="1">
              <a:lnSpc>
                <a:spcPct val="100000"/>
              </a:lnSpc>
              <a:spcBef>
                <a:spcPct val="20000"/>
              </a:spcBef>
              <a:spcAft>
                <a:spcPct val="0"/>
              </a:spcAft>
              <a:buClr>
                <a:srgbClr val="000000"/>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ea typeface="ＭＳ Ｐゴシック" pitchFamily="34" charset="-128"/>
                <a:cs typeface="Calibri" pitchFamily="34" charset="0"/>
              </a:rPr>
              <a:t>Report Comparator will be used for data comparison by extracting the reports in Excel format.</a:t>
            </a:r>
          </a:p>
          <a:p>
            <a:pPr marL="223527" marR="0" lvl="0" indent="-223527" defTabSz="582824" eaLnBrk="1" fontAlgn="base" latinLnBrk="0" hangingPunct="1">
              <a:lnSpc>
                <a:spcPct val="100000"/>
              </a:lnSpc>
              <a:spcBef>
                <a:spcPct val="20000"/>
              </a:spcBef>
              <a:spcAft>
                <a:spcPct val="0"/>
              </a:spcAft>
              <a:buClr>
                <a:srgbClr val="000000"/>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ea typeface="ＭＳ Ｐゴシック" pitchFamily="34" charset="-128"/>
                <a:cs typeface="Calibri" pitchFamily="34" charset="0"/>
              </a:rPr>
              <a:t>Excel files will be compared as part of Data Comparison  for the given input value to verify:</a:t>
            </a:r>
          </a:p>
          <a:p>
            <a:pPr marL="660656" marR="0" lvl="1" indent="-223527" defTabSz="582824" eaLnBrk="1" fontAlgn="base" latinLnBrk="0" hangingPunct="1">
              <a:lnSpc>
                <a:spcPct val="100000"/>
              </a:lnSpc>
              <a:spcBef>
                <a:spcPct val="20000"/>
              </a:spcBef>
              <a:spcAft>
                <a:spcPct val="0"/>
              </a:spcAft>
              <a:buClr>
                <a:srgbClr val="000000"/>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ea typeface="ＭＳ Ｐゴシック" pitchFamily="34" charset="-128"/>
                <a:cs typeface="Calibri" pitchFamily="34" charset="0"/>
              </a:rPr>
              <a:t>Data between Source database generated reports and Target database generated reports</a:t>
            </a:r>
          </a:p>
        </p:txBody>
      </p:sp>
      <p:sp>
        <p:nvSpPr>
          <p:cNvPr id="71" name="Rectangle 70"/>
          <p:cNvSpPr/>
          <p:nvPr/>
        </p:nvSpPr>
        <p:spPr>
          <a:xfrm>
            <a:off x="10614525" y="7729709"/>
            <a:ext cx="2491875" cy="338554"/>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Tx/>
              <a:buSzTx/>
              <a:tabLst/>
              <a:defRPr/>
            </a:pPr>
            <a:r>
              <a:rPr kumimoji="0" lang="en-US" sz="1600" b="0" i="0" u="none" strike="noStrike" kern="0" cap="none" spc="0" normalizeH="0" baseline="0" noProof="0" dirty="0" smtClean="0">
                <a:ln>
                  <a:noFill/>
                </a:ln>
                <a:solidFill>
                  <a:srgbClr val="141414"/>
                </a:solidFill>
                <a:effectLst/>
                <a:uLnTx/>
                <a:uFillTx/>
                <a:hlinkClick r:id="rId8" action="ppaction://hlinksldjump"/>
              </a:rPr>
              <a:t>Back to Coverage Types</a:t>
            </a:r>
            <a:endParaRPr kumimoji="0" lang="en-US" sz="1600" b="0" i="0" u="none" strike="noStrike" kern="0" cap="none" spc="0" normalizeH="0" baseline="0" noProof="0" dirty="0" smtClean="0">
              <a:ln>
                <a:noFill/>
              </a:ln>
              <a:solidFill>
                <a:srgbClr val="141414"/>
              </a:solidFill>
              <a:effectLst/>
              <a:uLnTx/>
              <a:uFillTx/>
            </a:endParaRPr>
          </a:p>
        </p:txBody>
      </p:sp>
      <p:grpSp>
        <p:nvGrpSpPr>
          <p:cNvPr id="72" name="Group 71"/>
          <p:cNvGrpSpPr/>
          <p:nvPr/>
        </p:nvGrpSpPr>
        <p:grpSpPr>
          <a:xfrm>
            <a:off x="3591155" y="1211249"/>
            <a:ext cx="845286" cy="705500"/>
            <a:chOff x="5640945" y="3107786"/>
            <a:chExt cx="845286" cy="705500"/>
          </a:xfrm>
        </p:grpSpPr>
        <p:pic>
          <p:nvPicPr>
            <p:cNvPr id="73" name="Picture 72"/>
            <p:cNvPicPr>
              <a:picLocks noChangeAspect="1"/>
            </p:cNvPicPr>
            <p:nvPr/>
          </p:nvPicPr>
          <p:blipFill>
            <a:blip r:embed="rId9"/>
            <a:stretch>
              <a:fillRect/>
            </a:stretch>
          </p:blipFill>
          <p:spPr>
            <a:xfrm>
              <a:off x="5640945" y="3107786"/>
              <a:ext cx="552101" cy="705500"/>
            </a:xfrm>
            <a:prstGeom prst="rect">
              <a:avLst/>
            </a:prstGeom>
          </p:spPr>
        </p:pic>
        <p:pic>
          <p:nvPicPr>
            <p:cNvPr id="74" name="Picture 73"/>
            <p:cNvPicPr>
              <a:picLocks noChangeAspect="1"/>
            </p:cNvPicPr>
            <p:nvPr/>
          </p:nvPicPr>
          <p:blipFill>
            <a:blip r:embed="rId10"/>
            <a:stretch>
              <a:fillRect/>
            </a:stretch>
          </p:blipFill>
          <p:spPr>
            <a:xfrm>
              <a:off x="6110029" y="3377001"/>
              <a:ext cx="376202" cy="408284"/>
            </a:xfrm>
            <a:prstGeom prst="rect">
              <a:avLst/>
            </a:prstGeom>
          </p:spPr>
        </p:pic>
      </p:grpSp>
      <p:pic>
        <p:nvPicPr>
          <p:cNvPr id="75" name="Picture 74"/>
          <p:cNvPicPr>
            <a:picLocks noChangeAspect="1"/>
          </p:cNvPicPr>
          <p:nvPr/>
        </p:nvPicPr>
        <p:blipFill>
          <a:blip r:embed="rId11"/>
          <a:stretch>
            <a:fillRect/>
          </a:stretch>
        </p:blipFill>
        <p:spPr>
          <a:xfrm>
            <a:off x="3619079" y="4621762"/>
            <a:ext cx="741807" cy="511193"/>
          </a:xfrm>
          <a:prstGeom prst="rect">
            <a:avLst/>
          </a:prstGeom>
        </p:spPr>
      </p:pic>
    </p:spTree>
    <p:extLst>
      <p:ext uri="{BB962C8B-B14F-4D97-AF65-F5344CB8AC3E}">
        <p14:creationId xmlns:p14="http://schemas.microsoft.com/office/powerpoint/2010/main" val="92826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802411" y="1344328"/>
            <a:ext cx="4027390" cy="548159"/>
          </a:xfrm>
          <a:prstGeom prst="rect">
            <a:avLst/>
          </a:prstGeom>
          <a:solidFill>
            <a:schemeClr val="accent1">
              <a:lumMod val="40000"/>
              <a:lumOff val="60000"/>
            </a:schemeClr>
          </a:solidFill>
          <a:ln w="25400" cap="flat" cmpd="sng" algn="ctr">
            <a:noFill/>
            <a:prstDash val="solid"/>
          </a:ln>
          <a:effectLst/>
        </p:spPr>
        <p:txBody>
          <a:bodyPr rtlCol="0" anchor="ctr"/>
          <a:lstStyle/>
          <a:p>
            <a:pPr marL="0" marR="0" lvl="0" indent="0" algn="ctr" defTabSz="894145" eaLnBrk="1" fontAlgn="auto" latinLnBrk="0" hangingPunct="1">
              <a:lnSpc>
                <a:spcPct val="100000"/>
              </a:lnSpc>
              <a:spcBef>
                <a:spcPts val="0"/>
              </a:spcBef>
              <a:spcAft>
                <a:spcPts val="0"/>
              </a:spcAft>
              <a:buClrTx/>
              <a:buSzTx/>
              <a:buFontTx/>
              <a:buNone/>
              <a:tabLst/>
              <a:defRPr/>
            </a:pPr>
            <a:endParaRPr kumimoji="0" lang="en-US" sz="1760" b="0" i="0" u="none" strike="noStrike" kern="0" cap="none" spc="0" normalizeH="0" baseline="0" noProof="0">
              <a:ln>
                <a:noFill/>
              </a:ln>
              <a:solidFill>
                <a:prstClr val="white"/>
              </a:solidFill>
              <a:effectLst/>
              <a:uLnTx/>
              <a:uFillTx/>
            </a:endParaRPr>
          </a:p>
        </p:txBody>
      </p:sp>
      <p:sp>
        <p:nvSpPr>
          <p:cNvPr id="3" name="Title 2"/>
          <p:cNvSpPr>
            <a:spLocks noGrp="1"/>
          </p:cNvSpPr>
          <p:nvPr>
            <p:ph type="title"/>
          </p:nvPr>
        </p:nvSpPr>
        <p:spPr/>
        <p:txBody>
          <a:bodyPr/>
          <a:lstStyle/>
          <a:p>
            <a:r>
              <a:rPr lang="en-US" dirty="0" smtClean="0"/>
              <a:t>Performance Testing Approach</a:t>
            </a:r>
            <a:endParaRPr lang="en-US" dirty="0"/>
          </a:p>
        </p:txBody>
      </p:sp>
      <p:sp>
        <p:nvSpPr>
          <p:cNvPr id="27650" name="AutoShape 2"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2" name="AutoShape 4"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sp>
        <p:nvSpPr>
          <p:cNvPr id="27654" name="AutoShape 6" descr="Image result for competency"/>
          <p:cNvSpPr>
            <a:spLocks noChangeAspect="1" noChangeArrowheads="1"/>
          </p:cNvSpPr>
          <p:nvPr/>
        </p:nvSpPr>
        <p:spPr bwMode="auto">
          <a:xfrm>
            <a:off x="248920" y="-173353"/>
            <a:ext cx="487680" cy="365762"/>
          </a:xfrm>
          <a:prstGeom prst="rect">
            <a:avLst/>
          </a:prstGeom>
          <a:noFill/>
        </p:spPr>
        <p:txBody>
          <a:bodyPr vert="horz" wrap="square" lIns="130518" tIns="65262" rIns="130518" bIns="65262" numCol="1" anchor="t" anchorCtr="0" compatLnSpc="1">
            <a:prstTxWarp prst="textNoShape">
              <a:avLst/>
            </a:prstTxWarp>
          </a:bodyPr>
          <a:lstStyle/>
          <a:p>
            <a:endParaRPr lang="en-US" sz="1701" dirty="0">
              <a:solidFill>
                <a:srgbClr val="50B3CF"/>
              </a:solidFill>
            </a:endParaRPr>
          </a:p>
        </p:txBody>
      </p:sp>
      <p:grpSp>
        <p:nvGrpSpPr>
          <p:cNvPr id="4" name="Group 3"/>
          <p:cNvGrpSpPr/>
          <p:nvPr/>
        </p:nvGrpSpPr>
        <p:grpSpPr>
          <a:xfrm>
            <a:off x="248919" y="1303141"/>
            <a:ext cx="14264109" cy="6225859"/>
            <a:chOff x="248919" y="1303141"/>
            <a:chExt cx="14264109" cy="6225859"/>
          </a:xfrm>
        </p:grpSpPr>
        <p:grpSp>
          <p:nvGrpSpPr>
            <p:cNvPr id="177" name="Group 176"/>
            <p:cNvGrpSpPr/>
            <p:nvPr/>
          </p:nvGrpSpPr>
          <p:grpSpPr>
            <a:xfrm>
              <a:off x="248919" y="1303141"/>
              <a:ext cx="14264109" cy="6225859"/>
              <a:chOff x="-1" y="800947"/>
              <a:chExt cx="19115172" cy="8446576"/>
            </a:xfrm>
          </p:grpSpPr>
          <p:cxnSp>
            <p:nvCxnSpPr>
              <p:cNvPr id="182" name="Straight Connector 181"/>
              <p:cNvCxnSpPr/>
              <p:nvPr/>
            </p:nvCxnSpPr>
            <p:spPr>
              <a:xfrm>
                <a:off x="1898225" y="800947"/>
                <a:ext cx="0" cy="8390698"/>
              </a:xfrm>
              <a:prstGeom prst="line">
                <a:avLst/>
              </a:prstGeom>
              <a:noFill/>
              <a:ln w="6350" cap="flat" cmpd="sng" algn="ctr">
                <a:solidFill>
                  <a:srgbClr val="FFFFFF">
                    <a:lumMod val="75000"/>
                  </a:srgbClr>
                </a:solidFill>
                <a:prstDash val="sysDash"/>
              </a:ln>
              <a:effectLst/>
            </p:spPr>
          </p:cxnSp>
          <p:sp>
            <p:nvSpPr>
              <p:cNvPr id="184" name="Rectangle 183"/>
              <p:cNvSpPr/>
              <p:nvPr/>
            </p:nvSpPr>
            <p:spPr>
              <a:xfrm>
                <a:off x="1898225" y="856825"/>
                <a:ext cx="5562554" cy="743683"/>
              </a:xfrm>
              <a:prstGeom prst="rect">
                <a:avLst/>
              </a:prstGeom>
              <a:solidFill>
                <a:srgbClr val="50B3CF">
                  <a:lumMod val="20000"/>
                  <a:lumOff val="80000"/>
                </a:srgbClr>
              </a:solidFill>
              <a:ln w="25400" cap="flat" cmpd="sng" algn="ctr">
                <a:noFill/>
                <a:prstDash val="solid"/>
              </a:ln>
              <a:effectLst/>
            </p:spPr>
            <p:txBody>
              <a:bodyPr rtlCol="0" anchor="ctr"/>
              <a:lstStyle/>
              <a:p>
                <a:pPr marL="0" marR="0" lvl="0" indent="0" algn="ctr" defTabSz="894145" eaLnBrk="1" fontAlgn="auto" latinLnBrk="0" hangingPunct="1">
                  <a:lnSpc>
                    <a:spcPct val="100000"/>
                  </a:lnSpc>
                  <a:spcBef>
                    <a:spcPts val="0"/>
                  </a:spcBef>
                  <a:spcAft>
                    <a:spcPts val="0"/>
                  </a:spcAft>
                  <a:buClrTx/>
                  <a:buSzTx/>
                  <a:buFontTx/>
                  <a:buNone/>
                  <a:tabLst/>
                  <a:defRPr/>
                </a:pPr>
                <a:endParaRPr kumimoji="0" lang="en-US" sz="1760" b="0" i="0" u="none" strike="noStrike" kern="0" cap="none" spc="0" normalizeH="0" baseline="0" noProof="0">
                  <a:ln>
                    <a:noFill/>
                  </a:ln>
                  <a:solidFill>
                    <a:prstClr val="white"/>
                  </a:solidFill>
                  <a:effectLst/>
                  <a:uLnTx/>
                  <a:uFillTx/>
                </a:endParaRPr>
              </a:p>
            </p:txBody>
          </p:sp>
          <p:sp>
            <p:nvSpPr>
              <p:cNvPr id="185" name="Rectangle 184"/>
              <p:cNvSpPr/>
              <p:nvPr/>
            </p:nvSpPr>
            <p:spPr>
              <a:xfrm>
                <a:off x="12799199" y="873801"/>
                <a:ext cx="5747775" cy="743683"/>
              </a:xfrm>
              <a:prstGeom prst="rect">
                <a:avLst/>
              </a:prstGeom>
              <a:solidFill>
                <a:schemeClr val="accent1">
                  <a:lumMod val="60000"/>
                  <a:lumOff val="40000"/>
                </a:schemeClr>
              </a:solidFill>
              <a:ln w="25400" cap="flat" cmpd="sng" algn="ctr">
                <a:noFill/>
                <a:prstDash val="solid"/>
              </a:ln>
              <a:effectLst/>
            </p:spPr>
            <p:txBody>
              <a:bodyPr rtlCol="0" anchor="ctr"/>
              <a:lstStyle/>
              <a:p>
                <a:pPr marL="0" marR="0" lvl="0" indent="0" algn="ctr" defTabSz="894145" eaLnBrk="1" fontAlgn="auto" latinLnBrk="0" hangingPunct="1">
                  <a:lnSpc>
                    <a:spcPct val="100000"/>
                  </a:lnSpc>
                  <a:spcBef>
                    <a:spcPts val="0"/>
                  </a:spcBef>
                  <a:spcAft>
                    <a:spcPts val="0"/>
                  </a:spcAft>
                  <a:buClrTx/>
                  <a:buSzTx/>
                  <a:buFontTx/>
                  <a:buNone/>
                  <a:tabLst/>
                  <a:defRPr/>
                </a:pPr>
                <a:endParaRPr kumimoji="0" lang="en-US" sz="1760" b="0" i="0" u="none" strike="noStrike" kern="0" cap="none" spc="0" normalizeH="0" baseline="0" noProof="0">
                  <a:ln>
                    <a:noFill/>
                  </a:ln>
                  <a:solidFill>
                    <a:prstClr val="white"/>
                  </a:solidFill>
                  <a:effectLst/>
                  <a:uLnTx/>
                  <a:uFillTx/>
                </a:endParaRPr>
              </a:p>
            </p:txBody>
          </p:sp>
          <p:sp>
            <p:nvSpPr>
              <p:cNvPr id="186" name="TextBox 185"/>
              <p:cNvSpPr txBox="1"/>
              <p:nvPr/>
            </p:nvSpPr>
            <p:spPr>
              <a:xfrm>
                <a:off x="2972649" y="995648"/>
                <a:ext cx="3892973" cy="499752"/>
              </a:xfrm>
              <a:prstGeom prst="rect">
                <a:avLst/>
              </a:prstGeom>
              <a:noFill/>
            </p:spPr>
            <p:txBody>
              <a:bodyPr wrap="square" rtlCol="0">
                <a:spAutoFit/>
              </a:bodyPr>
              <a:lstStyle>
                <a:defPPr>
                  <a:defRPr lang="en-US"/>
                </a:defPPr>
                <a:lvl1pPr>
                  <a:defRPr b="1"/>
                </a:lvl1pPr>
              </a:lstStyle>
              <a:p>
                <a:pPr marL="0" marR="0" lvl="0" indent="0" algn="ctr" defTabSz="894145" eaLnBrk="1" fontAlgn="auto" latinLnBrk="0" hangingPunct="1">
                  <a:lnSpc>
                    <a:spcPct val="100000"/>
                  </a:lnSpc>
                  <a:spcBef>
                    <a:spcPts val="0"/>
                  </a:spcBef>
                  <a:spcAft>
                    <a:spcPts val="0"/>
                  </a:spcAft>
                  <a:buClrTx/>
                  <a:buSzTx/>
                  <a:buFontTx/>
                  <a:buNone/>
                  <a:tabLst/>
                  <a:defRPr/>
                </a:pPr>
                <a:r>
                  <a:rPr kumimoji="0" lang="en-US" sz="1565" b="1" i="0" u="none" strike="noStrike" kern="0" cap="none" spc="0" normalizeH="0" baseline="0" noProof="0" dirty="0">
                    <a:ln>
                      <a:noFill/>
                    </a:ln>
                    <a:solidFill>
                      <a:prstClr val="black"/>
                    </a:solidFill>
                    <a:effectLst/>
                    <a:uLnTx/>
                    <a:uFillTx/>
                    <a:latin typeface="Calibri" panose="020F0502020204030204" pitchFamily="34" charset="0"/>
                  </a:rPr>
                  <a:t>History Migration</a:t>
                </a:r>
              </a:p>
            </p:txBody>
          </p:sp>
          <p:sp>
            <p:nvSpPr>
              <p:cNvPr id="187" name="Pentagon 186"/>
              <p:cNvSpPr/>
              <p:nvPr/>
            </p:nvSpPr>
            <p:spPr>
              <a:xfrm>
                <a:off x="-1" y="1906622"/>
                <a:ext cx="1958335" cy="1566995"/>
              </a:xfrm>
              <a:prstGeom prst="homePlate">
                <a:avLst/>
              </a:prstGeom>
              <a:solidFill>
                <a:srgbClr val="50B3CF"/>
              </a:solidFill>
              <a:ln w="12700" cap="flat" cmpd="sng" algn="ctr">
                <a:noFill/>
                <a:prstDash val="solid"/>
                <a:miter lim="800000"/>
              </a:ln>
              <a:effectLst/>
            </p:spPr>
            <p:txBody>
              <a:bodyPr rtlCol="0" anchor="ctr"/>
              <a:lstStyle/>
              <a:p>
                <a:pPr marL="0" marR="0" lvl="0" indent="0" algn="ctr" defTabSz="894145"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rPr>
                  <a:t>SIT </a:t>
                </a:r>
                <a:r>
                  <a:rPr kumimoji="0" lang="en-US" sz="1400" b="1" i="0" u="none" strike="noStrike" kern="0" cap="none" spc="0" normalizeH="0" baseline="0" noProof="0" dirty="0">
                    <a:ln>
                      <a:noFill/>
                    </a:ln>
                    <a:solidFill>
                      <a:prstClr val="white"/>
                    </a:solidFill>
                    <a:effectLst/>
                    <a:uLnTx/>
                    <a:uFillTx/>
                  </a:rPr>
                  <a:t>Completion </a:t>
                </a:r>
              </a:p>
            </p:txBody>
          </p:sp>
          <p:pic>
            <p:nvPicPr>
              <p:cNvPr id="188" name="Picture 1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68" y="1909157"/>
                <a:ext cx="1416911" cy="1416911"/>
              </a:xfrm>
              <a:prstGeom prst="rect">
                <a:avLst/>
              </a:prstGeom>
            </p:spPr>
          </p:pic>
          <p:sp>
            <p:nvSpPr>
              <p:cNvPr id="189" name="TextBox 188"/>
              <p:cNvSpPr txBox="1"/>
              <p:nvPr/>
            </p:nvSpPr>
            <p:spPr>
              <a:xfrm>
                <a:off x="3193667" y="1897982"/>
                <a:ext cx="4209250" cy="1879012"/>
              </a:xfrm>
              <a:prstGeom prst="rect">
                <a:avLst/>
              </a:prstGeom>
            </p:spPr>
            <p:txBody>
              <a:bodyPr wrap="square">
                <a:spAutoFit/>
              </a:bodyPr>
              <a:lstStyle>
                <a:defPPr>
                  <a:defRPr lang="en-US"/>
                </a:defPPr>
                <a:lvl1pPr marL="285750" indent="-285750" defTabSz="914400">
                  <a:buFontTx/>
                  <a:buBlip>
                    <a:blip r:embed="rId4"/>
                  </a:buBlip>
                  <a:defRPr sz="1000">
                    <a:solidFill>
                      <a:prstClr val="black"/>
                    </a:solidFill>
                    <a:latin typeface="Calibri" panose="020F0502020204030204"/>
                  </a:defRPr>
                </a:lvl1pPr>
              </a:lstStyle>
              <a:p>
                <a:pPr marL="285750" marR="0" lvl="0" indent="-285750" defTabSz="1192194" eaLnBrk="1" fontAlgn="auto" latinLnBrk="0" hangingPunct="1">
                  <a:lnSpc>
                    <a:spcPct val="100000"/>
                  </a:lnSpc>
                  <a:spcBef>
                    <a:spcPts val="0"/>
                  </a:spcBef>
                  <a:spcAft>
                    <a:spcPts val="0"/>
                  </a:spcAft>
                  <a:buClr>
                    <a:srgbClr val="50B3CF">
                      <a:lumMod val="50000"/>
                    </a:srgbClr>
                  </a:buClr>
                  <a:buSzTx/>
                  <a:buFont typeface="Wingdings" panose="05000000000000000000" pitchFamily="2" charset="2"/>
                  <a:buChar char="Ø"/>
                  <a:tabLst/>
                  <a:defRPr/>
                </a:pPr>
                <a:r>
                  <a:rPr kumimoji="0" lang="en-US" sz="1400" b="0" i="0" u="none" strike="noStrike" kern="0" cap="none" spc="0" normalizeH="0" baseline="0" noProof="0" dirty="0">
                    <a:ln>
                      <a:noFill/>
                    </a:ln>
                    <a:solidFill>
                      <a:prstClr val="black"/>
                    </a:solidFill>
                    <a:effectLst/>
                    <a:uLnTx/>
                    <a:uFillTx/>
                    <a:latin typeface="+mn-lt"/>
                  </a:rPr>
                  <a:t>Capture the migration cut over schedule </a:t>
                </a:r>
                <a:r>
                  <a:rPr kumimoji="0" lang="en-US" sz="1400" b="0" i="0" u="none" strike="noStrike" kern="0" cap="none" spc="0" normalizeH="0" baseline="0" noProof="0" dirty="0" smtClean="0">
                    <a:ln>
                      <a:noFill/>
                    </a:ln>
                    <a:solidFill>
                      <a:prstClr val="black"/>
                    </a:solidFill>
                    <a:effectLst/>
                    <a:uLnTx/>
                    <a:uFillTx/>
                    <a:latin typeface="+mn-lt"/>
                  </a:rPr>
                  <a:t>window</a:t>
                </a:r>
              </a:p>
              <a:p>
                <a:pPr marL="285750" marR="0" lvl="0" indent="-285750" defTabSz="1192194" eaLnBrk="1" fontAlgn="auto" latinLnBrk="0" hangingPunct="1">
                  <a:lnSpc>
                    <a:spcPct val="100000"/>
                  </a:lnSpc>
                  <a:spcBef>
                    <a:spcPts val="0"/>
                  </a:spcBef>
                  <a:spcAft>
                    <a:spcPts val="0"/>
                  </a:spcAft>
                  <a:buClr>
                    <a:srgbClr val="50B3CF">
                      <a:lumMod val="50000"/>
                    </a:srgbClr>
                  </a:buClr>
                  <a:buSzTx/>
                  <a:buFont typeface="Wingdings" panose="05000000000000000000" pitchFamily="2" charset="2"/>
                  <a:buChar char="Ø"/>
                  <a:tabLst/>
                  <a:defRPr/>
                </a:pPr>
                <a:endParaRPr kumimoji="0" lang="en-US" sz="1400" b="0" i="0" u="none" strike="noStrike" kern="0" cap="none" spc="0" normalizeH="0" baseline="0" noProof="0" dirty="0">
                  <a:ln>
                    <a:noFill/>
                  </a:ln>
                  <a:solidFill>
                    <a:prstClr val="black"/>
                  </a:solidFill>
                  <a:effectLst/>
                  <a:uLnTx/>
                  <a:uFillTx/>
                  <a:latin typeface="+mn-lt"/>
                </a:endParaRPr>
              </a:p>
              <a:p>
                <a:pPr marL="285750" marR="0" lvl="0" indent="-285750" defTabSz="1192194" eaLnBrk="1" fontAlgn="auto" latinLnBrk="0" hangingPunct="1">
                  <a:lnSpc>
                    <a:spcPct val="100000"/>
                  </a:lnSpc>
                  <a:spcBef>
                    <a:spcPts val="0"/>
                  </a:spcBef>
                  <a:spcAft>
                    <a:spcPts val="0"/>
                  </a:spcAft>
                  <a:buClr>
                    <a:srgbClr val="50B3CF">
                      <a:lumMod val="50000"/>
                    </a:srgbClr>
                  </a:buClr>
                  <a:buSzTx/>
                  <a:buFont typeface="Wingdings" panose="05000000000000000000" pitchFamily="2" charset="2"/>
                  <a:buChar char="Ø"/>
                  <a:tabLst/>
                  <a:defRPr/>
                </a:pPr>
                <a:r>
                  <a:rPr kumimoji="0" lang="en-US" sz="1400" b="0" i="0" u="none" strike="noStrike" kern="0" cap="none" spc="0" normalizeH="0" baseline="0" noProof="0" dirty="0">
                    <a:ln>
                      <a:noFill/>
                    </a:ln>
                    <a:solidFill>
                      <a:prstClr val="black"/>
                    </a:solidFill>
                    <a:effectLst/>
                    <a:uLnTx/>
                    <a:uFillTx/>
                    <a:latin typeface="+mn-lt"/>
                  </a:rPr>
                  <a:t>Monitor the history load execution runtime and schedule in </a:t>
                </a:r>
                <a:r>
                  <a:rPr kumimoji="0" lang="en-US" sz="1400" b="0" i="0" u="none" strike="noStrike" kern="0" cap="none" spc="0" normalizeH="0" baseline="0" noProof="0" dirty="0" smtClean="0">
                    <a:ln>
                      <a:noFill/>
                    </a:ln>
                    <a:solidFill>
                      <a:prstClr val="black"/>
                    </a:solidFill>
                    <a:effectLst/>
                    <a:uLnTx/>
                    <a:uFillTx/>
                    <a:latin typeface="+mn-lt"/>
                  </a:rPr>
                  <a:t>Target  </a:t>
                </a:r>
                <a:r>
                  <a:rPr kumimoji="0" lang="en-US" sz="1400" b="0" i="0" u="none" strike="noStrike" kern="0" cap="none" spc="0" normalizeH="0" baseline="0" noProof="0" dirty="0">
                    <a:ln>
                      <a:noFill/>
                    </a:ln>
                    <a:solidFill>
                      <a:prstClr val="black"/>
                    </a:solidFill>
                    <a:effectLst/>
                    <a:uLnTx/>
                    <a:uFillTx/>
                    <a:latin typeface="+mn-lt"/>
                  </a:rPr>
                  <a:t>environment</a:t>
                </a:r>
              </a:p>
            </p:txBody>
          </p:sp>
          <p:sp>
            <p:nvSpPr>
              <p:cNvPr id="190" name="TextBox 189"/>
              <p:cNvSpPr txBox="1"/>
              <p:nvPr/>
            </p:nvSpPr>
            <p:spPr>
              <a:xfrm>
                <a:off x="3426819" y="4652644"/>
                <a:ext cx="3976098" cy="1586721"/>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dirty="0"/>
                  <a:t>Report performance issue in case the migration cut over exceeds the scheduled down time.</a:t>
                </a:r>
              </a:p>
              <a:p>
                <a:endParaRPr lang="en-US" dirty="0"/>
              </a:p>
            </p:txBody>
          </p:sp>
          <p:pic>
            <p:nvPicPr>
              <p:cNvPr id="191" name="Picture 1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2351" y="4504748"/>
                <a:ext cx="1787255" cy="1569296"/>
              </a:xfrm>
              <a:prstGeom prst="rect">
                <a:avLst/>
              </a:prstGeom>
            </p:spPr>
          </p:pic>
          <p:sp>
            <p:nvSpPr>
              <p:cNvPr id="192" name="TextBox 191"/>
              <p:cNvSpPr txBox="1"/>
              <p:nvPr/>
            </p:nvSpPr>
            <p:spPr>
              <a:xfrm>
                <a:off x="13336740" y="995648"/>
                <a:ext cx="5778431" cy="499753"/>
              </a:xfrm>
              <a:prstGeom prst="rect">
                <a:avLst/>
              </a:prstGeom>
              <a:noFill/>
            </p:spPr>
            <p:txBody>
              <a:bodyPr wrap="square" rtlCol="0">
                <a:spAutoFit/>
              </a:bodyPr>
              <a:lstStyle>
                <a:defPPr>
                  <a:defRPr lang="en-US"/>
                </a:defPPr>
                <a:lvl1pPr>
                  <a:defRPr b="1"/>
                </a:lvl1pPr>
              </a:lstStyle>
              <a:p>
                <a:pPr marL="0" marR="0" lvl="0" indent="0" algn="ctr" defTabSz="894145" eaLnBrk="1" fontAlgn="auto" latinLnBrk="0" hangingPunct="1">
                  <a:lnSpc>
                    <a:spcPct val="100000"/>
                  </a:lnSpc>
                  <a:spcBef>
                    <a:spcPts val="0"/>
                  </a:spcBef>
                  <a:spcAft>
                    <a:spcPts val="0"/>
                  </a:spcAft>
                  <a:buClrTx/>
                  <a:buSzTx/>
                  <a:buFontTx/>
                  <a:buNone/>
                  <a:tabLst/>
                  <a:defRPr/>
                </a:pPr>
                <a:r>
                  <a:rPr kumimoji="0" lang="en-US" sz="1565" b="1" i="0" u="none" strike="noStrike" kern="0" cap="none" spc="0" normalizeH="0" baseline="0" noProof="0" dirty="0" smtClean="0">
                    <a:ln>
                      <a:noFill/>
                    </a:ln>
                    <a:solidFill>
                      <a:prstClr val="black"/>
                    </a:solidFill>
                    <a:effectLst/>
                    <a:uLnTx/>
                    <a:uFillTx/>
                    <a:latin typeface="Calibri" panose="020F0502020204030204" pitchFamily="34" charset="0"/>
                  </a:rPr>
                  <a:t>Reports Performance Post Migration </a:t>
                </a:r>
                <a:endParaRPr kumimoji="0" lang="en-US" sz="1565" b="1" i="0" u="none" strike="noStrike" kern="0" cap="none" spc="0" normalizeH="0" baseline="0" noProof="0" dirty="0">
                  <a:ln>
                    <a:noFill/>
                  </a:ln>
                  <a:solidFill>
                    <a:prstClr val="black"/>
                  </a:solidFill>
                  <a:effectLst/>
                  <a:uLnTx/>
                  <a:uFillTx/>
                  <a:latin typeface="Calibri" panose="020F0502020204030204" pitchFamily="34" charset="0"/>
                </a:endParaRPr>
              </a:p>
            </p:txBody>
          </p:sp>
          <p:sp>
            <p:nvSpPr>
              <p:cNvPr id="193" name="Teardrop 192"/>
              <p:cNvSpPr/>
              <p:nvPr/>
            </p:nvSpPr>
            <p:spPr>
              <a:xfrm>
                <a:off x="13789682" y="1065418"/>
                <a:ext cx="357634" cy="357631"/>
              </a:xfrm>
              <a:prstGeom prst="teardrop">
                <a:avLst/>
              </a:prstGeom>
              <a:solidFill>
                <a:sysClr val="window" lastClr="FFFFFF">
                  <a:lumMod val="65000"/>
                </a:sysClr>
              </a:solidFill>
              <a:ln w="9525" cap="flat" cmpd="sng" algn="ctr">
                <a:noFill/>
                <a:prstDash val="solid"/>
              </a:ln>
              <a:effectLst/>
            </p:spPr>
            <p:txBody>
              <a:bodyPr rtlCol="0" anchor="ctr"/>
              <a:lstStyle/>
              <a:p>
                <a:pPr marL="0" marR="0" lvl="0" indent="0" algn="ctr" defTabSz="1192194" eaLnBrk="1" fontAlgn="auto" latinLnBrk="0" hangingPunct="1">
                  <a:lnSpc>
                    <a:spcPct val="100000"/>
                  </a:lnSpc>
                  <a:spcBef>
                    <a:spcPts val="0"/>
                  </a:spcBef>
                  <a:spcAft>
                    <a:spcPts val="0"/>
                  </a:spcAft>
                  <a:buClrTx/>
                  <a:buSzTx/>
                  <a:buFontTx/>
                  <a:buNone/>
                  <a:tabLst/>
                  <a:defRPr/>
                </a:pPr>
                <a:endParaRPr kumimoji="0" lang="en-US" sz="2347" b="0" i="0" u="none" strike="noStrike" kern="0" cap="none" spc="0" normalizeH="0" baseline="0" noProof="0">
                  <a:ln>
                    <a:noFill/>
                  </a:ln>
                  <a:solidFill>
                    <a:prstClr val="white"/>
                  </a:solidFill>
                  <a:effectLst/>
                  <a:uLnTx/>
                  <a:uFillTx/>
                </a:endParaRPr>
              </a:p>
            </p:txBody>
          </p:sp>
          <p:grpSp>
            <p:nvGrpSpPr>
              <p:cNvPr id="194" name="Group 193"/>
              <p:cNvGrpSpPr/>
              <p:nvPr/>
            </p:nvGrpSpPr>
            <p:grpSpPr>
              <a:xfrm>
                <a:off x="4000500" y="6820212"/>
                <a:ext cx="11391900" cy="1090699"/>
                <a:chOff x="3516890" y="2240599"/>
                <a:chExt cx="2486024" cy="557744"/>
              </a:xfrm>
            </p:grpSpPr>
            <p:pic>
              <p:nvPicPr>
                <p:cNvPr id="207" name="Picture 20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890" y="2240599"/>
                  <a:ext cx="557744" cy="557744"/>
                </a:xfrm>
                <a:prstGeom prst="rect">
                  <a:avLst/>
                </a:prstGeom>
              </p:spPr>
            </p:pic>
            <p:sp>
              <p:nvSpPr>
                <p:cNvPr id="208" name="TextBox 207"/>
                <p:cNvSpPr txBox="1"/>
                <p:nvPr/>
              </p:nvSpPr>
              <p:spPr>
                <a:xfrm>
                  <a:off x="4019915" y="2289813"/>
                  <a:ext cx="1982999" cy="267605"/>
                </a:xfrm>
                <a:prstGeom prst="rect">
                  <a:avLst/>
                </a:prstGeom>
                <a:solidFill>
                  <a:srgbClr val="387C2C">
                    <a:lumMod val="60000"/>
                    <a:lumOff val="40000"/>
                  </a:srgbClr>
                </a:solidFill>
              </p:spPr>
              <p:txBody>
                <a:bodyPr wrap="square">
                  <a:spAutoFit/>
                </a:bodyPr>
                <a:lstStyle>
                  <a:defPPr>
                    <a:defRPr lang="en-US"/>
                  </a:defPPr>
                  <a:lvl1pPr marL="285750" indent="-285750" defTabSz="914400">
                    <a:buFontTx/>
                    <a:buBlip>
                      <a:blip r:embed="rId4"/>
                    </a:buBlip>
                    <a:defRPr sz="1000">
                      <a:solidFill>
                        <a:prstClr val="black"/>
                      </a:solidFill>
                      <a:latin typeface="Calibri" panose="020F0502020204030204"/>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67" b="1" i="0" u="none" strike="noStrike" kern="0" cap="none" spc="0" normalizeH="0" baseline="0" noProof="0" dirty="0">
                      <a:ln>
                        <a:noFill/>
                      </a:ln>
                      <a:solidFill>
                        <a:srgbClr val="141414"/>
                      </a:solidFill>
                      <a:effectLst/>
                      <a:uLnTx/>
                      <a:uFillTx/>
                      <a:latin typeface="Calibri" panose="020F0502020204030204" pitchFamily="34" charset="0"/>
                    </a:rPr>
                    <a:t>Flag in case of any variations from threshold</a:t>
                  </a:r>
                </a:p>
              </p:txBody>
            </p:sp>
          </p:grpSp>
          <p:sp>
            <p:nvSpPr>
              <p:cNvPr id="195" name="TextBox 194"/>
              <p:cNvSpPr txBox="1"/>
              <p:nvPr/>
            </p:nvSpPr>
            <p:spPr>
              <a:xfrm>
                <a:off x="14204241" y="1868874"/>
                <a:ext cx="4632724" cy="2171302"/>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dirty="0"/>
                  <a:t>Identify the select set of reports for performance testing</a:t>
                </a:r>
              </a:p>
              <a:p>
                <a:r>
                  <a:rPr lang="en-US" dirty="0"/>
                  <a:t>Baseline the run time statistic for </a:t>
                </a:r>
                <a:r>
                  <a:rPr lang="en-US" dirty="0" smtClean="0"/>
                  <a:t>BI </a:t>
                </a:r>
                <a:r>
                  <a:rPr lang="en-US" dirty="0"/>
                  <a:t>reports pointing from </a:t>
                </a:r>
                <a:r>
                  <a:rPr lang="en-US" dirty="0" smtClean="0"/>
                  <a:t>Source</a:t>
                </a:r>
                <a:endParaRPr lang="en-US" dirty="0"/>
              </a:p>
              <a:p>
                <a:r>
                  <a:rPr lang="en-US" dirty="0"/>
                  <a:t>Run and measure the report runtime statistics in </a:t>
                </a:r>
                <a:r>
                  <a:rPr lang="en-US" dirty="0" smtClean="0"/>
                  <a:t>Target environment</a:t>
                </a:r>
                <a:endParaRPr lang="en-US" dirty="0"/>
              </a:p>
              <a:p>
                <a:endParaRPr lang="en-US" dirty="0"/>
              </a:p>
            </p:txBody>
          </p:sp>
          <p:pic>
            <p:nvPicPr>
              <p:cNvPr id="196" name="Picture 195"/>
              <p:cNvPicPr>
                <a:picLocks noChangeAspect="1"/>
              </p:cNvPicPr>
              <p:nvPr/>
            </p:nvPicPr>
            <p:blipFill>
              <a:blip r:embed="rId7" cstate="print">
                <a:duotone>
                  <a:prstClr val="black"/>
                  <a:srgbClr val="387C2C">
                    <a:tint val="45000"/>
                    <a:satMod val="400000"/>
                  </a:srgbClr>
                </a:duotone>
                <a:extLst>
                  <a:ext uri="{28A0092B-C50C-407E-A947-70E740481C1C}">
                    <a14:useLocalDpi xmlns:a14="http://schemas.microsoft.com/office/drawing/2010/main" val="0"/>
                  </a:ext>
                </a:extLst>
              </a:blip>
              <a:stretch>
                <a:fillRect/>
              </a:stretch>
            </p:blipFill>
            <p:spPr>
              <a:xfrm>
                <a:off x="13010974" y="4466289"/>
                <a:ext cx="951518" cy="1142676"/>
              </a:xfrm>
              <a:prstGeom prst="rect">
                <a:avLst/>
              </a:prstGeom>
            </p:spPr>
          </p:pic>
          <p:pic>
            <p:nvPicPr>
              <p:cNvPr id="197" name="Picture 196"/>
              <p:cNvPicPr>
                <a:picLocks noChangeAspect="1"/>
              </p:cNvPicPr>
              <p:nvPr/>
            </p:nvPicPr>
            <p:blipFill>
              <a:blip r:embed="rId8" cstate="print">
                <a:duotone>
                  <a:srgbClr val="387C2C">
                    <a:shade val="45000"/>
                    <a:satMod val="135000"/>
                  </a:srgbClr>
                  <a:prstClr val="white"/>
                </a:duotone>
                <a:extLst>
                  <a:ext uri="{28A0092B-C50C-407E-A947-70E740481C1C}">
                    <a14:useLocalDpi xmlns:a14="http://schemas.microsoft.com/office/drawing/2010/main" val="0"/>
                  </a:ext>
                </a:extLst>
              </a:blip>
              <a:stretch>
                <a:fillRect/>
              </a:stretch>
            </p:blipFill>
            <p:spPr>
              <a:xfrm>
                <a:off x="13062428" y="2030175"/>
                <a:ext cx="828403" cy="1058863"/>
              </a:xfrm>
              <a:prstGeom prst="rect">
                <a:avLst/>
              </a:prstGeom>
            </p:spPr>
          </p:pic>
          <p:sp>
            <p:nvSpPr>
              <p:cNvPr id="198" name="Rectangle 197"/>
              <p:cNvSpPr/>
              <p:nvPr/>
            </p:nvSpPr>
            <p:spPr>
              <a:xfrm>
                <a:off x="553728" y="8023321"/>
                <a:ext cx="8072013" cy="861004"/>
              </a:xfrm>
              <a:prstGeom prst="rect">
                <a:avLst/>
              </a:prstGeom>
            </p:spPr>
            <p:txBody>
              <a:bodyPr wrap="square">
                <a:spAutoFit/>
              </a:bodyPr>
              <a:lstStyle/>
              <a:p>
                <a:pPr marL="372561" marR="0" lvl="0" indent="-372561" defTabSz="914400" eaLnBrk="1" fontAlgn="auto" latinLnBrk="0" hangingPunct="1">
                  <a:lnSpc>
                    <a:spcPct val="100000"/>
                  </a:lnSpc>
                  <a:spcBef>
                    <a:spcPts val="0"/>
                  </a:spcBef>
                  <a:spcAft>
                    <a:spcPts val="0"/>
                  </a:spcAft>
                  <a:buClrTx/>
                  <a:buSzTx/>
                  <a:buFontTx/>
                  <a:buBlip>
                    <a:blip r:embed="rId4"/>
                  </a:buBlip>
                  <a:tabLst/>
                  <a:defRPr/>
                </a:pPr>
                <a:r>
                  <a:rPr kumimoji="0" lang="en-US" sz="1565" b="0" i="0" u="none" strike="noStrike" kern="0" cap="none" spc="0" normalizeH="0" baseline="0" noProof="0" dirty="0" smtClean="0">
                    <a:ln>
                      <a:noFill/>
                    </a:ln>
                    <a:solidFill>
                      <a:prstClr val="white"/>
                    </a:solidFill>
                    <a:effectLst/>
                    <a:uLnTx/>
                    <a:uFillTx/>
                    <a:latin typeface="Calibri" panose="020F0502020204030204" pitchFamily="34" charset="0"/>
                  </a:rPr>
                  <a:t>Automated Reconciliation Scripts to reconcile data between Teradata &amp; SAP HANA/Hadoop</a:t>
                </a:r>
              </a:p>
            </p:txBody>
          </p:sp>
          <p:sp>
            <p:nvSpPr>
              <p:cNvPr id="199" name="Rectangle 198"/>
              <p:cNvSpPr/>
              <p:nvPr/>
            </p:nvSpPr>
            <p:spPr>
              <a:xfrm>
                <a:off x="9813848" y="8053714"/>
                <a:ext cx="7559865" cy="861004"/>
              </a:xfrm>
              <a:prstGeom prst="rect">
                <a:avLst/>
              </a:prstGeom>
            </p:spPr>
            <p:txBody>
              <a:bodyPr wrap="square">
                <a:spAutoFit/>
              </a:bodyPr>
              <a:lstStyle/>
              <a:p>
                <a:pPr marL="372561" marR="0" lvl="0" indent="-372561" defTabSz="914400" eaLnBrk="1" fontAlgn="auto" latinLnBrk="0" hangingPunct="1">
                  <a:lnSpc>
                    <a:spcPct val="100000"/>
                  </a:lnSpc>
                  <a:spcBef>
                    <a:spcPts val="0"/>
                  </a:spcBef>
                  <a:spcAft>
                    <a:spcPts val="0"/>
                  </a:spcAft>
                  <a:buClrTx/>
                  <a:buSzTx/>
                  <a:buFontTx/>
                  <a:buBlip>
                    <a:blip r:embed="rId4"/>
                  </a:buBlip>
                  <a:tabLst/>
                  <a:defRPr/>
                </a:pPr>
                <a:r>
                  <a:rPr kumimoji="0" lang="en-US" sz="1565" b="0" i="0" u="none" strike="noStrike" kern="0" cap="none" spc="0" normalizeH="0" baseline="0" noProof="0" dirty="0" smtClean="0">
                    <a:ln>
                      <a:noFill/>
                    </a:ln>
                    <a:solidFill>
                      <a:prstClr val="white"/>
                    </a:solidFill>
                    <a:effectLst/>
                    <a:uLnTx/>
                    <a:uFillTx/>
                    <a:latin typeface="Calibri" panose="020F0502020204030204" pitchFamily="34" charset="0"/>
                  </a:rPr>
                  <a:t>Cognizant Test Team  provides detailed Test Plan and coordinates Regression/UAT Testing with SCE users</a:t>
                </a:r>
              </a:p>
            </p:txBody>
          </p:sp>
          <p:sp>
            <p:nvSpPr>
              <p:cNvPr id="202" name="TextBox 201"/>
              <p:cNvSpPr txBox="1"/>
              <p:nvPr/>
            </p:nvSpPr>
            <p:spPr>
              <a:xfrm>
                <a:off x="14204241" y="4425401"/>
                <a:ext cx="4251300" cy="1294430"/>
              </a:xfrm>
              <a:prstGeom prst="rect">
                <a:avLst/>
              </a:prstGeom>
            </p:spPr>
            <p:txBody>
              <a:bodyPr wrap="square">
                <a:spAutoFit/>
              </a:bodyPr>
              <a:lstStyle>
                <a:defPPr>
                  <a:defRPr lang="en-US"/>
                </a:defPPr>
                <a:lvl1pPr marL="285750" marR="0" lvl="0" indent="-285750" defTabSz="914400" fontAlgn="auto">
                  <a:lnSpc>
                    <a:spcPct val="100000"/>
                  </a:lnSpc>
                  <a:spcBef>
                    <a:spcPts val="0"/>
                  </a:spcBef>
                  <a:spcAft>
                    <a:spcPts val="0"/>
                  </a:spcAft>
                  <a:buClrTx/>
                  <a:buSzTx/>
                  <a:buFontTx/>
                  <a:buBlip>
                    <a:blip r:embed="rId4"/>
                  </a:buBlip>
                  <a:tabLst/>
                  <a:defRPr kumimoji="0" sz="1000" b="0" i="0" u="none" strike="noStrike" kern="0" cap="none" spc="0" normalizeH="0" baseline="0">
                    <a:ln>
                      <a:noFill/>
                    </a:ln>
                    <a:solidFill>
                      <a:prstClr val="black"/>
                    </a:solidFill>
                    <a:effectLst/>
                    <a:uLnTx/>
                    <a:uFillTx/>
                    <a:latin typeface="Calibri" panose="020F0502020204030204"/>
                  </a:defRPr>
                </a:lvl1pPr>
              </a:lstStyle>
              <a:p>
                <a:pPr marL="285750" marR="0" lvl="0" indent="-285750" defTabSz="1192194" eaLnBrk="1" fontAlgn="auto" latinLnBrk="0" hangingPunct="1">
                  <a:lnSpc>
                    <a:spcPct val="100000"/>
                  </a:lnSpc>
                  <a:spcBef>
                    <a:spcPts val="0"/>
                  </a:spcBef>
                  <a:spcAft>
                    <a:spcPts val="0"/>
                  </a:spcAft>
                  <a:buClr>
                    <a:srgbClr val="50B3CF">
                      <a:lumMod val="50000"/>
                    </a:srgbClr>
                  </a:buClr>
                  <a:buSzTx/>
                  <a:buFont typeface="Wingdings" panose="05000000000000000000" pitchFamily="2" charset="2"/>
                  <a:buChar char="Ø"/>
                  <a:tabLst/>
                  <a:defRPr/>
                </a:pPr>
                <a:r>
                  <a:rPr kumimoji="0" lang="en-US" sz="1400" b="0" i="0" u="none" strike="noStrike" kern="0" cap="none" spc="0" normalizeH="0" baseline="0" noProof="0" dirty="0">
                    <a:ln>
                      <a:noFill/>
                    </a:ln>
                    <a:solidFill>
                      <a:prstClr val="black"/>
                    </a:solidFill>
                    <a:effectLst/>
                    <a:uLnTx/>
                    <a:uFillTx/>
                    <a:latin typeface="+mn-lt"/>
                  </a:rPr>
                  <a:t>Compare the run times of the reports and report anomalies in case of deviations greater than threshold</a:t>
                </a:r>
              </a:p>
            </p:txBody>
          </p:sp>
          <p:sp>
            <p:nvSpPr>
              <p:cNvPr id="206" name="TextBox 205"/>
              <p:cNvSpPr txBox="1"/>
              <p:nvPr/>
            </p:nvSpPr>
            <p:spPr>
              <a:xfrm>
                <a:off x="191777" y="7406763"/>
                <a:ext cx="2827417" cy="4593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chemeClr val="accent1">
                        <a:lumMod val="50000"/>
                      </a:schemeClr>
                    </a:solidFill>
                    <a:effectLst/>
                    <a:uLnTx/>
                    <a:uFillTx/>
                  </a:rPr>
                  <a:t>Key Considerations</a:t>
                </a:r>
              </a:p>
            </p:txBody>
          </p:sp>
          <p:cxnSp>
            <p:nvCxnSpPr>
              <p:cNvPr id="181" name="Straight Connector 180"/>
              <p:cNvCxnSpPr/>
              <p:nvPr/>
            </p:nvCxnSpPr>
            <p:spPr>
              <a:xfrm>
                <a:off x="7402917" y="856825"/>
                <a:ext cx="0" cy="8307622"/>
              </a:xfrm>
              <a:prstGeom prst="line">
                <a:avLst/>
              </a:prstGeom>
              <a:noFill/>
              <a:ln w="6350" cap="flat" cmpd="sng" algn="ctr">
                <a:solidFill>
                  <a:srgbClr val="FFFFFF">
                    <a:lumMod val="75000"/>
                  </a:srgbClr>
                </a:solidFill>
                <a:prstDash val="sysDash"/>
              </a:ln>
              <a:effectLst/>
            </p:spPr>
          </p:cxnSp>
          <p:cxnSp>
            <p:nvCxnSpPr>
              <p:cNvPr id="183" name="Straight Connector 182"/>
              <p:cNvCxnSpPr/>
              <p:nvPr/>
            </p:nvCxnSpPr>
            <p:spPr>
              <a:xfrm>
                <a:off x="12805942" y="856825"/>
                <a:ext cx="0" cy="8390698"/>
              </a:xfrm>
              <a:prstGeom prst="line">
                <a:avLst/>
              </a:prstGeom>
              <a:noFill/>
              <a:ln w="6350" cap="flat" cmpd="sng" algn="ctr">
                <a:solidFill>
                  <a:srgbClr val="FFFFFF">
                    <a:lumMod val="75000"/>
                  </a:srgbClr>
                </a:solidFill>
                <a:prstDash val="sysDash"/>
              </a:ln>
              <a:effectLst/>
            </p:spPr>
          </p:cxnSp>
          <p:sp>
            <p:nvSpPr>
              <p:cNvPr id="200" name="Rectangle 199"/>
              <p:cNvSpPr/>
              <p:nvPr/>
            </p:nvSpPr>
            <p:spPr>
              <a:xfrm>
                <a:off x="291715" y="7917272"/>
                <a:ext cx="17793086" cy="1185657"/>
              </a:xfrm>
              <a:prstGeom prst="rect">
                <a:avLst/>
              </a:prstGeom>
              <a:solidFill>
                <a:srgbClr val="6DB33F">
                  <a:lumMod val="20000"/>
                  <a:lumOff val="80000"/>
                </a:srgbClr>
              </a:solidFill>
              <a:ln w="12700" cap="flat" cmpd="sng" algn="ctr">
                <a:solidFill>
                  <a:srgbClr val="5B9BD5">
                    <a:shade val="50000"/>
                    <a:alpha val="15000"/>
                  </a:srgbClr>
                </a:solidFill>
                <a:prstDash val="solid"/>
                <a:miter lim="800000"/>
              </a:ln>
              <a:effectLst/>
            </p:spPr>
            <p:txBody>
              <a:bodyPr rtlCol="0" anchor="ctr"/>
              <a:lstStyle/>
              <a:p>
                <a:pPr marL="0" marR="0" lvl="0" indent="0" algn="ctr" defTabSz="1192194"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141414"/>
                  </a:solidFill>
                  <a:effectLst/>
                  <a:uLnTx/>
                  <a:uFillTx/>
                </a:endParaRPr>
              </a:p>
            </p:txBody>
          </p:sp>
          <p:sp>
            <p:nvSpPr>
              <p:cNvPr id="201" name="Rectangle 200"/>
              <p:cNvSpPr/>
              <p:nvPr/>
            </p:nvSpPr>
            <p:spPr>
              <a:xfrm>
                <a:off x="706128" y="8175721"/>
                <a:ext cx="8072014" cy="459314"/>
              </a:xfrm>
              <a:prstGeom prst="rect">
                <a:avLst/>
              </a:prstGeom>
            </p:spPr>
            <p:txBody>
              <a:bodyPr wrap="square">
                <a:spAutoFit/>
              </a:bodyPr>
              <a:lstStyle/>
              <a:p>
                <a:pPr marL="228611" marR="0" lvl="0" indent="-228611"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0" cap="none" spc="0" normalizeH="0" baseline="0" noProof="0" dirty="0" smtClean="0">
                    <a:ln>
                      <a:noFill/>
                    </a:ln>
                    <a:solidFill>
                      <a:srgbClr val="141414"/>
                    </a:solidFill>
                    <a:effectLst/>
                    <a:uLnTx/>
                    <a:uFillTx/>
                  </a:rPr>
                  <a:t>Environment comparable to production Volume</a:t>
                </a:r>
              </a:p>
            </p:txBody>
          </p:sp>
          <p:sp>
            <p:nvSpPr>
              <p:cNvPr id="203" name="Rectangle 202"/>
              <p:cNvSpPr/>
              <p:nvPr/>
            </p:nvSpPr>
            <p:spPr>
              <a:xfrm>
                <a:off x="706128" y="8690072"/>
                <a:ext cx="8072014" cy="459314"/>
              </a:xfrm>
              <a:prstGeom prst="rect">
                <a:avLst/>
              </a:prstGeom>
            </p:spPr>
            <p:txBody>
              <a:bodyPr wrap="square">
                <a:spAutoFit/>
              </a:bodyPr>
              <a:lstStyle/>
              <a:p>
                <a:pPr marL="228611" marR="0" lvl="0" indent="-228611"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0" cap="none" spc="0" normalizeH="0" baseline="0" noProof="0" dirty="0" smtClean="0">
                    <a:ln>
                      <a:noFill/>
                    </a:ln>
                    <a:solidFill>
                      <a:srgbClr val="141414"/>
                    </a:solidFill>
                    <a:effectLst/>
                    <a:uLnTx/>
                    <a:uFillTx/>
                  </a:rPr>
                  <a:t>Seamless  and adequate data provisioning</a:t>
                </a:r>
              </a:p>
            </p:txBody>
          </p:sp>
          <p:sp>
            <p:nvSpPr>
              <p:cNvPr id="204" name="Rectangle 203"/>
              <p:cNvSpPr/>
              <p:nvPr/>
            </p:nvSpPr>
            <p:spPr>
              <a:xfrm>
                <a:off x="10383527" y="8156672"/>
                <a:ext cx="8072014" cy="459314"/>
              </a:xfrm>
              <a:prstGeom prst="rect">
                <a:avLst/>
              </a:prstGeom>
            </p:spPr>
            <p:txBody>
              <a:bodyPr wrap="square">
                <a:spAutoFit/>
              </a:bodyPr>
              <a:lstStyle/>
              <a:p>
                <a:pPr marL="228611" marR="0" lvl="0" indent="-228611"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0" cap="none" spc="0" normalizeH="0" baseline="0" noProof="0" dirty="0" smtClean="0">
                    <a:ln>
                      <a:noFill/>
                    </a:ln>
                    <a:solidFill>
                      <a:srgbClr val="141414"/>
                    </a:solidFill>
                    <a:effectLst/>
                    <a:uLnTx/>
                    <a:uFillTx/>
                  </a:rPr>
                  <a:t>Baselined Runtimes and Threshold</a:t>
                </a:r>
              </a:p>
            </p:txBody>
          </p:sp>
          <p:sp>
            <p:nvSpPr>
              <p:cNvPr id="205" name="Rectangle 204"/>
              <p:cNvSpPr/>
              <p:nvPr/>
            </p:nvSpPr>
            <p:spPr>
              <a:xfrm>
                <a:off x="10383527" y="8671021"/>
                <a:ext cx="8072014" cy="459314"/>
              </a:xfrm>
              <a:prstGeom prst="rect">
                <a:avLst/>
              </a:prstGeom>
            </p:spPr>
            <p:txBody>
              <a:bodyPr wrap="square">
                <a:spAutoFit/>
              </a:bodyPr>
              <a:lstStyle/>
              <a:p>
                <a:pPr marL="228611" marR="0" lvl="0" indent="-228611"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0" cap="none" spc="0" normalizeH="0" baseline="0" noProof="0" dirty="0" smtClean="0">
                    <a:ln>
                      <a:noFill/>
                    </a:ln>
                    <a:solidFill>
                      <a:srgbClr val="141414"/>
                    </a:solidFill>
                    <a:effectLst/>
                    <a:uLnTx/>
                    <a:uFillTx/>
                  </a:rPr>
                  <a:t>Environment Stability and availability during critical times</a:t>
                </a:r>
              </a:p>
            </p:txBody>
          </p:sp>
        </p:grpSp>
        <p:sp>
          <p:nvSpPr>
            <p:cNvPr id="209" name="Teardrop 208"/>
            <p:cNvSpPr/>
            <p:nvPr/>
          </p:nvSpPr>
          <p:spPr>
            <a:xfrm>
              <a:off x="2748271" y="1510672"/>
              <a:ext cx="238422" cy="238421"/>
            </a:xfrm>
            <a:prstGeom prst="teardrop">
              <a:avLst/>
            </a:prstGeom>
            <a:solidFill>
              <a:sysClr val="window" lastClr="FFFFFF">
                <a:lumMod val="65000"/>
              </a:sysClr>
            </a:solidFill>
            <a:ln w="9525" cap="flat" cmpd="sng" algn="ctr">
              <a:noFill/>
              <a:prstDash val="solid"/>
            </a:ln>
            <a:effectLst/>
          </p:spPr>
          <p:txBody>
            <a:bodyPr rtlCol="0" anchor="ctr"/>
            <a:lstStyle/>
            <a:p>
              <a:pPr marL="0" marR="0" lvl="0" indent="0" algn="ctr" defTabSz="1192194" eaLnBrk="1" fontAlgn="auto" latinLnBrk="0" hangingPunct="1">
                <a:lnSpc>
                  <a:spcPct val="100000"/>
                </a:lnSpc>
                <a:spcBef>
                  <a:spcPts val="0"/>
                </a:spcBef>
                <a:spcAft>
                  <a:spcPts val="0"/>
                </a:spcAft>
                <a:buClrTx/>
                <a:buSzTx/>
                <a:buFontTx/>
                <a:buNone/>
                <a:tabLst/>
                <a:defRPr/>
              </a:pPr>
              <a:endParaRPr kumimoji="0" lang="en-US" sz="2347" b="0" i="0" u="none" strike="noStrike" kern="0" cap="none" spc="0" normalizeH="0" baseline="0" noProof="0">
                <a:ln>
                  <a:noFill/>
                </a:ln>
                <a:solidFill>
                  <a:prstClr val="white"/>
                </a:solidFill>
                <a:effectLst/>
                <a:uLnTx/>
                <a:uFillTx/>
              </a:endParaRPr>
            </a:p>
          </p:txBody>
        </p:sp>
      </p:grpSp>
      <p:sp>
        <p:nvSpPr>
          <p:cNvPr id="210" name="Slide Number Placeholder 5"/>
          <p:cNvSpPr txBox="1">
            <a:spLocks/>
          </p:cNvSpPr>
          <p:nvPr/>
        </p:nvSpPr>
        <p:spPr>
          <a:xfrm>
            <a:off x="52865" y="6305131"/>
            <a:ext cx="718927" cy="501028"/>
          </a:xfrm>
          <a:prstGeom prst="rect">
            <a:avLst/>
          </a:prstGeom>
        </p:spPr>
        <p:txBody>
          <a:bodyPr vert="horz" lIns="91436" tIns="45718" rIns="91436" bIns="45718" rtlCol="0" anchor="ctr"/>
          <a:lstStyle>
            <a:defPPr>
              <a:defRPr lang="en-US"/>
            </a:defPPr>
            <a:lvl1pPr marL="0" algn="r" defTabSz="914400" rtl="0" eaLnBrk="1" latinLnBrk="0" hangingPunct="1">
              <a:defRPr sz="1467"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2AB80A-78BA-6B42-BA0D-B44ACF890F5A}" type="slidenum">
              <a:rPr kumimoji="0" lang="en-US" sz="1467"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67" b="0" i="0" u="none" strike="noStrike" kern="1200" cap="none" spc="0" normalizeH="0" baseline="0" noProof="0" dirty="0">
              <a:ln>
                <a:noFill/>
              </a:ln>
              <a:solidFill>
                <a:prstClr val="white"/>
              </a:solidFill>
              <a:effectLst/>
              <a:uLnTx/>
              <a:uFillTx/>
              <a:latin typeface="Arial"/>
              <a:ea typeface="+mn-ea"/>
              <a:cs typeface="+mn-cs"/>
            </a:endParaRPr>
          </a:p>
        </p:txBody>
      </p:sp>
      <p:sp>
        <p:nvSpPr>
          <p:cNvPr id="39" name="TextBox 38"/>
          <p:cNvSpPr txBox="1"/>
          <p:nvPr/>
        </p:nvSpPr>
        <p:spPr>
          <a:xfrm>
            <a:off x="6618054" y="1446653"/>
            <a:ext cx="2746180" cy="333168"/>
          </a:xfrm>
          <a:prstGeom prst="rect">
            <a:avLst/>
          </a:prstGeom>
          <a:noFill/>
        </p:spPr>
        <p:txBody>
          <a:bodyPr wrap="square" rtlCol="0">
            <a:spAutoFit/>
          </a:bodyPr>
          <a:lstStyle>
            <a:defPPr>
              <a:defRPr lang="en-US"/>
            </a:defPPr>
            <a:lvl1pPr>
              <a:defRPr b="1"/>
            </a:lvl1pPr>
          </a:lstStyle>
          <a:p>
            <a:pPr marL="0" marR="0" lvl="0" indent="0" algn="ctr" defTabSz="894145" eaLnBrk="1" fontAlgn="auto" latinLnBrk="0" hangingPunct="1">
              <a:lnSpc>
                <a:spcPct val="100000"/>
              </a:lnSpc>
              <a:spcBef>
                <a:spcPts val="0"/>
              </a:spcBef>
              <a:spcAft>
                <a:spcPts val="0"/>
              </a:spcAft>
              <a:buClrTx/>
              <a:buSzTx/>
              <a:buFontTx/>
              <a:buNone/>
              <a:tabLst/>
              <a:defRPr/>
            </a:pPr>
            <a:r>
              <a:rPr kumimoji="0" lang="en-US" sz="1565" b="1" i="0" u="none" strike="noStrike" kern="0" cap="none" spc="0" normalizeH="0" baseline="0" noProof="0" dirty="0" smtClean="0">
                <a:ln>
                  <a:noFill/>
                </a:ln>
                <a:solidFill>
                  <a:prstClr val="black"/>
                </a:solidFill>
                <a:effectLst/>
                <a:uLnTx/>
                <a:uFillTx/>
                <a:latin typeface="Calibri" panose="020F0502020204030204" pitchFamily="34" charset="0"/>
              </a:rPr>
              <a:t>Incremental </a:t>
            </a:r>
            <a:r>
              <a:rPr kumimoji="0" lang="en-US" sz="1565" b="1" i="0" u="none" strike="noStrike" kern="0" cap="none" spc="0" normalizeH="0" baseline="0" noProof="0" dirty="0">
                <a:ln>
                  <a:noFill/>
                </a:ln>
                <a:solidFill>
                  <a:prstClr val="black"/>
                </a:solidFill>
                <a:effectLst/>
                <a:uLnTx/>
                <a:uFillTx/>
                <a:latin typeface="Calibri" panose="020F0502020204030204" pitchFamily="34" charset="0"/>
              </a:rPr>
              <a:t>Migration</a:t>
            </a:r>
          </a:p>
        </p:txBody>
      </p:sp>
      <p:sp>
        <p:nvSpPr>
          <p:cNvPr id="41" name="TextBox 40"/>
          <p:cNvSpPr txBox="1"/>
          <p:nvPr/>
        </p:nvSpPr>
        <p:spPr>
          <a:xfrm>
            <a:off x="6782981" y="2111751"/>
            <a:ext cx="2969289" cy="1815882"/>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dirty="0"/>
              <a:t>Identify the select set of jobs for performance testing  on Incremental Loads</a:t>
            </a:r>
          </a:p>
          <a:p>
            <a:r>
              <a:rPr lang="en-US" dirty="0"/>
              <a:t>Establish baseline for </a:t>
            </a:r>
            <a:r>
              <a:rPr lang="en-US" dirty="0" smtClean="0"/>
              <a:t>Source system based on the run/requirement document</a:t>
            </a:r>
          </a:p>
          <a:p>
            <a:r>
              <a:rPr lang="en-US" dirty="0" smtClean="0"/>
              <a:t>Capture </a:t>
            </a:r>
            <a:r>
              <a:rPr lang="en-US" dirty="0"/>
              <a:t>runtime statistics for </a:t>
            </a:r>
            <a:r>
              <a:rPr lang="en-US" dirty="0" smtClean="0"/>
              <a:t>Target system</a:t>
            </a:r>
            <a:endParaRPr lang="en-US" dirty="0"/>
          </a:p>
        </p:txBody>
      </p:sp>
      <p:sp>
        <p:nvSpPr>
          <p:cNvPr id="42" name="TextBox 41"/>
          <p:cNvSpPr txBox="1"/>
          <p:nvPr/>
        </p:nvSpPr>
        <p:spPr>
          <a:xfrm>
            <a:off x="6819743" y="4172417"/>
            <a:ext cx="2804819" cy="1600438"/>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dirty="0"/>
              <a:t>Compare the run times of data load jobs in </a:t>
            </a:r>
            <a:r>
              <a:rPr lang="en-US" dirty="0" smtClean="0"/>
              <a:t>Source </a:t>
            </a:r>
            <a:r>
              <a:rPr lang="en-US" dirty="0"/>
              <a:t>and </a:t>
            </a:r>
            <a:r>
              <a:rPr lang="en-US" dirty="0" smtClean="0"/>
              <a:t>Target </a:t>
            </a:r>
            <a:r>
              <a:rPr lang="en-US" dirty="0"/>
              <a:t>environments and report deviations greater than threshold</a:t>
            </a:r>
          </a:p>
          <a:p>
            <a:pPr marL="0" indent="0">
              <a:buNone/>
            </a:pPr>
            <a:endParaRPr lang="en-US" dirty="0"/>
          </a:p>
          <a:p>
            <a:endParaRPr lang="en-US" dirty="0"/>
          </a:p>
        </p:txBody>
      </p:sp>
      <p:sp>
        <p:nvSpPr>
          <p:cNvPr id="44" name="Teardrop 43"/>
          <p:cNvSpPr/>
          <p:nvPr/>
        </p:nvSpPr>
        <p:spPr>
          <a:xfrm>
            <a:off x="6770618" y="1493468"/>
            <a:ext cx="238422" cy="238421"/>
          </a:xfrm>
          <a:prstGeom prst="teardrop">
            <a:avLst/>
          </a:prstGeom>
          <a:solidFill>
            <a:sysClr val="window" lastClr="FFFFFF">
              <a:lumMod val="65000"/>
            </a:sysClr>
          </a:solidFill>
          <a:ln w="9525" cap="flat" cmpd="sng" algn="ctr">
            <a:noFill/>
            <a:prstDash val="solid"/>
          </a:ln>
          <a:effectLst/>
        </p:spPr>
        <p:txBody>
          <a:bodyPr rtlCol="0" anchor="ctr"/>
          <a:lstStyle/>
          <a:p>
            <a:pPr marL="0" marR="0" lvl="0" indent="0" algn="ctr" defTabSz="1192194" eaLnBrk="1" fontAlgn="auto" latinLnBrk="0" hangingPunct="1">
              <a:lnSpc>
                <a:spcPct val="100000"/>
              </a:lnSpc>
              <a:spcBef>
                <a:spcPts val="0"/>
              </a:spcBef>
              <a:spcAft>
                <a:spcPts val="0"/>
              </a:spcAft>
              <a:buClrTx/>
              <a:buSzTx/>
              <a:buFontTx/>
              <a:buNone/>
              <a:tabLst/>
              <a:defRPr/>
            </a:pPr>
            <a:endParaRPr kumimoji="0" lang="en-US" sz="2347" b="0" i="0" u="none" strike="noStrike" kern="0" cap="none" spc="0" normalizeH="0" baseline="0" noProof="0">
              <a:ln>
                <a:noFill/>
              </a:ln>
              <a:solidFill>
                <a:prstClr val="white"/>
              </a:solidFill>
              <a:effectLst/>
              <a:uLnTx/>
              <a:uFillTx/>
            </a:endParaRPr>
          </a:p>
        </p:txBody>
      </p:sp>
      <p:pic>
        <p:nvPicPr>
          <p:cNvPr id="45" name="Picture 44"/>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915029" y="2232122"/>
            <a:ext cx="777753" cy="777753"/>
          </a:xfrm>
          <a:prstGeom prst="rect">
            <a:avLst/>
          </a:prstGeom>
        </p:spPr>
      </p:pic>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67851" y="4127265"/>
            <a:ext cx="818547" cy="818549"/>
          </a:xfrm>
          <a:prstGeom prst="rect">
            <a:avLst/>
          </a:prstGeom>
        </p:spPr>
      </p:pic>
      <p:sp>
        <p:nvSpPr>
          <p:cNvPr id="47" name="Rectangle 46"/>
          <p:cNvSpPr/>
          <p:nvPr/>
        </p:nvSpPr>
        <p:spPr>
          <a:xfrm>
            <a:off x="10614525" y="7729709"/>
            <a:ext cx="6023492" cy="338554"/>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Tx/>
              <a:buSzTx/>
              <a:tabLst/>
              <a:defRPr/>
            </a:pPr>
            <a:r>
              <a:rPr kumimoji="0" lang="en-US" sz="1600" b="0" i="0" u="none" strike="noStrike" kern="0" cap="none" spc="0" normalizeH="0" baseline="0" noProof="0" dirty="0" smtClean="0">
                <a:ln>
                  <a:noFill/>
                </a:ln>
                <a:solidFill>
                  <a:srgbClr val="141414"/>
                </a:solidFill>
                <a:effectLst/>
                <a:uLnTx/>
                <a:uFillTx/>
                <a:hlinkClick r:id="rId11" action="ppaction://hlinksldjump"/>
              </a:rPr>
              <a:t>Back to Coverage Types</a:t>
            </a:r>
            <a:endParaRPr kumimoji="0" lang="en-US" sz="1600" b="0" i="0" u="none" strike="noStrike" kern="0" cap="none" spc="0" normalizeH="0" baseline="0" noProof="0" dirty="0" smtClean="0">
              <a:ln>
                <a:noFill/>
              </a:ln>
              <a:solidFill>
                <a:srgbClr val="141414"/>
              </a:solidFill>
              <a:effectLst/>
              <a:uLnTx/>
              <a:uFillTx/>
            </a:endParaRPr>
          </a:p>
        </p:txBody>
      </p:sp>
    </p:spTree>
    <p:extLst>
      <p:ext uri="{BB962C8B-B14F-4D97-AF65-F5344CB8AC3E}">
        <p14:creationId xmlns:p14="http://schemas.microsoft.com/office/powerpoint/2010/main" val="398250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Blank">
  <a:themeElements>
    <a:clrScheme name="Cognizant Colors">
      <a:dk1>
        <a:srgbClr val="000000"/>
      </a:dk1>
      <a:lt1>
        <a:srgbClr val="FFFFFF"/>
      </a:lt1>
      <a:dk2>
        <a:srgbClr val="50B3CF"/>
      </a:dk2>
      <a:lt2>
        <a:srgbClr val="6DB33F"/>
      </a:lt2>
      <a:accent1>
        <a:srgbClr val="72CDF4"/>
      </a:accent1>
      <a:accent2>
        <a:srgbClr val="387C2C"/>
      </a:accent2>
      <a:accent3>
        <a:srgbClr val="DF701C"/>
      </a:accent3>
      <a:accent4>
        <a:srgbClr val="E1AD00"/>
      </a:accent4>
      <a:accent5>
        <a:srgbClr val="CF87C3"/>
      </a:accent5>
      <a:accent6>
        <a:srgbClr val="C3B6DC"/>
      </a:accent6>
      <a:hlink>
        <a:srgbClr val="FFFF00"/>
      </a:hlink>
      <a:folHlink>
        <a:srgbClr val="7131A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tlCol="0" anchor="ctr"/>
      <a:lstStyle>
        <a:defPPr algn="ctr">
          <a:defRPr sz="1400" dirty="0"/>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apability Deck" ma:contentTypeID="0x01010014DA3D2FCBEE994695E512EB2AFF8F990019D66A3019693043B03D1F5DC0B0309D" ma:contentTypeVersion="35" ma:contentTypeDescription="" ma:contentTypeScope="" ma:versionID="ec6b8712bf79b650f56d03632b769749">
  <xsd:schema xmlns:xsd="http://www.w3.org/2001/XMLSchema" xmlns:xs="http://www.w3.org/2001/XMLSchema" xmlns:p="http://schemas.microsoft.com/office/2006/metadata/properties" xmlns:ns2="91b23f89-0055-464b-9cab-fbd631ceb200" targetNamespace="http://schemas.microsoft.com/office/2006/metadata/properties" ma:root="true" ma:fieldsID="1d515d1434d80933eb2ddd25a85f52f6" ns2:_="">
    <xsd:import namespace="91b23f89-0055-464b-9cab-fbd631ceb200"/>
    <xsd:element name="properties">
      <xsd:complexType>
        <xsd:sequence>
          <xsd:element name="documentManagement">
            <xsd:complexType>
              <xsd:all>
                <xsd:element ref="ns2:Asset_x0020_Owner"/>
                <xsd:element ref="ns2:Description_x0020_Of_x0020_The_x0020_Document" minOccurs="0"/>
                <xsd:element ref="ns2:Confidentiality"/>
                <xsd:element ref="ns2:Restriction"/>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Last_x0020_Updated_x0020_By" minOccurs="0"/>
                <xsd:element ref="ns2:Rejected_x0020_By" minOccurs="0"/>
                <xsd:element ref="ns2:Rejected_x0020_Date" minOccurs="0"/>
                <xsd:element ref="ns2:l112009d38954ee69f6c129b15f88249" minOccurs="0"/>
                <xsd:element ref="ns2:pa6348a5704149cca5b421347ab06192" minOccurs="0"/>
                <xsd:element ref="ns2:Criticality" minOccurs="0"/>
                <xsd:element ref="ns2:daafb442ecaa4ea891e43bcf2bceb559" minOccurs="0"/>
                <xsd:element ref="ns2:n5c6b15daf144468a9fbc236d2f35e7a" minOccurs="0"/>
                <xsd:element ref="ns2:h78ce94ce5824b13a041030a6483b160" minOccurs="0"/>
                <xsd:element ref="ns2:Approved_x0020_Date" minOccurs="0"/>
                <xsd:element ref="ns2:oc8f735554ca409cb0c953d2ce9ab455" minOccurs="0"/>
                <xsd:element ref="ns2:b7bc3d69dc1d49c0a99bf8d8dab51f09" minOccurs="0"/>
                <xsd:element ref="ns2:Approved_x0020_By" minOccurs="0"/>
                <xsd:element ref="ns2:jf9f22e8ed4548b9ad4058815261cffe" minOccurs="0"/>
                <xsd:element ref="ns2:n7fbdcab6d594898b0913c99b8188a9d" minOccurs="0"/>
                <xsd:element ref="ns2:ff64ee49329347b993fc1172cb1796e3" minOccurs="0"/>
                <xsd:element ref="ns2:l83306f382fb464b833f29293d6aff47" minOccurs="0"/>
                <xsd:element ref="ns2:c1c373550737481dad36df84807933fe" minOccurs="0"/>
                <xsd:element ref="ns2:TaxCatchAll" minOccurs="0"/>
                <xsd:element ref="ns2:TaxCatchAllLabel" minOccurs="0"/>
                <xsd:element ref="ns2:bd54aa72fe9c48489ae5065cc12bf676" minOccurs="0"/>
                <xsd:element ref="ns2:e1c7afaf5392420ca8f522f3e65803b0" minOccurs="0"/>
                <xsd:element ref="ns2:Average_x0020_Criticality_x0020_Scor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23f89-0055-464b-9cab-fbd631ceb200"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Document" ma:index="3" nillable="true" ma:displayName="Description Of The Document" ma:internalName="Description_x0020_Of_x0020_The_x0020_Documen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EIM Restricted" ma:description="Shared with Enterprise -for documents that can be viewed by all Cognizant associates. &#10;EIM Restricted – for documents that are specific to EIM Team and can be viewed only by the EIM Team." ma:format="Dropdown" ma:internalName="Restriction">
      <xsd:simpleType>
        <xsd:restriction base="dms:Choice">
          <xsd:enumeration value="EIM Restricted"/>
          <xsd:enumeration value="Shared with Enterprise"/>
        </xsd:restriction>
      </xsd:simpleType>
    </xsd:element>
    <xsd:element name="IsCertified" ma:index="19"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20"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ma:readOnly="false">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21"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22"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23"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Last_x0020_Updated_x0020_By" ma:index="24"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By" ma:index="25" nillable="true" ma:displayName="Rejected By" ma:list="UserInfo" ma:SearchPeopleOnly="false" ma:SharePointGroup="0" ma:internalName="Rejec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26" nillable="true" ma:displayName="Rejected Date" ma:format="DateTime" ma:internalName="Rejected_x0020_Date">
      <xsd:simpleType>
        <xsd:restriction base="dms:DateTime"/>
      </xsd:simpleType>
    </xsd:element>
    <xsd:element name="l112009d38954ee69f6c129b15f88249" ma:index="27" nillable="true" ma:taxonomy="true" ma:internalName="l112009d38954ee69f6c129b15f88249" ma:taxonomyFieldName="Practice_x0020_Core_x0020_Service_x0020_Offering" ma:displayName="Practice Core Service Offering" ma:readOnly="false" ma:default="" ma:fieldId="{5112009d-3895-4ee6-9f6c-129b15f88249}" ma:taxonomyMulti="true" ma:sspId="da2a8d6e-eaef-4067-bfde-2a78757b0a8e" ma:termSetId="da2d5db2-72c9-4979-bd07-493cedd447fc" ma:anchorId="00000000-0000-0000-0000-000000000000" ma:open="false" ma:isKeyword="false">
      <xsd:complexType>
        <xsd:sequence>
          <xsd:element ref="pc:Terms" minOccurs="0" maxOccurs="1"/>
        </xsd:sequence>
      </xsd:complexType>
    </xsd:element>
    <xsd:element name="pa6348a5704149cca5b421347ab06192" ma:index="29" nillable="true" ma:taxonomy="true" ma:internalName="pa6348a5704149cca5b421347ab06192" ma:taxonomyFieldName="Region" ma:displayName="Region" ma:default="" ma:fieldId="{9a6348a5-7041-49cc-a5b4-21347ab06192}" ma:taxonomyMulti="true" ma:sspId="da2a8d6e-eaef-4067-bfde-2a78757b0a8e" ma:termSetId="0aa28081-9cc2-4e39-b682-a6db34e3f6f7" ma:anchorId="00000000-0000-0000-0000-000000000000" ma:open="false" ma:isKeyword="false">
      <xsd:complexType>
        <xsd:sequence>
          <xsd:element ref="pc:Terms" minOccurs="0" maxOccurs="1"/>
        </xsd:sequence>
      </xsd:complexType>
    </xsd:element>
    <xsd:element name="Criticality" ma:index="32" nillable="true" ma:displayName="Criticality" ma:format="Dropdown" ma:hidden="true" ma:internalName="Criticality" ma:readOnly="false">
      <xsd:simpleType>
        <xsd:restriction base="dms:Choice">
          <xsd:enumeration value="C1"/>
          <xsd:enumeration value="C2"/>
          <xsd:enumeration value="C3"/>
          <xsd:enumeration value="C4"/>
        </xsd:restriction>
      </xsd:simpleType>
    </xsd:element>
    <xsd:element name="daafb442ecaa4ea891e43bcf2bceb559" ma:index="34" ma:taxonomy="true" ma:internalName="daafb442ecaa4ea891e43bcf2bceb559" ma:taxonomyFieldName="Type_x0020_of_x0020_Capablity_x0020_Deck" ma:displayName="Type of Capablity Deck" ma:readOnly="false" ma:default="" ma:fieldId="{daafb442-ecaa-4ea8-91e4-3bcf2bceb559}" ma:taxonomyMulti="true" ma:sspId="da2a8d6e-eaef-4067-bfde-2a78757b0a8e" ma:termSetId="86323315-a385-4b41-bdd0-dfb1e3ca6bfa" ma:anchorId="00000000-0000-0000-0000-000000000000" ma:open="false" ma:isKeyword="false">
      <xsd:complexType>
        <xsd:sequence>
          <xsd:element ref="pc:Terms" minOccurs="0" maxOccurs="1"/>
        </xsd:sequence>
      </xsd:complexType>
    </xsd:element>
    <xsd:element name="n5c6b15daf144468a9fbc236d2f35e7a" ma:index="36" nillable="true" ma:taxonomy="true" ma:internalName="n5c6b15daf144468a9fbc236d2f35e7a" ma:taxonomyFieldName="Customer_x0020_Name" ma:displayName="Customer Name" ma:readOnly="false" ma:default="" ma:fieldId="{75c6b15d-af14-4468-a9fb-c236d2f35e7a}" ma:taxonomyMulti="true" ma:sspId="da2a8d6e-eaef-4067-bfde-2a78757b0a8e" ma:termSetId="8bd86208-7bf0-42c0-8f58-1076a67c3d31" ma:anchorId="00000000-0000-0000-0000-000000000000" ma:open="false" ma:isKeyword="false">
      <xsd:complexType>
        <xsd:sequence>
          <xsd:element ref="pc:Terms" minOccurs="0" maxOccurs="1"/>
        </xsd:sequence>
      </xsd:complexType>
    </xsd:element>
    <xsd:element name="h78ce94ce5824b13a041030a6483b160" ma:index="37" nillable="true" ma:taxonomy="true" ma:internalName="h78ce94ce5824b13a041030a6483b160" ma:taxonomyFieldName="CoE" ma:displayName="CoE" ma:default="" ma:fieldId="{178ce94c-e582-4b13-a041-030a6483b160}" ma:taxonomyMulti="true" ma:sspId="da2a8d6e-eaef-4067-bfde-2a78757b0a8e" ma:termSetId="29d2c617-5508-4bdb-bc01-646581aa2544" ma:anchorId="00000000-0000-0000-0000-000000000000" ma:open="false" ma:isKeyword="false">
      <xsd:complexType>
        <xsd:sequence>
          <xsd:element ref="pc:Terms" minOccurs="0" maxOccurs="1"/>
        </xsd:sequence>
      </xsd:complexType>
    </xsd:element>
    <xsd:element name="Approved_x0020_Date" ma:index="38" nillable="true" ma:displayName="Approved Date" ma:format="DateTime" ma:hidden="true" ma:internalName="Approved_x0020_Date" ma:readOnly="false">
      <xsd:simpleType>
        <xsd:restriction base="dms:DateTime"/>
      </xsd:simpleType>
    </xsd:element>
    <xsd:element name="oc8f735554ca409cb0c953d2ce9ab455" ma:index="39" nillable="true" ma:taxonomy="true" ma:internalName="oc8f735554ca409cb0c953d2ce9ab455" ma:taxonomyFieldName="Practice_x0020_Sub_x002d_service_x0020_Offering" ma:displayName="Practice Sub-service Offering" ma:default="" ma:fieldId="{8c8f7355-54ca-409c-b0c9-53d2ce9ab455}" ma:taxonomyMulti="true" ma:sspId="da2a8d6e-eaef-4067-bfde-2a78757b0a8e" ma:termSetId="aa436978-dfa2-430d-8df5-e84bd3c29cbf" ma:anchorId="00000000-0000-0000-0000-000000000000" ma:open="false" ma:isKeyword="false">
      <xsd:complexType>
        <xsd:sequence>
          <xsd:element ref="pc:Terms" minOccurs="0" maxOccurs="1"/>
        </xsd:sequence>
      </xsd:complexType>
    </xsd:element>
    <xsd:element name="b7bc3d69dc1d49c0a99bf8d8dab51f09" ma:index="41" nillable="true" ma:taxonomy="true" ma:internalName="b7bc3d69dc1d49c0a99bf8d8dab51f09" ma:taxonomyFieldName="Service_x0020_Line" ma:displayName="Service Line" ma:default="" ma:fieldId="{b7bc3d69-dc1d-49c0-a99b-f8d8dab51f09}" ma:taxonomyMulti="true" ma:sspId="da2a8d6e-eaef-4067-bfde-2a78757b0a8e" ma:termSetId="30244923-a658-4130-ad1d-64207b11ec33" ma:anchorId="00000000-0000-0000-0000-000000000000" ma:open="false" ma:isKeyword="false">
      <xsd:complexType>
        <xsd:sequence>
          <xsd:element ref="pc:Terms" minOccurs="0" maxOccurs="1"/>
        </xsd:sequence>
      </xsd:complexType>
    </xsd:element>
    <xsd:element name="Approved_x0020_By" ma:index="42" nillable="true" ma:displayName="Approved By" ma:hidden="true" ma:list="UserInfo" ma:SearchPeopleOnly="false" ma:SharePointGroup="0" ma:internalName="Approv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f9f22e8ed4548b9ad4058815261cffe" ma:index="43" nillable="true" ma:taxonomy="true" ma:internalName="jf9f22e8ed4548b9ad4058815261cffe" ma:taxonomyFieldName="Industry" ma:displayName="Industry" ma:default="" ma:fieldId="{3f9f22e8-ed45-48b9-ad40-58815261cffe}" ma:taxonomyMulti="true" ma:sspId="da2a8d6e-eaef-4067-bfde-2a78757b0a8e" ma:termSetId="d00995d2-068a-42e0-a30e-d9bedf4fdab1" ma:anchorId="00000000-0000-0000-0000-000000000000" ma:open="false" ma:isKeyword="false">
      <xsd:complexType>
        <xsd:sequence>
          <xsd:element ref="pc:Terms" minOccurs="0" maxOccurs="1"/>
        </xsd:sequence>
      </xsd:complexType>
    </xsd:element>
    <xsd:element name="n7fbdcab6d594898b0913c99b8188a9d" ma:index="44" nillable="true" ma:taxonomy="true" ma:internalName="n7fbdcab6d594898b0913c99b8188a9d" ma:taxonomyFieldName="Domain" ma:displayName="Industry Segment" ma:default="" ma:fieldId="{77fbdcab-6d59-4898-b091-3c99b8188a9d}" ma:taxonomyMulti="true" ma:sspId="da2a8d6e-eaef-4067-bfde-2a78757b0a8e" ma:termSetId="0c1c5878-7cdc-4fbe-9403-30f9cd309694" ma:anchorId="00000000-0000-0000-0000-000000000000" ma:open="false" ma:isKeyword="false">
      <xsd:complexType>
        <xsd:sequence>
          <xsd:element ref="pc:Terms" minOccurs="0" maxOccurs="1"/>
        </xsd:sequence>
      </xsd:complexType>
    </xsd:element>
    <xsd:element name="ff64ee49329347b993fc1172cb1796e3" ma:index="45" nillable="true" ma:taxonomy="true" ma:internalName="ff64ee49329347b993fc1172cb1796e3" ma:taxonomyFieldName="Technology" ma:displayName="Technology" ma:default="" ma:fieldId="{ff64ee49-3293-47b9-93fc-1172cb1796e3}" ma:taxonomyMulti="true" ma:sspId="da2a8d6e-eaef-4067-bfde-2a78757b0a8e" ma:termSetId="44373ab5-4ed2-4b37-acc1-39cc842fb6fd" ma:anchorId="00000000-0000-0000-0000-000000000000" ma:open="false" ma:isKeyword="false">
      <xsd:complexType>
        <xsd:sequence>
          <xsd:element ref="pc:Terms" minOccurs="0" maxOccurs="1"/>
        </xsd:sequence>
      </xsd:complexType>
    </xsd:element>
    <xsd:element name="l83306f382fb464b833f29293d6aff47" ma:index="47" nillable="true" ma:taxonomy="true" ma:internalName="l83306f382fb464b833f29293d6aff47" ma:taxonomyFieldName="Sub_x0020_Region" ma:displayName="Sub Region" ma:default="" ma:fieldId="{583306f3-82fb-464b-833f-29293d6aff47}" ma:taxonomyMulti="true" ma:sspId="da2a8d6e-eaef-4067-bfde-2a78757b0a8e" ma:termSetId="c6007f10-96e8-471d-9662-7ce31e9579be" ma:anchorId="00000000-0000-0000-0000-000000000000" ma:open="false" ma:isKeyword="false">
      <xsd:complexType>
        <xsd:sequence>
          <xsd:element ref="pc:Terms" minOccurs="0" maxOccurs="1"/>
        </xsd:sequence>
      </xsd:complexType>
    </xsd:element>
    <xsd:element name="c1c373550737481dad36df84807933fe" ma:index="48" nillable="true" ma:taxonomy="true" ma:internalName="c1c373550737481dad36df84807933fe" ma:taxonomyFieldName="Horizon" ma:displayName="Horizon" ma:default="" ma:fieldId="{c1c37355-0737-481d-ad36-df84807933fe}" ma:taxonomyMulti="true" ma:sspId="da2a8d6e-eaef-4067-bfde-2a78757b0a8e" ma:termSetId="497c4504-274a-42c6-8237-b686780ce080" ma:anchorId="00000000-0000-0000-0000-000000000000" ma:open="false" ma:isKeyword="false">
      <xsd:complexType>
        <xsd:sequence>
          <xsd:element ref="pc:Terms" minOccurs="0" maxOccurs="1"/>
        </xsd:sequence>
      </xsd:complexType>
    </xsd:element>
    <xsd:element name="TaxCatchAll" ma:index="49" nillable="true" ma:displayName="Taxonomy Catch All Column" ma:hidden="true" ma:list="{996be934-52db-4709-a069-57c8a4936376}" ma:internalName="TaxCatchAll" ma:showField="CatchAllData"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TaxCatchAllLabel" ma:index="50" nillable="true" ma:displayName="Taxonomy Catch All Column1" ma:hidden="true" ma:list="{996be934-52db-4709-a069-57c8a4936376}" ma:internalName="TaxCatchAllLabel" ma:readOnly="true" ma:showField="CatchAllDataLabel"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bd54aa72fe9c48489ae5065cc12bf676" ma:index="51" nillable="true" ma:taxonomy="true" ma:internalName="bd54aa72fe9c48489ae5065cc12bf676" ma:taxonomyFieldName="Country" ma:displayName="Country" ma:default="" ma:fieldId="{bd54aa72-fe9c-4848-9ae5-065cc12bf676}" ma:taxonomyMulti="true" ma:sspId="da2a8d6e-eaef-4067-bfde-2a78757b0a8e" ma:termSetId="680a8149-9618-4c72-bad7-4ff6c7b1f68c" ma:anchorId="00000000-0000-0000-0000-000000000000" ma:open="false" ma:isKeyword="false">
      <xsd:complexType>
        <xsd:sequence>
          <xsd:element ref="pc:Terms" minOccurs="0" maxOccurs="1"/>
        </xsd:sequence>
      </xsd:complexType>
    </xsd:element>
    <xsd:element name="e1c7afaf5392420ca8f522f3e65803b0" ma:index="52" ma:taxonomy="true" ma:internalName="e1c7afaf5392420ca8f522f3e65803b0" ma:taxonomyFieldName="Solutions_x0020_Group" ma:displayName="Solutions Group" ma:default="" ma:fieldId="{e1c7afaf-5392-420c-a8f5-22f3e65803b0}" ma:taxonomyMulti="true" ma:sspId="da2a8d6e-eaef-4067-bfde-2a78757b0a8e" ma:termSetId="4bf5b8b0-9963-46a0-9a76-0021bbb5b01c" ma:anchorId="00000000-0000-0000-0000-000000000000" ma:open="false" ma:isKeyword="false">
      <xsd:complexType>
        <xsd:sequence>
          <xsd:element ref="pc:Terms" minOccurs="0" maxOccurs="1"/>
        </xsd:sequence>
      </xsd:complexType>
    </xsd:element>
    <xsd:element name="Average_x0020_Criticality_x0020_Score" ma:index="53" nillable="true" ma:displayName="Average Criticality Score" ma:decimals="2" ma:hidden="true" ma:internalName="Average_x0020_Criticality_x0020_Score" ma:readOnly="false"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6"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f_x0020_this_x0020_document_x0020_is_x0020_leaked_x002f_lost_x002c__x0020_could_x0020_there_x0020_be_x0020_loss_x0020_of_x0020_Cognizant_x0020_Trade_x0020_Secret_x0020__x002f__x0020_Patent_x0020_Protection_x003f_ xmlns="91b23f89-0055-464b-9cab-fbd631ceb200">Some chance</If_x0020_this_x0020_document_x0020_is_x0020_leaked_x002f_lost_x002c__x0020_could_x0020_there_x0020_be_x0020_loss_x0020_of_x0020_Cognizant_x0020_Trade_x0020_Secret_x0020__x002f__x0020_Patent_x0020_Protection_x003f_>
    <Average_x0020_Criticality_x0020_Score xmlns="91b23f89-0055-464b-9cab-fbd631ceb200">3.3</Average_x0020_Criticality_x0020_Score>
    <Description_x0020_Of_x0020_The_x0020_Document xmlns="91b23f89-0055-464b-9cab-fbd631ceb200" xsi:nil="true"/>
    <ff64ee49329347b993fc1172cb1796e3 xmlns="91b23f89-0055-464b-9cab-fbd631ceb200">
      <Terms xmlns="http://schemas.microsoft.com/office/infopath/2007/PartnerControls"/>
    </ff64ee49329347b993fc1172cb1796e3>
    <Asset_x0020_Owner xmlns="91b23f89-0055-464b-9cab-fbd631ceb200">
      <UserInfo>
        <DisplayName>i:0#.w|cts\204668</DisplayName>
        <AccountId>133</AccountId>
        <AccountType/>
      </UserInfo>
      <UserInfo>
        <DisplayName>i:0#.w|cts\349196</DisplayName>
        <AccountId>127</AccountId>
        <AccountType/>
      </UserInfo>
    </Asset_x0020_Owner>
    <Confidentiality xmlns="91b23f89-0055-464b-9cab-fbd631ceb200">Cognizant Confidential</Confidentiality>
    <Restriction xmlns="91b23f89-0055-464b-9cab-fbd631ceb200">Practice/BU Restricted</Restriction>
    <TaxCatchAll xmlns="91b23f89-0055-464b-9cab-fbd631ceb200">
      <Value>284</Value>
    </TaxCatchAll>
    <Criticality xmlns="91b23f89-0055-464b-9cab-fbd631ceb200">C3</Criticality>
    <h78ce94ce5824b13a041030a6483b160 xmlns="91b23f89-0055-464b-9cab-fbd631ceb200">
      <Terms xmlns="http://schemas.microsoft.com/office/infopath/2007/PartnerControls"/>
    </h78ce94ce5824b13a041030a6483b160>
    <b7bc3d69dc1d49c0a99bf8d8dab51f09 xmlns="91b23f89-0055-464b-9cab-fbd631ceb200">
      <Terms xmlns="http://schemas.microsoft.com/office/infopath/2007/PartnerControls"/>
    </b7bc3d69dc1d49c0a99bf8d8dab51f09>
    <c1c373550737481dad36df84807933fe xmlns="91b23f89-0055-464b-9cab-fbd631ceb200">
      <Terms xmlns="http://schemas.microsoft.com/office/infopath/2007/PartnerControls"/>
    </c1c373550737481dad36df84807933fe>
    <n5c6b15daf144468a9fbc236d2f35e7a xmlns="91b23f89-0055-464b-9cab-fbd631ceb200">
      <Terms xmlns="http://schemas.microsoft.com/office/infopath/2007/PartnerControls"/>
    </n5c6b15daf144468a9fbc236d2f35e7a>
    <l83306f382fb464b833f29293d6aff47 xmlns="91b23f89-0055-464b-9cab-fbd631ceb200">
      <Terms xmlns="http://schemas.microsoft.com/office/infopath/2007/PartnerControls"/>
    </l83306f382fb464b833f29293d6aff47>
    <Approved_x0020_Date xmlns="91b23f89-0055-464b-9cab-fbd631ceb200">2016-03-29T13:34:51+00:00</Approved_x0020_Date>
    <jf9f22e8ed4548b9ad4058815261cffe xmlns="91b23f89-0055-464b-9cab-fbd631ceb200">
      <Terms xmlns="http://schemas.microsoft.com/office/infopath/2007/PartnerControls"/>
    </jf9f22e8ed4548b9ad4058815261cffe>
    <Approved_x0020_By xmlns="91b23f89-0055-464b-9cab-fbd631ceb200">
      <UserInfo>
        <DisplayName>Ramachandran, Rahul N (Cognizant)</DisplayName>
        <AccountId>133</AccountId>
        <AccountType/>
      </UserInfo>
    </Approved_x0020_By>
    <bd54aa72fe9c48489ae5065cc12bf676 xmlns="91b23f89-0055-464b-9cab-fbd631ceb200">
      <Terms xmlns="http://schemas.microsoft.com/office/infopath/2007/PartnerControls"/>
    </bd54aa72fe9c48489ae5065cc12bf676>
    <pa6348a5704149cca5b421347ab06192 xmlns="91b23f89-0055-464b-9cab-fbd631ceb200">
      <Terms xmlns="http://schemas.microsoft.com/office/infopath/2007/PartnerControls"/>
    </pa6348a5704149cca5b421347ab06192>
    <IsCertified xmlns="91b23f89-0055-464b-9cab-fbd631ceb200">No</IsCertified>
    <Terms_x0020__x0026__x0020_Conditions xmlns="91b23f89-0055-464b-9cab-fbd631ceb200">
      <Value>I hereby confirm that this document does not contain any Cognizant/Customer confidential content and has been shared only with the appropriate audience.</Value>
    </Terms_x0020__x0026__x0020_Conditions>
    <oc8f735554ca409cb0c953d2ce9ab455 xmlns="91b23f89-0055-464b-9cab-fbd631ceb200">
      <Terms xmlns="http://schemas.microsoft.com/office/infopath/2007/PartnerControls"/>
    </oc8f735554ca409cb0c953d2ce9ab455>
    <l112009d38954ee69f6c129b15f88249 xmlns="91b23f89-0055-464b-9cab-fbd631ceb200">
      <Terms xmlns="http://schemas.microsoft.com/office/infopath/2007/PartnerControls"/>
    </l112009d38954ee69f6c129b15f88249>
    <Will_x0020_our_x0020_competitors_x0020_be_x0020_interested_x0020_in_x0020_acquiring_x0020_the_x0020_information_x0020_shared_x0020_in_x0020_this_x0020_document_x003f_ xmlns="91b23f89-0055-464b-9cab-fbd631ceb200">Some chance</Will_x0020_our_x0020_competitors_x0020_be_x0020_interested_x0020_in_x0020_acquiring_x0020_the_x0020_information_x0020_shared_x0020_in_x0020_this_x0020_document_x003f_>
    <If_x0020_this_x0020_document_x0020_is_x0020_leaked_x002f_lost_x002c__x0020_could_x0020_there_x0020_be_x0020_loss_x0020_of_x0020_sales_x0020_or_x0020_customer_x0020_confidence_x003f_ xmlns="91b23f89-0055-464b-9cab-fbd631ceb200">Some chance</If_x0020_this_x0020_document_x0020_is_x0020_leaked_x002f_lost_x002c__x0020_could_x0020_there_x0020_be_x0020_loss_x0020_of_x0020_sales_x0020_or_x0020_customer_x0020_confidence_x003f_>
    <daafb442ecaa4ea891e43bcf2bceb559 xmlns="91b23f89-0055-464b-9cab-fbd631ceb200">
      <Terms xmlns="http://schemas.microsoft.com/office/infopath/2007/PartnerControls">
        <TermInfo xmlns="http://schemas.microsoft.com/office/infopath/2007/PartnerControls">
          <TermName xmlns="http://schemas.microsoft.com/office/infopath/2007/PartnerControls">Service Line</TermName>
          <TermId xmlns="http://schemas.microsoft.com/office/infopath/2007/PartnerControls">7a8b6650-b56f-4eac-a4b7-3946017e95ed</TermId>
        </TermInfo>
      </Terms>
    </daafb442ecaa4ea891e43bcf2bceb559>
    <n7fbdcab6d594898b0913c99b8188a9d xmlns="91b23f89-0055-464b-9cab-fbd631ceb200">
      <Terms xmlns="http://schemas.microsoft.com/office/infopath/2007/PartnerControls"/>
    </n7fbdcab6d594898b0913c99b8188a9d>
    <Last_x0020_Updated_x0020_By xmlns="91b23f89-0055-464b-9cab-fbd631ceb200">
      <UserInfo>
        <DisplayName>Sharief, Muheeb (Cognizant)</DisplayName>
        <AccountId>127</AccountId>
        <AccountType/>
      </UserInfo>
    </Last_x0020_Updated_x0020_By>
    <Rejected_x0020_By xmlns="91b23f89-0055-464b-9cab-fbd631ceb200">
      <UserInfo>
        <DisplayName/>
        <AccountId xsi:nil="true"/>
        <AccountType/>
      </UserInfo>
    </Rejected_x0020_By>
    <Rejected_x0020_Date xmlns="91b23f89-0055-464b-9cab-fbd631ceb200" xsi:nil="true"/>
    <e1c7afaf5392420ca8f522f3e65803b0 xmlns="91b23f89-0055-464b-9cab-fbd631ceb200">
      <Terms xmlns="http://schemas.microsoft.com/office/infopath/2007/PartnerControls"/>
    </e1c7afaf5392420ca8f522f3e65803b0>
  </documentManagement>
</p:properties>
</file>

<file path=customXml/itemProps1.xml><?xml version="1.0" encoding="utf-8"?>
<ds:datastoreItem xmlns:ds="http://schemas.openxmlformats.org/officeDocument/2006/customXml" ds:itemID="{8BD2D026-6E55-4FB0-8888-E8BCA207EA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b23f89-0055-464b-9cab-fbd631ceb2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01A7F5-D37C-4D00-A70B-501C4B801E93}">
  <ds:schemaRefs>
    <ds:schemaRef ds:uri="http://schemas.microsoft.com/sharepoint/v3/contenttype/forms"/>
  </ds:schemaRefs>
</ds:datastoreItem>
</file>

<file path=customXml/itemProps3.xml><?xml version="1.0" encoding="utf-8"?>
<ds:datastoreItem xmlns:ds="http://schemas.openxmlformats.org/officeDocument/2006/customXml" ds:itemID="{CF39885B-5D9F-47D4-AA9A-1C60D2BA3A95}">
  <ds:schemaRefs>
    <ds:schemaRef ds:uri="http://purl.org/dc/dcmitype/"/>
    <ds:schemaRef ds:uri="http://purl.org/dc/elements/1.1/"/>
    <ds:schemaRef ds:uri="http://schemas.microsoft.com/office/2006/metadata/properties"/>
    <ds:schemaRef ds:uri="91b23f89-0055-464b-9cab-fbd631ceb200"/>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20252</TotalTime>
  <Words>1814</Words>
  <Application>Microsoft Macintosh PowerPoint</Application>
  <PresentationFormat>Custom</PresentationFormat>
  <Paragraphs>351</Paragraphs>
  <Slides>12</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 Narrow</vt:lpstr>
      <vt:lpstr>Calibri</vt:lpstr>
      <vt:lpstr>MS PGothic</vt:lpstr>
      <vt:lpstr>ＭＳ Ｐゴシック</vt:lpstr>
      <vt:lpstr>Segoe UI</vt:lpstr>
      <vt:lpstr>Segoe UI </vt:lpstr>
      <vt:lpstr>Segoe UI Semilight</vt:lpstr>
      <vt:lpstr>Tahoma</vt:lpstr>
      <vt:lpstr>Times New Roman</vt:lpstr>
      <vt:lpstr>Verdana</vt:lpstr>
      <vt:lpstr>Wingdings</vt:lpstr>
      <vt:lpstr>Arial</vt:lpstr>
      <vt:lpstr>2_Blank</vt:lpstr>
      <vt:lpstr>Data Migration QA  BI SQuAD Solutions</vt:lpstr>
      <vt:lpstr>Test Coverage</vt:lpstr>
      <vt:lpstr>Cloud Migration QA Approach- AWS</vt:lpstr>
      <vt:lpstr>Cloud Migration Test Coverage</vt:lpstr>
      <vt:lpstr>Testing Approach – Metadata Validation</vt:lpstr>
      <vt:lpstr>Testing Approach – Automated Test Design </vt:lpstr>
      <vt:lpstr>Testing Approach – History/Incremental Data Validation</vt:lpstr>
      <vt:lpstr>Testing Approach – Report Validations</vt:lpstr>
      <vt:lpstr>Performance Testing Approach</vt:lpstr>
      <vt:lpstr>Testing Approach – End to End Validation – Future Roadmap </vt:lpstr>
      <vt:lpstr>PowerPoint Presentation</vt:lpstr>
      <vt:lpstr>BRAVO Prerequisite</vt:lpstr>
    </vt:vector>
  </TitlesOfParts>
  <Company>Cognizant</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 AIM</dc:title>
  <dc:creator>Dawar, Abhinav (Cognizant)</dc:creator>
  <cp:lastModifiedBy>Microsoft Office User</cp:lastModifiedBy>
  <cp:revision>790</cp:revision>
  <dcterms:created xsi:type="dcterms:W3CDTF">2015-09-23T06:07:49Z</dcterms:created>
  <dcterms:modified xsi:type="dcterms:W3CDTF">2018-02-08T04:59:44Z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0x01010014DA3D2FCBEE994695E512EB2AFF8F990019D66A3019693043B03D1F5DC0B0309D</vt:lpwstr>
  </property>
  <property fmtid="{D5CDD505-2E9C-101B-9397-08002B2CF9AE}" pid="3" name="Technology">
    <vt:lpwstr/>
  </property>
  <property fmtid="{D5CDD505-2E9C-101B-9397-08002B2CF9AE}" pid="4" name="Execution Approach">
    <vt:lpwstr/>
  </property>
  <property fmtid="{D5CDD505-2E9C-101B-9397-08002B2CF9AE}" pid="5" name="a63c73810c2a4c439a28bfa188270139">
    <vt:lpwstr/>
  </property>
  <property fmtid="{D5CDD505-2E9C-101B-9397-08002B2CF9AE}" pid="6" name="Point Solution">
    <vt:lpwstr/>
  </property>
  <property fmtid="{D5CDD505-2E9C-101B-9397-08002B2CF9AE}" pid="7" name="Region">
    <vt:lpwstr/>
  </property>
  <property fmtid="{D5CDD505-2E9C-101B-9397-08002B2CF9AE}" pid="8" name="n63f72bec5704ddea8719620d121fbfd">
    <vt:lpwstr/>
  </property>
  <property fmtid="{D5CDD505-2E9C-101B-9397-08002B2CF9AE}" pid="9" name="CoE">
    <vt:lpwstr/>
  </property>
  <property fmtid="{D5CDD505-2E9C-101B-9397-08002B2CF9AE}" pid="10" name="k0f7bdb7924e49689a7cce1e6f3df901">
    <vt:lpwstr/>
  </property>
  <property fmtid="{D5CDD505-2E9C-101B-9397-08002B2CF9AE}" pid="11" name="Value Creator">
    <vt:lpwstr/>
  </property>
  <property fmtid="{D5CDD505-2E9C-101B-9397-08002B2CF9AE}" pid="12" name="n01d2792420f4479838f09e620b6e025">
    <vt:lpwstr/>
  </property>
  <property fmtid="{D5CDD505-2E9C-101B-9397-08002B2CF9AE}" pid="13" name="Customer Name">
    <vt:lpwstr/>
  </property>
  <property fmtid="{D5CDD505-2E9C-101B-9397-08002B2CF9AE}" pid="14" name="e8c2a51f32aa4cfd90521168eda2ed38">
    <vt:lpwstr/>
  </property>
  <property fmtid="{D5CDD505-2E9C-101B-9397-08002B2CF9AE}" pid="15" name="Type of Training">
    <vt:lpwstr/>
  </property>
  <property fmtid="{D5CDD505-2E9C-101B-9397-08002B2CF9AE}" pid="16" name="Service Line">
    <vt:lpwstr/>
  </property>
  <property fmtid="{D5CDD505-2E9C-101B-9397-08002B2CF9AE}" pid="17" name="a9ccc3187d2746b490c829ce91065265">
    <vt:lpwstr/>
  </property>
  <property fmtid="{D5CDD505-2E9C-101B-9397-08002B2CF9AE}" pid="18" name="Domain">
    <vt:lpwstr/>
  </property>
  <property fmtid="{D5CDD505-2E9C-101B-9397-08002B2CF9AE}" pid="19" name="Practice Core Service Offering">
    <vt:lpwstr/>
  </property>
  <property fmtid="{D5CDD505-2E9C-101B-9397-08002B2CF9AE}" pid="20" name="Type of Assets">
    <vt:lpwstr/>
  </property>
  <property fmtid="{D5CDD505-2E9C-101B-9397-08002B2CF9AE}" pid="21" name="Country">
    <vt:lpwstr/>
  </property>
  <property fmtid="{D5CDD505-2E9C-101B-9397-08002B2CF9AE}" pid="22" name="Sub-Geography">
    <vt:lpwstr/>
  </property>
  <property fmtid="{D5CDD505-2E9C-101B-9397-08002B2CF9AE}" pid="23" name="Delivery Model">
    <vt:lpwstr/>
  </property>
  <property fmtid="{D5CDD505-2E9C-101B-9397-08002B2CF9AE}" pid="24" name="Type of Capablity Deck">
    <vt:lpwstr>284;#Service Line|7a8b6650-b56f-4eac-a4b7-3946017e95ed</vt:lpwstr>
  </property>
  <property fmtid="{D5CDD505-2E9C-101B-9397-08002B2CF9AE}" pid="25" name="p1b62ddf5a88407d8ce3c143a5a2753f">
    <vt:lpwstr/>
  </property>
  <property fmtid="{D5CDD505-2E9C-101B-9397-08002B2CF9AE}" pid="26" name="Sub Region">
    <vt:lpwstr/>
  </property>
  <property fmtid="{D5CDD505-2E9C-101B-9397-08002B2CF9AE}" pid="27" name="m5e7fc559516435abec24ebcc47a249b">
    <vt:lpwstr/>
  </property>
  <property fmtid="{D5CDD505-2E9C-101B-9397-08002B2CF9AE}" pid="28" name="k02fb83461f6433db092abbd2055eea4">
    <vt:lpwstr/>
  </property>
  <property fmtid="{D5CDD505-2E9C-101B-9397-08002B2CF9AE}" pid="29" name="ddcfe608872f4b39a75a6af2f77d732c">
    <vt:lpwstr/>
  </property>
  <property fmtid="{D5CDD505-2E9C-101B-9397-08002B2CF9AE}" pid="30" name="Executive Approach">
    <vt:lpwstr/>
  </property>
  <property fmtid="{D5CDD505-2E9C-101B-9397-08002B2CF9AE}" pid="31" name="Framework">
    <vt:lpwstr/>
  </property>
  <property fmtid="{D5CDD505-2E9C-101B-9397-08002B2CF9AE}" pid="32" name="i8e706c0917c450a8d0cdc6f35a1daf7">
    <vt:lpwstr/>
  </property>
  <property fmtid="{D5CDD505-2E9C-101B-9397-08002B2CF9AE}" pid="33" name="Type of Battle Card">
    <vt:lpwstr/>
  </property>
  <property fmtid="{D5CDD505-2E9C-101B-9397-08002B2CF9AE}" pid="34" name="Technology CoE">
    <vt:lpwstr/>
  </property>
  <property fmtid="{D5CDD505-2E9C-101B-9397-08002B2CF9AE}" pid="35" name="Practice Sub-service Offering">
    <vt:lpwstr/>
  </property>
  <property fmtid="{D5CDD505-2E9C-101B-9397-08002B2CF9AE}" pid="36" name="Pricing Model">
    <vt:lpwstr/>
  </property>
  <property fmtid="{D5CDD505-2E9C-101B-9397-08002B2CF9AE}" pid="37" name="oe57e6cba00f41e8b8de0b4ee3288af8">
    <vt:lpwstr/>
  </property>
  <property fmtid="{D5CDD505-2E9C-101B-9397-08002B2CF9AE}" pid="38" name="Horizon">
    <vt:lpwstr/>
  </property>
  <property fmtid="{D5CDD505-2E9C-101B-9397-08002B2CF9AE}" pid="39" name="Industry">
    <vt:lpwstr/>
  </property>
  <property fmtid="{D5CDD505-2E9C-101B-9397-08002B2CF9AE}" pid="40" name="WorkflowChangePath">
    <vt:lpwstr>0f31d853-c59d-4293-ad48-1b0c311e7b19,4;0f31d853-c59d-4293-ad48-1b0c311e7b19,4;0f31d853-c59d-4293-ad48-1b0c311e7b19,5;0f31d853-c59d-4293-ad48-1b0c311e7b19,5;0f31d853-c59d-4293-ad48-1b0c311e7b19,6;ff3c5254-2436-4dbd-bb20-499ebc123ec7,9;ff3c5254-2436-4dbd-bb</vt:lpwstr>
  </property>
</Properties>
</file>