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0"/>
  </p:notesMasterIdLst>
  <p:handoutMasterIdLst>
    <p:handoutMasterId r:id="rId21"/>
  </p:handoutMasterIdLst>
  <p:sldIdLst>
    <p:sldId id="697" r:id="rId2"/>
    <p:sldId id="717" r:id="rId3"/>
    <p:sldId id="719" r:id="rId4"/>
    <p:sldId id="716" r:id="rId5"/>
    <p:sldId id="701" r:id="rId6"/>
    <p:sldId id="698" r:id="rId7"/>
    <p:sldId id="702" r:id="rId8"/>
    <p:sldId id="700" r:id="rId9"/>
    <p:sldId id="712" r:id="rId10"/>
    <p:sldId id="711" r:id="rId11"/>
    <p:sldId id="703" r:id="rId12"/>
    <p:sldId id="705" r:id="rId13"/>
    <p:sldId id="706" r:id="rId14"/>
    <p:sldId id="707" r:id="rId15"/>
    <p:sldId id="708" r:id="rId16"/>
    <p:sldId id="709" r:id="rId17"/>
    <p:sldId id="713" r:id="rId18"/>
    <p:sldId id="695" r:id="rId19"/>
  </p:sldIdLst>
  <p:sldSz cx="9144000" cy="5143500" type="screen16x9"/>
  <p:notesSz cx="6858000" cy="9144000"/>
  <p:custShowLst>
    <p:custShow name="Galic" id="0">
      <p:sldLst/>
    </p:custShow>
    <p:custShow name="Panorama" id="1">
      <p:sldLst/>
    </p:custShow>
    <p:custShow name="Automation" id="2">
      <p:sldLst/>
    </p:custShow>
    <p:custShow name="TDM" id="3">
      <p:sldLst/>
    </p:custShow>
    <p:custShow name="Devops" id="4">
      <p:sldLst/>
    </p:custShow>
    <p:custShow name="Mobile" id="5">
      <p:sldLst/>
    </p:custShow>
    <p:custShow name="Cross-Browser" id="6">
      <p:sldLst/>
    </p:custShow>
  </p:custShowLst>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D9FAA6-2F65-4D04-84ED-8681B88D6DD8}">
          <p14:sldIdLst>
            <p14:sldId id="697"/>
            <p14:sldId id="717"/>
            <p14:sldId id="719"/>
            <p14:sldId id="716"/>
            <p14:sldId id="701"/>
            <p14:sldId id="698"/>
            <p14:sldId id="702"/>
            <p14:sldId id="700"/>
            <p14:sldId id="712"/>
            <p14:sldId id="711"/>
            <p14:sldId id="703"/>
            <p14:sldId id="705"/>
            <p14:sldId id="706"/>
            <p14:sldId id="707"/>
            <p14:sldId id="708"/>
            <p14:sldId id="709"/>
            <p14:sldId id="713"/>
            <p14:sldId id="69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D9D9D9"/>
    <a:srgbClr val="E9F4E0"/>
    <a:srgbClr val="FBE9C9"/>
    <a:srgbClr val="FFEFBD"/>
    <a:srgbClr val="FCEFE4"/>
    <a:srgbClr val="ECF7FA"/>
    <a:srgbClr val="FFCCCC"/>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27" autoAdjust="0"/>
    <p:restoredTop sz="94280" autoAdjust="0"/>
  </p:normalViewPr>
  <p:slideViewPr>
    <p:cSldViewPr snapToGrid="0">
      <p:cViewPr varScale="1">
        <p:scale>
          <a:sx n="153" d="100"/>
          <a:sy n="153" d="100"/>
        </p:scale>
        <p:origin x="728" y="168"/>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15C44-4B20-4127-9C6A-BADDD1C4C19B}" type="doc">
      <dgm:prSet loTypeId="urn:microsoft.com/office/officeart/2005/8/layout/chevron1" loCatId="process" qsTypeId="urn:microsoft.com/office/officeart/2005/8/quickstyle/simple1" qsCatId="simple" csTypeId="urn:microsoft.com/office/officeart/2005/8/colors/accent1_2" csCatId="accent1" phldr="1"/>
      <dgm:spPr/>
    </dgm:pt>
    <dgm:pt modelId="{AE4BD831-1B68-4EC7-97D2-31E8858A408D}">
      <dgm:prSet phldrT="[Text]" custT="1"/>
      <dgm:spPr/>
      <dgm:t>
        <a:bodyPr/>
        <a:lstStyle/>
        <a:p>
          <a:r>
            <a:rPr lang="en-US" sz="800" dirty="0" smtClean="0"/>
            <a:t>Data Cleaning</a:t>
          </a:r>
          <a:endParaRPr lang="en-US" sz="800" dirty="0"/>
        </a:p>
      </dgm:t>
    </dgm:pt>
    <dgm:pt modelId="{A4003C08-51B3-4F72-BA93-FE52E91C8675}" type="parTrans" cxnId="{A4E6AED4-A42B-44F9-8DD3-069AE8F410FE}">
      <dgm:prSet/>
      <dgm:spPr/>
      <dgm:t>
        <a:bodyPr/>
        <a:lstStyle/>
        <a:p>
          <a:endParaRPr lang="en-US"/>
        </a:p>
      </dgm:t>
    </dgm:pt>
    <dgm:pt modelId="{79594087-7E13-484E-8B4D-030EBAB06BA1}" type="sibTrans" cxnId="{A4E6AED4-A42B-44F9-8DD3-069AE8F410FE}">
      <dgm:prSet/>
      <dgm:spPr/>
      <dgm:t>
        <a:bodyPr/>
        <a:lstStyle/>
        <a:p>
          <a:endParaRPr lang="en-US"/>
        </a:p>
      </dgm:t>
    </dgm:pt>
    <dgm:pt modelId="{691A5DDC-774C-4157-A56B-F55D4FA2D342}">
      <dgm:prSet phldrT="[Text]" custT="1"/>
      <dgm:spPr/>
      <dgm:t>
        <a:bodyPr/>
        <a:lstStyle/>
        <a:p>
          <a:r>
            <a:rPr lang="en-US" sz="1000" dirty="0" smtClean="0"/>
            <a:t>Transform</a:t>
          </a:r>
          <a:endParaRPr lang="en-US" sz="1000" dirty="0"/>
        </a:p>
      </dgm:t>
    </dgm:pt>
    <dgm:pt modelId="{E3F617B9-13A3-472B-8600-47D36E06A2F5}" type="parTrans" cxnId="{9CD66A17-7A47-417E-9E78-130633701508}">
      <dgm:prSet/>
      <dgm:spPr/>
      <dgm:t>
        <a:bodyPr/>
        <a:lstStyle/>
        <a:p>
          <a:endParaRPr lang="en-US"/>
        </a:p>
      </dgm:t>
    </dgm:pt>
    <dgm:pt modelId="{F80DC024-31E7-44BD-832E-4F7F76EBEE3D}" type="sibTrans" cxnId="{9CD66A17-7A47-417E-9E78-130633701508}">
      <dgm:prSet/>
      <dgm:spPr/>
      <dgm:t>
        <a:bodyPr/>
        <a:lstStyle/>
        <a:p>
          <a:endParaRPr lang="en-US"/>
        </a:p>
      </dgm:t>
    </dgm:pt>
    <dgm:pt modelId="{A0DE29E6-1296-4EF7-88E2-7A81DDF07D9F}">
      <dgm:prSet phldrT="[Text]" custT="1"/>
      <dgm:spPr/>
      <dgm:t>
        <a:bodyPr/>
        <a:lstStyle/>
        <a:p>
          <a:r>
            <a:rPr lang="en-US" sz="1000" dirty="0" smtClean="0"/>
            <a:t>Aggregate</a:t>
          </a:r>
          <a:endParaRPr lang="en-US" sz="1000" dirty="0"/>
        </a:p>
      </dgm:t>
    </dgm:pt>
    <dgm:pt modelId="{17A082A4-05F6-4BE5-99A1-E30FF9B33E17}" type="parTrans" cxnId="{0DDCAFE2-EE64-41C0-8114-C639876B64A0}">
      <dgm:prSet/>
      <dgm:spPr/>
      <dgm:t>
        <a:bodyPr/>
        <a:lstStyle/>
        <a:p>
          <a:endParaRPr lang="en-US"/>
        </a:p>
      </dgm:t>
    </dgm:pt>
    <dgm:pt modelId="{09580B18-FAC5-41E6-8964-1ED1C6CDE387}" type="sibTrans" cxnId="{0DDCAFE2-EE64-41C0-8114-C639876B64A0}">
      <dgm:prSet/>
      <dgm:spPr/>
      <dgm:t>
        <a:bodyPr/>
        <a:lstStyle/>
        <a:p>
          <a:endParaRPr lang="en-US"/>
        </a:p>
      </dgm:t>
    </dgm:pt>
    <dgm:pt modelId="{3C4593C3-E5CB-46F4-AB5F-8F6F1541E4F1}">
      <dgm:prSet phldrT="[Text]" custT="1"/>
      <dgm:spPr/>
      <dgm:t>
        <a:bodyPr/>
        <a:lstStyle/>
        <a:p>
          <a:r>
            <a:rPr lang="en-US" sz="1000" dirty="0" smtClean="0"/>
            <a:t>Load</a:t>
          </a:r>
          <a:endParaRPr lang="en-US" sz="1000" dirty="0"/>
        </a:p>
      </dgm:t>
    </dgm:pt>
    <dgm:pt modelId="{0BCE8592-5BD3-4D2A-9948-2EB17268D3FD}" type="parTrans" cxnId="{D85675F4-D2F3-439F-9EC9-DEE1A7FA7452}">
      <dgm:prSet/>
      <dgm:spPr/>
      <dgm:t>
        <a:bodyPr/>
        <a:lstStyle/>
        <a:p>
          <a:endParaRPr lang="en-US"/>
        </a:p>
      </dgm:t>
    </dgm:pt>
    <dgm:pt modelId="{74A7A80E-3F73-4395-A262-1846FDC88B7D}" type="sibTrans" cxnId="{D85675F4-D2F3-439F-9EC9-DEE1A7FA7452}">
      <dgm:prSet/>
      <dgm:spPr/>
      <dgm:t>
        <a:bodyPr/>
        <a:lstStyle/>
        <a:p>
          <a:endParaRPr lang="en-US"/>
        </a:p>
      </dgm:t>
    </dgm:pt>
    <dgm:pt modelId="{77B23B3F-9DEF-44AB-A6CA-D2419BF6AD76}" type="pres">
      <dgm:prSet presAssocID="{44A15C44-4B20-4127-9C6A-BADDD1C4C19B}" presName="Name0" presStyleCnt="0">
        <dgm:presLayoutVars>
          <dgm:dir/>
          <dgm:animLvl val="lvl"/>
          <dgm:resizeHandles val="exact"/>
        </dgm:presLayoutVars>
      </dgm:prSet>
      <dgm:spPr/>
    </dgm:pt>
    <dgm:pt modelId="{D88E2A01-2596-4679-8A0B-C1CA1CCF8295}" type="pres">
      <dgm:prSet presAssocID="{AE4BD831-1B68-4EC7-97D2-31E8858A408D}" presName="parTxOnly" presStyleLbl="node1" presStyleIdx="0" presStyleCnt="4" custScaleY="64526" custLinFactNeighborY="6332">
        <dgm:presLayoutVars>
          <dgm:chMax val="0"/>
          <dgm:chPref val="0"/>
          <dgm:bulletEnabled val="1"/>
        </dgm:presLayoutVars>
      </dgm:prSet>
      <dgm:spPr/>
      <dgm:t>
        <a:bodyPr/>
        <a:lstStyle/>
        <a:p>
          <a:endParaRPr lang="en-US"/>
        </a:p>
      </dgm:t>
    </dgm:pt>
    <dgm:pt modelId="{A1FAD7A9-8092-48DC-8A73-D719C5F5B75E}" type="pres">
      <dgm:prSet presAssocID="{79594087-7E13-484E-8B4D-030EBAB06BA1}" presName="parTxOnlySpace" presStyleCnt="0"/>
      <dgm:spPr/>
    </dgm:pt>
    <dgm:pt modelId="{D2C5B2D4-481A-4902-AFE5-807FF454EB21}" type="pres">
      <dgm:prSet presAssocID="{691A5DDC-774C-4157-A56B-F55D4FA2D342}" presName="parTxOnly" presStyleLbl="node1" presStyleIdx="1" presStyleCnt="4" custScaleY="64526" custLinFactNeighborY="6332">
        <dgm:presLayoutVars>
          <dgm:chMax val="0"/>
          <dgm:chPref val="0"/>
          <dgm:bulletEnabled val="1"/>
        </dgm:presLayoutVars>
      </dgm:prSet>
      <dgm:spPr/>
      <dgm:t>
        <a:bodyPr/>
        <a:lstStyle/>
        <a:p>
          <a:endParaRPr lang="en-US"/>
        </a:p>
      </dgm:t>
    </dgm:pt>
    <dgm:pt modelId="{4CBB8629-F696-4535-BECD-5E28CB837937}" type="pres">
      <dgm:prSet presAssocID="{F80DC024-31E7-44BD-832E-4F7F76EBEE3D}" presName="parTxOnlySpace" presStyleCnt="0"/>
      <dgm:spPr/>
    </dgm:pt>
    <dgm:pt modelId="{C01F0F13-B27F-44C6-9980-A53483A449FF}" type="pres">
      <dgm:prSet presAssocID="{A0DE29E6-1296-4EF7-88E2-7A81DDF07D9F}" presName="parTxOnly" presStyleLbl="node1" presStyleIdx="2" presStyleCnt="4" custScaleY="64526" custLinFactNeighborY="6332">
        <dgm:presLayoutVars>
          <dgm:chMax val="0"/>
          <dgm:chPref val="0"/>
          <dgm:bulletEnabled val="1"/>
        </dgm:presLayoutVars>
      </dgm:prSet>
      <dgm:spPr/>
      <dgm:t>
        <a:bodyPr/>
        <a:lstStyle/>
        <a:p>
          <a:endParaRPr lang="en-US"/>
        </a:p>
      </dgm:t>
    </dgm:pt>
    <dgm:pt modelId="{23070966-3DC3-4DAB-8E2E-B6DAF43B7DC1}" type="pres">
      <dgm:prSet presAssocID="{09580B18-FAC5-41E6-8964-1ED1C6CDE387}" presName="parTxOnlySpace" presStyleCnt="0"/>
      <dgm:spPr/>
    </dgm:pt>
    <dgm:pt modelId="{DC4F339A-5B30-4BCE-8DD4-F9E5B85F1E49}" type="pres">
      <dgm:prSet presAssocID="{3C4593C3-E5CB-46F4-AB5F-8F6F1541E4F1}" presName="parTxOnly" presStyleLbl="node1" presStyleIdx="3" presStyleCnt="4" custScaleY="64526" custLinFactNeighborY="6332">
        <dgm:presLayoutVars>
          <dgm:chMax val="0"/>
          <dgm:chPref val="0"/>
          <dgm:bulletEnabled val="1"/>
        </dgm:presLayoutVars>
      </dgm:prSet>
      <dgm:spPr/>
      <dgm:t>
        <a:bodyPr/>
        <a:lstStyle/>
        <a:p>
          <a:endParaRPr lang="en-US"/>
        </a:p>
      </dgm:t>
    </dgm:pt>
  </dgm:ptLst>
  <dgm:cxnLst>
    <dgm:cxn modelId="{79E94B16-6280-6145-A2DD-26E677DA108C}" type="presOf" srcId="{3C4593C3-E5CB-46F4-AB5F-8F6F1541E4F1}" destId="{DC4F339A-5B30-4BCE-8DD4-F9E5B85F1E49}" srcOrd="0" destOrd="0" presId="urn:microsoft.com/office/officeart/2005/8/layout/chevron1"/>
    <dgm:cxn modelId="{0DDCAFE2-EE64-41C0-8114-C639876B64A0}" srcId="{44A15C44-4B20-4127-9C6A-BADDD1C4C19B}" destId="{A0DE29E6-1296-4EF7-88E2-7A81DDF07D9F}" srcOrd="2" destOrd="0" parTransId="{17A082A4-05F6-4BE5-99A1-E30FF9B33E17}" sibTransId="{09580B18-FAC5-41E6-8964-1ED1C6CDE387}"/>
    <dgm:cxn modelId="{533F5F3F-8FF5-A245-B437-0F67EADEEC36}" type="presOf" srcId="{44A15C44-4B20-4127-9C6A-BADDD1C4C19B}" destId="{77B23B3F-9DEF-44AB-A6CA-D2419BF6AD76}" srcOrd="0" destOrd="0" presId="urn:microsoft.com/office/officeart/2005/8/layout/chevron1"/>
    <dgm:cxn modelId="{D85675F4-D2F3-439F-9EC9-DEE1A7FA7452}" srcId="{44A15C44-4B20-4127-9C6A-BADDD1C4C19B}" destId="{3C4593C3-E5CB-46F4-AB5F-8F6F1541E4F1}" srcOrd="3" destOrd="0" parTransId="{0BCE8592-5BD3-4D2A-9948-2EB17268D3FD}" sibTransId="{74A7A80E-3F73-4395-A262-1846FDC88B7D}"/>
    <dgm:cxn modelId="{9CD66A17-7A47-417E-9E78-130633701508}" srcId="{44A15C44-4B20-4127-9C6A-BADDD1C4C19B}" destId="{691A5DDC-774C-4157-A56B-F55D4FA2D342}" srcOrd="1" destOrd="0" parTransId="{E3F617B9-13A3-472B-8600-47D36E06A2F5}" sibTransId="{F80DC024-31E7-44BD-832E-4F7F76EBEE3D}"/>
    <dgm:cxn modelId="{14EDCFB4-4BA2-924D-9E04-F97CE14A711E}" type="presOf" srcId="{691A5DDC-774C-4157-A56B-F55D4FA2D342}" destId="{D2C5B2D4-481A-4902-AFE5-807FF454EB21}" srcOrd="0" destOrd="0" presId="urn:microsoft.com/office/officeart/2005/8/layout/chevron1"/>
    <dgm:cxn modelId="{4E845380-CAF3-9E47-9A2D-242DE8F6F6DE}" type="presOf" srcId="{A0DE29E6-1296-4EF7-88E2-7A81DDF07D9F}" destId="{C01F0F13-B27F-44C6-9980-A53483A449FF}" srcOrd="0" destOrd="0" presId="urn:microsoft.com/office/officeart/2005/8/layout/chevron1"/>
    <dgm:cxn modelId="{A4E6AED4-A42B-44F9-8DD3-069AE8F410FE}" srcId="{44A15C44-4B20-4127-9C6A-BADDD1C4C19B}" destId="{AE4BD831-1B68-4EC7-97D2-31E8858A408D}" srcOrd="0" destOrd="0" parTransId="{A4003C08-51B3-4F72-BA93-FE52E91C8675}" sibTransId="{79594087-7E13-484E-8B4D-030EBAB06BA1}"/>
    <dgm:cxn modelId="{1CB2DC1D-E46E-CE42-BB8A-A93691903DF0}" type="presOf" srcId="{AE4BD831-1B68-4EC7-97D2-31E8858A408D}" destId="{D88E2A01-2596-4679-8A0B-C1CA1CCF8295}" srcOrd="0" destOrd="0" presId="urn:microsoft.com/office/officeart/2005/8/layout/chevron1"/>
    <dgm:cxn modelId="{374C7EC0-5326-5640-ACE8-D3EC806F2694}" type="presParOf" srcId="{77B23B3F-9DEF-44AB-A6CA-D2419BF6AD76}" destId="{D88E2A01-2596-4679-8A0B-C1CA1CCF8295}" srcOrd="0" destOrd="0" presId="urn:microsoft.com/office/officeart/2005/8/layout/chevron1"/>
    <dgm:cxn modelId="{9198E8FA-1398-0B41-A0CC-C7854647CC60}" type="presParOf" srcId="{77B23B3F-9DEF-44AB-A6CA-D2419BF6AD76}" destId="{A1FAD7A9-8092-48DC-8A73-D719C5F5B75E}" srcOrd="1" destOrd="0" presId="urn:microsoft.com/office/officeart/2005/8/layout/chevron1"/>
    <dgm:cxn modelId="{A82B58F0-11CA-984C-BFDF-D89C2E49ABEE}" type="presParOf" srcId="{77B23B3F-9DEF-44AB-A6CA-D2419BF6AD76}" destId="{D2C5B2D4-481A-4902-AFE5-807FF454EB21}" srcOrd="2" destOrd="0" presId="urn:microsoft.com/office/officeart/2005/8/layout/chevron1"/>
    <dgm:cxn modelId="{8CDD683B-9B44-0644-9314-5D81C5C97122}" type="presParOf" srcId="{77B23B3F-9DEF-44AB-A6CA-D2419BF6AD76}" destId="{4CBB8629-F696-4535-BECD-5E28CB837937}" srcOrd="3" destOrd="0" presId="urn:microsoft.com/office/officeart/2005/8/layout/chevron1"/>
    <dgm:cxn modelId="{5248E95A-5757-2D46-923B-08BBE052067C}" type="presParOf" srcId="{77B23B3F-9DEF-44AB-A6CA-D2419BF6AD76}" destId="{C01F0F13-B27F-44C6-9980-A53483A449FF}" srcOrd="4" destOrd="0" presId="urn:microsoft.com/office/officeart/2005/8/layout/chevron1"/>
    <dgm:cxn modelId="{517A3222-410B-684D-A56B-B7ABAFAD5ED8}" type="presParOf" srcId="{77B23B3F-9DEF-44AB-A6CA-D2419BF6AD76}" destId="{23070966-3DC3-4DAB-8E2E-B6DAF43B7DC1}" srcOrd="5" destOrd="0" presId="urn:microsoft.com/office/officeart/2005/8/layout/chevron1"/>
    <dgm:cxn modelId="{045D0CB8-642A-B84C-85C8-585F12EDE574}" type="presParOf" srcId="{77B23B3F-9DEF-44AB-A6CA-D2419BF6AD76}" destId="{DC4F339A-5B30-4BCE-8DD4-F9E5B85F1E4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E2A01-2596-4679-8A0B-C1CA1CCF8295}">
      <dsp:nvSpPr>
        <dsp:cNvPr id="0" name=""/>
        <dsp:cNvSpPr/>
      </dsp:nvSpPr>
      <dsp:spPr>
        <a:xfrm>
          <a:off x="1576" y="1936827"/>
          <a:ext cx="917552" cy="23682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Data Cleaning</a:t>
          </a:r>
          <a:endParaRPr lang="en-US" sz="800" kern="1200" dirty="0"/>
        </a:p>
      </dsp:txBody>
      <dsp:txXfrm>
        <a:off x="119988" y="1936827"/>
        <a:ext cx="680729" cy="236823"/>
      </dsp:txXfrm>
    </dsp:sp>
    <dsp:sp modelId="{D2C5B2D4-481A-4902-AFE5-807FF454EB21}">
      <dsp:nvSpPr>
        <dsp:cNvPr id="0" name=""/>
        <dsp:cNvSpPr/>
      </dsp:nvSpPr>
      <dsp:spPr>
        <a:xfrm>
          <a:off x="827373" y="1936827"/>
          <a:ext cx="917552" cy="23682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Transform</a:t>
          </a:r>
          <a:endParaRPr lang="en-US" sz="1000" kern="1200" dirty="0"/>
        </a:p>
      </dsp:txBody>
      <dsp:txXfrm>
        <a:off x="945785" y="1936827"/>
        <a:ext cx="680729" cy="236823"/>
      </dsp:txXfrm>
    </dsp:sp>
    <dsp:sp modelId="{C01F0F13-B27F-44C6-9980-A53483A449FF}">
      <dsp:nvSpPr>
        <dsp:cNvPr id="0" name=""/>
        <dsp:cNvSpPr/>
      </dsp:nvSpPr>
      <dsp:spPr>
        <a:xfrm>
          <a:off x="1653170" y="1936827"/>
          <a:ext cx="917552" cy="23682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Aggregate</a:t>
          </a:r>
          <a:endParaRPr lang="en-US" sz="1000" kern="1200" dirty="0"/>
        </a:p>
      </dsp:txBody>
      <dsp:txXfrm>
        <a:off x="1771582" y="1936827"/>
        <a:ext cx="680729" cy="236823"/>
      </dsp:txXfrm>
    </dsp:sp>
    <dsp:sp modelId="{DC4F339A-5B30-4BCE-8DD4-F9E5B85F1E49}">
      <dsp:nvSpPr>
        <dsp:cNvPr id="0" name=""/>
        <dsp:cNvSpPr/>
      </dsp:nvSpPr>
      <dsp:spPr>
        <a:xfrm>
          <a:off x="2478967" y="1936827"/>
          <a:ext cx="917552" cy="23682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n-US" sz="1000" kern="1200" dirty="0" smtClean="0"/>
            <a:t>Load</a:t>
          </a:r>
          <a:endParaRPr lang="en-US" sz="1000" kern="1200" dirty="0"/>
        </a:p>
      </dsp:txBody>
      <dsp:txXfrm>
        <a:off x="2597379" y="1936827"/>
        <a:ext cx="680729" cy="2368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2/5/18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2/5/18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178" rtl="0" eaLnBrk="1" latinLnBrk="0" hangingPunct="1">
      <a:defRPr sz="1200" kern="1200">
        <a:solidFill>
          <a:schemeClr val="tx1"/>
        </a:solidFill>
        <a:latin typeface="+mn-lt"/>
        <a:ea typeface="+mn-ea"/>
        <a:cs typeface="+mn-cs"/>
      </a:defRPr>
    </a:lvl1pPr>
    <a:lvl2pPr marL="457178" algn="l" defTabSz="457178" rtl="0" eaLnBrk="1" latinLnBrk="0" hangingPunct="1">
      <a:defRPr sz="1200" kern="1200">
        <a:solidFill>
          <a:schemeClr val="tx1"/>
        </a:solidFill>
        <a:latin typeface="+mn-lt"/>
        <a:ea typeface="+mn-ea"/>
        <a:cs typeface="+mn-cs"/>
      </a:defRPr>
    </a:lvl2pPr>
    <a:lvl3pPr marL="914355" algn="l" defTabSz="457178" rtl="0" eaLnBrk="1" latinLnBrk="0" hangingPunct="1">
      <a:defRPr sz="1200" kern="1200">
        <a:solidFill>
          <a:schemeClr val="tx1"/>
        </a:solidFill>
        <a:latin typeface="+mn-lt"/>
        <a:ea typeface="+mn-ea"/>
        <a:cs typeface="+mn-cs"/>
      </a:defRPr>
    </a:lvl3pPr>
    <a:lvl4pPr marL="1371532" algn="l" defTabSz="457178" rtl="0" eaLnBrk="1" latinLnBrk="0" hangingPunct="1">
      <a:defRPr sz="1200" kern="1200">
        <a:solidFill>
          <a:schemeClr val="tx1"/>
        </a:solidFill>
        <a:latin typeface="+mn-lt"/>
        <a:ea typeface="+mn-ea"/>
        <a:cs typeface="+mn-cs"/>
      </a:defRPr>
    </a:lvl4pPr>
    <a:lvl5pPr marL="1828709" algn="l" defTabSz="457178" rtl="0" eaLnBrk="1" latinLnBrk="0" hangingPunct="1">
      <a:defRPr sz="1200" kern="1200">
        <a:solidFill>
          <a:schemeClr val="tx1"/>
        </a:solidFill>
        <a:latin typeface="+mn-lt"/>
        <a:ea typeface="+mn-ea"/>
        <a:cs typeface="+mn-cs"/>
      </a:defRPr>
    </a:lvl5pPr>
    <a:lvl6pPr marL="2285886" algn="l" defTabSz="457178" rtl="0" eaLnBrk="1" latinLnBrk="0" hangingPunct="1">
      <a:defRPr sz="1200" kern="1200">
        <a:solidFill>
          <a:schemeClr val="tx1"/>
        </a:solidFill>
        <a:latin typeface="+mn-lt"/>
        <a:ea typeface="+mn-ea"/>
        <a:cs typeface="+mn-cs"/>
      </a:defRPr>
    </a:lvl6pPr>
    <a:lvl7pPr marL="2743064"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b="0" i="0" kern="1200" dirty="0" smtClean="0">
                <a:solidFill>
                  <a:schemeClr val="tx1"/>
                </a:solidFill>
                <a:effectLst/>
                <a:latin typeface="+mn-lt"/>
                <a:ea typeface="+mn-ea"/>
                <a:cs typeface="+mn-cs"/>
              </a:rPr>
              <a:t>DW Architecture</a:t>
            </a:r>
          </a:p>
          <a:p>
            <a:r>
              <a:rPr lang="en-US" sz="1700" b="0" i="0" kern="1200" dirty="0" smtClean="0">
                <a:solidFill>
                  <a:schemeClr val="tx1"/>
                </a:solidFill>
                <a:effectLst/>
                <a:latin typeface="+mn-lt"/>
                <a:ea typeface="+mn-ea"/>
                <a:cs typeface="+mn-cs"/>
              </a:rPr>
              <a:t>This Data Warehouse uses Azure technologies. Data arrives to the landing zone or staging area from different sources through Azure Data Factory. We use Azure Data Factory (ADF) jobs to massage and transform data into the warehouse. Once ready, the data is available to customers in the form of dimension and fact tables.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FC4B322-86EC-4059-ACE6-DDF55E2C0901}" type="slidenum">
              <a:rPr lang="en-US" smtClean="0"/>
              <a:t>8</a:t>
            </a:fld>
            <a:endParaRPr lang="en-US" dirty="0"/>
          </a:p>
        </p:txBody>
      </p:sp>
    </p:spTree>
    <p:extLst>
      <p:ext uri="{BB962C8B-B14F-4D97-AF65-F5344CB8AC3E}">
        <p14:creationId xmlns:p14="http://schemas.microsoft.com/office/powerpoint/2010/main" val="97654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Tree>
    <p:extLst>
      <p:ext uri="{BB962C8B-B14F-4D97-AF65-F5344CB8AC3E}">
        <p14:creationId xmlns:p14="http://schemas.microsoft.com/office/powerpoint/2010/main" val="117290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338361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62325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sz="1700" b="0" i="0" kern="1200" dirty="0" smtClean="0">
                <a:solidFill>
                  <a:schemeClr val="tx1"/>
                </a:solidFill>
                <a:effectLst/>
                <a:latin typeface="+mn-lt"/>
                <a:ea typeface="+mn-ea"/>
                <a:cs typeface="+mn-cs"/>
              </a:rPr>
              <a:t>DW Architecture</a:t>
            </a:r>
          </a:p>
          <a:p>
            <a:r>
              <a:rPr lang="en-US" sz="1700" b="0" i="0" kern="1200" dirty="0" smtClean="0">
                <a:solidFill>
                  <a:schemeClr val="tx1"/>
                </a:solidFill>
                <a:effectLst/>
                <a:latin typeface="+mn-lt"/>
                <a:ea typeface="+mn-ea"/>
                <a:cs typeface="+mn-cs"/>
              </a:rPr>
              <a:t>This Data Warehouse uses Azure technologies. Data arrives to the landing zone or staging area from different sources through Azure Data Factory. We use Azure Data Factory (ADF) jobs to massage and transform data into the warehouse. Once ready, the data is available to customers in the form of dimension and fact tables.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FC4B322-86EC-4059-ACE6-DDF55E2C0901}" type="slidenum">
              <a:rPr lang="en-US" smtClean="0"/>
              <a:t>11</a:t>
            </a:fld>
            <a:endParaRPr lang="en-US" dirty="0"/>
          </a:p>
        </p:txBody>
      </p:sp>
    </p:spTree>
    <p:extLst>
      <p:ext uri="{BB962C8B-B14F-4D97-AF65-F5344CB8AC3E}">
        <p14:creationId xmlns:p14="http://schemas.microsoft.com/office/powerpoint/2010/main" val="345500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62624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69977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161917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147813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A7036AE7-BCD1-41D6-9433-E347EA379722}" type="slidenum">
              <a:rPr lang="en-US">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72056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5143500"/>
          </a:xfrm>
          <a:prstGeom prst="rect">
            <a:avLst/>
          </a:prstGeom>
        </p:spPr>
      </p:pic>
      <p:sp>
        <p:nvSpPr>
          <p:cNvPr id="9" name="Rectangle 8"/>
          <p:cNvSpPr/>
          <p:nvPr userDrawn="1"/>
        </p:nvSpPr>
        <p:spPr>
          <a:xfrm>
            <a:off x="3" y="1937661"/>
            <a:ext cx="9144000" cy="1632857"/>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normAutofit/>
          </a:bodyPr>
          <a:lstStyle/>
          <a:p>
            <a:pPr algn="ctr" defTabSz="685738"/>
            <a:endParaRPr lang="en-US" sz="1400" dirty="0">
              <a:solidFill>
                <a:prstClr val="white"/>
              </a:solidFill>
            </a:endParaRPr>
          </a:p>
        </p:txBody>
      </p:sp>
      <p:sp>
        <p:nvSpPr>
          <p:cNvPr id="11" name="TextBox 10"/>
          <p:cNvSpPr txBox="1"/>
          <p:nvPr userDrawn="1"/>
        </p:nvSpPr>
        <p:spPr>
          <a:xfrm>
            <a:off x="419106" y="4694467"/>
            <a:ext cx="1923143" cy="219287"/>
          </a:xfrm>
          <a:prstGeom prst="rect">
            <a:avLst/>
          </a:prstGeom>
          <a:noFill/>
        </p:spPr>
        <p:txBody>
          <a:bodyPr wrap="square" lIns="91436" tIns="45718" rIns="91436" bIns="45718" rtlCol="0">
            <a:spAutoFit/>
          </a:bodyPr>
          <a:lstStyle/>
          <a:p>
            <a:pPr defTabSz="685738"/>
            <a:r>
              <a:rPr lang="en-US" sz="800" b="1" dirty="0">
                <a:solidFill>
                  <a:prstClr val="white"/>
                </a:solidFill>
                <a:latin typeface="Calibri" panose="020F0502020204030204" pitchFamily="34" charset="0"/>
                <a:cs typeface="Arial"/>
              </a:rPr>
              <a:t>© </a:t>
            </a:r>
            <a:r>
              <a:rPr lang="en-US" sz="800" b="1" dirty="0" smtClean="0">
                <a:solidFill>
                  <a:prstClr val="white"/>
                </a:solidFill>
                <a:latin typeface="Calibri" panose="020F0502020204030204" pitchFamily="34" charset="0"/>
                <a:cs typeface="Arial"/>
              </a:rPr>
              <a:t>2018 </a:t>
            </a:r>
            <a:r>
              <a:rPr lang="en-US" sz="800" b="1" dirty="0">
                <a:solidFill>
                  <a:prstClr val="white"/>
                </a:solidFill>
                <a:latin typeface="Calibri" panose="020F0502020204030204" pitchFamily="34" charset="0"/>
                <a:cs typeface="Arial"/>
              </a:rPr>
              <a:t>Cognizant </a:t>
            </a:r>
          </a:p>
        </p:txBody>
      </p:sp>
      <p:pic>
        <p:nvPicPr>
          <p:cNvPr id="10" name="Picture 9"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601" y="252999"/>
            <a:ext cx="2258154" cy="513419"/>
          </a:xfrm>
          <a:prstGeom prst="rect">
            <a:avLst/>
          </a:prstGeom>
        </p:spPr>
      </p:pic>
      <p:sp>
        <p:nvSpPr>
          <p:cNvPr id="12" name="Text Placeholder 12"/>
          <p:cNvSpPr>
            <a:spLocks noGrp="1"/>
          </p:cNvSpPr>
          <p:nvPr>
            <p:ph type="body" sz="quarter" idx="13" hasCustomPrompt="1"/>
          </p:nvPr>
        </p:nvSpPr>
        <p:spPr>
          <a:xfrm>
            <a:off x="419105" y="2182830"/>
            <a:ext cx="8284633" cy="321922"/>
          </a:xfrm>
          <a:prstGeom prst="rect">
            <a:avLst/>
          </a:prstGeom>
        </p:spPr>
        <p:txBody>
          <a:bodyPr lIns="91436" tIns="45718" rIns="91436" bIns="45718">
            <a:normAutofit/>
          </a:bodyPr>
          <a:lstStyle>
            <a:lvl1pPr marL="0" indent="0">
              <a:buNone/>
              <a:defRPr sz="14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5" y="2509660"/>
            <a:ext cx="8284633" cy="461665"/>
          </a:xfrm>
          <a:prstGeom prst="rect">
            <a:avLst/>
          </a:prstGeom>
        </p:spPr>
        <p:txBody>
          <a:bodyPr wrap="square" lIns="91436" tIns="45718" rIns="91436" bIns="45718">
            <a:spAutoFit/>
          </a:bodyPr>
          <a:lstStyle>
            <a:lvl1pPr marL="0" indent="0">
              <a:lnSpc>
                <a:spcPct val="100000"/>
              </a:lnSpc>
              <a:buNone/>
              <a:defRPr sz="2400" baseline="0">
                <a:solidFill>
                  <a:srgbClr val="0099CC"/>
                </a:solidFill>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5" y="2952261"/>
            <a:ext cx="8284633" cy="334566"/>
          </a:xfrm>
          <a:prstGeom prst="rect">
            <a:avLst/>
          </a:prstGeom>
        </p:spPr>
        <p:txBody>
          <a:bodyPr lIns="91436" tIns="45718" rIns="91436" bIns="45718">
            <a:normAutofit/>
          </a:bodyPr>
          <a:lstStyle>
            <a:lvl1pPr marL="0" indent="0">
              <a:buNone/>
              <a:defRPr sz="14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203716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63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927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4941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0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3" name="Straight Connector 2"/>
          <p:cNvCxnSpPr/>
          <p:nvPr userDrawn="1"/>
        </p:nvCxnSpPr>
        <p:spPr>
          <a:xfrm>
            <a:off x="285750" y="457200"/>
            <a:ext cx="8586788" cy="0"/>
          </a:xfrm>
          <a:prstGeom prst="line">
            <a:avLst/>
          </a:prstGeom>
          <a:ln>
            <a:solidFill>
              <a:srgbClr val="0079C2"/>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4" name="Picture 7" descr="Cognizant_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1919" y="4736306"/>
            <a:ext cx="116562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44"/>
          <p:cNvSpPr>
            <a:spLocks noGrp="1"/>
          </p:cNvSpPr>
          <p:nvPr>
            <p:ph type="body" sz="quarter" idx="10"/>
          </p:nvPr>
        </p:nvSpPr>
        <p:spPr>
          <a:xfrm>
            <a:off x="285751" y="1"/>
            <a:ext cx="8586788" cy="475586"/>
          </a:xfrm>
          <a:prstGeom prst="rect">
            <a:avLst/>
          </a:prstGeom>
        </p:spPr>
        <p:txBody>
          <a:bodyPr anchor="ctr"/>
          <a:lstStyle>
            <a:lvl1pPr marL="0" indent="0">
              <a:buNone/>
              <a:defRPr>
                <a:solidFill>
                  <a:srgbClr val="0079C2"/>
                </a:solidFill>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123285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67093" y="4781979"/>
            <a:ext cx="505263" cy="325469"/>
          </a:xfrm>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304362" y="35905"/>
            <a:ext cx="8458638" cy="455444"/>
          </a:xfrm>
        </p:spPr>
        <p:txBody>
          <a:bodyPr anchor="ctr">
            <a:noAutofit/>
          </a:bodyPr>
          <a:lstStyle>
            <a:lvl1pPr>
              <a:defRPr sz="2400">
                <a:latin typeface="Calibri" panose="020F0502020204030204" pitchFamily="34" charset="0"/>
                <a:cs typeface="Calibri" panose="020F0502020204030204" pitchFamily="34" charset="0"/>
              </a:defRPr>
            </a:lvl1pPr>
          </a:lstStyle>
          <a:p>
            <a:r>
              <a:rPr lang="en-US" dirty="0"/>
              <a:t>Header</a:t>
            </a:r>
          </a:p>
        </p:txBody>
      </p:sp>
    </p:spTree>
    <p:extLst>
      <p:ext uri="{BB962C8B-B14F-4D97-AF65-F5344CB8AC3E}">
        <p14:creationId xmlns:p14="http://schemas.microsoft.com/office/powerpoint/2010/main" val="402041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44000" cy="4741107"/>
          </a:xfrm>
          <a:prstGeom prst="rect">
            <a:avLst/>
          </a:prstGeom>
        </p:spPr>
      </p:pic>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3" y="0"/>
            <a:ext cx="9144000" cy="4741109"/>
          </a:xfrm>
          <a:prstGeom prst="rect">
            <a:avLst/>
          </a:prstGeom>
        </p:spPr>
      </p:pic>
      <p:sp>
        <p:nvSpPr>
          <p:cNvPr id="8" name="Rectangle 7"/>
          <p:cNvSpPr/>
          <p:nvPr userDrawn="1"/>
        </p:nvSpPr>
        <p:spPr>
          <a:xfrm>
            <a:off x="800103" y="579853"/>
            <a:ext cx="7594600" cy="3581400"/>
          </a:xfrm>
          <a:prstGeom prst="rect">
            <a:avLst/>
          </a:prstGeom>
          <a:solidFill>
            <a:sysClr val="window" lastClr="FFFFFF">
              <a:alpha val="84000"/>
            </a:sysClr>
          </a:solidFill>
          <a:ln w="9525" cap="flat" cmpd="sng" algn="ctr">
            <a:noFill/>
            <a:prstDash val="solid"/>
          </a:ln>
          <a:effectLst/>
        </p:spPr>
        <p:txBody>
          <a:bodyPr lIns="91436" tIns="45718" rIns="91436" bIns="45718" rtlCol="0" anchor="ctr"/>
          <a:lstStyle/>
          <a:p>
            <a:pPr algn="ctr" defTabSz="685766">
              <a:defRPr/>
            </a:pPr>
            <a:endParaRPr lang="en-US" sz="1400" b="1" kern="0" dirty="0">
              <a:solidFill>
                <a:sysClr val="window" lastClr="FFFFFF"/>
              </a:solidFill>
              <a:latin typeface="Calibri" panose="020F0502020204030204" pitchFamily="34" charset="0"/>
            </a:endParaRPr>
          </a:p>
        </p:txBody>
      </p:sp>
      <p:sp>
        <p:nvSpPr>
          <p:cNvPr id="11" name="Text Placeholder 10"/>
          <p:cNvSpPr>
            <a:spLocks noGrp="1"/>
          </p:cNvSpPr>
          <p:nvPr>
            <p:ph type="body" sz="quarter" idx="11" hasCustomPrompt="1"/>
          </p:nvPr>
        </p:nvSpPr>
        <p:spPr>
          <a:xfrm>
            <a:off x="1097237" y="936201"/>
            <a:ext cx="6929163" cy="2868706"/>
          </a:xfrm>
          <a:prstGeom prst="rect">
            <a:avLst/>
          </a:prstGeom>
        </p:spPr>
        <p:txBody>
          <a:bodyPr vert="horz" lIns="91436" tIns="45718" rIns="91436" bIns="45718" anchor="ctr">
            <a:normAutofit/>
          </a:bodyPr>
          <a:lstStyle>
            <a:lvl1pPr marL="0" indent="0" algn="l">
              <a:buNone/>
              <a:defRPr sz="3400" b="1" baseline="0">
                <a:solidFill>
                  <a:schemeClr val="tx2"/>
                </a:solidFill>
                <a:latin typeface="Calibri" panose="020F0502020204030204" pitchFamily="34" charset="0"/>
              </a:defRPr>
            </a:lvl1pPr>
            <a:lvl2pPr marL="342884" indent="0" algn="l">
              <a:buNone/>
              <a:defRPr>
                <a:solidFill>
                  <a:schemeClr val="tx2"/>
                </a:solidFill>
              </a:defRPr>
            </a:lvl2pPr>
            <a:lvl3pPr marL="685766" indent="0" algn="l">
              <a:buNone/>
              <a:defRPr>
                <a:solidFill>
                  <a:schemeClr val="tx2"/>
                </a:solidFill>
              </a:defRPr>
            </a:lvl3pPr>
            <a:lvl4pPr marL="1028649" indent="0" algn="l">
              <a:buNone/>
              <a:defRPr>
                <a:solidFill>
                  <a:schemeClr val="tx2"/>
                </a:solidFill>
              </a:defRPr>
            </a:lvl4pPr>
            <a:lvl5pPr marL="1371532" indent="0" algn="l">
              <a:buNone/>
              <a:defRPr>
                <a:solidFill>
                  <a:schemeClr val="tx2"/>
                </a:solidFill>
              </a:defRPr>
            </a:lvl5pPr>
          </a:lstStyle>
          <a:p>
            <a:pPr lvl="0"/>
            <a:r>
              <a:rPr lang="en-US" dirty="0"/>
              <a:t>Short and Impactful message</a:t>
            </a:r>
          </a:p>
        </p:txBody>
      </p:sp>
      <p:sp>
        <p:nvSpPr>
          <p:cNvPr id="10" name="Slide Number Placeholder 5"/>
          <p:cNvSpPr>
            <a:spLocks noGrp="1"/>
          </p:cNvSpPr>
          <p:nvPr>
            <p:ph type="sldNum" sz="quarter" idx="12"/>
          </p:nvPr>
        </p:nvSpPr>
        <p:spPr>
          <a:xfrm>
            <a:off x="167093" y="4781979"/>
            <a:ext cx="505263" cy="325469"/>
          </a:xfrm>
        </p:spPr>
        <p:txBody>
          <a:bodyPr/>
          <a:lstStyle/>
          <a:p>
            <a:fld id="{B32AB80A-78BA-6B42-BA0D-B44ACF890F5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682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3"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defTabSz="685738"/>
            <a:endParaRPr lang="en-US" sz="1400" dirty="0">
              <a:solidFill>
                <a:prstClr val="white"/>
              </a:solidFill>
            </a:endParaRPr>
          </a:p>
        </p:txBody>
      </p:sp>
      <p:pic>
        <p:nvPicPr>
          <p:cNvPr id="3" name="Picture 2" descr="4x3-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9144000" cy="5143500"/>
          </a:xfrm>
          <a:prstGeom prst="rect">
            <a:avLst/>
          </a:prstGeom>
        </p:spPr>
      </p:pic>
      <p:sp>
        <p:nvSpPr>
          <p:cNvPr id="2" name="Title 1"/>
          <p:cNvSpPr>
            <a:spLocks noGrp="1"/>
          </p:cNvSpPr>
          <p:nvPr>
            <p:ph type="title" hasCustomPrompt="1"/>
          </p:nvPr>
        </p:nvSpPr>
        <p:spPr>
          <a:xfrm>
            <a:off x="5327203" y="2721868"/>
            <a:ext cx="3616147" cy="455444"/>
          </a:xfrm>
        </p:spPr>
        <p:txBody>
          <a:bodyPr>
            <a:normAutofit/>
          </a:bodyPr>
          <a:lstStyle>
            <a:lvl1pPr>
              <a:defRPr sz="3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3" y="3320653"/>
            <a:ext cx="3633788" cy="1443038"/>
          </a:xfrm>
          <a:prstGeom prst="rect">
            <a:avLst/>
          </a:prstGeom>
        </p:spPr>
        <p:txBody>
          <a:bodyPr vert="horz" lIns="91436" tIns="45718" rIns="91436" bIns="45718">
            <a:normAutofit/>
          </a:bodyPr>
          <a:lstStyle>
            <a:lvl1pPr marL="0" indent="0">
              <a:buNone/>
              <a:defRPr sz="1800">
                <a:solidFill>
                  <a:schemeClr val="tx2">
                    <a:lumMod val="75000"/>
                    <a:lumOff val="25000"/>
                  </a:schemeClr>
                </a:solidFill>
              </a:defRPr>
            </a:lvl1pPr>
            <a:lvl2pPr marL="342884" indent="0">
              <a:buNone/>
              <a:defRPr>
                <a:solidFill>
                  <a:srgbClr val="141414"/>
                </a:solidFill>
              </a:defRPr>
            </a:lvl2pPr>
            <a:lvl3pPr marL="685766" indent="0">
              <a:buNone/>
              <a:defRPr>
                <a:solidFill>
                  <a:srgbClr val="141414"/>
                </a:solidFill>
              </a:defRPr>
            </a:lvl3pPr>
            <a:lvl4pPr marL="1028649" indent="0">
              <a:buNone/>
              <a:defRPr>
                <a:solidFill>
                  <a:srgbClr val="141414"/>
                </a:solidFill>
              </a:defRPr>
            </a:lvl4pPr>
            <a:lvl5pPr marL="1371532" indent="0">
              <a:buNone/>
              <a:defRPr>
                <a:solidFill>
                  <a:srgbClr val="141414"/>
                </a:solidFill>
              </a:defRPr>
            </a:lvl5pPr>
          </a:lstStyle>
          <a:p>
            <a:pPr lvl="0"/>
            <a:r>
              <a:rPr lang="en-US" dirty="0"/>
              <a:t>Name</a:t>
            </a:r>
            <a:br>
              <a:rPr lang="en-US" dirty="0"/>
            </a:br>
            <a:r>
              <a:rPr lang="en-US" dirty="0"/>
              <a:t>Email</a:t>
            </a:r>
          </a:p>
        </p:txBody>
      </p:sp>
      <p:pic>
        <p:nvPicPr>
          <p:cNvPr id="9" name="Picture 8" descr="Cognizant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2937" y="252999"/>
            <a:ext cx="2258154" cy="513419"/>
          </a:xfrm>
          <a:prstGeom prst="rect">
            <a:avLst/>
          </a:prstGeom>
        </p:spPr>
      </p:pic>
    </p:spTree>
    <p:extLst>
      <p:ext uri="{BB962C8B-B14F-4D97-AF65-F5344CB8AC3E}">
        <p14:creationId xmlns:p14="http://schemas.microsoft.com/office/powerpoint/2010/main" val="385314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62000" y="1314450"/>
            <a:ext cx="5867400" cy="742950"/>
          </a:xfr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15" name="Subtitle 2"/>
          <p:cNvSpPr>
            <a:spLocks noGrp="1"/>
          </p:cNvSpPr>
          <p:nvPr>
            <p:ph type="subTitle" idx="4294967295"/>
          </p:nvPr>
        </p:nvSpPr>
        <p:spPr>
          <a:xfrm>
            <a:off x="762000" y="2331122"/>
            <a:ext cx="3962400" cy="412087"/>
          </a:xfrm>
          <a:prstGeom prst="rect">
            <a:avLst/>
          </a:prstGeom>
        </p:spPr>
        <p:txBody>
          <a:bodyPr lIns="91436" tIns="45718" rIns="91436" bIns="45718"/>
          <a:lstStyle>
            <a:lvl1pPr>
              <a:defRPr>
                <a:latin typeface="Calibri" panose="020F0502020204030204" pitchFamily="34" charset="0"/>
                <a:cs typeface="Calibri" panose="020F0502020204030204" pitchFamily="34" charset="0"/>
              </a:defRPr>
            </a:lvl1pPr>
          </a:lstStyle>
          <a:p>
            <a:r>
              <a:rPr lang="en-US" dirty="0"/>
              <a:t>Click to edit Master subtitle style</a:t>
            </a:r>
          </a:p>
        </p:txBody>
      </p:sp>
    </p:spTree>
    <p:extLst>
      <p:ext uri="{BB962C8B-B14F-4D97-AF65-F5344CB8AC3E}">
        <p14:creationId xmlns:p14="http://schemas.microsoft.com/office/powerpoint/2010/main" val="340926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4697609" y="990846"/>
            <a:ext cx="3975294" cy="3318923"/>
          </a:xfrm>
          <a:prstGeom prst="rect">
            <a:avLst/>
          </a:prstGeom>
        </p:spPr>
        <p:txBody>
          <a:bodyPr lIns="91436" tIns="45718" rIns="91436" bIns="45718">
            <a:normAutofit/>
          </a:bodyPr>
          <a:lstStyle>
            <a:lvl1pPr marL="287253" indent="-287253">
              <a:buFont typeface="+mj-lt"/>
              <a:buAutoNum type="arabicPeriod"/>
              <a:defRPr sz="2000">
                <a:solidFill>
                  <a:srgbClr val="0099CC"/>
                </a:solidFill>
              </a:defRPr>
            </a:lvl1pPr>
            <a:lvl2pPr marL="457064" indent="-457064">
              <a:buNone/>
              <a:defRPr sz="1400" baseline="0">
                <a:solidFill>
                  <a:schemeClr val="tx2"/>
                </a:solidFill>
              </a:defRPr>
            </a:lvl2pPr>
            <a:lvl3pPr marL="914126" indent="0">
              <a:buNone/>
              <a:defRPr>
                <a:solidFill>
                  <a:schemeClr val="tx2"/>
                </a:solidFill>
              </a:defRPr>
            </a:lvl3pPr>
            <a:lvl4pPr marL="1371189" indent="0">
              <a:buNone/>
              <a:defRPr>
                <a:solidFill>
                  <a:schemeClr val="tx2"/>
                </a:solidFill>
              </a:defRPr>
            </a:lvl4pPr>
            <a:lvl5pPr marL="1828253"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lIns="91436" tIns="45718" rIns="91436" bIns="45718"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5" y="247696"/>
            <a:ext cx="8464987" cy="455444"/>
          </a:xfrm>
        </p:spPr>
        <p:txBody>
          <a:bodyPr/>
          <a:lstStyle/>
          <a:p>
            <a:r>
              <a:rPr lang="en-US" dirty="0"/>
              <a:t>Header</a:t>
            </a:r>
          </a:p>
        </p:txBody>
      </p:sp>
    </p:spTree>
    <p:extLst>
      <p:ext uri="{BB962C8B-B14F-4D97-AF65-F5344CB8AC3E}">
        <p14:creationId xmlns:p14="http://schemas.microsoft.com/office/powerpoint/2010/main" val="83100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479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42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067" y="56496"/>
            <a:ext cx="8677275" cy="365760"/>
          </a:xfrm>
        </p:spPr>
        <p:txBody>
          <a:bodyPr lIns="0" rIns="0"/>
          <a:lstStyle>
            <a:lvl1pPr>
              <a:defRPr>
                <a:solidFill>
                  <a:schemeClr val="bg1"/>
                </a:solidFill>
              </a:defRPr>
            </a:lvl1pPr>
          </a:lstStyle>
          <a:p>
            <a:r>
              <a:rPr lang="en-US" dirty="0"/>
              <a:t>Click to edit Master title style</a:t>
            </a:r>
          </a:p>
        </p:txBody>
      </p:sp>
      <p:sp>
        <p:nvSpPr>
          <p:cNvPr id="4" name="AutoShape 32"/>
          <p:cNvSpPr>
            <a:spLocks noChangeArrowheads="1"/>
          </p:cNvSpPr>
          <p:nvPr/>
        </p:nvSpPr>
        <p:spPr bwMode="gray">
          <a:xfrm rot="5400000">
            <a:off x="8325028" y="155793"/>
            <a:ext cx="253723" cy="132636"/>
          </a:xfrm>
          <a:prstGeom prst="triangle">
            <a:avLst>
              <a:gd name="adj" fmla="val 50000"/>
            </a:avLst>
          </a:prstGeom>
          <a:solidFill>
            <a:schemeClr val="bg1"/>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5" name="AutoShape 33"/>
          <p:cNvSpPr>
            <a:spLocks noChangeArrowheads="1"/>
          </p:cNvSpPr>
          <p:nvPr/>
        </p:nvSpPr>
        <p:spPr bwMode="gray">
          <a:xfrm rot="5400000">
            <a:off x="8501875" y="155793"/>
            <a:ext cx="253723" cy="132636"/>
          </a:xfrm>
          <a:prstGeom prst="triangle">
            <a:avLst>
              <a:gd name="adj" fmla="val 50000"/>
            </a:avLst>
          </a:prstGeom>
          <a:solidFill>
            <a:schemeClr val="bg1">
              <a:lumMod val="95000"/>
              <a:alpha val="84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6" name="AutoShape 34"/>
          <p:cNvSpPr>
            <a:spLocks noChangeArrowheads="1"/>
          </p:cNvSpPr>
          <p:nvPr/>
        </p:nvSpPr>
        <p:spPr bwMode="gray">
          <a:xfrm rot="5400000">
            <a:off x="8678723" y="155793"/>
            <a:ext cx="253723" cy="132636"/>
          </a:xfrm>
          <a:prstGeom prst="triangle">
            <a:avLst>
              <a:gd name="adj" fmla="val 50000"/>
            </a:avLst>
          </a:prstGeom>
          <a:solidFill>
            <a:schemeClr val="bg1">
              <a:lumMod val="85000"/>
              <a:alpha val="56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
        <p:nvSpPr>
          <p:cNvPr id="7" name="AutoShape 35"/>
          <p:cNvSpPr>
            <a:spLocks noChangeArrowheads="1"/>
          </p:cNvSpPr>
          <p:nvPr/>
        </p:nvSpPr>
        <p:spPr bwMode="gray">
          <a:xfrm rot="5400000">
            <a:off x="8855570" y="155793"/>
            <a:ext cx="253723" cy="132636"/>
          </a:xfrm>
          <a:prstGeom prst="triangle">
            <a:avLst>
              <a:gd name="adj" fmla="val 50000"/>
            </a:avLst>
          </a:prstGeom>
          <a:solidFill>
            <a:schemeClr val="bg1">
              <a:lumMod val="75000"/>
              <a:alpha val="27000"/>
            </a:schemeClr>
          </a:solidFill>
          <a:ln>
            <a:noFill/>
          </a:ln>
          <a:effectLst/>
          <a:extLst/>
        </p:spPr>
        <p:txBody>
          <a:bodyPr wrap="none" anchor="ctr"/>
          <a:lstStyle/>
          <a:p>
            <a:endParaRPr lang="en-US" sz="25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545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3" y="4739255"/>
            <a:ext cx="9144000" cy="411051"/>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685766">
                <a:defRPr/>
              </a:pPr>
              <a:endParaRPr lang="en-US" sz="1400" kern="0" dirty="0">
                <a:solidFill>
                  <a:sysClr val="window" lastClr="FFFFFF"/>
                </a:solidFill>
                <a:latin typeface="Calibri"/>
              </a:endParaRPr>
            </a:p>
          </p:txBody>
        </p:sp>
        <p:sp>
          <p:nvSpPr>
            <p:cNvPr id="29" name="TextBox 28"/>
            <p:cNvSpPr txBox="1"/>
            <p:nvPr/>
          </p:nvSpPr>
          <p:spPr>
            <a:xfrm>
              <a:off x="781274" y="6476195"/>
              <a:ext cx="1923143" cy="287259"/>
            </a:xfrm>
            <a:prstGeom prst="rect">
              <a:avLst/>
            </a:prstGeom>
            <a:noFill/>
          </p:spPr>
          <p:txBody>
            <a:bodyPr wrap="square" rtlCol="0">
              <a:spAutoFit/>
            </a:bodyPr>
            <a:lstStyle/>
            <a:p>
              <a:pPr defTabSz="685766">
                <a:defRPr/>
              </a:pPr>
              <a:r>
                <a:rPr lang="en-US" sz="800" b="1" kern="0" dirty="0">
                  <a:solidFill>
                    <a:sysClr val="window" lastClr="FFFFFF"/>
                  </a:solidFill>
                  <a:latin typeface="Calibri" panose="020F0502020204030204" pitchFamily="34" charset="0"/>
                  <a:cs typeface="Arial"/>
                </a:rPr>
                <a:t>© </a:t>
              </a:r>
              <a:r>
                <a:rPr lang="en-US" sz="800" b="1" kern="0" dirty="0" smtClean="0">
                  <a:solidFill>
                    <a:sysClr val="window" lastClr="FFFFFF"/>
                  </a:solidFill>
                  <a:latin typeface="Calibri" panose="020F0502020204030204" pitchFamily="34" charset="0"/>
                  <a:cs typeface="Arial"/>
                </a:rPr>
                <a:t>2018 </a:t>
              </a:r>
              <a:r>
                <a:rPr lang="en-US" sz="800" b="1" kern="0" dirty="0">
                  <a:solidFill>
                    <a:sysClr val="window" lastClr="FFFFFF"/>
                  </a:solidFill>
                  <a:latin typeface="Calibri" panose="020F0502020204030204" pitchFamily="34" charset="0"/>
                  <a:cs typeface="Arial"/>
                </a:rPr>
                <a:t>Cognizant </a:t>
              </a: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5" y="4781979"/>
            <a:ext cx="440354" cy="325469"/>
          </a:xfrm>
          <a:prstGeom prst="rect">
            <a:avLst/>
          </a:prstGeom>
        </p:spPr>
        <p:txBody>
          <a:bodyPr vert="horz" lIns="91436" tIns="45718" rIns="91436" bIns="45718" rtlCol="0" anchor="ctr"/>
          <a:lstStyle>
            <a:lvl1pPr algn="r">
              <a:defRPr sz="800" b="1">
                <a:solidFill>
                  <a:schemeClr val="bg1"/>
                </a:solidFill>
                <a:latin typeface="Calibri" panose="020F0502020204030204" pitchFamily="34" charset="0"/>
              </a:defRPr>
            </a:lvl1pPr>
          </a:lstStyle>
          <a:p>
            <a:pPr defTabSz="685738"/>
            <a:fld id="{B32AB80A-78BA-6B42-BA0D-B44ACF890F5A}" type="slidenum">
              <a:rPr lang="en-US" smtClean="0">
                <a:solidFill>
                  <a:prstClr val="white"/>
                </a:solidFill>
              </a:rPr>
              <a:pPr defTabSz="685738"/>
              <a:t>‹#›</a:t>
            </a:fld>
            <a:endParaRPr lang="en-US" dirty="0">
              <a:solidFill>
                <a:prstClr val="white"/>
              </a:solidFill>
            </a:endParaRPr>
          </a:p>
        </p:txBody>
      </p:sp>
      <p:sp>
        <p:nvSpPr>
          <p:cNvPr id="33" name="Title Placeholder 32"/>
          <p:cNvSpPr>
            <a:spLocks noGrp="1"/>
          </p:cNvSpPr>
          <p:nvPr>
            <p:ph type="title"/>
          </p:nvPr>
        </p:nvSpPr>
        <p:spPr>
          <a:xfrm>
            <a:off x="304365" y="247696"/>
            <a:ext cx="8382437" cy="455444"/>
          </a:xfrm>
          <a:prstGeom prst="rect">
            <a:avLst/>
          </a:prstGeom>
        </p:spPr>
        <p:txBody>
          <a:bodyPr vert="horz" lIns="91436" tIns="45718" rIns="91436" bIns="45718" rtlCol="0" anchor="t">
            <a:normAutofit/>
          </a:bodyPr>
          <a:lstStyle/>
          <a:p>
            <a:r>
              <a:rPr lang="en-US" dirty="0"/>
              <a:t>Header text</a:t>
            </a:r>
          </a:p>
        </p:txBody>
      </p:sp>
      <p:pic>
        <p:nvPicPr>
          <p:cNvPr id="2" name="Picture 1" descr="Cognizant_LOGO_white.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620006" y="4800602"/>
            <a:ext cx="1295399" cy="294525"/>
          </a:xfrm>
          <a:prstGeom prst="rect">
            <a:avLst/>
          </a:prstGeom>
        </p:spPr>
      </p:pic>
    </p:spTree>
    <p:extLst>
      <p:ext uri="{BB962C8B-B14F-4D97-AF65-F5344CB8AC3E}">
        <p14:creationId xmlns:p14="http://schemas.microsoft.com/office/powerpoint/2010/main" val="190061407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24" r:id="rId7"/>
    <p:sldLayoutId id="2147483726" r:id="rId8"/>
    <p:sldLayoutId id="2147483727" r:id="rId9"/>
    <p:sldLayoutId id="2147483728" r:id="rId10"/>
    <p:sldLayoutId id="2147483729" r:id="rId11"/>
    <p:sldLayoutId id="2147483730" r:id="rId12"/>
    <p:sldLayoutId id="2147483731" r:id="rId13"/>
    <p:sldLayoutId id="2147483732" r:id="rId14"/>
  </p:sldLayoutIdLst>
  <p:hf hdr="0" ftr="0" dt="0"/>
  <p:txStyles>
    <p:titleStyle>
      <a:lvl1pPr algn="l" defTabSz="342884" rtl="0" eaLnBrk="1" latinLnBrk="0" hangingPunct="1">
        <a:spcBef>
          <a:spcPct val="0"/>
        </a:spcBef>
        <a:buNone/>
        <a:defRPr sz="2100" kern="1200">
          <a:solidFill>
            <a:srgbClr val="0099CC"/>
          </a:solidFill>
          <a:latin typeface="+mj-lt"/>
          <a:ea typeface="+mj-ea"/>
          <a:cs typeface="+mj-cs"/>
        </a:defRPr>
      </a:lvl1pPr>
    </p:titleStyle>
    <p:bodyStyle>
      <a:lvl1pPr marL="257162" indent="-257162" algn="l" defTabSz="342884" rtl="0" eaLnBrk="1" latinLnBrk="0" hangingPunct="1">
        <a:spcBef>
          <a:spcPct val="20000"/>
        </a:spcBef>
        <a:buFont typeface="Arial"/>
        <a:buChar char="•"/>
        <a:defRPr sz="2400" kern="1200">
          <a:solidFill>
            <a:schemeClr val="tx1"/>
          </a:solidFill>
          <a:latin typeface="+mn-lt"/>
          <a:ea typeface="+mn-ea"/>
          <a:cs typeface="+mn-cs"/>
        </a:defRPr>
      </a:lvl1pPr>
      <a:lvl2pPr marL="557185" indent="-214303" algn="l" defTabSz="342884" rtl="0" eaLnBrk="1" latinLnBrk="0" hangingPunct="1">
        <a:spcBef>
          <a:spcPct val="20000"/>
        </a:spcBef>
        <a:buFont typeface="Arial"/>
        <a:buChar char="–"/>
        <a:defRPr sz="2100" kern="1200">
          <a:solidFill>
            <a:schemeClr val="tx1"/>
          </a:solidFill>
          <a:latin typeface="+mn-lt"/>
          <a:ea typeface="+mn-ea"/>
          <a:cs typeface="+mn-cs"/>
        </a:defRPr>
      </a:lvl2pPr>
      <a:lvl3pPr marL="857207" indent="-171442" algn="l" defTabSz="342884" rtl="0" eaLnBrk="1" latinLnBrk="0" hangingPunct="1">
        <a:spcBef>
          <a:spcPct val="20000"/>
        </a:spcBef>
        <a:buFont typeface="Arial"/>
        <a:buChar char="•"/>
        <a:defRPr sz="1800" kern="1200">
          <a:solidFill>
            <a:schemeClr val="tx1"/>
          </a:solidFill>
          <a:latin typeface="+mn-lt"/>
          <a:ea typeface="+mn-ea"/>
          <a:cs typeface="+mn-cs"/>
        </a:defRPr>
      </a:lvl3pPr>
      <a:lvl4pPr marL="1200090" indent="-171442" algn="l" defTabSz="342884" rtl="0" eaLnBrk="1" latinLnBrk="0" hangingPunct="1">
        <a:spcBef>
          <a:spcPct val="20000"/>
        </a:spcBef>
        <a:buFont typeface="Arial"/>
        <a:buChar char="–"/>
        <a:defRPr sz="1500" kern="1200">
          <a:solidFill>
            <a:schemeClr val="tx1"/>
          </a:solidFill>
          <a:latin typeface="+mn-lt"/>
          <a:ea typeface="+mn-ea"/>
          <a:cs typeface="+mn-cs"/>
        </a:defRPr>
      </a:lvl4pPr>
      <a:lvl5pPr marL="1542974" indent="-171442" algn="l" defTabSz="342884" rtl="0" eaLnBrk="1" latinLnBrk="0" hangingPunct="1">
        <a:spcBef>
          <a:spcPct val="20000"/>
        </a:spcBef>
        <a:buFont typeface="Arial"/>
        <a:buChar char="»"/>
        <a:defRPr sz="1500" kern="1200">
          <a:solidFill>
            <a:schemeClr val="tx1"/>
          </a:solidFill>
          <a:latin typeface="+mn-lt"/>
          <a:ea typeface="+mn-ea"/>
          <a:cs typeface="+mn-cs"/>
        </a:defRPr>
      </a:lvl5pPr>
      <a:lvl6pPr marL="1885856" indent="-171442" algn="l" defTabSz="342884" rtl="0" eaLnBrk="1" latinLnBrk="0" hangingPunct="1">
        <a:spcBef>
          <a:spcPct val="20000"/>
        </a:spcBef>
        <a:buFont typeface="Arial"/>
        <a:buChar char="•"/>
        <a:defRPr sz="1500" kern="1200">
          <a:solidFill>
            <a:schemeClr val="tx1"/>
          </a:solidFill>
          <a:latin typeface="+mn-lt"/>
          <a:ea typeface="+mn-ea"/>
          <a:cs typeface="+mn-cs"/>
        </a:defRPr>
      </a:lvl6pPr>
      <a:lvl7pPr marL="2228739" indent="-171442" algn="l" defTabSz="342884" rtl="0" eaLnBrk="1" latinLnBrk="0" hangingPunct="1">
        <a:spcBef>
          <a:spcPct val="20000"/>
        </a:spcBef>
        <a:buFont typeface="Arial"/>
        <a:buChar char="•"/>
        <a:defRPr sz="1500" kern="1200">
          <a:solidFill>
            <a:schemeClr val="tx1"/>
          </a:solidFill>
          <a:latin typeface="+mn-lt"/>
          <a:ea typeface="+mn-ea"/>
          <a:cs typeface="+mn-cs"/>
        </a:defRPr>
      </a:lvl7pPr>
      <a:lvl8pPr marL="2571622" indent="-171442" algn="l" defTabSz="342884" rtl="0" eaLnBrk="1" latinLnBrk="0" hangingPunct="1">
        <a:spcBef>
          <a:spcPct val="20000"/>
        </a:spcBef>
        <a:buFont typeface="Arial"/>
        <a:buChar char="•"/>
        <a:defRPr sz="1500" kern="1200">
          <a:solidFill>
            <a:schemeClr val="tx1"/>
          </a:solidFill>
          <a:latin typeface="+mn-lt"/>
          <a:ea typeface="+mn-ea"/>
          <a:cs typeface="+mn-cs"/>
        </a:defRPr>
      </a:lvl8pPr>
      <a:lvl9pPr marL="2914505" indent="-171442" algn="l" defTabSz="34288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4" rtl="0" eaLnBrk="1" latinLnBrk="0" hangingPunct="1">
        <a:defRPr sz="1400" kern="1200">
          <a:solidFill>
            <a:schemeClr val="tx1"/>
          </a:solidFill>
          <a:latin typeface="+mn-lt"/>
          <a:ea typeface="+mn-ea"/>
          <a:cs typeface="+mn-cs"/>
        </a:defRPr>
      </a:lvl1pPr>
      <a:lvl2pPr marL="342884" algn="l" defTabSz="342884" rtl="0" eaLnBrk="1" latinLnBrk="0" hangingPunct="1">
        <a:defRPr sz="1400" kern="1200">
          <a:solidFill>
            <a:schemeClr val="tx1"/>
          </a:solidFill>
          <a:latin typeface="+mn-lt"/>
          <a:ea typeface="+mn-ea"/>
          <a:cs typeface="+mn-cs"/>
        </a:defRPr>
      </a:lvl2pPr>
      <a:lvl3pPr marL="685766" algn="l" defTabSz="342884" rtl="0" eaLnBrk="1" latinLnBrk="0" hangingPunct="1">
        <a:defRPr sz="1400" kern="1200">
          <a:solidFill>
            <a:schemeClr val="tx1"/>
          </a:solidFill>
          <a:latin typeface="+mn-lt"/>
          <a:ea typeface="+mn-ea"/>
          <a:cs typeface="+mn-cs"/>
        </a:defRPr>
      </a:lvl3pPr>
      <a:lvl4pPr marL="1028649" algn="l" defTabSz="342884" rtl="0" eaLnBrk="1" latinLnBrk="0" hangingPunct="1">
        <a:defRPr sz="1400" kern="1200">
          <a:solidFill>
            <a:schemeClr val="tx1"/>
          </a:solidFill>
          <a:latin typeface="+mn-lt"/>
          <a:ea typeface="+mn-ea"/>
          <a:cs typeface="+mn-cs"/>
        </a:defRPr>
      </a:lvl4pPr>
      <a:lvl5pPr marL="1371532" algn="l" defTabSz="342884" rtl="0" eaLnBrk="1" latinLnBrk="0" hangingPunct="1">
        <a:defRPr sz="1400" kern="1200">
          <a:solidFill>
            <a:schemeClr val="tx1"/>
          </a:solidFill>
          <a:latin typeface="+mn-lt"/>
          <a:ea typeface="+mn-ea"/>
          <a:cs typeface="+mn-cs"/>
        </a:defRPr>
      </a:lvl5pPr>
      <a:lvl6pPr marL="1714415" algn="l" defTabSz="342884" rtl="0" eaLnBrk="1" latinLnBrk="0" hangingPunct="1">
        <a:defRPr sz="1400" kern="1200">
          <a:solidFill>
            <a:schemeClr val="tx1"/>
          </a:solidFill>
          <a:latin typeface="+mn-lt"/>
          <a:ea typeface="+mn-ea"/>
          <a:cs typeface="+mn-cs"/>
        </a:defRPr>
      </a:lvl6pPr>
      <a:lvl7pPr marL="2057297" algn="l" defTabSz="342884" rtl="0" eaLnBrk="1" latinLnBrk="0" hangingPunct="1">
        <a:defRPr sz="1400" kern="1200">
          <a:solidFill>
            <a:schemeClr val="tx1"/>
          </a:solidFill>
          <a:latin typeface="+mn-lt"/>
          <a:ea typeface="+mn-ea"/>
          <a:cs typeface="+mn-cs"/>
        </a:defRPr>
      </a:lvl7pPr>
      <a:lvl8pPr marL="2400180" algn="l" defTabSz="342884" rtl="0" eaLnBrk="1" latinLnBrk="0" hangingPunct="1">
        <a:defRPr sz="1400" kern="1200">
          <a:solidFill>
            <a:schemeClr val="tx1"/>
          </a:solidFill>
          <a:latin typeface="+mn-lt"/>
          <a:ea typeface="+mn-ea"/>
          <a:cs typeface="+mn-cs"/>
        </a:defRPr>
      </a:lvl8pPr>
      <a:lvl9pPr marL="2743064" algn="l" defTabSz="34288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88.png"/><Relationship Id="rId20" Type="http://schemas.openxmlformats.org/officeDocument/2006/relationships/image" Target="../media/image55.png"/><Relationship Id="rId21" Type="http://schemas.openxmlformats.org/officeDocument/2006/relationships/image" Target="../media/image56.png"/><Relationship Id="rId22" Type="http://schemas.openxmlformats.org/officeDocument/2006/relationships/image" Target="../media/image57.png"/><Relationship Id="rId23" Type="http://schemas.openxmlformats.org/officeDocument/2006/relationships/image" Target="../media/image58.png"/><Relationship Id="rId24" Type="http://schemas.openxmlformats.org/officeDocument/2006/relationships/image" Target="../media/image79.png"/><Relationship Id="rId25" Type="http://schemas.openxmlformats.org/officeDocument/2006/relationships/image" Target="../media/image97.png"/><Relationship Id="rId10" Type="http://schemas.openxmlformats.org/officeDocument/2006/relationships/image" Target="../media/image89.png"/><Relationship Id="rId11" Type="http://schemas.openxmlformats.org/officeDocument/2006/relationships/image" Target="../media/image90.png"/><Relationship Id="rId12" Type="http://schemas.openxmlformats.org/officeDocument/2006/relationships/image" Target="../media/image91.png"/><Relationship Id="rId13" Type="http://schemas.openxmlformats.org/officeDocument/2006/relationships/image" Target="../media/image92.png"/><Relationship Id="rId14" Type="http://schemas.openxmlformats.org/officeDocument/2006/relationships/image" Target="../media/image93.png"/><Relationship Id="rId15" Type="http://schemas.openxmlformats.org/officeDocument/2006/relationships/image" Target="../media/image94.png"/><Relationship Id="rId16" Type="http://schemas.openxmlformats.org/officeDocument/2006/relationships/image" Target="../media/image95.png"/><Relationship Id="rId17" Type="http://schemas.openxmlformats.org/officeDocument/2006/relationships/image" Target="../media/image96.png"/><Relationship Id="rId18" Type="http://schemas.openxmlformats.org/officeDocument/2006/relationships/image" Target="../media/image53.png"/><Relationship Id="rId19"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3.jpeg"/><Relationship Id="rId4" Type="http://schemas.openxmlformats.org/officeDocument/2006/relationships/image" Target="../media/image46.png"/><Relationship Id="rId5" Type="http://schemas.openxmlformats.org/officeDocument/2006/relationships/image" Target="../media/image84.png"/><Relationship Id="rId6" Type="http://schemas.openxmlformats.org/officeDocument/2006/relationships/image" Target="../media/image85.png"/><Relationship Id="rId7" Type="http://schemas.openxmlformats.org/officeDocument/2006/relationships/image" Target="../media/image86.png"/><Relationship Id="rId8" Type="http://schemas.openxmlformats.org/officeDocument/2006/relationships/image" Target="../media/image87.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4" Type="http://schemas.openxmlformats.org/officeDocument/2006/relationships/slide" Target="slide13.xml"/><Relationship Id="rId5" Type="http://schemas.openxmlformats.org/officeDocument/2006/relationships/slide" Target="slide14.xml"/><Relationship Id="rId6" Type="http://schemas.openxmlformats.org/officeDocument/2006/relationships/slide" Target="slide15.xml"/><Relationship Id="rId7" Type="http://schemas.openxmlformats.org/officeDocument/2006/relationships/slide" Target="slide16.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1" Type="http://schemas.openxmlformats.org/officeDocument/2006/relationships/image" Target="../media/image83.jpeg"/><Relationship Id="rId12" Type="http://schemas.openxmlformats.org/officeDocument/2006/relationships/image" Target="../media/image95.png"/><Relationship Id="rId13" Type="http://schemas.openxmlformats.org/officeDocument/2006/relationships/image" Target="../media/image94.png"/><Relationship Id="rId14" Type="http://schemas.openxmlformats.org/officeDocument/2006/relationships/image" Target="../media/image79.png"/><Relationship Id="rId15" Type="http://schemas.openxmlformats.org/officeDocument/2006/relationships/image" Target="../media/image80.png"/><Relationship Id="rId16" Type="http://schemas.openxmlformats.org/officeDocument/2006/relationships/image" Target="../media/image81.png"/><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slide" Target="slide11.xml"/><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image" Target="../media/image104.png"/><Relationship Id="rId7" Type="http://schemas.openxmlformats.org/officeDocument/2006/relationships/image" Target="../media/image105.png"/><Relationship Id="rId8" Type="http://schemas.openxmlformats.org/officeDocument/2006/relationships/image" Target="../media/image106.png"/><Relationship Id="rId9" Type="http://schemas.openxmlformats.org/officeDocument/2006/relationships/image" Target="../media/image107.png"/><Relationship Id="rId10" Type="http://schemas.openxmlformats.org/officeDocument/2006/relationships/image" Target="../media/image85.png"/><Relationship Id="rId11" Type="http://schemas.openxmlformats.org/officeDocument/2006/relationships/slide" Target="slide11.xml"/><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9" Type="http://schemas.openxmlformats.org/officeDocument/2006/relationships/image" Target="../media/image89.png"/><Relationship Id="rId20" Type="http://schemas.openxmlformats.org/officeDocument/2006/relationships/image" Target="../media/image94.png"/><Relationship Id="rId21" Type="http://schemas.openxmlformats.org/officeDocument/2006/relationships/slide" Target="slide11.xml"/><Relationship Id="rId22" Type="http://schemas.openxmlformats.org/officeDocument/2006/relationships/image" Target="../media/image79.png"/><Relationship Id="rId23" Type="http://schemas.openxmlformats.org/officeDocument/2006/relationships/image" Target="../media/image97.png"/><Relationship Id="rId24" Type="http://schemas.openxmlformats.org/officeDocument/2006/relationships/image" Target="../media/image80.png"/><Relationship Id="rId25" Type="http://schemas.openxmlformats.org/officeDocument/2006/relationships/image" Target="../media/image81.png"/><Relationship Id="rId10" Type="http://schemas.openxmlformats.org/officeDocument/2006/relationships/image" Target="../media/image96.png"/><Relationship Id="rId11" Type="http://schemas.openxmlformats.org/officeDocument/2006/relationships/image" Target="../media/image84.png"/><Relationship Id="rId12" Type="http://schemas.openxmlformats.org/officeDocument/2006/relationships/image" Target="../media/image85.png"/><Relationship Id="rId13" Type="http://schemas.openxmlformats.org/officeDocument/2006/relationships/image" Target="../media/image112.png"/><Relationship Id="rId14" Type="http://schemas.openxmlformats.org/officeDocument/2006/relationships/image" Target="../media/image53.png"/><Relationship Id="rId15" Type="http://schemas.openxmlformats.org/officeDocument/2006/relationships/image" Target="../media/image56.png"/><Relationship Id="rId16" Type="http://schemas.openxmlformats.org/officeDocument/2006/relationships/image" Target="../media/image55.png"/><Relationship Id="rId17" Type="http://schemas.openxmlformats.org/officeDocument/2006/relationships/image" Target="../media/image54.png"/><Relationship Id="rId18" Type="http://schemas.openxmlformats.org/officeDocument/2006/relationships/image" Target="../media/image83.jpeg"/><Relationship Id="rId19" Type="http://schemas.openxmlformats.org/officeDocument/2006/relationships/image" Target="../media/image95.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image" Target="../media/image110.png"/><Relationship Id="rId6" Type="http://schemas.openxmlformats.org/officeDocument/2006/relationships/image" Target="../media/image111.png"/><Relationship Id="rId7" Type="http://schemas.openxmlformats.org/officeDocument/2006/relationships/image" Target="../media/image87.png"/><Relationship Id="rId8" Type="http://schemas.openxmlformats.org/officeDocument/2006/relationships/image" Target="../media/image88.png"/></Relationships>
</file>

<file path=ppt/slides/_rels/slide15.xml.rels><?xml version="1.0" encoding="UTF-8" standalone="yes"?>
<Relationships xmlns="http://schemas.openxmlformats.org/package/2006/relationships"><Relationship Id="rId3" Type="http://schemas.openxmlformats.org/officeDocument/2006/relationships/image" Target="../media/image113.png"/><Relationship Id="rId4" Type="http://schemas.openxmlformats.org/officeDocument/2006/relationships/image" Target="../media/image87.png"/><Relationship Id="rId5" Type="http://schemas.openxmlformats.org/officeDocument/2006/relationships/image" Target="../media/image114.png"/><Relationship Id="rId6" Type="http://schemas.openxmlformats.org/officeDocument/2006/relationships/image" Target="../media/image115.png"/><Relationship Id="rId7" Type="http://schemas.openxmlformats.org/officeDocument/2006/relationships/image" Target="../media/image116.png"/><Relationship Id="rId8" Type="http://schemas.openxmlformats.org/officeDocument/2006/relationships/slide" Target="slide11.xml"/><Relationship Id="rId9" Type="http://schemas.openxmlformats.org/officeDocument/2006/relationships/image" Target="../media/image79.png"/><Relationship Id="rId10" Type="http://schemas.openxmlformats.org/officeDocument/2006/relationships/image" Target="../media/image80.png"/><Relationship Id="rId11" Type="http://schemas.openxmlformats.org/officeDocument/2006/relationships/image" Target="../media/image81.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9.png"/><Relationship Id="rId6" Type="http://schemas.openxmlformats.org/officeDocument/2006/relationships/image" Target="../media/image120.jpeg"/><Relationship Id="rId7" Type="http://schemas.openxmlformats.org/officeDocument/2006/relationships/image" Target="../media/image121.png"/><Relationship Id="rId8" Type="http://schemas.openxmlformats.org/officeDocument/2006/relationships/image" Target="../media/image122.png"/><Relationship Id="rId9" Type="http://schemas.openxmlformats.org/officeDocument/2006/relationships/image" Target="../media/image123.png"/><Relationship Id="rId10" Type="http://schemas.openxmlformats.org/officeDocument/2006/relationships/image" Target="../media/image124.png"/><Relationship Id="rId11" Type="http://schemas.openxmlformats.org/officeDocument/2006/relationships/slide" Target="slide11.xml"/><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9" Type="http://schemas.openxmlformats.org/officeDocument/2006/relationships/image" Target="../media/image131.png"/><Relationship Id="rId20" Type="http://schemas.openxmlformats.org/officeDocument/2006/relationships/image" Target="../media/image142.png"/><Relationship Id="rId21" Type="http://schemas.openxmlformats.org/officeDocument/2006/relationships/image" Target="../media/image143.png"/><Relationship Id="rId22" Type="http://schemas.openxmlformats.org/officeDocument/2006/relationships/image" Target="../media/image97.png"/><Relationship Id="rId10" Type="http://schemas.openxmlformats.org/officeDocument/2006/relationships/image" Target="../media/image132.png"/><Relationship Id="rId11" Type="http://schemas.openxmlformats.org/officeDocument/2006/relationships/image" Target="../media/image133.png"/><Relationship Id="rId12" Type="http://schemas.openxmlformats.org/officeDocument/2006/relationships/image" Target="../media/image134.png"/><Relationship Id="rId13" Type="http://schemas.openxmlformats.org/officeDocument/2006/relationships/image" Target="../media/image135.png"/><Relationship Id="rId14" Type="http://schemas.openxmlformats.org/officeDocument/2006/relationships/image" Target="../media/image136.png"/><Relationship Id="rId15" Type="http://schemas.openxmlformats.org/officeDocument/2006/relationships/image" Target="../media/image137.png"/><Relationship Id="rId16" Type="http://schemas.openxmlformats.org/officeDocument/2006/relationships/image" Target="../media/image138.png"/><Relationship Id="rId17" Type="http://schemas.openxmlformats.org/officeDocument/2006/relationships/image" Target="../media/image139.png"/><Relationship Id="rId18" Type="http://schemas.openxmlformats.org/officeDocument/2006/relationships/image" Target="../media/image140.png"/><Relationship Id="rId19" Type="http://schemas.openxmlformats.org/officeDocument/2006/relationships/image" Target="../media/image141.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5.png"/><Relationship Id="rId4" Type="http://schemas.openxmlformats.org/officeDocument/2006/relationships/image" Target="../media/image126.png"/><Relationship Id="rId5" Type="http://schemas.openxmlformats.org/officeDocument/2006/relationships/image" Target="../media/image127.png"/><Relationship Id="rId6" Type="http://schemas.openxmlformats.org/officeDocument/2006/relationships/image" Target="../media/image128.png"/><Relationship Id="rId7" Type="http://schemas.openxmlformats.org/officeDocument/2006/relationships/image" Target="../media/image129.png"/><Relationship Id="rId8" Type="http://schemas.openxmlformats.org/officeDocument/2006/relationships/image" Target="../media/image1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xml.rels><?xml version="1.0" encoding="UTF-8" standalone="yes"?>
<Relationships xmlns="http://schemas.openxmlformats.org/package/2006/relationships"><Relationship Id="rId9" Type="http://schemas.openxmlformats.org/officeDocument/2006/relationships/image" Target="../media/image34.png"/><Relationship Id="rId20" Type="http://schemas.openxmlformats.org/officeDocument/2006/relationships/image" Target="../media/image45.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s>
</file>

<file path=ppt/slides/_rels/slide8.xml.rels><?xml version="1.0" encoding="UTF-8" standalone="yes"?>
<Relationships xmlns="http://schemas.openxmlformats.org/package/2006/relationships"><Relationship Id="rId20" Type="http://schemas.openxmlformats.org/officeDocument/2006/relationships/image" Target="../media/image58.png"/><Relationship Id="rId21" Type="http://schemas.openxmlformats.org/officeDocument/2006/relationships/image" Target="../media/image59.png"/><Relationship Id="rId22" Type="http://schemas.openxmlformats.org/officeDocument/2006/relationships/image" Target="../media/image60.png"/><Relationship Id="rId23" Type="http://schemas.openxmlformats.org/officeDocument/2006/relationships/image" Target="../media/image61.png"/><Relationship Id="rId24" Type="http://schemas.openxmlformats.org/officeDocument/2006/relationships/image" Target="../media/image62.png"/><Relationship Id="rId25" Type="http://schemas.openxmlformats.org/officeDocument/2006/relationships/image" Target="../media/image63.png"/><Relationship Id="rId26" Type="http://schemas.openxmlformats.org/officeDocument/2006/relationships/image" Target="../media/image64.png"/><Relationship Id="rId27" Type="http://schemas.openxmlformats.org/officeDocument/2006/relationships/image" Target="../media/image65.png"/><Relationship Id="rId28" Type="http://schemas.openxmlformats.org/officeDocument/2006/relationships/image" Target="../media/image66.png"/><Relationship Id="rId29"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30" Type="http://schemas.openxmlformats.org/officeDocument/2006/relationships/image" Target="../media/image67.png"/><Relationship Id="rId31" Type="http://schemas.openxmlformats.org/officeDocument/2006/relationships/image" Target="../media/image68.png"/><Relationship Id="rId32" Type="http://schemas.openxmlformats.org/officeDocument/2006/relationships/image" Target="../media/image69.png"/><Relationship Id="rId9" Type="http://schemas.openxmlformats.org/officeDocument/2006/relationships/image" Target="../media/image47.png"/><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46.png"/><Relationship Id="rId33" Type="http://schemas.openxmlformats.org/officeDocument/2006/relationships/image" Target="../media/image70.png"/><Relationship Id="rId34" Type="http://schemas.openxmlformats.org/officeDocument/2006/relationships/image" Target="../media/image71.png"/><Relationship Id="rId35" Type="http://schemas.openxmlformats.org/officeDocument/2006/relationships/image" Target="../media/image72.png"/><Relationship Id="rId36" Type="http://schemas.openxmlformats.org/officeDocument/2006/relationships/image" Target="../media/image73.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 Id="rId14" Type="http://schemas.openxmlformats.org/officeDocument/2006/relationships/image" Target="../media/image52.png"/><Relationship Id="rId15" Type="http://schemas.openxmlformats.org/officeDocument/2006/relationships/image" Target="../media/image53.png"/><Relationship Id="rId16" Type="http://schemas.openxmlformats.org/officeDocument/2006/relationships/image" Target="../media/image54.png"/><Relationship Id="rId17" Type="http://schemas.openxmlformats.org/officeDocument/2006/relationships/image" Target="../media/image55.png"/><Relationship Id="rId18" Type="http://schemas.openxmlformats.org/officeDocument/2006/relationships/image" Target="../media/image56.png"/><Relationship Id="rId19" Type="http://schemas.openxmlformats.org/officeDocument/2006/relationships/image" Target="../media/image57.png"/><Relationship Id="rId37" Type="http://schemas.openxmlformats.org/officeDocument/2006/relationships/image" Target="../media/image44.png"/><Relationship Id="rId38" Type="http://schemas.openxmlformats.org/officeDocument/2006/relationships/image" Target="../media/image74.png"/><Relationship Id="rId39" Type="http://schemas.openxmlformats.org/officeDocument/2006/relationships/image" Target="../media/image75.png"/><Relationship Id="rId40" Type="http://schemas.openxmlformats.org/officeDocument/2006/relationships/image" Target="../media/image76.png"/><Relationship Id="rId41" Type="http://schemas.openxmlformats.org/officeDocument/2006/relationships/image" Target="../media/image77.png"/><Relationship Id="rId42" Type="http://schemas.openxmlformats.org/officeDocument/2006/relationships/image" Target="../media/image78.png"/><Relationship Id="rId43" Type="http://schemas.openxmlformats.org/officeDocument/2006/relationships/image" Target="../media/image79.png"/><Relationship Id="rId44" Type="http://schemas.openxmlformats.org/officeDocument/2006/relationships/image" Target="../media/image80.png"/><Relationship Id="rId45" Type="http://schemas.openxmlformats.org/officeDocument/2006/relationships/image" Target="../media/image8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smtClean="0"/>
              <a:t>AI&amp;A BISQUAD Microsoft Azure Cloud Validation Approach</a:t>
            </a:r>
            <a:endParaRPr lang="en-US" dirty="0"/>
          </a:p>
        </p:txBody>
      </p:sp>
      <p:sp>
        <p:nvSpPr>
          <p:cNvPr id="4" name="Text Placeholder 3"/>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76157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142" y="1509975"/>
            <a:ext cx="8687858" cy="3138768"/>
          </a:xfrm>
          <a:prstGeom prst="roundRect">
            <a:avLst>
              <a:gd name="adj" fmla="val 5945"/>
            </a:avLst>
          </a:prstGeom>
          <a:ln>
            <a:solidFill>
              <a:schemeClr val="tx1">
                <a:alpha val="42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875" dirty="0"/>
          </a:p>
        </p:txBody>
      </p:sp>
      <p:sp>
        <p:nvSpPr>
          <p:cNvPr id="3" name="Title 2"/>
          <p:cNvSpPr>
            <a:spLocks noGrp="1"/>
          </p:cNvSpPr>
          <p:nvPr>
            <p:ph type="title"/>
          </p:nvPr>
        </p:nvSpPr>
        <p:spPr/>
        <p:txBody>
          <a:bodyPr vert="horz" lIns="91436" tIns="45718" rIns="91436" bIns="45718" rtlCol="0" anchor="ctr">
            <a:noAutofit/>
          </a:bodyPr>
          <a:lstStyle/>
          <a:p>
            <a:r>
              <a:rPr lang="en-US" sz="2400" dirty="0" smtClean="0">
                <a:solidFill>
                  <a:srgbClr val="0099CC"/>
                </a:solidFill>
                <a:latin typeface="Calibri" panose="020F0502020204030204" pitchFamily="34" charset="0"/>
                <a:cs typeface="Calibri" panose="020F0502020204030204" pitchFamily="34" charset="0"/>
              </a:rPr>
              <a:t>Detail Test Coverage Approach</a:t>
            </a:r>
            <a:endParaRPr lang="en-US" sz="2400" dirty="0">
              <a:solidFill>
                <a:srgbClr val="0099CC"/>
              </a:solidFill>
              <a:latin typeface="Calibri" panose="020F0502020204030204" pitchFamily="34" charset="0"/>
              <a:cs typeface="Calibri" panose="020F0502020204030204" pitchFamily="34" charset="0"/>
            </a:endParaRP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131" name="TextBox 130"/>
          <p:cNvSpPr txBox="1"/>
          <p:nvPr/>
        </p:nvSpPr>
        <p:spPr>
          <a:xfrm>
            <a:off x="157167" y="550539"/>
            <a:ext cx="8758767" cy="900246"/>
          </a:xfrm>
          <a:prstGeom prst="rect">
            <a:avLst/>
          </a:prstGeom>
          <a:noFill/>
        </p:spPr>
        <p:txBody>
          <a:bodyPr wrap="square" rtlCol="0">
            <a:spAutoFit/>
          </a:bodyPr>
          <a:lstStyle/>
          <a:p>
            <a:r>
              <a:rPr lang="en-US" sz="875" b="1" dirty="0">
                <a:solidFill>
                  <a:schemeClr val="tx2"/>
                </a:solidFill>
              </a:rPr>
              <a:t>Test Strategy: </a:t>
            </a:r>
          </a:p>
          <a:p>
            <a:r>
              <a:rPr lang="en-US" sz="875" dirty="0">
                <a:solidFill>
                  <a:schemeClr val="tx2"/>
                </a:solidFill>
              </a:rPr>
              <a:t>For the data migrated from the source database/system to the Target database/system, Test Coverage involves ensuring the data correctness and the data completeness of the migrated data in the Target database/system against the source database/system. This involves the primary validations that follow - </a:t>
            </a:r>
          </a:p>
          <a:p>
            <a:pPr marL="107156" indent="-107156">
              <a:buFont typeface="Arial" panose="020B0604020202020204" pitchFamily="34" charset="0"/>
              <a:buChar char="•"/>
            </a:pPr>
            <a:r>
              <a:rPr lang="en-US" sz="875" dirty="0">
                <a:solidFill>
                  <a:schemeClr val="tx2"/>
                </a:solidFill>
              </a:rPr>
              <a:t>Data Ingestion Checks to confirm the migration of data from source to target is successful and correct</a:t>
            </a:r>
          </a:p>
          <a:p>
            <a:pPr marL="107156" indent="-107156">
              <a:buFont typeface="Arial" panose="020B0604020202020204" pitchFamily="34" charset="0"/>
              <a:buChar char="•"/>
            </a:pPr>
            <a:r>
              <a:rPr lang="en-US" sz="875" dirty="0">
                <a:solidFill>
                  <a:schemeClr val="tx2"/>
                </a:solidFill>
              </a:rPr>
              <a:t>Metadata validations between source and target database/system</a:t>
            </a:r>
          </a:p>
          <a:p>
            <a:pPr marL="107156" indent="-107156">
              <a:buFont typeface="Arial" panose="020B0604020202020204" pitchFamily="34" charset="0"/>
              <a:buChar char="•"/>
            </a:pPr>
            <a:r>
              <a:rPr lang="en-US" sz="875" dirty="0">
                <a:solidFill>
                  <a:schemeClr val="tx2"/>
                </a:solidFill>
              </a:rPr>
              <a:t>Data comparison between source and target database/system</a:t>
            </a:r>
          </a:p>
        </p:txBody>
      </p:sp>
      <p:pic>
        <p:nvPicPr>
          <p:cNvPr id="126" name="Picture 2" descr="C:\Users\367288\Pictures\hive.jpg"/>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826482" y="2039670"/>
            <a:ext cx="299093" cy="24633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36411" y="1567110"/>
            <a:ext cx="8394925" cy="3081633"/>
            <a:chOff x="1344683" y="2468728"/>
            <a:chExt cx="10736132" cy="5210247"/>
          </a:xfrm>
        </p:grpSpPr>
        <p:grpSp>
          <p:nvGrpSpPr>
            <p:cNvPr id="4" name="Group 3"/>
            <p:cNvGrpSpPr/>
            <p:nvPr/>
          </p:nvGrpSpPr>
          <p:grpSpPr>
            <a:xfrm>
              <a:off x="1344683" y="2468728"/>
              <a:ext cx="10736132" cy="5210247"/>
              <a:chOff x="1344683" y="2468728"/>
              <a:chExt cx="10736132" cy="5210247"/>
            </a:xfrm>
          </p:grpSpPr>
          <p:grpSp>
            <p:nvGrpSpPr>
              <p:cNvPr id="19" name="Group 18"/>
              <p:cNvGrpSpPr/>
              <p:nvPr/>
            </p:nvGrpSpPr>
            <p:grpSpPr>
              <a:xfrm>
                <a:off x="1344683" y="2468728"/>
                <a:ext cx="10736132" cy="5210247"/>
                <a:chOff x="263864" y="2417843"/>
                <a:chExt cx="10736132" cy="5210247"/>
              </a:xfrm>
            </p:grpSpPr>
            <p:grpSp>
              <p:nvGrpSpPr>
                <p:cNvPr id="15" name="Group 14"/>
                <p:cNvGrpSpPr/>
                <p:nvPr/>
              </p:nvGrpSpPr>
              <p:grpSpPr>
                <a:xfrm>
                  <a:off x="263864" y="2503015"/>
                  <a:ext cx="10736132" cy="5125075"/>
                  <a:chOff x="263864" y="2503015"/>
                  <a:chExt cx="10736132" cy="5125075"/>
                </a:xfrm>
              </p:grpSpPr>
              <p:sp>
                <p:nvSpPr>
                  <p:cNvPr id="134" name="Rectangular Callout 133"/>
                  <p:cNvSpPr/>
                  <p:nvPr/>
                </p:nvSpPr>
                <p:spPr>
                  <a:xfrm>
                    <a:off x="6539276" y="6198574"/>
                    <a:ext cx="4460720" cy="673282"/>
                  </a:xfrm>
                  <a:prstGeom prst="wedgeRectCallout">
                    <a:avLst>
                      <a:gd name="adj1" fmla="val -3832"/>
                      <a:gd name="adj2" fmla="val 9772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sp>
                <p:nvSpPr>
                  <p:cNvPr id="135" name="Rectangular Callout 134"/>
                  <p:cNvSpPr/>
                  <p:nvPr/>
                </p:nvSpPr>
                <p:spPr>
                  <a:xfrm>
                    <a:off x="3321279" y="6206116"/>
                    <a:ext cx="4735525" cy="658885"/>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sp>
                <p:nvSpPr>
                  <p:cNvPr id="136" name="Rectangular Callout 135"/>
                  <p:cNvSpPr/>
                  <p:nvPr/>
                </p:nvSpPr>
                <p:spPr>
                  <a:xfrm>
                    <a:off x="1496970" y="6211342"/>
                    <a:ext cx="1848265" cy="660716"/>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grpSp>
                <p:nvGrpSpPr>
                  <p:cNvPr id="137" name="Group 136"/>
                  <p:cNvGrpSpPr/>
                  <p:nvPr/>
                </p:nvGrpSpPr>
                <p:grpSpPr>
                  <a:xfrm>
                    <a:off x="263864" y="6899272"/>
                    <a:ext cx="1216920" cy="516274"/>
                    <a:chOff x="764492" y="6086246"/>
                    <a:chExt cx="1201834" cy="589009"/>
                  </a:xfrm>
                </p:grpSpPr>
                <p:pic>
                  <p:nvPicPr>
                    <p:cNvPr id="138" name="Picture 2" descr="tools-icon-dc03032e7a208bddbb6a0e52463db320.png (475×474)"/>
                    <p:cNvPicPr>
                      <a:picLocks noChangeAspect="1" noChangeArrowheads="1"/>
                    </p:cNvPicPr>
                    <p:nvPr/>
                  </p:nvPicPr>
                  <p:blipFill>
                    <a:blip r:embed="rId4"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8930" y="6086246"/>
                      <a:ext cx="296669" cy="305026"/>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764492" y="6447316"/>
                      <a:ext cx="1201834" cy="227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r>
                        <a:rPr lang="en-US" sz="611" b="1" dirty="0">
                          <a:solidFill>
                            <a:srgbClr val="70AD47">
                              <a:lumMod val="50000"/>
                            </a:srgbClr>
                          </a:solidFill>
                        </a:rPr>
                        <a:t>Automation Components</a:t>
                      </a:r>
                    </a:p>
                  </p:txBody>
                </p:sp>
              </p:grpSp>
              <p:grpSp>
                <p:nvGrpSpPr>
                  <p:cNvPr id="140" name="Group 139"/>
                  <p:cNvGrpSpPr/>
                  <p:nvPr/>
                </p:nvGrpSpPr>
                <p:grpSpPr>
                  <a:xfrm>
                    <a:off x="2030329" y="6857998"/>
                    <a:ext cx="7944661" cy="770092"/>
                    <a:chOff x="4728211" y="7153360"/>
                    <a:chExt cx="9415414" cy="1018195"/>
                  </a:xfrm>
                </p:grpSpPr>
                <p:sp>
                  <p:nvSpPr>
                    <p:cNvPr id="141" name="TextBox 140"/>
                    <p:cNvSpPr txBox="1"/>
                    <p:nvPr/>
                  </p:nvSpPr>
                  <p:spPr>
                    <a:xfrm>
                      <a:off x="4728211" y="7762495"/>
                      <a:ext cx="1970135" cy="294381"/>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611" dirty="0">
                          <a:solidFill>
                            <a:srgbClr val="44546A"/>
                          </a:solidFill>
                          <a:latin typeface="Segoe UI "/>
                        </a:rPr>
                        <a:t>Metadata Reconciler</a:t>
                      </a:r>
                      <a:endParaRPr lang="en-IN" sz="611" dirty="0">
                        <a:solidFill>
                          <a:srgbClr val="44546A"/>
                        </a:solidFill>
                        <a:latin typeface="Segoe UI "/>
                      </a:endParaRPr>
                    </a:p>
                  </p:txBody>
                </p:sp>
                <p:grpSp>
                  <p:nvGrpSpPr>
                    <p:cNvPr id="142" name="Group 141"/>
                    <p:cNvGrpSpPr/>
                    <p:nvPr/>
                  </p:nvGrpSpPr>
                  <p:grpSpPr>
                    <a:xfrm>
                      <a:off x="12705262" y="7198241"/>
                      <a:ext cx="645121" cy="615727"/>
                      <a:chOff x="4135406" y="4555337"/>
                      <a:chExt cx="1321554" cy="1245572"/>
                    </a:xfrm>
                  </p:grpSpPr>
                  <p:grpSp>
                    <p:nvGrpSpPr>
                      <p:cNvPr id="166" name="Group 165"/>
                      <p:cNvGrpSpPr/>
                      <p:nvPr/>
                    </p:nvGrpSpPr>
                    <p:grpSpPr>
                      <a:xfrm>
                        <a:off x="4135406" y="4555337"/>
                        <a:ext cx="1321554" cy="1245572"/>
                        <a:chOff x="4135406" y="4555337"/>
                        <a:chExt cx="1321554" cy="1245572"/>
                      </a:xfrm>
                    </p:grpSpPr>
                    <p:sp>
                      <p:nvSpPr>
                        <p:cNvPr id="195" name="Oval 194"/>
                        <p:cNvSpPr/>
                        <p:nvPr/>
                      </p:nvSpPr>
                      <p:spPr>
                        <a:xfrm>
                          <a:off x="4135406" y="4555337"/>
                          <a:ext cx="1321554" cy="1245572"/>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196" name="Oval 195"/>
                        <p:cNvSpPr/>
                        <p:nvPr/>
                      </p:nvSpPr>
                      <p:spPr>
                        <a:xfrm>
                          <a:off x="4221206" y="4702136"/>
                          <a:ext cx="1085205" cy="9740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grpSp>
                  <p:grpSp>
                    <p:nvGrpSpPr>
                      <p:cNvPr id="167" name="Group 166"/>
                      <p:cNvGrpSpPr/>
                      <p:nvPr/>
                    </p:nvGrpSpPr>
                    <p:grpSpPr>
                      <a:xfrm>
                        <a:off x="4264916" y="4794765"/>
                        <a:ext cx="941370" cy="809396"/>
                        <a:chOff x="6550525" y="3400265"/>
                        <a:chExt cx="1586743" cy="1366996"/>
                      </a:xfrm>
                    </p:grpSpPr>
                    <p:pic>
                      <p:nvPicPr>
                        <p:cNvPr id="170" name="Picture 169"/>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05385" y="3652046"/>
                          <a:ext cx="1341839" cy="825957"/>
                        </a:xfrm>
                        <a:prstGeom prst="rect">
                          <a:avLst/>
                        </a:prstGeom>
                      </p:spPr>
                    </p:pic>
                    <p:sp>
                      <p:nvSpPr>
                        <p:cNvPr id="171" name="Arc 170"/>
                        <p:cNvSpPr/>
                        <p:nvPr/>
                      </p:nvSpPr>
                      <p:spPr>
                        <a:xfrm rot="19109371">
                          <a:off x="6550525" y="3474358"/>
                          <a:ext cx="1352278" cy="1292903"/>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58796"/>
                          <a:endParaRPr lang="en-US" sz="1589" dirty="0">
                            <a:solidFill>
                              <a:prstClr val="black"/>
                            </a:solidFill>
                          </a:endParaRPr>
                        </a:p>
                      </p:txBody>
                    </p:sp>
                    <p:sp>
                      <p:nvSpPr>
                        <p:cNvPr id="172" name="Arc 171"/>
                        <p:cNvSpPr/>
                        <p:nvPr/>
                      </p:nvSpPr>
                      <p:spPr>
                        <a:xfrm rot="8198657">
                          <a:off x="6784985" y="3400265"/>
                          <a:ext cx="1352283" cy="1292907"/>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58796"/>
                          <a:endParaRPr lang="en-US" sz="1589" dirty="0">
                            <a:solidFill>
                              <a:prstClr val="black"/>
                            </a:solidFill>
                          </a:endParaRPr>
                        </a:p>
                      </p:txBody>
                    </p:sp>
                  </p:grpSp>
                </p:grpSp>
                <p:grpSp>
                  <p:nvGrpSpPr>
                    <p:cNvPr id="143" name="Group 142"/>
                    <p:cNvGrpSpPr/>
                    <p:nvPr/>
                  </p:nvGrpSpPr>
                  <p:grpSpPr>
                    <a:xfrm>
                      <a:off x="8806412" y="7153360"/>
                      <a:ext cx="661198" cy="594179"/>
                      <a:chOff x="11364986" y="2145649"/>
                      <a:chExt cx="2979794" cy="2867499"/>
                    </a:xfrm>
                  </p:grpSpPr>
                  <p:grpSp>
                    <p:nvGrpSpPr>
                      <p:cNvPr id="160" name="Group 159"/>
                      <p:cNvGrpSpPr/>
                      <p:nvPr/>
                    </p:nvGrpSpPr>
                    <p:grpSpPr>
                      <a:xfrm>
                        <a:off x="11364986" y="2145649"/>
                        <a:ext cx="2979794" cy="2867499"/>
                        <a:chOff x="-3458033" y="2083327"/>
                        <a:chExt cx="3528393" cy="3456384"/>
                      </a:xfrm>
                    </p:grpSpPr>
                    <p:sp>
                      <p:nvSpPr>
                        <p:cNvPr id="164" name="Oval 163"/>
                        <p:cNvSpPr/>
                        <p:nvPr/>
                      </p:nvSpPr>
                      <p:spPr>
                        <a:xfrm>
                          <a:off x="-3458033" y="2083327"/>
                          <a:ext cx="3528393" cy="3456384"/>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165" name="Oval 164"/>
                        <p:cNvSpPr/>
                        <p:nvPr/>
                      </p:nvSpPr>
                      <p:spPr>
                        <a:xfrm>
                          <a:off x="-3238358" y="2383260"/>
                          <a:ext cx="2916031" cy="285651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grpSp>
                  <p:pic>
                    <p:nvPicPr>
                      <p:cNvPr id="162" name="Picture 4" descr="C:\Users\366267\Desktop\Capture41.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744104" y="2530600"/>
                        <a:ext cx="2281284" cy="2239092"/>
                      </a:xfrm>
                      <a:prstGeom prst="rect">
                        <a:avLst/>
                      </a:prstGeom>
                      <a:noFill/>
                      <a:extLst>
                        <a:ext uri="{909E8E84-426E-40DD-AFC4-6F175D3DCCD1}">
                          <a14:hiddenFill xmlns:a14="http://schemas.microsoft.com/office/drawing/2010/main">
                            <a:solidFill>
                              <a:srgbClr val="FFFFFF"/>
                            </a:solidFill>
                          </a14:hiddenFill>
                        </a:ext>
                      </a:extLst>
                    </p:spPr>
                  </p:pic>
                </p:grpSp>
                <p:sp>
                  <p:nvSpPr>
                    <p:cNvPr id="144" name="TextBox 143"/>
                    <p:cNvSpPr txBox="1"/>
                    <p:nvPr/>
                  </p:nvSpPr>
                  <p:spPr>
                    <a:xfrm>
                      <a:off x="8044134" y="7793928"/>
                      <a:ext cx="2153333" cy="294381"/>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611" dirty="0">
                          <a:solidFill>
                            <a:srgbClr val="44546A"/>
                          </a:solidFill>
                          <a:latin typeface="Segoe UI "/>
                        </a:rPr>
                        <a:t>DataLake Processing QA</a:t>
                      </a:r>
                      <a:endParaRPr lang="en-IN" sz="611" dirty="0">
                        <a:solidFill>
                          <a:srgbClr val="44546A"/>
                        </a:solidFill>
                        <a:latin typeface="Segoe UI "/>
                      </a:endParaRPr>
                    </a:p>
                  </p:txBody>
                </p:sp>
                <p:sp>
                  <p:nvSpPr>
                    <p:cNvPr id="148" name="TextBox 147"/>
                    <p:cNvSpPr txBox="1"/>
                    <p:nvPr/>
                  </p:nvSpPr>
                  <p:spPr>
                    <a:xfrm>
                      <a:off x="11990292" y="7877174"/>
                      <a:ext cx="2153333" cy="294381"/>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611" dirty="0">
                          <a:solidFill>
                            <a:srgbClr val="44546A"/>
                          </a:solidFill>
                          <a:latin typeface="Segoe UI "/>
                        </a:rPr>
                        <a:t>Report Comparator</a:t>
                      </a:r>
                      <a:endParaRPr lang="en-IN" sz="611" dirty="0">
                        <a:solidFill>
                          <a:srgbClr val="44546A"/>
                        </a:solidFill>
                        <a:latin typeface="Segoe UI "/>
                      </a:endParaRPr>
                    </a:p>
                  </p:txBody>
                </p:sp>
                <p:grpSp>
                  <p:nvGrpSpPr>
                    <p:cNvPr id="149" name="Group 148"/>
                    <p:cNvGrpSpPr/>
                    <p:nvPr/>
                  </p:nvGrpSpPr>
                  <p:grpSpPr>
                    <a:xfrm>
                      <a:off x="5267017" y="7179740"/>
                      <a:ext cx="749400" cy="626123"/>
                      <a:chOff x="7109857" y="2170946"/>
                      <a:chExt cx="2979793" cy="2867499"/>
                    </a:xfrm>
                  </p:grpSpPr>
                  <p:grpSp>
                    <p:nvGrpSpPr>
                      <p:cNvPr id="152" name="Group 151"/>
                      <p:cNvGrpSpPr/>
                      <p:nvPr/>
                    </p:nvGrpSpPr>
                    <p:grpSpPr>
                      <a:xfrm>
                        <a:off x="7109857" y="2170946"/>
                        <a:ext cx="2979793" cy="2867499"/>
                        <a:chOff x="216174" y="2083327"/>
                        <a:chExt cx="3528392" cy="3456384"/>
                      </a:xfrm>
                    </p:grpSpPr>
                    <p:sp>
                      <p:nvSpPr>
                        <p:cNvPr id="157" name="Oval 156"/>
                        <p:cNvSpPr/>
                        <p:nvPr/>
                      </p:nvSpPr>
                      <p:spPr>
                        <a:xfrm>
                          <a:off x="216174" y="2083327"/>
                          <a:ext cx="3528392" cy="3456384"/>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159" name="Oval 158"/>
                        <p:cNvSpPr/>
                        <p:nvPr/>
                      </p:nvSpPr>
                      <p:spPr>
                        <a:xfrm>
                          <a:off x="522356" y="2383265"/>
                          <a:ext cx="2916028" cy="28565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grpSp>
                  <p:pic>
                    <p:nvPicPr>
                      <p:cNvPr id="154" name="Picture 7" descr="C:\Users\366267\Desktop\Capture1.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483728" y="2552079"/>
                        <a:ext cx="2201662" cy="198628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97" name="Rectangle 196"/>
                  <p:cNvSpPr/>
                  <p:nvPr/>
                </p:nvSpPr>
                <p:spPr>
                  <a:xfrm>
                    <a:off x="1474133" y="2705440"/>
                    <a:ext cx="4322270" cy="3416882"/>
                  </a:xfrm>
                  <a:prstGeom prst="rect">
                    <a:avLst/>
                  </a:prstGeom>
                  <a:noFill/>
                  <a:ln w="12700" cap="flat" cmpd="sng" algn="ctr">
                    <a:solidFill>
                      <a:srgbClr val="FF3A3A"/>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sp>
                <p:nvSpPr>
                  <p:cNvPr id="198" name="Rectangle 197"/>
                  <p:cNvSpPr/>
                  <p:nvPr/>
                </p:nvSpPr>
                <p:spPr>
                  <a:xfrm>
                    <a:off x="2655603" y="3011418"/>
                    <a:ext cx="1597274" cy="1092542"/>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199" name="Rounded Rectangle 198"/>
                  <p:cNvSpPr/>
                  <p:nvPr/>
                </p:nvSpPr>
                <p:spPr>
                  <a:xfrm>
                    <a:off x="2655603" y="2979010"/>
                    <a:ext cx="1613171" cy="308157"/>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611" b="1" kern="0" dirty="0">
                        <a:solidFill>
                          <a:srgbClr val="FFFFFF"/>
                        </a:solidFill>
                        <a:cs typeface="Calibri" panose="020F0502020204030204" pitchFamily="34" charset="0"/>
                      </a:rPr>
                      <a:t>Landing</a:t>
                    </a:r>
                  </a:p>
                </p:txBody>
              </p:sp>
              <p:sp>
                <p:nvSpPr>
                  <p:cNvPr id="200" name="Rounded Rectangle 199"/>
                  <p:cNvSpPr/>
                  <p:nvPr/>
                </p:nvSpPr>
                <p:spPr>
                  <a:xfrm>
                    <a:off x="2655603" y="3861310"/>
                    <a:ext cx="1597273" cy="267705"/>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LAYER 1</a:t>
                    </a:r>
                  </a:p>
                </p:txBody>
              </p:sp>
              <p:sp>
                <p:nvSpPr>
                  <p:cNvPr id="201" name="Rectangle 200"/>
                  <p:cNvSpPr/>
                  <p:nvPr/>
                </p:nvSpPr>
                <p:spPr>
                  <a:xfrm>
                    <a:off x="2863390" y="3317587"/>
                    <a:ext cx="1207325" cy="468455"/>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620759"/>
                    <a:endParaRPr lang="en-US" sz="1222" kern="0" dirty="0">
                      <a:cs typeface="Calibri" panose="020F0502020204030204" pitchFamily="34" charset="0"/>
                    </a:endParaRPr>
                  </a:p>
                </p:txBody>
              </p:sp>
              <p:sp>
                <p:nvSpPr>
                  <p:cNvPr id="202" name="Rectangle 201"/>
                  <p:cNvSpPr/>
                  <p:nvPr/>
                </p:nvSpPr>
                <p:spPr>
                  <a:xfrm>
                    <a:off x="2863389" y="3383949"/>
                    <a:ext cx="1241251" cy="447519"/>
                  </a:xfrm>
                  <a:prstGeom prst="rect">
                    <a:avLst/>
                  </a:prstGeom>
                </p:spPr>
                <p:txBody>
                  <a:bodyPr wrap="square">
                    <a:spAutoFit/>
                  </a:bodyPr>
                  <a:lstStyle/>
                  <a:p>
                    <a:pPr defTabSz="679245"/>
                    <a:r>
                      <a:rPr lang="en-US" sz="560" b="1" dirty="0">
                        <a:solidFill>
                          <a:srgbClr val="44546A"/>
                        </a:solidFill>
                      </a:rPr>
                      <a:t>Full / Incremental tables</a:t>
                    </a:r>
                  </a:p>
                </p:txBody>
              </p:sp>
              <p:sp>
                <p:nvSpPr>
                  <p:cNvPr id="203" name="Rectangle 202"/>
                  <p:cNvSpPr/>
                  <p:nvPr/>
                </p:nvSpPr>
                <p:spPr>
                  <a:xfrm>
                    <a:off x="5794081" y="2700973"/>
                    <a:ext cx="3861770" cy="3421349"/>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grpSp>
                <p:nvGrpSpPr>
                  <p:cNvPr id="204" name="Group 203"/>
                  <p:cNvGrpSpPr/>
                  <p:nvPr/>
                </p:nvGrpSpPr>
                <p:grpSpPr>
                  <a:xfrm>
                    <a:off x="1955705" y="6308590"/>
                    <a:ext cx="6877841" cy="458944"/>
                    <a:chOff x="1379910" y="5424530"/>
                    <a:chExt cx="5886597" cy="356211"/>
                  </a:xfrm>
                </p:grpSpPr>
                <p:sp>
                  <p:nvSpPr>
                    <p:cNvPr id="205" name="Rounded Rectangle 204"/>
                    <p:cNvSpPr/>
                    <p:nvPr/>
                  </p:nvSpPr>
                  <p:spPr>
                    <a:xfrm>
                      <a:off x="1379910" y="5424530"/>
                      <a:ext cx="115416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558710"/>
                      <a:r>
                        <a:rPr lang="en-US" sz="672" b="1" kern="0" dirty="0">
                          <a:solidFill>
                            <a:prstClr val="white"/>
                          </a:solidFill>
                        </a:rPr>
                        <a:t>Metadata Validation</a:t>
                      </a:r>
                    </a:p>
                  </p:txBody>
                </p:sp>
                <p:sp>
                  <p:nvSpPr>
                    <p:cNvPr id="206" name="Rounded Rectangle 205"/>
                    <p:cNvSpPr/>
                    <p:nvPr/>
                  </p:nvSpPr>
                  <p:spPr>
                    <a:xfrm>
                      <a:off x="3363358" y="5437069"/>
                      <a:ext cx="155498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558710"/>
                      <a:r>
                        <a:rPr lang="en-US" sz="672" b="1" kern="0" dirty="0">
                          <a:solidFill>
                            <a:prstClr val="white"/>
                          </a:solidFill>
                        </a:rPr>
                        <a:t>History/Full/Incremental  data Validation</a:t>
                      </a:r>
                    </a:p>
                  </p:txBody>
                </p:sp>
                <p:sp>
                  <p:nvSpPr>
                    <p:cNvPr id="207" name="Rounded Rectangle 206"/>
                    <p:cNvSpPr/>
                    <p:nvPr/>
                  </p:nvSpPr>
                  <p:spPr>
                    <a:xfrm>
                      <a:off x="6112340" y="5424530"/>
                      <a:ext cx="1154167" cy="343672"/>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558710"/>
                      <a:r>
                        <a:rPr lang="en-US" sz="611" b="1" kern="0" dirty="0">
                          <a:solidFill>
                            <a:prstClr val="white"/>
                          </a:solidFill>
                        </a:rPr>
                        <a:t>Report Validation</a:t>
                      </a:r>
                    </a:p>
                  </p:txBody>
                </p:sp>
              </p:grpSp>
              <p:sp>
                <p:nvSpPr>
                  <p:cNvPr id="208" name="Rounded Rectangle 207"/>
                  <p:cNvSpPr/>
                  <p:nvPr/>
                </p:nvSpPr>
                <p:spPr>
                  <a:xfrm>
                    <a:off x="334125" y="6162008"/>
                    <a:ext cx="979124" cy="557337"/>
                  </a:xfrm>
                  <a:prstGeom prst="roundRect">
                    <a:avLst/>
                  </a:prstGeom>
                  <a:noFill/>
                  <a:ln>
                    <a:solidFill>
                      <a:schemeClr val="tx1">
                        <a:lumMod val="75000"/>
                      </a:schemeClr>
                    </a:solidFill>
                    <a:prstDash val="sysDot"/>
                  </a:ln>
                </p:spPr>
                <p:style>
                  <a:lnRef idx="2">
                    <a:schemeClr val="accent6">
                      <a:shade val="50000"/>
                    </a:schemeClr>
                  </a:lnRef>
                  <a:fillRef idx="1002">
                    <a:schemeClr val="lt2"/>
                  </a:fillRef>
                  <a:effectRef idx="0">
                    <a:schemeClr val="accent6"/>
                  </a:effectRef>
                  <a:fontRef idx="minor">
                    <a:schemeClr val="lt1"/>
                  </a:fontRef>
                </p:style>
                <p:txBody>
                  <a:bodyPr lIns="74503" tIns="37251" rIns="74503" bIns="37251" rtlCol="0" anchor="ctr"/>
                  <a:lstStyle/>
                  <a:p>
                    <a:pPr indent="-66693" algn="ctr" defTabSz="548819">
                      <a:lnSpc>
                        <a:spcPts val="541"/>
                      </a:lnSpc>
                      <a:spcBef>
                        <a:spcPct val="10000"/>
                      </a:spcBef>
                      <a:defRPr/>
                    </a:pPr>
                    <a:r>
                      <a:rPr lang="en-US" sz="652" b="1" kern="0" dirty="0">
                        <a:solidFill>
                          <a:srgbClr val="44546A"/>
                        </a:solidFill>
                        <a:cs typeface="Calibri" panose="020F0502020204030204" pitchFamily="34" charset="0"/>
                      </a:rPr>
                      <a:t>QA Strategy</a:t>
                    </a:r>
                  </a:p>
                </p:txBody>
              </p:sp>
              <p:sp>
                <p:nvSpPr>
                  <p:cNvPr id="212" name="Rounded Rectangle 211"/>
                  <p:cNvSpPr/>
                  <p:nvPr/>
                </p:nvSpPr>
                <p:spPr>
                  <a:xfrm>
                    <a:off x="337760" y="6837676"/>
                    <a:ext cx="970438" cy="660661"/>
                  </a:xfrm>
                  <a:prstGeom prst="roundRect">
                    <a:avLst/>
                  </a:prstGeom>
                  <a:noFill/>
                  <a:ln>
                    <a:solidFill>
                      <a:schemeClr val="tx1">
                        <a:lumMod val="75000"/>
                      </a:schemeClr>
                    </a:solidFill>
                    <a:prstDash val="sysDot"/>
                  </a:ln>
                </p:spPr>
                <p:style>
                  <a:lnRef idx="2">
                    <a:schemeClr val="accent6">
                      <a:shade val="50000"/>
                    </a:schemeClr>
                  </a:lnRef>
                  <a:fillRef idx="1002">
                    <a:schemeClr val="lt2"/>
                  </a:fillRef>
                  <a:effectRef idx="0">
                    <a:schemeClr val="accent6"/>
                  </a:effectRef>
                  <a:fontRef idx="minor">
                    <a:schemeClr val="lt1"/>
                  </a:fontRef>
                </p:style>
                <p:txBody>
                  <a:bodyPr lIns="74503" tIns="37251" rIns="74503" bIns="37251" rtlCol="0" anchor="ctr"/>
                  <a:lstStyle/>
                  <a:p>
                    <a:pPr indent="-66693" algn="ctr" defTabSz="548819">
                      <a:lnSpc>
                        <a:spcPts val="541"/>
                      </a:lnSpc>
                      <a:spcBef>
                        <a:spcPct val="10000"/>
                      </a:spcBef>
                      <a:defRPr/>
                    </a:pPr>
                    <a:endParaRPr lang="en-US" sz="652" b="1" kern="0" dirty="0">
                      <a:solidFill>
                        <a:srgbClr val="44546A"/>
                      </a:solidFill>
                      <a:cs typeface="Calibri" panose="020F0502020204030204" pitchFamily="34" charset="0"/>
                    </a:endParaRPr>
                  </a:p>
                </p:txBody>
              </p:sp>
              <p:cxnSp>
                <p:nvCxnSpPr>
                  <p:cNvPr id="215" name="Straight Arrow Connector 214"/>
                  <p:cNvCxnSpPr/>
                  <p:nvPr/>
                </p:nvCxnSpPr>
                <p:spPr>
                  <a:xfrm>
                    <a:off x="5407081" y="3698967"/>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cxnSp>
                <p:nvCxnSpPr>
                  <p:cNvPr id="216" name="Straight Arrow Connector 215"/>
                  <p:cNvCxnSpPr/>
                  <p:nvPr/>
                </p:nvCxnSpPr>
                <p:spPr>
                  <a:xfrm>
                    <a:off x="5388425" y="4796620"/>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sp>
                <p:nvSpPr>
                  <p:cNvPr id="217" name="TextBox 216"/>
                  <p:cNvSpPr txBox="1"/>
                  <p:nvPr/>
                </p:nvSpPr>
                <p:spPr>
                  <a:xfrm>
                    <a:off x="5503838" y="3459093"/>
                    <a:ext cx="646178" cy="315041"/>
                  </a:xfrm>
                  <a:prstGeom prst="rect">
                    <a:avLst/>
                  </a:prstGeom>
                  <a:noFill/>
                </p:spPr>
                <p:txBody>
                  <a:bodyPr wrap="none" rtlCol="0">
                    <a:spAutoFit/>
                  </a:bodyPr>
                  <a:lstStyle/>
                  <a:p>
                    <a:r>
                      <a:rPr lang="en-US" sz="611" dirty="0">
                        <a:solidFill>
                          <a:prstClr val="black"/>
                        </a:solidFill>
                      </a:rPr>
                      <a:t>Compare</a:t>
                    </a:r>
                  </a:p>
                </p:txBody>
              </p:sp>
              <p:sp>
                <p:nvSpPr>
                  <p:cNvPr id="218" name="TextBox 217"/>
                  <p:cNvSpPr txBox="1"/>
                  <p:nvPr/>
                </p:nvSpPr>
                <p:spPr>
                  <a:xfrm>
                    <a:off x="5486265" y="4487752"/>
                    <a:ext cx="646178" cy="315041"/>
                  </a:xfrm>
                  <a:prstGeom prst="rect">
                    <a:avLst/>
                  </a:prstGeom>
                  <a:noFill/>
                </p:spPr>
                <p:txBody>
                  <a:bodyPr wrap="none" rtlCol="0">
                    <a:spAutoFit/>
                  </a:bodyPr>
                  <a:lstStyle/>
                  <a:p>
                    <a:r>
                      <a:rPr lang="en-US" sz="611" dirty="0">
                        <a:solidFill>
                          <a:prstClr val="black"/>
                        </a:solidFill>
                      </a:rPr>
                      <a:t>Compare</a:t>
                    </a:r>
                  </a:p>
                </p:txBody>
              </p:sp>
              <p:sp>
                <p:nvSpPr>
                  <p:cNvPr id="219" name="Rectangle 218"/>
                  <p:cNvSpPr/>
                  <p:nvPr/>
                </p:nvSpPr>
                <p:spPr>
                  <a:xfrm>
                    <a:off x="2655603" y="4315286"/>
                    <a:ext cx="1597274" cy="1092541"/>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20" name="Rounded Rectangle 219"/>
                  <p:cNvSpPr/>
                  <p:nvPr/>
                </p:nvSpPr>
                <p:spPr>
                  <a:xfrm>
                    <a:off x="2661715" y="4308368"/>
                    <a:ext cx="1607059" cy="268810"/>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611" b="1" kern="0" dirty="0">
                        <a:solidFill>
                          <a:srgbClr val="FFFFFF"/>
                        </a:solidFill>
                        <a:cs typeface="Calibri" panose="020F0502020204030204" pitchFamily="34" charset="0"/>
                      </a:rPr>
                      <a:t>Core</a:t>
                    </a:r>
                  </a:p>
                </p:txBody>
              </p:sp>
              <p:sp>
                <p:nvSpPr>
                  <p:cNvPr id="221" name="Rounded Rectangle 220"/>
                  <p:cNvSpPr/>
                  <p:nvPr/>
                </p:nvSpPr>
                <p:spPr>
                  <a:xfrm>
                    <a:off x="2661715" y="5177658"/>
                    <a:ext cx="1591162" cy="255225"/>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LAYER 2</a:t>
                    </a:r>
                  </a:p>
                </p:txBody>
              </p:sp>
              <p:sp>
                <p:nvSpPr>
                  <p:cNvPr id="222" name="Rectangle 221"/>
                  <p:cNvSpPr/>
                  <p:nvPr/>
                </p:nvSpPr>
                <p:spPr>
                  <a:xfrm>
                    <a:off x="2863390" y="4621455"/>
                    <a:ext cx="1207325" cy="468455"/>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620759"/>
                    <a:endParaRPr lang="en-US" sz="1222" kern="0" dirty="0">
                      <a:solidFill>
                        <a:prstClr val="white"/>
                      </a:solidFill>
                      <a:cs typeface="Calibri" panose="020F0502020204030204" pitchFamily="34" charset="0"/>
                    </a:endParaRPr>
                  </a:p>
                </p:txBody>
              </p:sp>
              <p:sp>
                <p:nvSpPr>
                  <p:cNvPr id="223" name="Rectangle 222"/>
                  <p:cNvSpPr/>
                  <p:nvPr/>
                </p:nvSpPr>
                <p:spPr>
                  <a:xfrm>
                    <a:off x="2863389" y="4687818"/>
                    <a:ext cx="1241251" cy="447519"/>
                  </a:xfrm>
                  <a:prstGeom prst="rect">
                    <a:avLst/>
                  </a:prstGeom>
                </p:spPr>
                <p:txBody>
                  <a:bodyPr wrap="square">
                    <a:spAutoFit/>
                  </a:bodyPr>
                  <a:lstStyle/>
                  <a:p>
                    <a:pPr defTabSz="679245"/>
                    <a:r>
                      <a:rPr lang="en-US" sz="560" b="1" dirty="0">
                        <a:solidFill>
                          <a:srgbClr val="44546A"/>
                        </a:solidFill>
                      </a:rPr>
                      <a:t>History/Full / Incremental tables</a:t>
                    </a:r>
                  </a:p>
                </p:txBody>
              </p:sp>
              <p:pic>
                <p:nvPicPr>
                  <p:cNvPr id="224" name="Picture 223"/>
                  <p:cNvPicPr>
                    <a:picLocks noChangeAspect="1"/>
                  </p:cNvPicPr>
                  <p:nvPr/>
                </p:nvPicPr>
                <p:blipFill>
                  <a:blip r:embed="rId8"/>
                  <a:stretch>
                    <a:fillRect/>
                  </a:stretch>
                </p:blipFill>
                <p:spPr>
                  <a:xfrm>
                    <a:off x="2690096" y="5529237"/>
                    <a:ext cx="1619687" cy="588576"/>
                  </a:xfrm>
                  <a:prstGeom prst="rect">
                    <a:avLst/>
                  </a:prstGeom>
                </p:spPr>
              </p:pic>
              <p:cxnSp>
                <p:nvCxnSpPr>
                  <p:cNvPr id="225" name="Straight Arrow Connector 224"/>
                  <p:cNvCxnSpPr/>
                  <p:nvPr/>
                </p:nvCxnSpPr>
                <p:spPr>
                  <a:xfrm>
                    <a:off x="5386889" y="5789553"/>
                    <a:ext cx="797086" cy="716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sp>
                <p:nvSpPr>
                  <p:cNvPr id="226" name="TextBox 225"/>
                  <p:cNvSpPr txBox="1"/>
                  <p:nvPr/>
                </p:nvSpPr>
                <p:spPr>
                  <a:xfrm>
                    <a:off x="5440441" y="5557062"/>
                    <a:ext cx="646178" cy="315041"/>
                  </a:xfrm>
                  <a:prstGeom prst="rect">
                    <a:avLst/>
                  </a:prstGeom>
                  <a:noFill/>
                </p:spPr>
                <p:txBody>
                  <a:bodyPr wrap="none" rtlCol="0">
                    <a:spAutoFit/>
                  </a:bodyPr>
                  <a:lstStyle/>
                  <a:p>
                    <a:r>
                      <a:rPr lang="en-US" sz="611" dirty="0">
                        <a:solidFill>
                          <a:prstClr val="black"/>
                        </a:solidFill>
                      </a:rPr>
                      <a:t>Compare</a:t>
                    </a:r>
                  </a:p>
                </p:txBody>
              </p:sp>
              <p:sp>
                <p:nvSpPr>
                  <p:cNvPr id="227" name="Rectangle 226"/>
                  <p:cNvSpPr/>
                  <p:nvPr/>
                </p:nvSpPr>
                <p:spPr>
                  <a:xfrm>
                    <a:off x="6920860" y="3011418"/>
                    <a:ext cx="1597274" cy="1092542"/>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28" name="Rounded Rectangle 227"/>
                  <p:cNvSpPr/>
                  <p:nvPr/>
                </p:nvSpPr>
                <p:spPr>
                  <a:xfrm>
                    <a:off x="6920860" y="2986363"/>
                    <a:ext cx="1613171" cy="300804"/>
                  </a:xfrm>
                  <a:prstGeom prst="roundRect">
                    <a:avLst>
                      <a:gd name="adj" fmla="val 0"/>
                    </a:avLst>
                  </a:prstGeom>
                  <a:solidFill>
                    <a:schemeClr val="accent5"/>
                  </a:solidFill>
                  <a:ln w="12700" cap="flat" cmpd="sng" algn="ctr">
                    <a:noFill/>
                    <a:prstDash val="solid"/>
                  </a:ln>
                  <a:effectLst/>
                </p:spPr>
                <p:txBody>
                  <a:bodyPr lIns="0" rIns="0" anchor="ctr"/>
                  <a:lstStyle/>
                  <a:p>
                    <a:pPr algn="ctr" defTabSz="620759"/>
                    <a:r>
                      <a:rPr lang="en-US" sz="611" b="1" kern="0" dirty="0">
                        <a:solidFill>
                          <a:srgbClr val="FFFFFF"/>
                        </a:solidFill>
                        <a:cs typeface="Calibri" panose="020F0502020204030204" pitchFamily="34" charset="0"/>
                      </a:rPr>
                      <a:t>Staging</a:t>
                    </a:r>
                  </a:p>
                </p:txBody>
              </p:sp>
              <p:sp>
                <p:nvSpPr>
                  <p:cNvPr id="229" name="Rounded Rectangle 228"/>
                  <p:cNvSpPr/>
                  <p:nvPr/>
                </p:nvSpPr>
                <p:spPr>
                  <a:xfrm>
                    <a:off x="6909930" y="3848654"/>
                    <a:ext cx="1624101" cy="280361"/>
                  </a:xfrm>
                  <a:prstGeom prst="roundRect">
                    <a:avLst>
                      <a:gd name="adj" fmla="val 0"/>
                    </a:avLst>
                  </a:prstGeom>
                  <a:solidFill>
                    <a:schemeClr val="accent5"/>
                  </a:solidFill>
                  <a:ln w="12700" cap="flat" cmpd="sng" algn="ctr">
                    <a:no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LAYER 1</a:t>
                    </a:r>
                  </a:p>
                </p:txBody>
              </p:sp>
              <p:sp>
                <p:nvSpPr>
                  <p:cNvPr id="230" name="Rectangle 229"/>
                  <p:cNvSpPr/>
                  <p:nvPr/>
                </p:nvSpPr>
                <p:spPr>
                  <a:xfrm>
                    <a:off x="7128647" y="3317587"/>
                    <a:ext cx="1207325" cy="468455"/>
                  </a:xfrm>
                  <a:prstGeom prst="rect">
                    <a:avLst/>
                  </a:prstGeom>
                  <a:solidFill>
                    <a:sysClr val="window" lastClr="FFFFFF"/>
                  </a:solidFill>
                  <a:ln w="12700" cap="flat" cmpd="sng" algn="ctr">
                    <a:solidFill>
                      <a:schemeClr val="accent5"/>
                    </a:solidFill>
                    <a:prstDash val="solid"/>
                    <a:miter lim="800000"/>
                  </a:ln>
                  <a:effectLst/>
                </p:spPr>
                <p:txBody>
                  <a:bodyPr rtlCol="0" anchor="ctr"/>
                  <a:lstStyle/>
                  <a:p>
                    <a:pPr algn="ctr" defTabSz="620759"/>
                    <a:endParaRPr lang="en-US" sz="1222" kern="0" dirty="0">
                      <a:solidFill>
                        <a:prstClr val="white"/>
                      </a:solidFill>
                      <a:cs typeface="Calibri" panose="020F0502020204030204" pitchFamily="34" charset="0"/>
                    </a:endParaRPr>
                  </a:p>
                </p:txBody>
              </p:sp>
              <p:sp>
                <p:nvSpPr>
                  <p:cNvPr id="231" name="Rectangle 230"/>
                  <p:cNvSpPr/>
                  <p:nvPr/>
                </p:nvSpPr>
                <p:spPr>
                  <a:xfrm>
                    <a:off x="7128647" y="3383949"/>
                    <a:ext cx="1241251" cy="447519"/>
                  </a:xfrm>
                  <a:prstGeom prst="rect">
                    <a:avLst/>
                  </a:prstGeom>
                </p:spPr>
                <p:txBody>
                  <a:bodyPr wrap="square">
                    <a:spAutoFit/>
                  </a:bodyPr>
                  <a:lstStyle/>
                  <a:p>
                    <a:pPr defTabSz="679245"/>
                    <a:r>
                      <a:rPr lang="en-US" sz="560" b="1" dirty="0">
                        <a:solidFill>
                          <a:srgbClr val="44546A"/>
                        </a:solidFill>
                      </a:rPr>
                      <a:t>Full / Incremental tables</a:t>
                    </a:r>
                  </a:p>
                </p:txBody>
              </p:sp>
              <p:sp>
                <p:nvSpPr>
                  <p:cNvPr id="232" name="Rectangle 231"/>
                  <p:cNvSpPr/>
                  <p:nvPr/>
                </p:nvSpPr>
                <p:spPr>
                  <a:xfrm>
                    <a:off x="6920860" y="4315286"/>
                    <a:ext cx="1597274" cy="1092541"/>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33" name="Rounded Rectangle 232"/>
                  <p:cNvSpPr/>
                  <p:nvPr/>
                </p:nvSpPr>
                <p:spPr>
                  <a:xfrm>
                    <a:off x="6909930" y="4282793"/>
                    <a:ext cx="1624101" cy="308240"/>
                  </a:xfrm>
                  <a:prstGeom prst="roundRect">
                    <a:avLst>
                      <a:gd name="adj" fmla="val 0"/>
                    </a:avLst>
                  </a:prstGeom>
                  <a:solidFill>
                    <a:schemeClr val="accent5"/>
                  </a:solidFill>
                  <a:ln w="12700" cap="flat" cmpd="sng" algn="ctr">
                    <a:noFill/>
                    <a:prstDash val="solid"/>
                  </a:ln>
                  <a:effectLst/>
                </p:spPr>
                <p:txBody>
                  <a:bodyPr lIns="0" rIns="0" anchor="ctr"/>
                  <a:lstStyle/>
                  <a:p>
                    <a:pPr algn="ctr" defTabSz="620759"/>
                    <a:r>
                      <a:rPr lang="en-US" sz="611" b="1" kern="0" dirty="0">
                        <a:solidFill>
                          <a:srgbClr val="FFFFFF"/>
                        </a:solidFill>
                        <a:cs typeface="Calibri" panose="020F0502020204030204" pitchFamily="34" charset="0"/>
                      </a:rPr>
                      <a:t>Foundation</a:t>
                    </a:r>
                  </a:p>
                </p:txBody>
              </p:sp>
              <p:sp>
                <p:nvSpPr>
                  <p:cNvPr id="234" name="Rounded Rectangle 233"/>
                  <p:cNvSpPr/>
                  <p:nvPr/>
                </p:nvSpPr>
                <p:spPr>
                  <a:xfrm>
                    <a:off x="6909930" y="5186264"/>
                    <a:ext cx="1608204" cy="246619"/>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LAYER 2</a:t>
                    </a:r>
                  </a:p>
                </p:txBody>
              </p:sp>
              <p:sp>
                <p:nvSpPr>
                  <p:cNvPr id="235" name="Rectangle 234"/>
                  <p:cNvSpPr/>
                  <p:nvPr/>
                </p:nvSpPr>
                <p:spPr>
                  <a:xfrm>
                    <a:off x="7128647" y="4621455"/>
                    <a:ext cx="1207325" cy="468455"/>
                  </a:xfrm>
                  <a:prstGeom prst="rect">
                    <a:avLst/>
                  </a:prstGeom>
                  <a:solidFill>
                    <a:sysClr val="window" lastClr="FFFFFF"/>
                  </a:solidFill>
                  <a:ln w="12700" cap="flat" cmpd="sng" algn="ctr">
                    <a:solidFill>
                      <a:schemeClr val="accent5"/>
                    </a:solidFill>
                    <a:prstDash val="solid"/>
                    <a:miter lim="800000"/>
                  </a:ln>
                  <a:effectLst/>
                </p:spPr>
                <p:txBody>
                  <a:bodyPr rtlCol="0" anchor="ctr"/>
                  <a:lstStyle/>
                  <a:p>
                    <a:pPr algn="ctr" defTabSz="620759"/>
                    <a:endParaRPr lang="en-US" sz="1222" kern="0" dirty="0">
                      <a:solidFill>
                        <a:prstClr val="white"/>
                      </a:solidFill>
                      <a:cs typeface="Calibri" panose="020F0502020204030204" pitchFamily="34" charset="0"/>
                    </a:endParaRPr>
                  </a:p>
                </p:txBody>
              </p:sp>
              <p:sp>
                <p:nvSpPr>
                  <p:cNvPr id="236" name="Rectangle 235"/>
                  <p:cNvSpPr/>
                  <p:nvPr/>
                </p:nvSpPr>
                <p:spPr>
                  <a:xfrm>
                    <a:off x="7128647" y="4687818"/>
                    <a:ext cx="1241251" cy="447519"/>
                  </a:xfrm>
                  <a:prstGeom prst="rect">
                    <a:avLst/>
                  </a:prstGeom>
                </p:spPr>
                <p:txBody>
                  <a:bodyPr wrap="square">
                    <a:spAutoFit/>
                  </a:bodyPr>
                  <a:lstStyle/>
                  <a:p>
                    <a:pPr defTabSz="679245"/>
                    <a:r>
                      <a:rPr lang="en-US" sz="560" b="1" dirty="0">
                        <a:solidFill>
                          <a:srgbClr val="44546A"/>
                        </a:solidFill>
                      </a:rPr>
                      <a:t>History/Full / Incremental tables</a:t>
                    </a:r>
                  </a:p>
                </p:txBody>
              </p:sp>
              <p:pic>
                <p:nvPicPr>
                  <p:cNvPr id="237" name="Picture 236"/>
                  <p:cNvPicPr>
                    <a:picLocks noChangeAspect="1"/>
                  </p:cNvPicPr>
                  <p:nvPr/>
                </p:nvPicPr>
                <p:blipFill>
                  <a:blip r:embed="rId8"/>
                  <a:stretch>
                    <a:fillRect/>
                  </a:stretch>
                </p:blipFill>
                <p:spPr>
                  <a:xfrm>
                    <a:off x="6955353" y="5529237"/>
                    <a:ext cx="1619687" cy="588576"/>
                  </a:xfrm>
                  <a:prstGeom prst="rect">
                    <a:avLst/>
                  </a:prstGeom>
                </p:spPr>
              </p:pic>
              <p:pic>
                <p:nvPicPr>
                  <p:cNvPr id="240" name="Picture 23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8666167" y="5480556"/>
                    <a:ext cx="716029" cy="357314"/>
                  </a:xfrm>
                  <a:prstGeom prst="rect">
                    <a:avLst/>
                  </a:prstGeom>
                </p:spPr>
              </p:pic>
              <p:pic>
                <p:nvPicPr>
                  <p:cNvPr id="241" name="Picture 24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8672064" y="5747205"/>
                    <a:ext cx="668253" cy="306569"/>
                  </a:xfrm>
                  <a:prstGeom prst="rect">
                    <a:avLst/>
                  </a:prstGeom>
                </p:spPr>
              </p:pic>
              <p:cxnSp>
                <p:nvCxnSpPr>
                  <p:cNvPr id="260" name="Straight Arrow Connector 259"/>
                  <p:cNvCxnSpPr>
                    <a:endCxn id="219" idx="0"/>
                  </p:cNvCxnSpPr>
                  <p:nvPr/>
                </p:nvCxnSpPr>
                <p:spPr>
                  <a:xfrm>
                    <a:off x="3454239" y="4183985"/>
                    <a:ext cx="1" cy="13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3456603" y="5419726"/>
                    <a:ext cx="11005" cy="124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7681269" y="4157995"/>
                    <a:ext cx="1" cy="13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7683632" y="5407913"/>
                    <a:ext cx="11005" cy="124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4" name="TextBox 263"/>
                  <p:cNvSpPr txBox="1"/>
                  <p:nvPr/>
                </p:nvSpPr>
                <p:spPr>
                  <a:xfrm>
                    <a:off x="4259223" y="2849181"/>
                    <a:ext cx="1515400" cy="390277"/>
                  </a:xfrm>
                  <a:prstGeom prst="rect">
                    <a:avLst/>
                  </a:prstGeom>
                  <a:noFill/>
                </p:spPr>
                <p:txBody>
                  <a:bodyPr wrap="none" rtlCol="0">
                    <a:spAutoFit/>
                  </a:bodyPr>
                  <a:lstStyle/>
                  <a:p>
                    <a:r>
                      <a:rPr lang="en-US" sz="900" b="1" dirty="0"/>
                      <a:t>On Premise/Cloud</a:t>
                    </a:r>
                  </a:p>
                </p:txBody>
              </p:sp>
              <p:sp>
                <p:nvSpPr>
                  <p:cNvPr id="265" name="TextBox 264"/>
                  <p:cNvSpPr txBox="1"/>
                  <p:nvPr/>
                </p:nvSpPr>
                <p:spPr>
                  <a:xfrm>
                    <a:off x="5884309" y="2810830"/>
                    <a:ext cx="900384" cy="390277"/>
                  </a:xfrm>
                  <a:prstGeom prst="rect">
                    <a:avLst/>
                  </a:prstGeom>
                  <a:noFill/>
                </p:spPr>
                <p:txBody>
                  <a:bodyPr wrap="none" rtlCol="0">
                    <a:spAutoFit/>
                  </a:bodyPr>
                  <a:lstStyle/>
                  <a:p>
                    <a:r>
                      <a:rPr lang="en-US" sz="900" b="1" dirty="0"/>
                      <a:t>On Cloud</a:t>
                    </a:r>
                  </a:p>
                </p:txBody>
              </p:sp>
              <p:sp>
                <p:nvSpPr>
                  <p:cNvPr id="266" name="Rounded Rectangle 265"/>
                  <p:cNvSpPr/>
                  <p:nvPr/>
                </p:nvSpPr>
                <p:spPr>
                  <a:xfrm>
                    <a:off x="9312435" y="6346630"/>
                    <a:ext cx="1608702" cy="442789"/>
                  </a:xfrm>
                  <a:prstGeom prst="roundRect">
                    <a:avLst/>
                  </a:prstGeom>
                  <a:solidFill>
                    <a:schemeClr val="bg2">
                      <a:lumMod val="25000"/>
                    </a:schemeClr>
                  </a:solidFill>
                  <a:ln w="12700" cap="flat" cmpd="sng" algn="ctr">
                    <a:noFill/>
                    <a:prstDash val="solid"/>
                    <a:miter lim="800000"/>
                  </a:ln>
                  <a:effectLst/>
                </p:spPr>
                <p:txBody>
                  <a:bodyPr rtlCol="0" anchor="ctr"/>
                  <a:lstStyle/>
                  <a:p>
                    <a:pPr algn="ctr" defTabSz="558710"/>
                    <a:r>
                      <a:rPr lang="en-US" sz="611" b="1" kern="0" dirty="0">
                        <a:solidFill>
                          <a:prstClr val="white"/>
                        </a:solidFill>
                      </a:rPr>
                      <a:t>ETL and BI Performance Testing</a:t>
                    </a:r>
                  </a:p>
                </p:txBody>
              </p:sp>
              <p:sp>
                <p:nvSpPr>
                  <p:cNvPr id="2" name="Rounded Rectangle 1"/>
                  <p:cNvSpPr/>
                  <p:nvPr/>
                </p:nvSpPr>
                <p:spPr>
                  <a:xfrm>
                    <a:off x="2807953" y="2503015"/>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13" b="1" dirty="0">
                        <a:solidFill>
                          <a:schemeClr val="bg1"/>
                        </a:solidFill>
                      </a:rPr>
                      <a:t>Source Database</a:t>
                    </a:r>
                  </a:p>
                </p:txBody>
              </p:sp>
              <p:sp>
                <p:nvSpPr>
                  <p:cNvPr id="133" name="Rectangle 132"/>
                  <p:cNvSpPr/>
                  <p:nvPr/>
                </p:nvSpPr>
                <p:spPr>
                  <a:xfrm>
                    <a:off x="336827" y="2694733"/>
                    <a:ext cx="986828" cy="3395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grpSp>
                <p:nvGrpSpPr>
                  <p:cNvPr id="273" name="Group 272"/>
                  <p:cNvGrpSpPr/>
                  <p:nvPr/>
                </p:nvGrpSpPr>
                <p:grpSpPr>
                  <a:xfrm>
                    <a:off x="9740030" y="2677666"/>
                    <a:ext cx="1259966" cy="3395213"/>
                    <a:chOff x="-97230" y="2661392"/>
                    <a:chExt cx="1259966" cy="3395213"/>
                  </a:xfrm>
                </p:grpSpPr>
                <p:sp>
                  <p:nvSpPr>
                    <p:cNvPr id="274" name="Rectangle 273"/>
                    <p:cNvSpPr/>
                    <p:nvPr/>
                  </p:nvSpPr>
                  <p:spPr>
                    <a:xfrm>
                      <a:off x="25017" y="2661392"/>
                      <a:ext cx="986828" cy="3395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grpSp>
                  <p:nvGrpSpPr>
                    <p:cNvPr id="275" name="Group 274"/>
                    <p:cNvGrpSpPr/>
                    <p:nvPr/>
                  </p:nvGrpSpPr>
                  <p:grpSpPr>
                    <a:xfrm>
                      <a:off x="127864" y="2709855"/>
                      <a:ext cx="889310" cy="757060"/>
                      <a:chOff x="318080" y="4944874"/>
                      <a:chExt cx="1428437" cy="1659042"/>
                    </a:xfrm>
                  </p:grpSpPr>
                  <p:pic>
                    <p:nvPicPr>
                      <p:cNvPr id="284" name="Picture 28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52271" y="4944874"/>
                        <a:ext cx="726497" cy="1224616"/>
                      </a:xfrm>
                      <a:prstGeom prst="rect">
                        <a:avLst/>
                      </a:prstGeom>
                      <a:ln>
                        <a:noFill/>
                      </a:ln>
                    </p:spPr>
                  </p:pic>
                  <p:sp>
                    <p:nvSpPr>
                      <p:cNvPr id="285" name="TextBox 284"/>
                      <p:cNvSpPr txBox="1"/>
                      <p:nvPr/>
                    </p:nvSpPr>
                    <p:spPr>
                      <a:xfrm>
                        <a:off x="318080" y="6014562"/>
                        <a:ext cx="1428437" cy="589354"/>
                      </a:xfrm>
                      <a:prstGeom prst="rect">
                        <a:avLst/>
                      </a:prstGeom>
                      <a:noFill/>
                      <a:ln>
                        <a:noFill/>
                      </a:ln>
                    </p:spPr>
                    <p:txBody>
                      <a:bodyPr wrap="square" lIns="55862" tIns="27931" rIns="55862" bIns="27931" rtlCol="0">
                        <a:spAutoFit/>
                      </a:bodyPr>
                      <a:lstStyle/>
                      <a:p>
                        <a:pPr algn="ctr" defTabSz="819389"/>
                        <a:r>
                          <a:rPr lang="en-US" sz="667" dirty="0">
                            <a:solidFill>
                              <a:prstClr val="black"/>
                            </a:solidFill>
                          </a:rPr>
                          <a:t>Mainframe</a:t>
                        </a:r>
                        <a:endParaRPr lang="en-US" sz="833" dirty="0">
                          <a:solidFill>
                            <a:prstClr val="black"/>
                          </a:solidFill>
                        </a:endParaRPr>
                      </a:p>
                    </p:txBody>
                  </p:sp>
                </p:grpSp>
                <p:grpSp>
                  <p:nvGrpSpPr>
                    <p:cNvPr id="276" name="Group 275"/>
                    <p:cNvGrpSpPr/>
                    <p:nvPr/>
                  </p:nvGrpSpPr>
                  <p:grpSpPr>
                    <a:xfrm>
                      <a:off x="-7010" y="3580661"/>
                      <a:ext cx="1041940" cy="424598"/>
                      <a:chOff x="713567" y="6804244"/>
                      <a:chExt cx="1274261" cy="689458"/>
                    </a:xfrm>
                  </p:grpSpPr>
                  <p:pic>
                    <p:nvPicPr>
                      <p:cNvPr id="282" name="Picture 28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13567" y="6804244"/>
                        <a:ext cx="666719" cy="666722"/>
                      </a:xfrm>
                      <a:prstGeom prst="rect">
                        <a:avLst/>
                      </a:prstGeom>
                      <a:ln>
                        <a:noFill/>
                      </a:ln>
                    </p:spPr>
                  </p:pic>
                  <p:pic>
                    <p:nvPicPr>
                      <p:cNvPr id="283" name="Picture 28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321108" y="6826979"/>
                        <a:ext cx="666720" cy="666723"/>
                      </a:xfrm>
                      <a:prstGeom prst="rect">
                        <a:avLst/>
                      </a:prstGeom>
                      <a:ln>
                        <a:noFill/>
                      </a:ln>
                    </p:spPr>
                  </p:pic>
                </p:grpSp>
                <p:sp>
                  <p:nvSpPr>
                    <p:cNvPr id="277" name="TextBox 276"/>
                    <p:cNvSpPr txBox="1"/>
                    <p:nvPr/>
                  </p:nvSpPr>
                  <p:spPr>
                    <a:xfrm>
                      <a:off x="-79489" y="3961831"/>
                      <a:ext cx="1225625" cy="268936"/>
                    </a:xfrm>
                    <a:prstGeom prst="rect">
                      <a:avLst/>
                    </a:prstGeom>
                    <a:noFill/>
                    <a:ln>
                      <a:noFill/>
                    </a:ln>
                  </p:spPr>
                  <p:txBody>
                    <a:bodyPr wrap="square" lIns="55862" tIns="27931" rIns="55862" bIns="27931" rtlCol="0">
                      <a:spAutoFit/>
                    </a:bodyPr>
                    <a:lstStyle/>
                    <a:p>
                      <a:pPr algn="ctr" defTabSz="819389"/>
                      <a:r>
                        <a:rPr lang="en-US" sz="667" dirty="0">
                          <a:solidFill>
                            <a:prstClr val="black"/>
                          </a:solidFill>
                        </a:rPr>
                        <a:t>Other database</a:t>
                      </a:r>
                      <a:endParaRPr lang="en-US" sz="833" dirty="0">
                        <a:solidFill>
                          <a:prstClr val="black"/>
                        </a:solidFill>
                      </a:endParaRPr>
                    </a:p>
                  </p:txBody>
                </p:sp>
                <p:pic>
                  <p:nvPicPr>
                    <p:cNvPr id="278" name="Picture 277"/>
                    <p:cNvPicPr>
                      <a:picLocks noChangeAspect="1"/>
                    </p:cNvPicPr>
                    <p:nvPr/>
                  </p:nvPicPr>
                  <p:blipFill>
                    <a:blip r:embed="rId13"/>
                    <a:stretch>
                      <a:fillRect/>
                    </a:stretch>
                  </p:blipFill>
                  <p:spPr>
                    <a:xfrm>
                      <a:off x="343246" y="4308602"/>
                      <a:ext cx="419100" cy="600075"/>
                    </a:xfrm>
                    <a:prstGeom prst="rect">
                      <a:avLst/>
                    </a:prstGeom>
                  </p:spPr>
                </p:pic>
                <p:sp>
                  <p:nvSpPr>
                    <p:cNvPr id="279" name="TextBox 278"/>
                    <p:cNvSpPr txBox="1"/>
                    <p:nvPr/>
                  </p:nvSpPr>
                  <p:spPr>
                    <a:xfrm>
                      <a:off x="-97230" y="4847354"/>
                      <a:ext cx="1225625" cy="268936"/>
                    </a:xfrm>
                    <a:prstGeom prst="rect">
                      <a:avLst/>
                    </a:prstGeom>
                    <a:noFill/>
                    <a:ln>
                      <a:noFill/>
                    </a:ln>
                  </p:spPr>
                  <p:txBody>
                    <a:bodyPr wrap="square" lIns="55862" tIns="27931" rIns="55862" bIns="27931" rtlCol="0">
                      <a:spAutoFit/>
                    </a:bodyPr>
                    <a:lstStyle/>
                    <a:p>
                      <a:pPr algn="ctr" defTabSz="819389"/>
                      <a:r>
                        <a:rPr lang="en-US" sz="667" dirty="0">
                          <a:solidFill>
                            <a:prstClr val="black"/>
                          </a:solidFill>
                        </a:rPr>
                        <a:t>Web Application</a:t>
                      </a:r>
                      <a:endParaRPr lang="en-US" sz="833" dirty="0">
                        <a:solidFill>
                          <a:prstClr val="black"/>
                        </a:solidFill>
                      </a:endParaRPr>
                    </a:p>
                  </p:txBody>
                </p:sp>
                <p:pic>
                  <p:nvPicPr>
                    <p:cNvPr id="280" name="Picture 279"/>
                    <p:cNvPicPr>
                      <a:picLocks noChangeAspect="1"/>
                    </p:cNvPicPr>
                    <p:nvPr/>
                  </p:nvPicPr>
                  <p:blipFill>
                    <a:blip r:embed="rId14"/>
                    <a:stretch>
                      <a:fillRect/>
                    </a:stretch>
                  </p:blipFill>
                  <p:spPr>
                    <a:xfrm>
                      <a:off x="279224" y="5146853"/>
                      <a:ext cx="358629" cy="475573"/>
                    </a:xfrm>
                    <a:prstGeom prst="rect">
                      <a:avLst/>
                    </a:prstGeom>
                  </p:spPr>
                </p:pic>
                <p:sp>
                  <p:nvSpPr>
                    <p:cNvPr id="281" name="TextBox 280"/>
                    <p:cNvSpPr txBox="1"/>
                    <p:nvPr/>
                  </p:nvSpPr>
                  <p:spPr>
                    <a:xfrm>
                      <a:off x="-62889" y="5644889"/>
                      <a:ext cx="1225625" cy="268936"/>
                    </a:xfrm>
                    <a:prstGeom prst="rect">
                      <a:avLst/>
                    </a:prstGeom>
                    <a:noFill/>
                    <a:ln>
                      <a:noFill/>
                    </a:ln>
                  </p:spPr>
                  <p:txBody>
                    <a:bodyPr wrap="square" lIns="55862" tIns="27931" rIns="55862" bIns="27931" rtlCol="0">
                      <a:spAutoFit/>
                    </a:bodyPr>
                    <a:lstStyle/>
                    <a:p>
                      <a:pPr algn="ctr" defTabSz="819389"/>
                      <a:r>
                        <a:rPr lang="en-US" sz="667" dirty="0">
                          <a:solidFill>
                            <a:prstClr val="black"/>
                          </a:solidFill>
                        </a:rPr>
                        <a:t>File systems</a:t>
                      </a:r>
                      <a:endParaRPr lang="en-US" sz="833" dirty="0">
                        <a:solidFill>
                          <a:prstClr val="black"/>
                        </a:solidFill>
                      </a:endParaRPr>
                    </a:p>
                  </p:txBody>
                </p:sp>
              </p:grpSp>
            </p:grpSp>
            <p:sp>
              <p:nvSpPr>
                <p:cNvPr id="268" name="Rounded Rectangle 267"/>
                <p:cNvSpPr/>
                <p:nvPr/>
              </p:nvSpPr>
              <p:spPr>
                <a:xfrm>
                  <a:off x="7140546" y="2417843"/>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b="1" dirty="0">
                      <a:solidFill>
                        <a:schemeClr val="bg1"/>
                      </a:solidFill>
                    </a:rPr>
                    <a:t>Target </a:t>
                  </a:r>
                </a:p>
                <a:p>
                  <a:pPr algn="ctr"/>
                  <a:r>
                    <a:rPr lang="en-US" sz="750" b="1" dirty="0">
                      <a:solidFill>
                        <a:schemeClr val="bg1"/>
                      </a:solidFill>
                    </a:rPr>
                    <a:t>Database</a:t>
                  </a:r>
                </a:p>
              </p:txBody>
            </p:sp>
          </p:grpSp>
          <p:pic>
            <p:nvPicPr>
              <p:cNvPr id="287" name="Picture 286"/>
              <p:cNvPicPr>
                <a:picLocks noChangeAspect="1"/>
              </p:cNvPicPr>
              <p:nvPr/>
            </p:nvPicPr>
            <p:blipFill>
              <a:blip r:embed="rId15"/>
              <a:stretch>
                <a:fillRect/>
              </a:stretch>
            </p:blipFill>
            <p:spPr>
              <a:xfrm>
                <a:off x="9689343" y="3768422"/>
                <a:ext cx="725840" cy="198513"/>
              </a:xfrm>
              <a:prstGeom prst="rect">
                <a:avLst/>
              </a:prstGeom>
            </p:spPr>
          </p:pic>
          <p:pic>
            <p:nvPicPr>
              <p:cNvPr id="288" name="Picture 287"/>
              <p:cNvPicPr>
                <a:picLocks noChangeAspect="1"/>
              </p:cNvPicPr>
              <p:nvPr/>
            </p:nvPicPr>
            <p:blipFill>
              <a:blip r:embed="rId16"/>
              <a:stretch>
                <a:fillRect/>
              </a:stretch>
            </p:blipFill>
            <p:spPr>
              <a:xfrm>
                <a:off x="9643857" y="2914303"/>
                <a:ext cx="782044" cy="230212"/>
              </a:xfrm>
              <a:prstGeom prst="rect">
                <a:avLst/>
              </a:prstGeom>
            </p:spPr>
          </p:pic>
        </p:grpSp>
        <p:pic>
          <p:nvPicPr>
            <p:cNvPr id="290" name="Picture 289"/>
            <p:cNvPicPr>
              <a:picLocks noChangeAspect="1"/>
            </p:cNvPicPr>
            <p:nvPr/>
          </p:nvPicPr>
          <p:blipFill rotWithShape="1">
            <a:blip r:embed="rId17"/>
            <a:srcRect l="17510" r="17752" b="18998"/>
            <a:stretch/>
          </p:blipFill>
          <p:spPr>
            <a:xfrm>
              <a:off x="7476902" y="5685097"/>
              <a:ext cx="609600" cy="460688"/>
            </a:xfrm>
            <a:prstGeom prst="rect">
              <a:avLst/>
            </a:prstGeom>
          </p:spPr>
        </p:pic>
      </p:grpSp>
      <p:cxnSp>
        <p:nvCxnSpPr>
          <p:cNvPr id="17" name="Straight Arrow Connector 16"/>
          <p:cNvCxnSpPr/>
          <p:nvPr/>
        </p:nvCxnSpPr>
        <p:spPr>
          <a:xfrm flipV="1">
            <a:off x="1056958" y="2232697"/>
            <a:ext cx="254893" cy="5678"/>
          </a:xfrm>
          <a:prstGeom prst="straightConnector1">
            <a:avLst/>
          </a:prstGeom>
          <a:ln w="254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6730105" y="1776177"/>
            <a:ext cx="617103" cy="804893"/>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cxnSp>
        <p:nvCxnSpPr>
          <p:cNvPr id="25" name="Straight Arrow Connector 24"/>
          <p:cNvCxnSpPr/>
          <p:nvPr/>
        </p:nvCxnSpPr>
        <p:spPr>
          <a:xfrm flipH="1">
            <a:off x="7347208" y="2286000"/>
            <a:ext cx="283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510027" y="2997051"/>
            <a:ext cx="354584" cy="188513"/>
          </a:xfrm>
          <a:prstGeom prst="rect">
            <a:avLst/>
          </a:prstGeom>
          <a:noFill/>
        </p:spPr>
        <p:txBody>
          <a:bodyPr wrap="none" rtlCol="0">
            <a:spAutoFit/>
          </a:bodyPr>
          <a:lstStyle/>
          <a:p>
            <a:r>
              <a:rPr lang="en-US" sz="625" dirty="0">
                <a:solidFill>
                  <a:schemeClr val="tx2"/>
                </a:solidFill>
              </a:rPr>
              <a:t>Files</a:t>
            </a:r>
          </a:p>
        </p:txBody>
      </p:sp>
      <p:sp>
        <p:nvSpPr>
          <p:cNvPr id="155" name="TextBox 154"/>
          <p:cNvSpPr txBox="1"/>
          <p:nvPr/>
        </p:nvSpPr>
        <p:spPr>
          <a:xfrm>
            <a:off x="466752" y="3386520"/>
            <a:ext cx="478016" cy="188513"/>
          </a:xfrm>
          <a:prstGeom prst="rect">
            <a:avLst/>
          </a:prstGeom>
          <a:noFill/>
        </p:spPr>
        <p:txBody>
          <a:bodyPr wrap="none" rtlCol="0">
            <a:spAutoFit/>
          </a:bodyPr>
          <a:lstStyle/>
          <a:p>
            <a:r>
              <a:rPr lang="en-US" sz="625" dirty="0">
                <a:solidFill>
                  <a:schemeClr val="tx2"/>
                </a:solidFill>
              </a:rPr>
              <a:t>SQL DB</a:t>
            </a:r>
          </a:p>
        </p:txBody>
      </p:sp>
      <p:pic>
        <p:nvPicPr>
          <p:cNvPr id="156" name="Picture 155"/>
          <p:cNvPicPr>
            <a:picLocks noChangeAspect="1"/>
          </p:cNvPicPr>
          <p:nvPr/>
        </p:nvPicPr>
        <p:blipFill>
          <a:blip r:embed="rId18"/>
          <a:stretch>
            <a:fillRect/>
          </a:stretch>
        </p:blipFill>
        <p:spPr>
          <a:xfrm>
            <a:off x="474515" y="2320297"/>
            <a:ext cx="392332" cy="188723"/>
          </a:xfrm>
          <a:prstGeom prst="rect">
            <a:avLst/>
          </a:prstGeom>
        </p:spPr>
      </p:pic>
      <p:pic>
        <p:nvPicPr>
          <p:cNvPr id="158" name="Picture 157"/>
          <p:cNvPicPr>
            <a:picLocks noChangeAspect="1"/>
          </p:cNvPicPr>
          <p:nvPr/>
        </p:nvPicPr>
        <p:blipFill>
          <a:blip r:embed="rId19"/>
          <a:stretch>
            <a:fillRect/>
          </a:stretch>
        </p:blipFill>
        <p:spPr>
          <a:xfrm>
            <a:off x="452396" y="1925596"/>
            <a:ext cx="442295" cy="179798"/>
          </a:xfrm>
          <a:prstGeom prst="rect">
            <a:avLst/>
          </a:prstGeom>
        </p:spPr>
      </p:pic>
      <p:pic>
        <p:nvPicPr>
          <p:cNvPr id="161" name="Picture 160"/>
          <p:cNvPicPr>
            <a:picLocks noChangeAspect="1"/>
          </p:cNvPicPr>
          <p:nvPr/>
        </p:nvPicPr>
        <p:blipFill>
          <a:blip r:embed="rId20"/>
          <a:stretch>
            <a:fillRect/>
          </a:stretch>
        </p:blipFill>
        <p:spPr>
          <a:xfrm>
            <a:off x="465679" y="2141944"/>
            <a:ext cx="440452" cy="141804"/>
          </a:xfrm>
          <a:prstGeom prst="rect">
            <a:avLst/>
          </a:prstGeom>
        </p:spPr>
      </p:pic>
      <p:pic>
        <p:nvPicPr>
          <p:cNvPr id="163" name="Picture 162"/>
          <p:cNvPicPr>
            <a:picLocks noChangeAspect="1"/>
          </p:cNvPicPr>
          <p:nvPr/>
        </p:nvPicPr>
        <p:blipFill>
          <a:blip r:embed="rId21"/>
          <a:stretch>
            <a:fillRect/>
          </a:stretch>
        </p:blipFill>
        <p:spPr>
          <a:xfrm>
            <a:off x="493172" y="2545570"/>
            <a:ext cx="401520" cy="217797"/>
          </a:xfrm>
          <a:prstGeom prst="rect">
            <a:avLst/>
          </a:prstGeom>
        </p:spPr>
      </p:pic>
      <p:pic>
        <p:nvPicPr>
          <p:cNvPr id="168" name="Picture 167" descr="Related image"/>
          <p:cNvPicPr>
            <a:picLocks noChangeAspect="1" noChangeArrowheads="1"/>
          </p:cNvPicPr>
          <p:nvPr/>
        </p:nvPicPr>
        <p:blipFill>
          <a:blip r:embed="rId2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824" y="2799916"/>
            <a:ext cx="199476" cy="213183"/>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68"/>
          <p:cNvPicPr>
            <a:picLocks noChangeAspect="1"/>
          </p:cNvPicPr>
          <p:nvPr/>
        </p:nvPicPr>
        <p:blipFill>
          <a:blip r:embed="rId23"/>
          <a:stretch>
            <a:fillRect/>
          </a:stretch>
        </p:blipFill>
        <p:spPr>
          <a:xfrm>
            <a:off x="610209" y="3199042"/>
            <a:ext cx="202406" cy="221788"/>
          </a:xfrm>
          <a:prstGeom prst="rect">
            <a:avLst/>
          </a:prstGeom>
        </p:spPr>
      </p:pic>
      <p:sp>
        <p:nvSpPr>
          <p:cNvPr id="116" name="Slide Number Placeholder 1"/>
          <p:cNvSpPr txBox="1">
            <a:spLocks/>
          </p:cNvSpPr>
          <p:nvPr/>
        </p:nvSpPr>
        <p:spPr>
          <a:xfrm>
            <a:off x="167093" y="4781979"/>
            <a:ext cx="505263" cy="325469"/>
          </a:xfrm>
          <a:prstGeom prst="rect">
            <a:avLst/>
          </a:prstGeom>
        </p:spPr>
        <p:txBody>
          <a:bodyPr/>
          <a:ls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a:lstStyle>
          <a:p>
            <a:pPr algn="r"/>
            <a:r>
              <a:rPr lang="en-US" sz="800" b="1" dirty="0" smtClean="0">
                <a:solidFill>
                  <a:prstClr val="white"/>
                </a:solidFill>
                <a:latin typeface="Calibri" panose="020F0502020204030204" pitchFamily="34" charset="0"/>
              </a:rPr>
              <a:t>8</a:t>
            </a:r>
            <a:endParaRPr lang="en-US" sz="800" b="1" dirty="0">
              <a:solidFill>
                <a:prstClr val="white"/>
              </a:solidFill>
              <a:latin typeface="Calibri" panose="020F0502020204030204" pitchFamily="34" charset="0"/>
            </a:endParaRPr>
          </a:p>
        </p:txBody>
      </p:sp>
      <p:pic>
        <p:nvPicPr>
          <p:cNvPr id="5" name="Picture 4"/>
          <p:cNvPicPr>
            <a:picLocks noChangeAspect="1"/>
          </p:cNvPicPr>
          <p:nvPr/>
        </p:nvPicPr>
        <p:blipFill>
          <a:blip r:embed="rId24"/>
          <a:stretch>
            <a:fillRect/>
          </a:stretch>
        </p:blipFill>
        <p:spPr>
          <a:xfrm>
            <a:off x="4823504" y="2455699"/>
            <a:ext cx="469177" cy="333441"/>
          </a:xfrm>
          <a:prstGeom prst="rect">
            <a:avLst/>
          </a:prstGeom>
        </p:spPr>
      </p:pic>
      <p:pic>
        <p:nvPicPr>
          <p:cNvPr id="9" name="Picture 8"/>
          <p:cNvPicPr>
            <a:picLocks noChangeAspect="1"/>
          </p:cNvPicPr>
          <p:nvPr/>
        </p:nvPicPr>
        <p:blipFill>
          <a:blip r:embed="rId25"/>
          <a:stretch>
            <a:fillRect/>
          </a:stretch>
        </p:blipFill>
        <p:spPr>
          <a:xfrm>
            <a:off x="4794237" y="3076820"/>
            <a:ext cx="477536" cy="317016"/>
          </a:xfrm>
          <a:prstGeom prst="rect">
            <a:avLst/>
          </a:prstGeom>
        </p:spPr>
      </p:pic>
    </p:spTree>
    <p:extLst>
      <p:ext uri="{BB962C8B-B14F-4D97-AF65-F5344CB8AC3E}">
        <p14:creationId xmlns:p14="http://schemas.microsoft.com/office/powerpoint/2010/main" val="15685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Migration Test Coverage</a:t>
            </a:r>
          </a:p>
        </p:txBody>
      </p:sp>
      <p:graphicFrame>
        <p:nvGraphicFramePr>
          <p:cNvPr id="354" name="Table 353"/>
          <p:cNvGraphicFramePr>
            <a:graphicFrameLocks noGrp="1"/>
          </p:cNvGraphicFramePr>
          <p:nvPr>
            <p:extLst>
              <p:ext uri="{D42A27DB-BD31-4B8C-83A1-F6EECF244321}">
                <p14:modId xmlns:p14="http://schemas.microsoft.com/office/powerpoint/2010/main" val="593846158"/>
              </p:ext>
            </p:extLst>
          </p:nvPr>
        </p:nvGraphicFramePr>
        <p:xfrm>
          <a:off x="155575" y="608265"/>
          <a:ext cx="8758767" cy="3651517"/>
        </p:xfrm>
        <a:graphic>
          <a:graphicData uri="http://schemas.openxmlformats.org/drawingml/2006/table">
            <a:tbl>
              <a:tblPr firstRow="1" bandRow="1"/>
              <a:tblGrid>
                <a:gridCol w="529864">
                  <a:extLst>
                    <a:ext uri="{9D8B030D-6E8A-4147-A177-3AD203B41FA5}">
                      <a16:colId xmlns="" xmlns:a16="http://schemas.microsoft.com/office/drawing/2014/main" val="2520912439"/>
                    </a:ext>
                  </a:extLst>
                </a:gridCol>
                <a:gridCol w="2211324">
                  <a:extLst>
                    <a:ext uri="{9D8B030D-6E8A-4147-A177-3AD203B41FA5}">
                      <a16:colId xmlns="" xmlns:a16="http://schemas.microsoft.com/office/drawing/2014/main" val="2293566751"/>
                    </a:ext>
                  </a:extLst>
                </a:gridCol>
                <a:gridCol w="4089751">
                  <a:extLst>
                    <a:ext uri="{9D8B030D-6E8A-4147-A177-3AD203B41FA5}">
                      <a16:colId xmlns="" xmlns:a16="http://schemas.microsoft.com/office/drawing/2014/main" val="4141562842"/>
                    </a:ext>
                  </a:extLst>
                </a:gridCol>
                <a:gridCol w="1927828">
                  <a:extLst>
                    <a:ext uri="{9D8B030D-6E8A-4147-A177-3AD203B41FA5}">
                      <a16:colId xmlns="" xmlns:a16="http://schemas.microsoft.com/office/drawing/2014/main" val="3746178943"/>
                    </a:ext>
                  </a:extLst>
                </a:gridCol>
              </a:tblGrid>
              <a:tr h="365851">
                <a:tc>
                  <a:txBody>
                    <a:bodyPr/>
                    <a:lstStyle>
                      <a:lvl1pPr marL="0" algn="l" defTabSz="342884" rtl="0" eaLnBrk="1" latinLnBrk="0" hangingPunct="1">
                        <a:defRPr sz="1400" b="1" kern="1200">
                          <a:solidFill>
                            <a:schemeClr val="lt1"/>
                          </a:solidFill>
                          <a:latin typeface="Arial"/>
                        </a:defRPr>
                      </a:lvl1pPr>
                      <a:lvl2pPr marL="342884" algn="l" defTabSz="342884" rtl="0" eaLnBrk="1" latinLnBrk="0" hangingPunct="1">
                        <a:defRPr sz="1400" b="1" kern="1200">
                          <a:solidFill>
                            <a:schemeClr val="lt1"/>
                          </a:solidFill>
                          <a:latin typeface="Arial"/>
                        </a:defRPr>
                      </a:lvl2pPr>
                      <a:lvl3pPr marL="685766" algn="l" defTabSz="342884" rtl="0" eaLnBrk="1" latinLnBrk="0" hangingPunct="1">
                        <a:defRPr sz="1400" b="1" kern="1200">
                          <a:solidFill>
                            <a:schemeClr val="lt1"/>
                          </a:solidFill>
                          <a:latin typeface="Arial"/>
                        </a:defRPr>
                      </a:lvl3pPr>
                      <a:lvl4pPr marL="1028649" algn="l" defTabSz="342884" rtl="0" eaLnBrk="1" latinLnBrk="0" hangingPunct="1">
                        <a:defRPr sz="1400" b="1" kern="1200">
                          <a:solidFill>
                            <a:schemeClr val="lt1"/>
                          </a:solidFill>
                          <a:latin typeface="Arial"/>
                        </a:defRPr>
                      </a:lvl4pPr>
                      <a:lvl5pPr marL="1371532" algn="l" defTabSz="342884" rtl="0" eaLnBrk="1" latinLnBrk="0" hangingPunct="1">
                        <a:defRPr sz="1400" b="1" kern="1200">
                          <a:solidFill>
                            <a:schemeClr val="lt1"/>
                          </a:solidFill>
                          <a:latin typeface="Arial"/>
                        </a:defRPr>
                      </a:lvl5pPr>
                      <a:lvl6pPr marL="1714415" algn="l" defTabSz="342884" rtl="0" eaLnBrk="1" latinLnBrk="0" hangingPunct="1">
                        <a:defRPr sz="1400" b="1" kern="1200">
                          <a:solidFill>
                            <a:schemeClr val="lt1"/>
                          </a:solidFill>
                          <a:latin typeface="Arial"/>
                        </a:defRPr>
                      </a:lvl6pPr>
                      <a:lvl7pPr marL="2057297" algn="l" defTabSz="342884" rtl="0" eaLnBrk="1" latinLnBrk="0" hangingPunct="1">
                        <a:defRPr sz="1400" b="1" kern="1200">
                          <a:solidFill>
                            <a:schemeClr val="lt1"/>
                          </a:solidFill>
                          <a:latin typeface="Arial"/>
                        </a:defRPr>
                      </a:lvl7pPr>
                      <a:lvl8pPr marL="2400180" algn="l" defTabSz="342884" rtl="0" eaLnBrk="1" latinLnBrk="0" hangingPunct="1">
                        <a:defRPr sz="1400" b="1" kern="1200">
                          <a:solidFill>
                            <a:schemeClr val="lt1"/>
                          </a:solidFill>
                          <a:latin typeface="Arial"/>
                        </a:defRPr>
                      </a:lvl8pPr>
                      <a:lvl9pPr marL="2743064" algn="l" defTabSz="342884" rtl="0" eaLnBrk="1" latinLnBrk="0" hangingPunct="1">
                        <a:defRPr sz="1400" b="1" kern="1200">
                          <a:solidFill>
                            <a:schemeClr val="lt1"/>
                          </a:solidFill>
                          <a:latin typeface="Arial"/>
                        </a:defRPr>
                      </a:lvl9pPr>
                    </a:lstStyle>
                    <a:p>
                      <a:r>
                        <a:rPr lang="en-US" sz="1300" dirty="0" smtClean="0">
                          <a:solidFill>
                            <a:schemeClr val="bg1"/>
                          </a:solidFill>
                        </a:rPr>
                        <a:t>S.No</a:t>
                      </a:r>
                      <a:endParaRPr lang="en-US" sz="1300" dirty="0">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342884" rtl="0" eaLnBrk="1" latinLnBrk="0" hangingPunct="1">
                        <a:defRPr sz="1400" b="1" kern="1200">
                          <a:solidFill>
                            <a:schemeClr val="lt1"/>
                          </a:solidFill>
                          <a:latin typeface="Arial"/>
                        </a:defRPr>
                      </a:lvl1pPr>
                      <a:lvl2pPr marL="342884" algn="l" defTabSz="342884" rtl="0" eaLnBrk="1" latinLnBrk="0" hangingPunct="1">
                        <a:defRPr sz="1400" b="1" kern="1200">
                          <a:solidFill>
                            <a:schemeClr val="lt1"/>
                          </a:solidFill>
                          <a:latin typeface="Arial"/>
                        </a:defRPr>
                      </a:lvl2pPr>
                      <a:lvl3pPr marL="685766" algn="l" defTabSz="342884" rtl="0" eaLnBrk="1" latinLnBrk="0" hangingPunct="1">
                        <a:defRPr sz="1400" b="1" kern="1200">
                          <a:solidFill>
                            <a:schemeClr val="lt1"/>
                          </a:solidFill>
                          <a:latin typeface="Arial"/>
                        </a:defRPr>
                      </a:lvl3pPr>
                      <a:lvl4pPr marL="1028649" algn="l" defTabSz="342884" rtl="0" eaLnBrk="1" latinLnBrk="0" hangingPunct="1">
                        <a:defRPr sz="1400" b="1" kern="1200">
                          <a:solidFill>
                            <a:schemeClr val="lt1"/>
                          </a:solidFill>
                          <a:latin typeface="Arial"/>
                        </a:defRPr>
                      </a:lvl4pPr>
                      <a:lvl5pPr marL="1371532" algn="l" defTabSz="342884" rtl="0" eaLnBrk="1" latinLnBrk="0" hangingPunct="1">
                        <a:defRPr sz="1400" b="1" kern="1200">
                          <a:solidFill>
                            <a:schemeClr val="lt1"/>
                          </a:solidFill>
                          <a:latin typeface="Arial"/>
                        </a:defRPr>
                      </a:lvl5pPr>
                      <a:lvl6pPr marL="1714415" algn="l" defTabSz="342884" rtl="0" eaLnBrk="1" latinLnBrk="0" hangingPunct="1">
                        <a:defRPr sz="1400" b="1" kern="1200">
                          <a:solidFill>
                            <a:schemeClr val="lt1"/>
                          </a:solidFill>
                          <a:latin typeface="Arial"/>
                        </a:defRPr>
                      </a:lvl6pPr>
                      <a:lvl7pPr marL="2057297" algn="l" defTabSz="342884" rtl="0" eaLnBrk="1" latinLnBrk="0" hangingPunct="1">
                        <a:defRPr sz="1400" b="1" kern="1200">
                          <a:solidFill>
                            <a:schemeClr val="lt1"/>
                          </a:solidFill>
                          <a:latin typeface="Arial"/>
                        </a:defRPr>
                      </a:lvl7pPr>
                      <a:lvl8pPr marL="2400180" algn="l" defTabSz="342884" rtl="0" eaLnBrk="1" latinLnBrk="0" hangingPunct="1">
                        <a:defRPr sz="1400" b="1" kern="1200">
                          <a:solidFill>
                            <a:schemeClr val="lt1"/>
                          </a:solidFill>
                          <a:latin typeface="Arial"/>
                        </a:defRPr>
                      </a:lvl8pPr>
                      <a:lvl9pPr marL="2743064" algn="l" defTabSz="342884" rtl="0" eaLnBrk="1" latinLnBrk="0" hangingPunct="1">
                        <a:defRPr sz="1400" b="1" kern="1200">
                          <a:solidFill>
                            <a:schemeClr val="lt1"/>
                          </a:solidFill>
                          <a:latin typeface="Arial"/>
                        </a:defRPr>
                      </a:lvl9pPr>
                    </a:lstStyle>
                    <a:p>
                      <a:r>
                        <a:rPr lang="en-US" sz="1300" dirty="0" smtClean="0">
                          <a:solidFill>
                            <a:schemeClr val="bg1"/>
                          </a:solidFill>
                        </a:rPr>
                        <a:t>Validation Type</a:t>
                      </a:r>
                      <a:endParaRPr lang="en-US" sz="1300" dirty="0">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342884" rtl="0" eaLnBrk="1" latinLnBrk="0" hangingPunct="1">
                        <a:defRPr sz="1400" b="1" kern="1200">
                          <a:solidFill>
                            <a:schemeClr val="lt1"/>
                          </a:solidFill>
                          <a:latin typeface="Arial"/>
                        </a:defRPr>
                      </a:lvl1pPr>
                      <a:lvl2pPr marL="342884" algn="l" defTabSz="342884" rtl="0" eaLnBrk="1" latinLnBrk="0" hangingPunct="1">
                        <a:defRPr sz="1400" b="1" kern="1200">
                          <a:solidFill>
                            <a:schemeClr val="lt1"/>
                          </a:solidFill>
                          <a:latin typeface="Arial"/>
                        </a:defRPr>
                      </a:lvl2pPr>
                      <a:lvl3pPr marL="685766" algn="l" defTabSz="342884" rtl="0" eaLnBrk="1" latinLnBrk="0" hangingPunct="1">
                        <a:defRPr sz="1400" b="1" kern="1200">
                          <a:solidFill>
                            <a:schemeClr val="lt1"/>
                          </a:solidFill>
                          <a:latin typeface="Arial"/>
                        </a:defRPr>
                      </a:lvl3pPr>
                      <a:lvl4pPr marL="1028649" algn="l" defTabSz="342884" rtl="0" eaLnBrk="1" latinLnBrk="0" hangingPunct="1">
                        <a:defRPr sz="1400" b="1" kern="1200">
                          <a:solidFill>
                            <a:schemeClr val="lt1"/>
                          </a:solidFill>
                          <a:latin typeface="Arial"/>
                        </a:defRPr>
                      </a:lvl4pPr>
                      <a:lvl5pPr marL="1371532" algn="l" defTabSz="342884" rtl="0" eaLnBrk="1" latinLnBrk="0" hangingPunct="1">
                        <a:defRPr sz="1400" b="1" kern="1200">
                          <a:solidFill>
                            <a:schemeClr val="lt1"/>
                          </a:solidFill>
                          <a:latin typeface="Arial"/>
                        </a:defRPr>
                      </a:lvl5pPr>
                      <a:lvl6pPr marL="1714415" algn="l" defTabSz="342884" rtl="0" eaLnBrk="1" latinLnBrk="0" hangingPunct="1">
                        <a:defRPr sz="1400" b="1" kern="1200">
                          <a:solidFill>
                            <a:schemeClr val="lt1"/>
                          </a:solidFill>
                          <a:latin typeface="Arial"/>
                        </a:defRPr>
                      </a:lvl6pPr>
                      <a:lvl7pPr marL="2057297" algn="l" defTabSz="342884" rtl="0" eaLnBrk="1" latinLnBrk="0" hangingPunct="1">
                        <a:defRPr sz="1400" b="1" kern="1200">
                          <a:solidFill>
                            <a:schemeClr val="lt1"/>
                          </a:solidFill>
                          <a:latin typeface="Arial"/>
                        </a:defRPr>
                      </a:lvl7pPr>
                      <a:lvl8pPr marL="2400180" algn="l" defTabSz="342884" rtl="0" eaLnBrk="1" latinLnBrk="0" hangingPunct="1">
                        <a:defRPr sz="1400" b="1" kern="1200">
                          <a:solidFill>
                            <a:schemeClr val="lt1"/>
                          </a:solidFill>
                          <a:latin typeface="Arial"/>
                        </a:defRPr>
                      </a:lvl8pPr>
                      <a:lvl9pPr marL="2743064" algn="l" defTabSz="342884" rtl="0" eaLnBrk="1" latinLnBrk="0" hangingPunct="1">
                        <a:defRPr sz="1400" b="1" kern="1200">
                          <a:solidFill>
                            <a:schemeClr val="lt1"/>
                          </a:solidFill>
                          <a:latin typeface="Arial"/>
                        </a:defRPr>
                      </a:lvl9pPr>
                    </a:lstStyle>
                    <a:p>
                      <a:r>
                        <a:rPr lang="en-US" sz="1300" dirty="0" smtClean="0">
                          <a:solidFill>
                            <a:schemeClr val="bg1"/>
                          </a:solidFill>
                        </a:rPr>
                        <a:t>Description</a:t>
                      </a:r>
                      <a:endParaRPr lang="en-US" sz="1300" dirty="0">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342884" rtl="0" eaLnBrk="1" latinLnBrk="0" hangingPunct="1">
                        <a:defRPr sz="1400" b="1" kern="1200">
                          <a:solidFill>
                            <a:schemeClr val="lt1"/>
                          </a:solidFill>
                          <a:latin typeface="Arial"/>
                        </a:defRPr>
                      </a:lvl1pPr>
                      <a:lvl2pPr marL="342884" algn="l" defTabSz="342884" rtl="0" eaLnBrk="1" latinLnBrk="0" hangingPunct="1">
                        <a:defRPr sz="1400" b="1" kern="1200">
                          <a:solidFill>
                            <a:schemeClr val="lt1"/>
                          </a:solidFill>
                          <a:latin typeface="Arial"/>
                        </a:defRPr>
                      </a:lvl2pPr>
                      <a:lvl3pPr marL="685766" algn="l" defTabSz="342884" rtl="0" eaLnBrk="1" latinLnBrk="0" hangingPunct="1">
                        <a:defRPr sz="1400" b="1" kern="1200">
                          <a:solidFill>
                            <a:schemeClr val="lt1"/>
                          </a:solidFill>
                          <a:latin typeface="Arial"/>
                        </a:defRPr>
                      </a:lvl3pPr>
                      <a:lvl4pPr marL="1028649" algn="l" defTabSz="342884" rtl="0" eaLnBrk="1" latinLnBrk="0" hangingPunct="1">
                        <a:defRPr sz="1400" b="1" kern="1200">
                          <a:solidFill>
                            <a:schemeClr val="lt1"/>
                          </a:solidFill>
                          <a:latin typeface="Arial"/>
                        </a:defRPr>
                      </a:lvl4pPr>
                      <a:lvl5pPr marL="1371532" algn="l" defTabSz="342884" rtl="0" eaLnBrk="1" latinLnBrk="0" hangingPunct="1">
                        <a:defRPr sz="1400" b="1" kern="1200">
                          <a:solidFill>
                            <a:schemeClr val="lt1"/>
                          </a:solidFill>
                          <a:latin typeface="Arial"/>
                        </a:defRPr>
                      </a:lvl5pPr>
                      <a:lvl6pPr marL="1714415" algn="l" defTabSz="342884" rtl="0" eaLnBrk="1" latinLnBrk="0" hangingPunct="1">
                        <a:defRPr sz="1400" b="1" kern="1200">
                          <a:solidFill>
                            <a:schemeClr val="lt1"/>
                          </a:solidFill>
                          <a:latin typeface="Arial"/>
                        </a:defRPr>
                      </a:lvl6pPr>
                      <a:lvl7pPr marL="2057297" algn="l" defTabSz="342884" rtl="0" eaLnBrk="1" latinLnBrk="0" hangingPunct="1">
                        <a:defRPr sz="1400" b="1" kern="1200">
                          <a:solidFill>
                            <a:schemeClr val="lt1"/>
                          </a:solidFill>
                          <a:latin typeface="Arial"/>
                        </a:defRPr>
                      </a:lvl7pPr>
                      <a:lvl8pPr marL="2400180" algn="l" defTabSz="342884" rtl="0" eaLnBrk="1" latinLnBrk="0" hangingPunct="1">
                        <a:defRPr sz="1400" b="1" kern="1200">
                          <a:solidFill>
                            <a:schemeClr val="lt1"/>
                          </a:solidFill>
                          <a:latin typeface="Arial"/>
                        </a:defRPr>
                      </a:lvl8pPr>
                      <a:lvl9pPr marL="2743064" algn="l" defTabSz="342884" rtl="0" eaLnBrk="1" latinLnBrk="0" hangingPunct="1">
                        <a:defRPr sz="1400" b="1" kern="1200">
                          <a:solidFill>
                            <a:schemeClr val="lt1"/>
                          </a:solidFill>
                          <a:latin typeface="Arial"/>
                        </a:defRPr>
                      </a:lvl9pPr>
                    </a:lstStyle>
                    <a:p>
                      <a:r>
                        <a:rPr lang="en-US" sz="1300" dirty="0" smtClean="0">
                          <a:solidFill>
                            <a:schemeClr val="bg1"/>
                          </a:solidFill>
                        </a:rPr>
                        <a:t>For More details </a:t>
                      </a:r>
                      <a:endParaRPr lang="en-US" sz="1300" dirty="0">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extLst>
                  <a:ext uri="{0D108BD9-81ED-4DB2-BD59-A6C34878D82A}">
                    <a16:rowId xmlns="" xmlns:a16="http://schemas.microsoft.com/office/drawing/2014/main" val="4210981215"/>
                  </a:ext>
                </a:extLst>
              </a:tr>
              <a:tr h="361950">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1</a:t>
                      </a:r>
                      <a:endParaRPr lang="en-US" sz="1000" dirty="0" smtClean="0">
                        <a:solidFill>
                          <a:schemeClr val="tx2"/>
                        </a:solidFill>
                        <a:latin typeface="+mn-lt"/>
                      </a:endParaRPr>
                    </a:p>
                  </a:txBody>
                  <a:tcPr marL="57150" marR="57150" marT="28575" marB="2857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Batch Run Validation</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Validation of end to end workflow to ensure migration of data from source to target is successful with all dependencies mapped.</a:t>
                      </a:r>
                    </a:p>
                  </a:txBody>
                  <a:tcPr marL="57150" marR="57150" marT="28575" marB="2857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endParaRPr lang="en-US" sz="1000" dirty="0">
                        <a:solidFill>
                          <a:schemeClr val="bg1"/>
                        </a:solidFill>
                        <a:latin typeface="+mn-lt"/>
                      </a:endParaRPr>
                    </a:p>
                  </a:txBody>
                  <a:tcPr marL="57150" marR="57150" marT="28575" marB="2857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 xmlns:a16="http://schemas.microsoft.com/office/drawing/2014/main" val="1409934730"/>
                  </a:ext>
                </a:extLst>
              </a:tr>
              <a:tr h="554777">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2</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Metadata</a:t>
                      </a:r>
                      <a:r>
                        <a:rPr lang="en-US" sz="1000" baseline="0" dirty="0" smtClean="0">
                          <a:solidFill>
                            <a:schemeClr val="tx2"/>
                          </a:solidFill>
                        </a:rPr>
                        <a:t> Validation</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The table structure defined in the target database/system is as per</a:t>
                      </a:r>
                      <a:r>
                        <a:rPr lang="en-US" sz="1000" baseline="0" dirty="0" smtClean="0">
                          <a:solidFill>
                            <a:schemeClr val="tx2"/>
                          </a:solidFill>
                        </a:rPr>
                        <a:t> the </a:t>
                      </a:r>
                      <a:r>
                        <a:rPr lang="en-US" sz="1000" dirty="0" smtClean="0">
                          <a:solidFill>
                            <a:schemeClr val="tx2"/>
                          </a:solidFill>
                        </a:rPr>
                        <a:t>source tables/system and is as per the requirement mapping document</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kumimoji="0" lang="en-US" sz="1000" u="none" strike="noStrike" kern="1200" cap="none" spc="0" normalizeH="0" baseline="0" noProof="0" dirty="0" smtClean="0">
                          <a:ln w="3175">
                            <a:solidFill>
                              <a:srgbClr val="3333FF"/>
                            </a:solidFill>
                          </a:ln>
                          <a:solidFill>
                            <a:schemeClr val="bg1"/>
                          </a:solidFill>
                          <a:effectLst/>
                          <a:uLnTx/>
                          <a:uFillTx/>
                          <a:hlinkClick r:id="rId3" action="ppaction://hlinksldjump"/>
                        </a:rPr>
                        <a:t>Click here</a:t>
                      </a:r>
                      <a:endParaRPr lang="en-US" sz="1000" dirty="0">
                        <a:ln w="3175">
                          <a:solidFill>
                            <a:srgbClr val="3333FF"/>
                          </a:solidFill>
                        </a:ln>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 xmlns:a16="http://schemas.microsoft.com/office/drawing/2014/main" val="1409499374"/>
                  </a:ext>
                </a:extLst>
              </a:tr>
              <a:tr h="554777">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3</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Automated Test Design</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pPr marL="0" marR="0" lvl="0" indent="0" algn="l" defTabSz="1456606"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Creation of test cases and test scripts as per the test</a:t>
                      </a:r>
                      <a:r>
                        <a:rPr lang="en-US" sz="1000" baseline="0" dirty="0" smtClean="0">
                          <a:solidFill>
                            <a:schemeClr val="tx2"/>
                          </a:solidFill>
                        </a:rPr>
                        <a:t> requirement based on volume and partition key </a:t>
                      </a:r>
                      <a:r>
                        <a:rPr lang="en-US" sz="1000" dirty="0" smtClean="0">
                          <a:solidFill>
                            <a:schemeClr val="tx2"/>
                          </a:solidFill>
                        </a:rPr>
                        <a:t>for each of the tables considered under migration in an automated manner</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kumimoji="0" lang="en-US" sz="1000" u="none" strike="noStrike" kern="1200" cap="none" spc="0" normalizeH="0" baseline="0" noProof="0" dirty="0" smtClean="0">
                          <a:ln w="3175">
                            <a:solidFill>
                              <a:srgbClr val="3333FF"/>
                            </a:solidFill>
                          </a:ln>
                          <a:solidFill>
                            <a:schemeClr val="bg1"/>
                          </a:solidFill>
                          <a:effectLst/>
                          <a:uLnTx/>
                          <a:uFillTx/>
                          <a:hlinkClick r:id="rId4" action="ppaction://hlinksldjump"/>
                        </a:rPr>
                        <a:t>Click here</a:t>
                      </a:r>
                      <a:endParaRPr lang="en-US" sz="1000" dirty="0">
                        <a:ln w="3175">
                          <a:solidFill>
                            <a:srgbClr val="3333FF"/>
                          </a:solidFill>
                        </a:ln>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 xmlns:a16="http://schemas.microsoft.com/office/drawing/2014/main" val="182139822"/>
                  </a:ext>
                </a:extLst>
              </a:tr>
              <a:tr h="819150">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4</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Data Validation</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pPr marL="0" marR="0" lvl="0" indent="0" algn="l" defTabSz="1456606"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Comparison of the complete history data for its</a:t>
                      </a:r>
                      <a:r>
                        <a:rPr lang="en-US" sz="1000" baseline="0" dirty="0" smtClean="0">
                          <a:solidFill>
                            <a:schemeClr val="tx2"/>
                          </a:solidFill>
                        </a:rPr>
                        <a:t> count and data between the </a:t>
                      </a:r>
                      <a:r>
                        <a:rPr lang="en-US" sz="1000" dirty="0" smtClean="0">
                          <a:solidFill>
                            <a:schemeClr val="tx2"/>
                          </a:solidFill>
                        </a:rPr>
                        <a:t>source tables/system and the target tables/system</a:t>
                      </a:r>
                    </a:p>
                    <a:p>
                      <a:pPr marL="0" marR="0" lvl="0" indent="0" algn="l" defTabSz="1456606" rtl="0" eaLnBrk="1" fontAlgn="auto" latinLnBrk="0" hangingPunct="1">
                        <a:lnSpc>
                          <a:spcPct val="100000"/>
                        </a:lnSpc>
                        <a:spcBef>
                          <a:spcPts val="0"/>
                        </a:spcBef>
                        <a:spcAft>
                          <a:spcPts val="0"/>
                        </a:spcAft>
                        <a:buClrTx/>
                        <a:buSzTx/>
                        <a:buFontTx/>
                        <a:buNone/>
                        <a:tabLst/>
                        <a:defRPr/>
                      </a:pPr>
                      <a:r>
                        <a:rPr lang="en-US" sz="1000" dirty="0" smtClean="0">
                          <a:solidFill>
                            <a:schemeClr val="tx2"/>
                          </a:solidFill>
                        </a:rPr>
                        <a:t>Comparison of the delta data for its</a:t>
                      </a:r>
                      <a:r>
                        <a:rPr lang="en-US" sz="1000" baseline="0" dirty="0" smtClean="0">
                          <a:solidFill>
                            <a:schemeClr val="tx2"/>
                          </a:solidFill>
                        </a:rPr>
                        <a:t> count and data loaded in both the </a:t>
                      </a:r>
                      <a:r>
                        <a:rPr lang="en-US" sz="1000" dirty="0" smtClean="0">
                          <a:solidFill>
                            <a:schemeClr val="tx2"/>
                          </a:solidFill>
                        </a:rPr>
                        <a:t>source tables/system and the target tables/system including the Incremental logic validation like Inserts, Updates, Deletes, etc.</a:t>
                      </a:r>
                      <a:endParaRPr lang="en-US" sz="1000" dirty="0" smtClean="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kumimoji="0" lang="en-US" sz="1000" u="none" strike="noStrike" kern="1200" cap="none" spc="0" normalizeH="0" baseline="0" noProof="0" dirty="0" smtClean="0">
                          <a:ln w="3175">
                            <a:solidFill>
                              <a:srgbClr val="3333FF"/>
                            </a:solidFill>
                          </a:ln>
                          <a:solidFill>
                            <a:schemeClr val="bg1"/>
                          </a:solidFill>
                          <a:effectLst/>
                          <a:uLnTx/>
                          <a:uFillTx/>
                          <a:hlinkClick r:id="rId5" action="ppaction://hlinksldjump"/>
                        </a:rPr>
                        <a:t>Click here</a:t>
                      </a:r>
                      <a:endParaRPr lang="en-US" sz="1000" dirty="0">
                        <a:ln w="3175">
                          <a:solidFill>
                            <a:srgbClr val="3333FF"/>
                          </a:solidFill>
                        </a:ln>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 xmlns:a16="http://schemas.microsoft.com/office/drawing/2014/main" val="4122954600"/>
                  </a:ext>
                </a:extLst>
              </a:tr>
              <a:tr h="546648">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latin typeface="+mn-lt"/>
                        </a:rPr>
                        <a:t>5</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Report Validation</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Comparison of the reports generated out of the source database/system against the Target database/system for the same set of data volume</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kumimoji="0" lang="en-US" sz="1000" u="none" strike="noStrike" kern="1200" cap="none" spc="0" normalizeH="0" baseline="0" noProof="0" dirty="0" smtClean="0">
                          <a:ln w="3175">
                            <a:solidFill>
                              <a:srgbClr val="3333FF"/>
                            </a:solidFill>
                          </a:ln>
                          <a:solidFill>
                            <a:schemeClr val="bg1"/>
                          </a:solidFill>
                          <a:effectLst/>
                          <a:uLnTx/>
                          <a:uFillTx/>
                          <a:hlinkClick r:id="rId6" action="ppaction://hlinksldjump"/>
                        </a:rPr>
                        <a:t>Click here</a:t>
                      </a:r>
                      <a:endParaRPr lang="en-US" sz="1000" dirty="0">
                        <a:ln w="3175">
                          <a:solidFill>
                            <a:srgbClr val="3333FF"/>
                          </a:solidFill>
                        </a:ln>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 xmlns:a16="http://schemas.microsoft.com/office/drawing/2014/main" val="1604203274"/>
                  </a:ext>
                </a:extLst>
              </a:tr>
              <a:tr h="448364">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latin typeface="+mn-lt"/>
                        </a:rPr>
                        <a:t>6</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Performance Testing Approach</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lang="en-US" sz="1000" dirty="0" smtClean="0">
                          <a:solidFill>
                            <a:schemeClr val="tx2"/>
                          </a:solidFill>
                        </a:rPr>
                        <a:t>Validation of the performance of ETL jobs / Reports rendering against the Baseline provided by the Business</a:t>
                      </a:r>
                      <a:endParaRPr lang="en-US" sz="1000" dirty="0">
                        <a:solidFill>
                          <a:schemeClr val="tx2"/>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342884" rtl="0" eaLnBrk="1" latinLnBrk="0" hangingPunct="1">
                        <a:defRPr sz="1400" kern="1200">
                          <a:solidFill>
                            <a:schemeClr val="dk1"/>
                          </a:solidFill>
                          <a:latin typeface="Arial"/>
                        </a:defRPr>
                      </a:lvl1pPr>
                      <a:lvl2pPr marL="342884" algn="l" defTabSz="342884" rtl="0" eaLnBrk="1" latinLnBrk="0" hangingPunct="1">
                        <a:defRPr sz="1400" kern="1200">
                          <a:solidFill>
                            <a:schemeClr val="dk1"/>
                          </a:solidFill>
                          <a:latin typeface="Arial"/>
                        </a:defRPr>
                      </a:lvl2pPr>
                      <a:lvl3pPr marL="685766" algn="l" defTabSz="342884" rtl="0" eaLnBrk="1" latinLnBrk="0" hangingPunct="1">
                        <a:defRPr sz="1400" kern="1200">
                          <a:solidFill>
                            <a:schemeClr val="dk1"/>
                          </a:solidFill>
                          <a:latin typeface="Arial"/>
                        </a:defRPr>
                      </a:lvl3pPr>
                      <a:lvl4pPr marL="1028649" algn="l" defTabSz="342884" rtl="0" eaLnBrk="1" latinLnBrk="0" hangingPunct="1">
                        <a:defRPr sz="1400" kern="1200">
                          <a:solidFill>
                            <a:schemeClr val="dk1"/>
                          </a:solidFill>
                          <a:latin typeface="Arial"/>
                        </a:defRPr>
                      </a:lvl4pPr>
                      <a:lvl5pPr marL="1371532" algn="l" defTabSz="342884" rtl="0" eaLnBrk="1" latinLnBrk="0" hangingPunct="1">
                        <a:defRPr sz="1400" kern="1200">
                          <a:solidFill>
                            <a:schemeClr val="dk1"/>
                          </a:solidFill>
                          <a:latin typeface="Arial"/>
                        </a:defRPr>
                      </a:lvl5pPr>
                      <a:lvl6pPr marL="1714415" algn="l" defTabSz="342884" rtl="0" eaLnBrk="1" latinLnBrk="0" hangingPunct="1">
                        <a:defRPr sz="1400" kern="1200">
                          <a:solidFill>
                            <a:schemeClr val="dk1"/>
                          </a:solidFill>
                          <a:latin typeface="Arial"/>
                        </a:defRPr>
                      </a:lvl6pPr>
                      <a:lvl7pPr marL="2057297" algn="l" defTabSz="342884" rtl="0" eaLnBrk="1" latinLnBrk="0" hangingPunct="1">
                        <a:defRPr sz="1400" kern="1200">
                          <a:solidFill>
                            <a:schemeClr val="dk1"/>
                          </a:solidFill>
                          <a:latin typeface="Arial"/>
                        </a:defRPr>
                      </a:lvl7pPr>
                      <a:lvl8pPr marL="2400180" algn="l" defTabSz="342884" rtl="0" eaLnBrk="1" latinLnBrk="0" hangingPunct="1">
                        <a:defRPr sz="1400" kern="1200">
                          <a:solidFill>
                            <a:schemeClr val="dk1"/>
                          </a:solidFill>
                          <a:latin typeface="Arial"/>
                        </a:defRPr>
                      </a:lvl8pPr>
                      <a:lvl9pPr marL="2743064" algn="l" defTabSz="342884" rtl="0" eaLnBrk="1" latinLnBrk="0" hangingPunct="1">
                        <a:defRPr sz="1400" kern="1200">
                          <a:solidFill>
                            <a:schemeClr val="dk1"/>
                          </a:solidFill>
                          <a:latin typeface="Arial"/>
                        </a:defRPr>
                      </a:lvl9pPr>
                    </a:lstStyle>
                    <a:p>
                      <a:r>
                        <a:rPr kumimoji="0" lang="en-US" sz="1000" u="none" strike="noStrike" kern="1200" cap="none" spc="0" normalizeH="0" baseline="0" noProof="0" dirty="0" smtClean="0">
                          <a:ln w="3175">
                            <a:solidFill>
                              <a:srgbClr val="3333FF"/>
                            </a:solidFill>
                          </a:ln>
                          <a:solidFill>
                            <a:schemeClr val="bg1"/>
                          </a:solidFill>
                          <a:effectLst/>
                          <a:uLnTx/>
                          <a:uFillTx/>
                          <a:hlinkClick r:id="rId7" action="ppaction://hlinksldjump"/>
                        </a:rPr>
                        <a:t>Click here</a:t>
                      </a:r>
                      <a:endParaRPr lang="en-US" sz="1000" dirty="0">
                        <a:ln w="3175">
                          <a:solidFill>
                            <a:srgbClr val="3333FF"/>
                          </a:solidFill>
                        </a:ln>
                        <a:solidFill>
                          <a:schemeClr val="bg1"/>
                        </a:solidFill>
                        <a:latin typeface="+mn-lt"/>
                      </a:endParaRPr>
                    </a:p>
                  </a:txBody>
                  <a:tcPr marL="57150" marR="57150" marT="28575" marB="2857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 xmlns:a16="http://schemas.microsoft.com/office/drawing/2014/main" val="2431530686"/>
                  </a:ext>
                </a:extLst>
              </a:tr>
            </a:tbl>
          </a:graphicData>
        </a:graphic>
      </p:graphicFrame>
      <p:sp>
        <p:nvSpPr>
          <p:cNvPr id="355" name="Title 2"/>
          <p:cNvSpPr txBox="1">
            <a:spLocks/>
          </p:cNvSpPr>
          <p:nvPr/>
        </p:nvSpPr>
        <p:spPr>
          <a:xfrm>
            <a:off x="250241" y="92531"/>
            <a:ext cx="13883640" cy="585216"/>
          </a:xfrm>
          <a:prstGeom prst="rect">
            <a:avLst/>
          </a:prstGeom>
        </p:spPr>
        <p:txBody>
          <a:bodyPr vert="horz" lIns="0" tIns="45718" rIns="0" bIns="45718" rtlCol="0" anchor="t">
            <a:normAutofit fontScale="97500"/>
          </a:bodyPr>
          <a:lstStyle>
            <a:lvl1pPr algn="l" defTabSz="342884" rtl="0" eaLnBrk="1" latinLnBrk="0" hangingPunct="1">
              <a:spcBef>
                <a:spcPct val="0"/>
              </a:spcBef>
              <a:buNone/>
              <a:defRPr sz="2100" kern="1200">
                <a:solidFill>
                  <a:schemeClr val="bg1"/>
                </a:solidFill>
                <a:latin typeface="+mj-lt"/>
                <a:ea typeface="+mj-ea"/>
                <a:cs typeface="+mj-cs"/>
              </a:defRPr>
            </a:lvl1pPr>
          </a:lstStyle>
          <a:p>
            <a:endParaRPr lang="en-US" dirty="0">
              <a:solidFill>
                <a:schemeClr val="tx2"/>
              </a:solidFill>
            </a:endParaRPr>
          </a:p>
        </p:txBody>
      </p:sp>
      <p:sp>
        <p:nvSpPr>
          <p:cNvPr id="5" name="Slide Number Placeholder 1"/>
          <p:cNvSpPr txBox="1">
            <a:spLocks/>
          </p:cNvSpPr>
          <p:nvPr/>
        </p:nvSpPr>
        <p:spPr>
          <a:xfrm>
            <a:off x="167093" y="4781979"/>
            <a:ext cx="505263" cy="325469"/>
          </a:xfrm>
          <a:prstGeom prst="rect">
            <a:avLst/>
          </a:prstGeom>
        </p:spPr>
        <p:txBody>
          <a:bodyPr/>
          <a:ls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a:lstStyle>
          <a:p>
            <a:pPr algn="r"/>
            <a:r>
              <a:rPr lang="en-US" sz="800" b="1" dirty="0" smtClean="0">
                <a:solidFill>
                  <a:prstClr val="white"/>
                </a:solidFill>
                <a:latin typeface="Calibri" panose="020F0502020204030204" pitchFamily="34" charset="0"/>
              </a:rPr>
              <a:t>9</a:t>
            </a:r>
            <a:endParaRPr lang="en-US" sz="800" b="1" dirty="0">
              <a:solidFill>
                <a:prstClr val="white"/>
              </a:solidFill>
              <a:latin typeface="Calibri" panose="020F0502020204030204" pitchFamily="34" charset="0"/>
            </a:endParaRPr>
          </a:p>
        </p:txBody>
      </p:sp>
    </p:spTree>
    <p:extLst>
      <p:ext uri="{BB962C8B-B14F-4D97-AF65-F5344CB8AC3E}">
        <p14:creationId xmlns:p14="http://schemas.microsoft.com/office/powerpoint/2010/main" val="2871265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Testing Approach – Metadata Validation</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179" name="TextBox 178"/>
          <p:cNvSpPr txBox="1"/>
          <p:nvPr/>
        </p:nvSpPr>
        <p:spPr>
          <a:xfrm>
            <a:off x="59900" y="541836"/>
            <a:ext cx="8758767" cy="361637"/>
          </a:xfrm>
          <a:prstGeom prst="rect">
            <a:avLst/>
          </a:prstGeom>
          <a:noFill/>
        </p:spPr>
        <p:txBody>
          <a:bodyPr wrap="square" rtlCol="0">
            <a:spAutoFit/>
          </a:bodyPr>
          <a:lstStyle/>
          <a:p>
            <a:r>
              <a:rPr lang="en-US" sz="875" dirty="0">
                <a:solidFill>
                  <a:schemeClr val="tx2"/>
                </a:solidFill>
              </a:rPr>
              <a:t>Tables / Views that are considered as part of migration are compared in an automated manner for their structure between the source database/system and the Target database/system. The comparison results are obtained which can be further analyzed on the mismatches with ease. </a:t>
            </a:r>
          </a:p>
        </p:txBody>
      </p:sp>
      <p:grpSp>
        <p:nvGrpSpPr>
          <p:cNvPr id="44" name="Group 43"/>
          <p:cNvGrpSpPr/>
          <p:nvPr/>
        </p:nvGrpSpPr>
        <p:grpSpPr>
          <a:xfrm>
            <a:off x="303891" y="1018527"/>
            <a:ext cx="8411484" cy="3743973"/>
            <a:chOff x="486225" y="1629644"/>
            <a:chExt cx="13458375" cy="5990356"/>
          </a:xfrm>
        </p:grpSpPr>
        <p:sp>
          <p:nvSpPr>
            <p:cNvPr id="171" name="Striped Right Arrow 170"/>
            <p:cNvSpPr/>
            <p:nvPr/>
          </p:nvSpPr>
          <p:spPr>
            <a:xfrm>
              <a:off x="3725292" y="5872319"/>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grpSp>
          <p:nvGrpSpPr>
            <p:cNvPr id="43" name="Group 42"/>
            <p:cNvGrpSpPr/>
            <p:nvPr/>
          </p:nvGrpSpPr>
          <p:grpSpPr>
            <a:xfrm>
              <a:off x="486225" y="1629644"/>
              <a:ext cx="13458375" cy="5990356"/>
              <a:chOff x="193911" y="1208169"/>
              <a:chExt cx="13458375" cy="5990356"/>
            </a:xfrm>
          </p:grpSpPr>
          <p:grpSp>
            <p:nvGrpSpPr>
              <p:cNvPr id="11" name="Group 10"/>
              <p:cNvGrpSpPr/>
              <p:nvPr/>
            </p:nvGrpSpPr>
            <p:grpSpPr>
              <a:xfrm>
                <a:off x="4687143" y="1696800"/>
                <a:ext cx="6232463" cy="2347751"/>
                <a:chOff x="-765047" y="3007474"/>
                <a:chExt cx="6717821" cy="2347751"/>
              </a:xfrm>
            </p:grpSpPr>
            <p:sp>
              <p:nvSpPr>
                <p:cNvPr id="57" name="TextBox 56"/>
                <p:cNvSpPr txBox="1"/>
                <p:nvPr/>
              </p:nvSpPr>
              <p:spPr>
                <a:xfrm>
                  <a:off x="4181213" y="5079483"/>
                  <a:ext cx="1771561" cy="275742"/>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endParaRPr lang="en-IN" sz="875" dirty="0">
                    <a:latin typeface="Segoe UI "/>
                  </a:endParaRPr>
                </a:p>
              </p:txBody>
            </p:sp>
            <p:sp>
              <p:nvSpPr>
                <p:cNvPr id="60" name="TextBox 59"/>
                <p:cNvSpPr txBox="1"/>
                <p:nvPr/>
              </p:nvSpPr>
              <p:spPr>
                <a:xfrm>
                  <a:off x="-765047" y="3007474"/>
                  <a:ext cx="5355993" cy="368075"/>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1250" dirty="0">
                      <a:latin typeface="Segoe UI "/>
                    </a:rPr>
                    <a:t>BRAVO (Metadata Reconciler)</a:t>
                  </a:r>
                  <a:endParaRPr lang="en-IN" sz="1250" dirty="0">
                    <a:latin typeface="Segoe UI "/>
                  </a:endParaRPr>
                </a:p>
              </p:txBody>
            </p:sp>
          </p:grpSp>
          <p:grpSp>
            <p:nvGrpSpPr>
              <p:cNvPr id="40" name="Group 39"/>
              <p:cNvGrpSpPr/>
              <p:nvPr/>
            </p:nvGrpSpPr>
            <p:grpSpPr>
              <a:xfrm>
                <a:off x="193911" y="1208169"/>
                <a:ext cx="13458375" cy="5990356"/>
                <a:chOff x="185444" y="1169129"/>
                <a:chExt cx="13458375" cy="5990356"/>
              </a:xfrm>
            </p:grpSpPr>
            <p:grpSp>
              <p:nvGrpSpPr>
                <p:cNvPr id="34" name="Group 33"/>
                <p:cNvGrpSpPr/>
                <p:nvPr/>
              </p:nvGrpSpPr>
              <p:grpSpPr>
                <a:xfrm>
                  <a:off x="185444" y="1169129"/>
                  <a:ext cx="13458375" cy="5990356"/>
                  <a:chOff x="320966" y="1153008"/>
                  <a:chExt cx="13458375" cy="5990356"/>
                </a:xfrm>
              </p:grpSpPr>
              <p:grpSp>
                <p:nvGrpSpPr>
                  <p:cNvPr id="89" name="Group 88"/>
                  <p:cNvGrpSpPr/>
                  <p:nvPr/>
                </p:nvGrpSpPr>
                <p:grpSpPr>
                  <a:xfrm>
                    <a:off x="320966" y="1153008"/>
                    <a:ext cx="3915806" cy="5990356"/>
                    <a:chOff x="107716" y="1279970"/>
                    <a:chExt cx="3915806" cy="5990356"/>
                  </a:xfrm>
                </p:grpSpPr>
                <p:grpSp>
                  <p:nvGrpSpPr>
                    <p:cNvPr id="5" name="Group 4"/>
                    <p:cNvGrpSpPr/>
                    <p:nvPr/>
                  </p:nvGrpSpPr>
                  <p:grpSpPr>
                    <a:xfrm>
                      <a:off x="107716" y="1279970"/>
                      <a:ext cx="3915806" cy="5990356"/>
                      <a:chOff x="149973" y="1194938"/>
                      <a:chExt cx="3915806" cy="5990356"/>
                    </a:xfrm>
                  </p:grpSpPr>
                  <p:sp>
                    <p:nvSpPr>
                      <p:cNvPr id="13" name="Rectangle 12"/>
                      <p:cNvSpPr/>
                      <p:nvPr/>
                    </p:nvSpPr>
                    <p:spPr>
                      <a:xfrm>
                        <a:off x="149973" y="1374546"/>
                        <a:ext cx="3169192" cy="2683517"/>
                      </a:xfrm>
                      <a:prstGeom prst="rect">
                        <a:avLst/>
                      </a:prstGeom>
                      <a:noFill/>
                      <a:ln w="12700" cap="flat" cmpd="sng" algn="ctr">
                        <a:solidFill>
                          <a:srgbClr val="FF3A3A"/>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sp>
                    <p:nvSpPr>
                      <p:cNvPr id="20" name="Rectangle 19"/>
                      <p:cNvSpPr/>
                      <p:nvPr/>
                    </p:nvSpPr>
                    <p:spPr>
                      <a:xfrm>
                        <a:off x="1265189" y="1964195"/>
                        <a:ext cx="1237401" cy="1538513"/>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1" name="Rounded Rectangle 20"/>
                      <p:cNvSpPr/>
                      <p:nvPr/>
                    </p:nvSpPr>
                    <p:spPr>
                      <a:xfrm>
                        <a:off x="1260226" y="3292829"/>
                        <a:ext cx="1242364" cy="276600"/>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SOURCE</a:t>
                        </a:r>
                      </a:p>
                    </p:txBody>
                  </p:sp>
                  <p:sp>
                    <p:nvSpPr>
                      <p:cNvPr id="22" name="Rectangle 21"/>
                      <p:cNvSpPr/>
                      <p:nvPr/>
                    </p:nvSpPr>
                    <p:spPr>
                      <a:xfrm>
                        <a:off x="1383010" y="2136364"/>
                        <a:ext cx="1008259" cy="868276"/>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620759"/>
                        <a:endParaRPr lang="en-US" sz="1250" kern="0" dirty="0">
                          <a:solidFill>
                            <a:prstClr val="white"/>
                          </a:solidFill>
                          <a:cs typeface="Calibri" panose="020F0502020204030204" pitchFamily="34" charset="0"/>
                        </a:endParaRPr>
                      </a:p>
                    </p:txBody>
                  </p:sp>
                  <p:sp>
                    <p:nvSpPr>
                      <p:cNvPr id="23" name="Rectangle 22"/>
                      <p:cNvSpPr/>
                      <p:nvPr/>
                    </p:nvSpPr>
                    <p:spPr>
                      <a:xfrm>
                        <a:off x="1427989" y="2339875"/>
                        <a:ext cx="939054" cy="578619"/>
                      </a:xfrm>
                      <a:prstGeom prst="rect">
                        <a:avLst/>
                      </a:prstGeom>
                    </p:spPr>
                    <p:txBody>
                      <a:bodyPr wrap="square">
                        <a:spAutoFit/>
                      </a:bodyPr>
                      <a:lstStyle/>
                      <a:p>
                        <a:pPr algn="ctr" defTabSz="679245"/>
                        <a:r>
                          <a:rPr lang="en-US" sz="875" b="1" dirty="0">
                            <a:solidFill>
                              <a:srgbClr val="44546A"/>
                            </a:solidFill>
                          </a:rPr>
                          <a:t>Tables/</a:t>
                        </a:r>
                      </a:p>
                      <a:p>
                        <a:pPr algn="ctr" defTabSz="679245"/>
                        <a:r>
                          <a:rPr lang="en-US" sz="875" b="1" dirty="0">
                            <a:solidFill>
                              <a:srgbClr val="44546A"/>
                            </a:solidFill>
                          </a:rPr>
                          <a:t>Views</a:t>
                        </a:r>
                      </a:p>
                    </p:txBody>
                  </p:sp>
                  <p:sp>
                    <p:nvSpPr>
                      <p:cNvPr id="59" name="TextBox 58"/>
                      <p:cNvSpPr txBox="1"/>
                      <p:nvPr/>
                    </p:nvSpPr>
                    <p:spPr>
                      <a:xfrm>
                        <a:off x="2572549" y="1944983"/>
                        <a:ext cx="1493230" cy="311984"/>
                      </a:xfrm>
                      <a:prstGeom prst="rect">
                        <a:avLst/>
                      </a:prstGeom>
                      <a:noFill/>
                    </p:spPr>
                    <p:txBody>
                      <a:bodyPr wrap="none" rtlCol="0">
                        <a:spAutoFit/>
                      </a:bodyPr>
                      <a:lstStyle/>
                      <a:p>
                        <a:r>
                          <a:rPr lang="en-US" sz="667" b="1" dirty="0"/>
                          <a:t>On Premise/Cloud</a:t>
                        </a:r>
                      </a:p>
                    </p:txBody>
                  </p:sp>
                  <p:sp>
                    <p:nvSpPr>
                      <p:cNvPr id="61" name="Rounded Rectangle 60"/>
                      <p:cNvSpPr/>
                      <p:nvPr/>
                    </p:nvSpPr>
                    <p:spPr>
                      <a:xfrm>
                        <a:off x="1303873" y="1194938"/>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b="1" dirty="0">
                            <a:solidFill>
                              <a:schemeClr val="bg1"/>
                            </a:solidFill>
                          </a:rPr>
                          <a:t>Source Database</a:t>
                        </a:r>
                      </a:p>
                    </p:txBody>
                  </p:sp>
                  <p:grpSp>
                    <p:nvGrpSpPr>
                      <p:cNvPr id="2" name="Group 1"/>
                      <p:cNvGrpSpPr/>
                      <p:nvPr/>
                    </p:nvGrpSpPr>
                    <p:grpSpPr>
                      <a:xfrm>
                        <a:off x="220960" y="4571214"/>
                        <a:ext cx="3051407" cy="2614080"/>
                        <a:chOff x="220960" y="4571214"/>
                        <a:chExt cx="3051407" cy="2614080"/>
                      </a:xfrm>
                    </p:grpSpPr>
                    <p:sp>
                      <p:nvSpPr>
                        <p:cNvPr id="14" name="Rectangle 13"/>
                        <p:cNvSpPr/>
                        <p:nvPr/>
                      </p:nvSpPr>
                      <p:spPr>
                        <a:xfrm>
                          <a:off x="220960" y="4776701"/>
                          <a:ext cx="3051407" cy="2408593"/>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sp>
                      <p:nvSpPr>
                        <p:cNvPr id="26" name="Rectangle 25"/>
                        <p:cNvSpPr/>
                        <p:nvPr/>
                      </p:nvSpPr>
                      <p:spPr>
                        <a:xfrm>
                          <a:off x="1309417" y="5265016"/>
                          <a:ext cx="1193173" cy="1530319"/>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7" name="Rounded Rectangle 26"/>
                        <p:cNvSpPr/>
                        <p:nvPr/>
                      </p:nvSpPr>
                      <p:spPr>
                        <a:xfrm>
                          <a:off x="1282376" y="6556310"/>
                          <a:ext cx="1247255" cy="248044"/>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TARGET</a:t>
                          </a:r>
                        </a:p>
                      </p:txBody>
                    </p:sp>
                    <p:sp>
                      <p:nvSpPr>
                        <p:cNvPr id="30" name="Rectangle 29"/>
                        <p:cNvSpPr/>
                        <p:nvPr/>
                      </p:nvSpPr>
                      <p:spPr>
                        <a:xfrm>
                          <a:off x="1381604" y="5405580"/>
                          <a:ext cx="988590" cy="964357"/>
                        </a:xfrm>
                        <a:prstGeom prst="rect">
                          <a:avLst/>
                        </a:prstGeom>
                        <a:solidFill>
                          <a:sysClr val="window" lastClr="FFFFFF"/>
                        </a:solidFill>
                        <a:ln w="12700" cap="flat" cmpd="sng" algn="ctr">
                          <a:solidFill>
                            <a:schemeClr val="accent5">
                              <a:lumMod val="50000"/>
                            </a:schemeClr>
                          </a:solidFill>
                          <a:prstDash val="solid"/>
                          <a:miter lim="800000"/>
                        </a:ln>
                        <a:effectLst/>
                      </p:spPr>
                      <p:txBody>
                        <a:bodyPr rtlCol="0" anchor="ctr"/>
                        <a:lstStyle/>
                        <a:p>
                          <a:pPr algn="ctr" defTabSz="620759"/>
                          <a:endParaRPr lang="en-US" sz="1250" kern="0" dirty="0">
                            <a:solidFill>
                              <a:prstClr val="white"/>
                            </a:solidFill>
                            <a:cs typeface="Calibri" panose="020F0502020204030204" pitchFamily="34" charset="0"/>
                          </a:endParaRPr>
                        </a:p>
                      </p:txBody>
                    </p:sp>
                    <p:sp>
                      <p:nvSpPr>
                        <p:cNvPr id="36" name="Rectangle 35"/>
                        <p:cNvSpPr/>
                        <p:nvPr/>
                      </p:nvSpPr>
                      <p:spPr>
                        <a:xfrm>
                          <a:off x="1416120" y="5665934"/>
                          <a:ext cx="939055" cy="578619"/>
                        </a:xfrm>
                        <a:prstGeom prst="rect">
                          <a:avLst/>
                        </a:prstGeom>
                      </p:spPr>
                      <p:txBody>
                        <a:bodyPr wrap="square">
                          <a:spAutoFit/>
                        </a:bodyPr>
                        <a:lstStyle/>
                        <a:p>
                          <a:pPr algn="ctr" defTabSz="679245"/>
                          <a:r>
                            <a:rPr lang="en-US" sz="875" b="1" dirty="0">
                              <a:solidFill>
                                <a:srgbClr val="44546A"/>
                              </a:solidFill>
                            </a:rPr>
                            <a:t>Tables/</a:t>
                          </a:r>
                        </a:p>
                        <a:p>
                          <a:pPr algn="ctr" defTabSz="679245"/>
                          <a:r>
                            <a:rPr lang="en-US" sz="875" b="1" dirty="0">
                              <a:solidFill>
                                <a:srgbClr val="44546A"/>
                              </a:solidFill>
                            </a:rPr>
                            <a:t>Views</a:t>
                          </a:r>
                        </a:p>
                      </p:txBody>
                    </p:sp>
                    <p:sp>
                      <p:nvSpPr>
                        <p:cNvPr id="62" name="Rounded Rectangle 61"/>
                        <p:cNvSpPr/>
                        <p:nvPr/>
                      </p:nvSpPr>
                      <p:spPr>
                        <a:xfrm>
                          <a:off x="1283032" y="4571214"/>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b="1" dirty="0">
                              <a:solidFill>
                                <a:schemeClr val="bg1"/>
                              </a:solidFill>
                            </a:rPr>
                            <a:t>Target Database</a:t>
                          </a:r>
                        </a:p>
                      </p:txBody>
                    </p:sp>
                  </p:grpSp>
                </p:grpSp>
                <p:sp>
                  <p:nvSpPr>
                    <p:cNvPr id="77" name="TextBox 76"/>
                    <p:cNvSpPr txBox="1"/>
                    <p:nvPr/>
                  </p:nvSpPr>
                  <p:spPr>
                    <a:xfrm>
                      <a:off x="2429423" y="5086950"/>
                      <a:ext cx="918714" cy="311984"/>
                    </a:xfrm>
                    <a:prstGeom prst="rect">
                      <a:avLst/>
                    </a:prstGeom>
                    <a:noFill/>
                  </p:spPr>
                  <p:txBody>
                    <a:bodyPr wrap="none" rtlCol="0">
                      <a:spAutoFit/>
                    </a:bodyPr>
                    <a:lstStyle/>
                    <a:p>
                      <a:r>
                        <a:rPr lang="en-US" sz="667" b="1" dirty="0"/>
                        <a:t>On Cloud</a:t>
                      </a:r>
                    </a:p>
                  </p:txBody>
                </p:sp>
              </p:grpSp>
              <p:sp>
                <p:nvSpPr>
                  <p:cNvPr id="15" name="Striped Right Arrow 14"/>
                  <p:cNvSpPr/>
                  <p:nvPr/>
                </p:nvSpPr>
                <p:spPr>
                  <a:xfrm>
                    <a:off x="3657600" y="2844775"/>
                    <a:ext cx="1219200" cy="431825"/>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72" name="TextBox 71"/>
                  <p:cNvSpPr txBox="1"/>
                  <p:nvPr/>
                </p:nvSpPr>
                <p:spPr>
                  <a:xfrm>
                    <a:off x="3542729" y="2518190"/>
                    <a:ext cx="1362853" cy="640483"/>
                  </a:xfrm>
                  <a:prstGeom prst="rect">
                    <a:avLst/>
                  </a:prstGeom>
                  <a:noFill/>
                </p:spPr>
                <p:txBody>
                  <a:bodyPr wrap="square" rtlCol="0">
                    <a:spAutoFit/>
                  </a:bodyPr>
                  <a:lstStyle/>
                  <a:p>
                    <a:r>
                      <a:rPr lang="en-US" sz="667" b="1" dirty="0"/>
                      <a:t>Source Metadata Details</a:t>
                    </a:r>
                  </a:p>
                </p:txBody>
              </p:sp>
              <p:sp>
                <p:nvSpPr>
                  <p:cNvPr id="172" name="Striped Right Arrow 171"/>
                  <p:cNvSpPr/>
                  <p:nvPr/>
                </p:nvSpPr>
                <p:spPr>
                  <a:xfrm>
                    <a:off x="9764529" y="4104495"/>
                    <a:ext cx="1319421" cy="440204"/>
                  </a:xfrm>
                  <a:prstGeom prst="stripedRightArrow">
                    <a:avLst/>
                  </a:prstGeom>
                  <a:solidFill>
                    <a:schemeClr val="bg1">
                      <a:lumMod val="65000"/>
                      <a:alpha val="15000"/>
                    </a:schemeClr>
                  </a:solid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76" name="TextBox 175"/>
                  <p:cNvSpPr txBox="1"/>
                  <p:nvPr/>
                </p:nvSpPr>
                <p:spPr>
                  <a:xfrm>
                    <a:off x="9646930" y="3888651"/>
                    <a:ext cx="1593256" cy="311984"/>
                  </a:xfrm>
                  <a:prstGeom prst="rect">
                    <a:avLst/>
                  </a:prstGeom>
                  <a:noFill/>
                </p:spPr>
                <p:txBody>
                  <a:bodyPr wrap="none" rtlCol="0">
                    <a:spAutoFit/>
                  </a:bodyPr>
                  <a:lstStyle/>
                  <a:p>
                    <a:r>
                      <a:rPr lang="en-US" sz="667" b="1" dirty="0"/>
                      <a:t>Comparison Output</a:t>
                    </a:r>
                  </a:p>
                </p:txBody>
              </p:sp>
              <p:pic>
                <p:nvPicPr>
                  <p:cNvPr id="177" name="Picture 176"/>
                  <p:cNvPicPr>
                    <a:picLocks noChangeAspect="1"/>
                  </p:cNvPicPr>
                  <p:nvPr/>
                </p:nvPicPr>
                <p:blipFill rotWithShape="1">
                  <a:blip r:embed="rId3"/>
                  <a:srcRect l="1391" t="2174"/>
                  <a:stretch/>
                </p:blipFill>
                <p:spPr>
                  <a:xfrm>
                    <a:off x="11200289" y="3094079"/>
                    <a:ext cx="2579052" cy="2102233"/>
                  </a:xfrm>
                  <a:prstGeom prst="rect">
                    <a:avLst/>
                  </a:prstGeom>
                </p:spPr>
              </p:pic>
            </p:grpSp>
            <p:grpSp>
              <p:nvGrpSpPr>
                <p:cNvPr id="39" name="Group 38"/>
                <p:cNvGrpSpPr/>
                <p:nvPr/>
              </p:nvGrpSpPr>
              <p:grpSpPr>
                <a:xfrm>
                  <a:off x="4946622" y="2134185"/>
                  <a:ext cx="4694947" cy="4432268"/>
                  <a:chOff x="4946622" y="2134185"/>
                  <a:chExt cx="4694947" cy="4432268"/>
                </a:xfrm>
              </p:grpSpPr>
              <p:grpSp>
                <p:nvGrpSpPr>
                  <p:cNvPr id="32" name="Group 31"/>
                  <p:cNvGrpSpPr/>
                  <p:nvPr/>
                </p:nvGrpSpPr>
                <p:grpSpPr>
                  <a:xfrm>
                    <a:off x="4946622" y="2134185"/>
                    <a:ext cx="4513232" cy="4432268"/>
                    <a:chOff x="5011768" y="1812057"/>
                    <a:chExt cx="4513232" cy="4432268"/>
                  </a:xfrm>
                </p:grpSpPr>
                <p:sp>
                  <p:nvSpPr>
                    <p:cNvPr id="10" name="Rounded Rectangle 9"/>
                    <p:cNvSpPr/>
                    <p:nvPr/>
                  </p:nvSpPr>
                  <p:spPr>
                    <a:xfrm>
                      <a:off x="5011768" y="1812057"/>
                      <a:ext cx="4513232" cy="4432268"/>
                    </a:xfrm>
                    <a:prstGeom prst="roundRect">
                      <a:avLst/>
                    </a:prstGeom>
                    <a:solidFill>
                      <a:schemeClr val="accent6">
                        <a:lumMod val="40000"/>
                        <a:lumOff val="60000"/>
                      </a:schemeClr>
                    </a:solidFill>
                    <a:ln w="12700">
                      <a:solidFill>
                        <a:schemeClr val="accent6">
                          <a:lumMod val="50000"/>
                        </a:schemeClr>
                      </a:solidFill>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grpSp>
                  <p:nvGrpSpPr>
                    <p:cNvPr id="132" name="Group 131"/>
                    <p:cNvGrpSpPr/>
                    <p:nvPr/>
                  </p:nvGrpSpPr>
                  <p:grpSpPr>
                    <a:xfrm>
                      <a:off x="5030632" y="1854479"/>
                      <a:ext cx="4410339" cy="4323307"/>
                      <a:chOff x="276227" y="1480989"/>
                      <a:chExt cx="4425950" cy="4421188"/>
                    </a:xfrm>
                  </p:grpSpPr>
                  <p:sp>
                    <p:nvSpPr>
                      <p:cNvPr id="133" name="Freeform 7"/>
                      <p:cNvSpPr>
                        <a:spLocks/>
                      </p:cNvSpPr>
                      <p:nvPr/>
                    </p:nvSpPr>
                    <p:spPr bwMode="auto">
                      <a:xfrm>
                        <a:off x="1121130" y="2323511"/>
                        <a:ext cx="2736145" cy="2736145"/>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ysClr val="window" lastClr="FFFFFF">
                          <a:lumMod val="85000"/>
                        </a:sys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34" name="Freeform 7"/>
                      <p:cNvSpPr>
                        <a:spLocks/>
                      </p:cNvSpPr>
                      <p:nvPr/>
                    </p:nvSpPr>
                    <p:spPr bwMode="auto">
                      <a:xfrm>
                        <a:off x="1263653" y="2462859"/>
                        <a:ext cx="2452686" cy="2452686"/>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141414">
                          <a:lumMod val="75000"/>
                          <a:lumOff val="25000"/>
                        </a:srgb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grpSp>
                    <p:nvGrpSpPr>
                      <p:cNvPr id="135" name="Group 134"/>
                      <p:cNvGrpSpPr/>
                      <p:nvPr/>
                    </p:nvGrpSpPr>
                    <p:grpSpPr>
                      <a:xfrm>
                        <a:off x="1562102" y="1480989"/>
                        <a:ext cx="1843088" cy="1843088"/>
                        <a:chOff x="1628777" y="1671489"/>
                        <a:chExt cx="1843088" cy="1843088"/>
                      </a:xfrm>
                    </p:grpSpPr>
                    <p:sp>
                      <p:nvSpPr>
                        <p:cNvPr id="158" name="AutoShape 4"/>
                        <p:cNvSpPr>
                          <a:spLocks noChangeAspect="1" noChangeArrowheads="1" noTextEdit="1"/>
                        </p:cNvSpPr>
                        <p:nvPr/>
                      </p:nvSpPr>
                      <p:spPr bwMode="auto">
                        <a:xfrm>
                          <a:off x="1644652" y="1687364"/>
                          <a:ext cx="179705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59" name="Freeform 6"/>
                        <p:cNvSpPr>
                          <a:spLocks/>
                        </p:cNvSpPr>
                        <p:nvPr/>
                      </p:nvSpPr>
                      <p:spPr bwMode="auto">
                        <a:xfrm>
                          <a:off x="1628777" y="1671489"/>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6DB33F"/>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60" name="Freeform 7"/>
                        <p:cNvSpPr>
                          <a:spLocks/>
                        </p:cNvSpPr>
                        <p:nvPr/>
                      </p:nvSpPr>
                      <p:spPr bwMode="auto">
                        <a:xfrm>
                          <a:off x="1704977" y="1747689"/>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61" name="Freeform 160"/>
                        <p:cNvSpPr/>
                        <p:nvPr/>
                      </p:nvSpPr>
                      <p:spPr>
                        <a:xfrm>
                          <a:off x="1692277" y="1749276"/>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6DB33F"/>
                        </a:solidFill>
                        <a:ln w="9525" cap="flat" cmpd="sng" algn="ctr">
                          <a:noFill/>
                          <a:prstDash val="solid"/>
                        </a:ln>
                        <a:effectLst/>
                      </p:spPr>
                      <p:txBody>
                        <a:bodyPr rtlCol="0" anchor="ctr"/>
                        <a:lstStyle/>
                        <a:p>
                          <a:pPr algn="ctr" defTabSz="285750">
                            <a:defRPr/>
                          </a:pPr>
                          <a:endParaRPr lang="en-US" sz="1000" kern="0" dirty="0">
                            <a:solidFill>
                              <a:prstClr val="white"/>
                            </a:solidFill>
                            <a:latin typeface="Arial"/>
                            <a:cs typeface="Arial" panose="020B0604020202020204" pitchFamily="34" charset="0"/>
                          </a:endParaRPr>
                        </a:p>
                      </p:txBody>
                    </p:sp>
                    <p:sp>
                      <p:nvSpPr>
                        <p:cNvPr id="162" name="Freeform 9"/>
                        <p:cNvSpPr>
                          <a:spLocks/>
                        </p:cNvSpPr>
                        <p:nvPr/>
                      </p:nvSpPr>
                      <p:spPr bwMode="auto">
                        <a:xfrm>
                          <a:off x="1738315" y="1747689"/>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387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63" name="TextBox 162"/>
                        <p:cNvSpPr txBox="1"/>
                        <p:nvPr/>
                      </p:nvSpPr>
                      <p:spPr>
                        <a:xfrm>
                          <a:off x="2369638" y="2104583"/>
                          <a:ext cx="257388" cy="283270"/>
                        </a:xfrm>
                        <a:prstGeom prst="rect">
                          <a:avLst/>
                        </a:prstGeom>
                        <a:noFill/>
                      </p:spPr>
                      <p:txBody>
                        <a:bodyPr wrap="none" lIns="0" tIns="0" rIns="0" bIns="0" rtlCol="0">
                          <a:spAutoFit/>
                        </a:bodyPr>
                        <a:lstStyle/>
                        <a:p>
                          <a:pPr defTabSz="285750">
                            <a:defRPr/>
                          </a:pPr>
                          <a:r>
                            <a:rPr lang="en-US" sz="1125" b="1" kern="0" dirty="0">
                              <a:solidFill>
                                <a:prstClr val="white"/>
                              </a:solidFill>
                              <a:cs typeface="Arial" panose="020B0604020202020204" pitchFamily="34" charset="0"/>
                            </a:rPr>
                            <a:t>01</a:t>
                          </a:r>
                        </a:p>
                      </p:txBody>
                    </p:sp>
                    <p:sp>
                      <p:nvSpPr>
                        <p:cNvPr id="164" name="TextBox 163"/>
                        <p:cNvSpPr txBox="1"/>
                        <p:nvPr/>
                      </p:nvSpPr>
                      <p:spPr>
                        <a:xfrm>
                          <a:off x="1975628" y="2596795"/>
                          <a:ext cx="1229286" cy="614069"/>
                        </a:xfrm>
                        <a:prstGeom prst="rect">
                          <a:avLst/>
                        </a:prstGeom>
                        <a:noFill/>
                      </p:spPr>
                      <p:txBody>
                        <a:bodyPr wrap="square" lIns="0" tIns="0" rIns="0" bIns="0" rtlCol="0">
                          <a:spAutoFit/>
                        </a:bodyPr>
                        <a:lstStyle/>
                        <a:p>
                          <a:pPr algn="ctr" defTabSz="285750">
                            <a:defRPr/>
                          </a:pPr>
                          <a:r>
                            <a:rPr lang="en-US" sz="813" b="1" kern="0" dirty="0">
                              <a:solidFill>
                                <a:srgbClr val="141414"/>
                              </a:solidFill>
                              <a:cs typeface="Arial" panose="020B0604020202020204" pitchFamily="34" charset="0"/>
                            </a:rPr>
                            <a:t>Database/ Connection Details</a:t>
                          </a:r>
                        </a:p>
                      </p:txBody>
                    </p:sp>
                  </p:grpSp>
                  <p:grpSp>
                    <p:nvGrpSpPr>
                      <p:cNvPr id="136" name="Group 135"/>
                      <p:cNvGrpSpPr/>
                      <p:nvPr/>
                    </p:nvGrpSpPr>
                    <p:grpSpPr>
                      <a:xfrm>
                        <a:off x="276227" y="2766864"/>
                        <a:ext cx="1843088" cy="1843088"/>
                        <a:chOff x="276227" y="2766864"/>
                        <a:chExt cx="1843088" cy="1843088"/>
                      </a:xfrm>
                    </p:grpSpPr>
                    <p:sp>
                      <p:nvSpPr>
                        <p:cNvPr id="152" name="Freeform 6"/>
                        <p:cNvSpPr>
                          <a:spLocks/>
                        </p:cNvSpPr>
                        <p:nvPr/>
                      </p:nvSpPr>
                      <p:spPr bwMode="auto">
                        <a:xfrm>
                          <a:off x="276227" y="2766864"/>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DF7A1C"/>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53" name="Freeform 7"/>
                        <p:cNvSpPr>
                          <a:spLocks/>
                        </p:cNvSpPr>
                        <p:nvPr/>
                      </p:nvSpPr>
                      <p:spPr bwMode="auto">
                        <a:xfrm>
                          <a:off x="352427" y="2843064"/>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54" name="Freeform 153"/>
                        <p:cNvSpPr/>
                        <p:nvPr/>
                      </p:nvSpPr>
                      <p:spPr>
                        <a:xfrm>
                          <a:off x="339727" y="2844651"/>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DF7A1C"/>
                        </a:solidFill>
                        <a:ln w="9525" cap="flat" cmpd="sng" algn="ctr">
                          <a:noFill/>
                          <a:prstDash val="solid"/>
                        </a:ln>
                        <a:effectLst/>
                      </p:spPr>
                      <p:txBody>
                        <a:bodyPr rtlCol="0" anchor="ctr"/>
                        <a:lstStyle/>
                        <a:p>
                          <a:pPr algn="ctr" defTabSz="285750">
                            <a:defRPr/>
                          </a:pPr>
                          <a:endParaRPr lang="en-US" sz="1000" kern="0" dirty="0">
                            <a:solidFill>
                              <a:prstClr val="white"/>
                            </a:solidFill>
                            <a:latin typeface="Arial"/>
                            <a:cs typeface="Arial" panose="020B0604020202020204" pitchFamily="34" charset="0"/>
                          </a:endParaRPr>
                        </a:p>
                      </p:txBody>
                    </p:sp>
                    <p:sp>
                      <p:nvSpPr>
                        <p:cNvPr id="155" name="Freeform 9"/>
                        <p:cNvSpPr>
                          <a:spLocks/>
                        </p:cNvSpPr>
                        <p:nvPr/>
                      </p:nvSpPr>
                      <p:spPr bwMode="auto">
                        <a:xfrm>
                          <a:off x="385765" y="2843064"/>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DF7A1C">
                            <a:lumMod val="75000"/>
                          </a:srgb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56" name="TextBox 155"/>
                        <p:cNvSpPr txBox="1"/>
                        <p:nvPr/>
                      </p:nvSpPr>
                      <p:spPr>
                        <a:xfrm>
                          <a:off x="1028713" y="3263678"/>
                          <a:ext cx="257388" cy="283270"/>
                        </a:xfrm>
                        <a:prstGeom prst="rect">
                          <a:avLst/>
                        </a:prstGeom>
                        <a:noFill/>
                      </p:spPr>
                      <p:txBody>
                        <a:bodyPr wrap="none" lIns="0" tIns="0" rIns="0" bIns="0" rtlCol="0">
                          <a:spAutoFit/>
                        </a:bodyPr>
                        <a:lstStyle/>
                        <a:p>
                          <a:pPr defTabSz="285750">
                            <a:defRPr/>
                          </a:pPr>
                          <a:r>
                            <a:rPr lang="en-US" sz="1125" b="1" kern="0" dirty="0">
                              <a:solidFill>
                                <a:prstClr val="white"/>
                              </a:solidFill>
                              <a:cs typeface="Arial" panose="020B0604020202020204" pitchFamily="34" charset="0"/>
                            </a:rPr>
                            <a:t>02</a:t>
                          </a:r>
                        </a:p>
                      </p:txBody>
                    </p:sp>
                    <p:sp>
                      <p:nvSpPr>
                        <p:cNvPr id="157" name="TextBox 156"/>
                        <p:cNvSpPr txBox="1"/>
                        <p:nvPr/>
                      </p:nvSpPr>
                      <p:spPr>
                        <a:xfrm>
                          <a:off x="576637" y="3714597"/>
                          <a:ext cx="1251118" cy="409379"/>
                        </a:xfrm>
                        <a:prstGeom prst="rect">
                          <a:avLst/>
                        </a:prstGeom>
                        <a:noFill/>
                      </p:spPr>
                      <p:txBody>
                        <a:bodyPr wrap="square" lIns="0" tIns="0" rIns="0" bIns="0" rtlCol="0">
                          <a:spAutoFit/>
                        </a:bodyPr>
                        <a:lstStyle/>
                        <a:p>
                          <a:pPr algn="ctr" defTabSz="285750">
                            <a:defRPr/>
                          </a:pPr>
                          <a:r>
                            <a:rPr lang="en-US" sz="813" b="1" kern="0" dirty="0">
                              <a:solidFill>
                                <a:srgbClr val="141414"/>
                              </a:solidFill>
                              <a:cs typeface="Arial" panose="020B0604020202020204" pitchFamily="34" charset="0"/>
                            </a:rPr>
                            <a:t>Schema Information</a:t>
                          </a:r>
                        </a:p>
                      </p:txBody>
                    </p:sp>
                  </p:grpSp>
                  <p:grpSp>
                    <p:nvGrpSpPr>
                      <p:cNvPr id="137" name="Group 136"/>
                      <p:cNvGrpSpPr/>
                      <p:nvPr/>
                    </p:nvGrpSpPr>
                    <p:grpSpPr>
                      <a:xfrm>
                        <a:off x="2859089" y="2766864"/>
                        <a:ext cx="1843088" cy="1843088"/>
                        <a:chOff x="2859089" y="2766864"/>
                        <a:chExt cx="1843088" cy="1843088"/>
                      </a:xfrm>
                    </p:grpSpPr>
                    <p:sp>
                      <p:nvSpPr>
                        <p:cNvPr id="146" name="Freeform 6"/>
                        <p:cNvSpPr>
                          <a:spLocks/>
                        </p:cNvSpPr>
                        <p:nvPr/>
                      </p:nvSpPr>
                      <p:spPr bwMode="auto">
                        <a:xfrm>
                          <a:off x="2859089" y="2766864"/>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rgbClr val="50B3CF"/>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47" name="Freeform 7"/>
                        <p:cNvSpPr>
                          <a:spLocks/>
                        </p:cNvSpPr>
                        <p:nvPr/>
                      </p:nvSpPr>
                      <p:spPr bwMode="auto">
                        <a:xfrm>
                          <a:off x="2935289" y="2843064"/>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48" name="Freeform 147"/>
                        <p:cNvSpPr/>
                        <p:nvPr/>
                      </p:nvSpPr>
                      <p:spPr>
                        <a:xfrm>
                          <a:off x="2922589" y="2844651"/>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rgbClr val="50B3CF"/>
                        </a:solidFill>
                        <a:ln w="9525" cap="flat" cmpd="sng" algn="ctr">
                          <a:noFill/>
                          <a:prstDash val="solid"/>
                        </a:ln>
                        <a:effectLst/>
                      </p:spPr>
                      <p:txBody>
                        <a:bodyPr rtlCol="0" anchor="ctr"/>
                        <a:lstStyle/>
                        <a:p>
                          <a:pPr algn="ctr" defTabSz="285750">
                            <a:defRPr/>
                          </a:pPr>
                          <a:endParaRPr lang="en-US" sz="1000" kern="0" dirty="0">
                            <a:solidFill>
                              <a:prstClr val="white"/>
                            </a:solidFill>
                            <a:latin typeface="Arial"/>
                            <a:cs typeface="Arial" panose="020B0604020202020204" pitchFamily="34" charset="0"/>
                          </a:endParaRPr>
                        </a:p>
                      </p:txBody>
                    </p:sp>
                    <p:sp>
                      <p:nvSpPr>
                        <p:cNvPr id="149" name="Freeform 9"/>
                        <p:cNvSpPr>
                          <a:spLocks/>
                        </p:cNvSpPr>
                        <p:nvPr/>
                      </p:nvSpPr>
                      <p:spPr bwMode="auto">
                        <a:xfrm>
                          <a:off x="2968627" y="2843064"/>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50B3CF">
                            <a:lumMod val="75000"/>
                          </a:srgb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50" name="TextBox 149"/>
                        <p:cNvSpPr txBox="1"/>
                        <p:nvPr/>
                      </p:nvSpPr>
                      <p:spPr>
                        <a:xfrm>
                          <a:off x="3604807" y="3234923"/>
                          <a:ext cx="564664" cy="283270"/>
                        </a:xfrm>
                        <a:prstGeom prst="rect">
                          <a:avLst/>
                        </a:prstGeom>
                        <a:noFill/>
                      </p:spPr>
                      <p:txBody>
                        <a:bodyPr wrap="square" lIns="0" tIns="0" rIns="0" bIns="0" rtlCol="0">
                          <a:spAutoFit/>
                        </a:bodyPr>
                        <a:lstStyle/>
                        <a:p>
                          <a:pPr defTabSz="285750">
                            <a:defRPr/>
                          </a:pPr>
                          <a:r>
                            <a:rPr lang="en-US" sz="1125" b="1" kern="0" dirty="0">
                              <a:solidFill>
                                <a:prstClr val="white"/>
                              </a:solidFill>
                              <a:cs typeface="Arial" panose="020B0604020202020204" pitchFamily="34" charset="0"/>
                            </a:rPr>
                            <a:t>04</a:t>
                          </a:r>
                        </a:p>
                      </p:txBody>
                    </p:sp>
                    <p:sp>
                      <p:nvSpPr>
                        <p:cNvPr id="151" name="TextBox 150"/>
                        <p:cNvSpPr txBox="1"/>
                        <p:nvPr/>
                      </p:nvSpPr>
                      <p:spPr>
                        <a:xfrm>
                          <a:off x="3210858" y="3717372"/>
                          <a:ext cx="1229286" cy="409379"/>
                        </a:xfrm>
                        <a:prstGeom prst="rect">
                          <a:avLst/>
                        </a:prstGeom>
                        <a:noFill/>
                      </p:spPr>
                      <p:txBody>
                        <a:bodyPr wrap="square" lIns="0" tIns="0" rIns="0" bIns="0" rtlCol="0">
                          <a:spAutoFit/>
                        </a:bodyPr>
                        <a:lstStyle/>
                        <a:p>
                          <a:pPr algn="ctr" defTabSz="285750">
                            <a:defRPr/>
                          </a:pPr>
                          <a:r>
                            <a:rPr lang="en-US" sz="813" b="1" kern="0" dirty="0">
                              <a:solidFill>
                                <a:srgbClr val="141414"/>
                              </a:solidFill>
                              <a:cs typeface="Arial" panose="020B0604020202020204" pitchFamily="34" charset="0"/>
                            </a:rPr>
                            <a:t>Metadata Rule </a:t>
                          </a:r>
                        </a:p>
                        <a:p>
                          <a:pPr algn="ctr" defTabSz="285750">
                            <a:defRPr/>
                          </a:pPr>
                          <a:r>
                            <a:rPr lang="en-US" sz="813" b="1" kern="0" dirty="0">
                              <a:solidFill>
                                <a:srgbClr val="141414"/>
                              </a:solidFill>
                              <a:cs typeface="Arial" panose="020B0604020202020204" pitchFamily="34" charset="0"/>
                            </a:rPr>
                            <a:t>Definitions</a:t>
                          </a:r>
                        </a:p>
                      </p:txBody>
                    </p:sp>
                  </p:grpSp>
                  <p:grpSp>
                    <p:nvGrpSpPr>
                      <p:cNvPr id="138" name="Group 137"/>
                      <p:cNvGrpSpPr/>
                      <p:nvPr/>
                    </p:nvGrpSpPr>
                    <p:grpSpPr>
                      <a:xfrm>
                        <a:off x="1562102" y="4059089"/>
                        <a:ext cx="1843088" cy="1843088"/>
                        <a:chOff x="1562102" y="4059089"/>
                        <a:chExt cx="1843088" cy="1843088"/>
                      </a:xfrm>
                    </p:grpSpPr>
                    <p:sp>
                      <p:nvSpPr>
                        <p:cNvPr id="140" name="Freeform 6"/>
                        <p:cNvSpPr>
                          <a:spLocks/>
                        </p:cNvSpPr>
                        <p:nvPr/>
                      </p:nvSpPr>
                      <p:spPr bwMode="auto">
                        <a:xfrm>
                          <a:off x="1562102" y="4059089"/>
                          <a:ext cx="1843088" cy="1843088"/>
                        </a:xfrm>
                        <a:custGeom>
                          <a:avLst/>
                          <a:gdLst>
                            <a:gd name="T0" fmla="*/ 375 w 6771"/>
                            <a:gd name="T1" fmla="*/ 2704 h 6771"/>
                            <a:gd name="T2" fmla="*/ 2704 w 6771"/>
                            <a:gd name="T3" fmla="*/ 375 h 6771"/>
                            <a:gd name="T4" fmla="*/ 4067 w 6771"/>
                            <a:gd name="T5" fmla="*/ 375 h 6771"/>
                            <a:gd name="T6" fmla="*/ 6396 w 6771"/>
                            <a:gd name="T7" fmla="*/ 2704 h 6771"/>
                            <a:gd name="T8" fmla="*/ 6396 w 6771"/>
                            <a:gd name="T9" fmla="*/ 4067 h 6771"/>
                            <a:gd name="T10" fmla="*/ 4067 w 6771"/>
                            <a:gd name="T11" fmla="*/ 6396 h 6771"/>
                            <a:gd name="T12" fmla="*/ 2704 w 6771"/>
                            <a:gd name="T13" fmla="*/ 6396 h 6771"/>
                            <a:gd name="T14" fmla="*/ 375 w 6771"/>
                            <a:gd name="T15" fmla="*/ 4067 h 6771"/>
                            <a:gd name="T16" fmla="*/ 375 w 6771"/>
                            <a:gd name="T17" fmla="*/ 2704 h 6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1" h="6771">
                              <a:moveTo>
                                <a:pt x="375" y="2704"/>
                              </a:moveTo>
                              <a:lnTo>
                                <a:pt x="2704" y="375"/>
                              </a:lnTo>
                              <a:cubicBezTo>
                                <a:pt x="3079" y="0"/>
                                <a:pt x="3692" y="0"/>
                                <a:pt x="4067" y="375"/>
                              </a:cubicBezTo>
                              <a:lnTo>
                                <a:pt x="6396" y="2704"/>
                              </a:lnTo>
                              <a:cubicBezTo>
                                <a:pt x="6771" y="3079"/>
                                <a:pt x="6771" y="3692"/>
                                <a:pt x="6396" y="4067"/>
                              </a:cubicBezTo>
                              <a:lnTo>
                                <a:pt x="4067" y="6396"/>
                              </a:lnTo>
                              <a:cubicBezTo>
                                <a:pt x="3692" y="6771"/>
                                <a:pt x="3079" y="6771"/>
                                <a:pt x="2704" y="6396"/>
                              </a:cubicBezTo>
                              <a:lnTo>
                                <a:pt x="375" y="4067"/>
                              </a:lnTo>
                              <a:cubicBezTo>
                                <a:pt x="0" y="3692"/>
                                <a:pt x="0" y="3079"/>
                                <a:pt x="375" y="2704"/>
                              </a:cubicBezTo>
                              <a:close/>
                            </a:path>
                          </a:pathLst>
                        </a:custGeom>
                        <a:solidFill>
                          <a:sysClr val="window" lastClr="FFFFFF">
                            <a:lumMod val="50000"/>
                          </a:sys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41" name="Freeform 7"/>
                        <p:cNvSpPr>
                          <a:spLocks/>
                        </p:cNvSpPr>
                        <p:nvPr/>
                      </p:nvSpPr>
                      <p:spPr bwMode="auto">
                        <a:xfrm>
                          <a:off x="1638302" y="4135289"/>
                          <a:ext cx="1690688" cy="1690688"/>
                        </a:xfrm>
                        <a:custGeom>
                          <a:avLst/>
                          <a:gdLst>
                            <a:gd name="T0" fmla="*/ 276 w 6213"/>
                            <a:gd name="T1" fmla="*/ 2604 h 6213"/>
                            <a:gd name="T2" fmla="*/ 276 w 6213"/>
                            <a:gd name="T3" fmla="*/ 3609 h 6213"/>
                            <a:gd name="T4" fmla="*/ 2604 w 6213"/>
                            <a:gd name="T5" fmla="*/ 5937 h 6213"/>
                            <a:gd name="T6" fmla="*/ 3609 w 6213"/>
                            <a:gd name="T7" fmla="*/ 5937 h 6213"/>
                            <a:gd name="T8" fmla="*/ 5937 w 6213"/>
                            <a:gd name="T9" fmla="*/ 3609 h 6213"/>
                            <a:gd name="T10" fmla="*/ 5937 w 6213"/>
                            <a:gd name="T11" fmla="*/ 2604 h 6213"/>
                            <a:gd name="T12" fmla="*/ 3609 w 6213"/>
                            <a:gd name="T13" fmla="*/ 276 h 6213"/>
                            <a:gd name="T14" fmla="*/ 2604 w 6213"/>
                            <a:gd name="T15" fmla="*/ 276 h 6213"/>
                            <a:gd name="T16" fmla="*/ 276 w 6213"/>
                            <a:gd name="T17" fmla="*/ 2604 h 6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3" h="6213">
                              <a:moveTo>
                                <a:pt x="276" y="2604"/>
                              </a:moveTo>
                              <a:cubicBezTo>
                                <a:pt x="0" y="2880"/>
                                <a:pt x="0" y="3333"/>
                                <a:pt x="276" y="3609"/>
                              </a:cubicBezTo>
                              <a:lnTo>
                                <a:pt x="2604" y="5937"/>
                              </a:lnTo>
                              <a:cubicBezTo>
                                <a:pt x="2880" y="6213"/>
                                <a:pt x="3333" y="6213"/>
                                <a:pt x="3609" y="5937"/>
                              </a:cubicBezTo>
                              <a:lnTo>
                                <a:pt x="5937" y="3609"/>
                              </a:lnTo>
                              <a:cubicBezTo>
                                <a:pt x="6213" y="3333"/>
                                <a:pt x="6213" y="2880"/>
                                <a:pt x="5937" y="2604"/>
                              </a:cubicBezTo>
                              <a:lnTo>
                                <a:pt x="3609" y="276"/>
                              </a:lnTo>
                              <a:cubicBezTo>
                                <a:pt x="3333" y="0"/>
                                <a:pt x="2880" y="0"/>
                                <a:pt x="2604" y="276"/>
                              </a:cubicBezTo>
                              <a:lnTo>
                                <a:pt x="276" y="26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42" name="Freeform 141"/>
                        <p:cNvSpPr/>
                        <p:nvPr/>
                      </p:nvSpPr>
                      <p:spPr>
                        <a:xfrm>
                          <a:off x="1625602" y="4136876"/>
                          <a:ext cx="1728787" cy="828675"/>
                        </a:xfrm>
                        <a:custGeom>
                          <a:avLst/>
                          <a:gdLst>
                            <a:gd name="connsiteX0" fmla="*/ 0 w 1728787"/>
                            <a:gd name="connsiteY0" fmla="*/ 828675 h 828675"/>
                            <a:gd name="connsiteX1" fmla="*/ 1728787 w 1728787"/>
                            <a:gd name="connsiteY1" fmla="*/ 828675 h 828675"/>
                            <a:gd name="connsiteX2" fmla="*/ 1581150 w 1728787"/>
                            <a:gd name="connsiteY2" fmla="*/ 576263 h 828675"/>
                            <a:gd name="connsiteX3" fmla="*/ 1109662 w 1728787"/>
                            <a:gd name="connsiteY3" fmla="*/ 147638 h 828675"/>
                            <a:gd name="connsiteX4" fmla="*/ 957262 w 1728787"/>
                            <a:gd name="connsiteY4" fmla="*/ 0 h 828675"/>
                            <a:gd name="connsiteX5" fmla="*/ 785812 w 1728787"/>
                            <a:gd name="connsiteY5" fmla="*/ 0 h 828675"/>
                            <a:gd name="connsiteX6" fmla="*/ 576262 w 1728787"/>
                            <a:gd name="connsiteY6" fmla="*/ 147638 h 828675"/>
                            <a:gd name="connsiteX7" fmla="*/ 157162 w 1728787"/>
                            <a:gd name="connsiteY7" fmla="*/ 604838 h 828675"/>
                            <a:gd name="connsiteX8" fmla="*/ 0 w 1728787"/>
                            <a:gd name="connsiteY8" fmla="*/ 82867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787" h="828675">
                              <a:moveTo>
                                <a:pt x="0" y="828675"/>
                              </a:moveTo>
                              <a:lnTo>
                                <a:pt x="1728787" y="828675"/>
                              </a:lnTo>
                              <a:lnTo>
                                <a:pt x="1581150" y="576263"/>
                              </a:lnTo>
                              <a:lnTo>
                                <a:pt x="1109662" y="147638"/>
                              </a:lnTo>
                              <a:lnTo>
                                <a:pt x="957262" y="0"/>
                              </a:lnTo>
                              <a:lnTo>
                                <a:pt x="785812" y="0"/>
                              </a:lnTo>
                              <a:lnTo>
                                <a:pt x="576262" y="147638"/>
                              </a:lnTo>
                              <a:lnTo>
                                <a:pt x="157162" y="604838"/>
                              </a:lnTo>
                              <a:lnTo>
                                <a:pt x="0" y="828675"/>
                              </a:lnTo>
                              <a:close/>
                            </a:path>
                          </a:pathLst>
                        </a:custGeom>
                        <a:solidFill>
                          <a:sysClr val="window" lastClr="FFFFFF">
                            <a:lumMod val="50000"/>
                          </a:sysClr>
                        </a:solidFill>
                        <a:ln w="9525" cap="flat" cmpd="sng" algn="ctr">
                          <a:noFill/>
                          <a:prstDash val="solid"/>
                        </a:ln>
                        <a:effectLst/>
                      </p:spPr>
                      <p:txBody>
                        <a:bodyPr rtlCol="0" anchor="ctr"/>
                        <a:lstStyle/>
                        <a:p>
                          <a:pPr algn="ctr" defTabSz="285750">
                            <a:defRPr/>
                          </a:pPr>
                          <a:endParaRPr lang="en-US" sz="1000" kern="0" dirty="0">
                            <a:solidFill>
                              <a:prstClr val="white"/>
                            </a:solidFill>
                            <a:latin typeface="Arial"/>
                            <a:cs typeface="Arial" panose="020B0604020202020204" pitchFamily="34" charset="0"/>
                          </a:endParaRPr>
                        </a:p>
                      </p:txBody>
                    </p:sp>
                    <p:sp>
                      <p:nvSpPr>
                        <p:cNvPr id="143" name="Freeform 9"/>
                        <p:cNvSpPr>
                          <a:spLocks/>
                        </p:cNvSpPr>
                        <p:nvPr/>
                      </p:nvSpPr>
                      <p:spPr bwMode="auto">
                        <a:xfrm>
                          <a:off x="1671640" y="4135289"/>
                          <a:ext cx="1624013" cy="769938"/>
                        </a:xfrm>
                        <a:custGeom>
                          <a:avLst/>
                          <a:gdLst>
                            <a:gd name="T0" fmla="*/ 152 w 5964"/>
                            <a:gd name="T1" fmla="*/ 2604 h 2830"/>
                            <a:gd name="T2" fmla="*/ 0 w 5964"/>
                            <a:gd name="T3" fmla="*/ 2830 h 2830"/>
                            <a:gd name="T4" fmla="*/ 2445 w 5964"/>
                            <a:gd name="T5" fmla="*/ 385 h 2830"/>
                            <a:gd name="T6" fmla="*/ 3520 w 5964"/>
                            <a:gd name="T7" fmla="*/ 385 h 2830"/>
                            <a:gd name="T8" fmla="*/ 5964 w 5964"/>
                            <a:gd name="T9" fmla="*/ 2830 h 2830"/>
                            <a:gd name="T10" fmla="*/ 5813 w 5964"/>
                            <a:gd name="T11" fmla="*/ 2604 h 2830"/>
                            <a:gd name="T12" fmla="*/ 3485 w 5964"/>
                            <a:gd name="T13" fmla="*/ 276 h 2830"/>
                            <a:gd name="T14" fmla="*/ 2480 w 5964"/>
                            <a:gd name="T15" fmla="*/ 276 h 2830"/>
                            <a:gd name="T16" fmla="*/ 152 w 5964"/>
                            <a:gd name="T17" fmla="*/ 2604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4" h="2830">
                              <a:moveTo>
                                <a:pt x="152" y="2604"/>
                              </a:moveTo>
                              <a:cubicBezTo>
                                <a:pt x="85" y="2671"/>
                                <a:pt x="35" y="2748"/>
                                <a:pt x="0" y="2830"/>
                              </a:cubicBezTo>
                              <a:lnTo>
                                <a:pt x="2445" y="385"/>
                              </a:lnTo>
                              <a:cubicBezTo>
                                <a:pt x="2740" y="90"/>
                                <a:pt x="3225" y="90"/>
                                <a:pt x="3520" y="385"/>
                              </a:cubicBezTo>
                              <a:lnTo>
                                <a:pt x="5964" y="2830"/>
                              </a:lnTo>
                              <a:cubicBezTo>
                                <a:pt x="5930" y="2748"/>
                                <a:pt x="5880" y="2671"/>
                                <a:pt x="5813" y="2604"/>
                              </a:cubicBezTo>
                              <a:lnTo>
                                <a:pt x="3485" y="276"/>
                              </a:lnTo>
                              <a:cubicBezTo>
                                <a:pt x="3209" y="0"/>
                                <a:pt x="2756" y="0"/>
                                <a:pt x="2480" y="276"/>
                              </a:cubicBezTo>
                              <a:lnTo>
                                <a:pt x="152" y="2604"/>
                              </a:lnTo>
                              <a:close/>
                            </a:path>
                          </a:pathLst>
                        </a:custGeom>
                        <a:solidFill>
                          <a:srgbClr val="141414">
                            <a:lumMod val="75000"/>
                            <a:lumOff val="25000"/>
                          </a:srgbClr>
                        </a:solidFill>
                        <a:ln>
                          <a:noFill/>
                        </a:ln>
                      </p:spPr>
                      <p:txBody>
                        <a:bodyPr vert="horz" wrap="square" lIns="57150" tIns="28575" rIns="57150" bIns="28575" numCol="1" anchor="t" anchorCtr="0" compatLnSpc="1">
                          <a:prstTxWarp prst="textNoShape">
                            <a:avLst/>
                          </a:prstTxWarp>
                        </a:bodyPr>
                        <a:lstStyle/>
                        <a:p>
                          <a:pPr defTabSz="285750">
                            <a:defRPr/>
                          </a:pPr>
                          <a:endParaRPr lang="en-US" sz="1000" kern="0" dirty="0">
                            <a:solidFill>
                              <a:srgbClr val="50B3CF"/>
                            </a:solidFill>
                            <a:cs typeface="Arial" panose="020B0604020202020204" pitchFamily="34" charset="0"/>
                          </a:endParaRPr>
                        </a:p>
                      </p:txBody>
                    </p:sp>
                    <p:sp>
                      <p:nvSpPr>
                        <p:cNvPr id="144" name="TextBox 143"/>
                        <p:cNvSpPr txBox="1"/>
                        <p:nvPr/>
                      </p:nvSpPr>
                      <p:spPr>
                        <a:xfrm>
                          <a:off x="2319908" y="4478231"/>
                          <a:ext cx="257388" cy="283270"/>
                        </a:xfrm>
                        <a:prstGeom prst="rect">
                          <a:avLst/>
                        </a:prstGeom>
                        <a:noFill/>
                      </p:spPr>
                      <p:txBody>
                        <a:bodyPr wrap="none" lIns="0" tIns="0" rIns="0" bIns="0" rtlCol="0">
                          <a:spAutoFit/>
                        </a:bodyPr>
                        <a:lstStyle/>
                        <a:p>
                          <a:pPr defTabSz="285750">
                            <a:defRPr/>
                          </a:pPr>
                          <a:r>
                            <a:rPr lang="en-US" sz="1125" b="1" kern="0" dirty="0">
                              <a:solidFill>
                                <a:prstClr val="white"/>
                              </a:solidFill>
                              <a:cs typeface="Arial" panose="020B0604020202020204" pitchFamily="34" charset="0"/>
                            </a:rPr>
                            <a:t>03</a:t>
                          </a:r>
                        </a:p>
                      </p:txBody>
                    </p:sp>
                    <p:sp>
                      <p:nvSpPr>
                        <p:cNvPr id="145" name="TextBox 144"/>
                        <p:cNvSpPr txBox="1"/>
                        <p:nvPr/>
                      </p:nvSpPr>
                      <p:spPr>
                        <a:xfrm>
                          <a:off x="1875031" y="4982072"/>
                          <a:ext cx="1229286" cy="409379"/>
                        </a:xfrm>
                        <a:prstGeom prst="rect">
                          <a:avLst/>
                        </a:prstGeom>
                        <a:noFill/>
                      </p:spPr>
                      <p:txBody>
                        <a:bodyPr wrap="square" lIns="0" tIns="0" rIns="0" bIns="0" rtlCol="0">
                          <a:spAutoFit/>
                        </a:bodyPr>
                        <a:lstStyle/>
                        <a:p>
                          <a:pPr algn="ctr" defTabSz="285750">
                            <a:defRPr/>
                          </a:pPr>
                          <a:r>
                            <a:rPr lang="en-US" sz="813" b="1" kern="0" dirty="0">
                              <a:solidFill>
                                <a:srgbClr val="141414"/>
                              </a:solidFill>
                              <a:cs typeface="Arial" panose="020B0604020202020204" pitchFamily="34" charset="0"/>
                            </a:rPr>
                            <a:t>Table / View</a:t>
                          </a:r>
                        </a:p>
                        <a:p>
                          <a:pPr algn="ctr" defTabSz="285750">
                            <a:defRPr/>
                          </a:pPr>
                          <a:r>
                            <a:rPr lang="en-US" sz="813" b="1" kern="0" dirty="0">
                              <a:solidFill>
                                <a:srgbClr val="141414"/>
                              </a:solidFill>
                              <a:cs typeface="Arial" panose="020B0604020202020204" pitchFamily="34" charset="0"/>
                            </a:rPr>
                            <a:t>Names</a:t>
                          </a:r>
                        </a:p>
                      </p:txBody>
                    </p:sp>
                  </p:grpSp>
                  <p:sp>
                    <p:nvSpPr>
                      <p:cNvPr id="139" name="TextBox 138"/>
                      <p:cNvSpPr txBox="1"/>
                      <p:nvPr/>
                    </p:nvSpPr>
                    <p:spPr>
                      <a:xfrm>
                        <a:off x="2013587" y="3590166"/>
                        <a:ext cx="934944" cy="440642"/>
                      </a:xfrm>
                      <a:prstGeom prst="rect">
                        <a:avLst/>
                      </a:prstGeom>
                      <a:noFill/>
                    </p:spPr>
                    <p:txBody>
                      <a:bodyPr wrap="square" lIns="0" tIns="0" rIns="0" bIns="0" rtlCol="0">
                        <a:spAutoFit/>
                      </a:bodyPr>
                      <a:lstStyle/>
                      <a:p>
                        <a:pPr algn="ctr" defTabSz="723951"/>
                        <a:r>
                          <a:rPr lang="en-US" sz="875" b="1" dirty="0">
                            <a:solidFill>
                              <a:schemeClr val="bg1"/>
                            </a:solidFill>
                          </a:rPr>
                          <a:t>Metadata Reconciler</a:t>
                        </a:r>
                        <a:endParaRPr lang="en-IN" sz="875" b="1" dirty="0">
                          <a:solidFill>
                            <a:schemeClr val="bg1"/>
                          </a:solidFill>
                        </a:endParaRPr>
                      </a:p>
                    </p:txBody>
                  </p:sp>
                </p:grpSp>
              </p:grpSp>
              <p:grpSp>
                <p:nvGrpSpPr>
                  <p:cNvPr id="35" name="Group 34"/>
                  <p:cNvGrpSpPr/>
                  <p:nvPr/>
                </p:nvGrpSpPr>
                <p:grpSpPr>
                  <a:xfrm>
                    <a:off x="7926491" y="5118729"/>
                    <a:ext cx="1715078" cy="1167188"/>
                    <a:chOff x="7939637" y="4867925"/>
                    <a:chExt cx="1715078" cy="1167188"/>
                  </a:xfrm>
                </p:grpSpPr>
                <p:pic>
                  <p:nvPicPr>
                    <p:cNvPr id="19" name="Picture 18"/>
                    <p:cNvPicPr>
                      <a:picLocks noChangeAspect="1"/>
                    </p:cNvPicPr>
                    <p:nvPr/>
                  </p:nvPicPr>
                  <p:blipFill rotWithShape="1">
                    <a:blip r:embed="rId4"/>
                    <a:srcRect r="60985" b="5005"/>
                    <a:stretch/>
                  </p:blipFill>
                  <p:spPr>
                    <a:xfrm>
                      <a:off x="7939637" y="5588611"/>
                      <a:ext cx="535917" cy="446502"/>
                    </a:xfrm>
                    <a:prstGeom prst="rect">
                      <a:avLst/>
                    </a:prstGeom>
                  </p:spPr>
                </p:pic>
                <p:sp>
                  <p:nvSpPr>
                    <p:cNvPr id="178" name="TextBox 177"/>
                    <p:cNvSpPr txBox="1"/>
                    <p:nvPr/>
                  </p:nvSpPr>
                  <p:spPr>
                    <a:xfrm>
                      <a:off x="7992208" y="5382254"/>
                      <a:ext cx="1662507" cy="311984"/>
                    </a:xfrm>
                    <a:prstGeom prst="rect">
                      <a:avLst/>
                    </a:prstGeom>
                    <a:noFill/>
                  </p:spPr>
                  <p:txBody>
                    <a:bodyPr wrap="none" rtlCol="0">
                      <a:spAutoFit/>
                    </a:bodyPr>
                    <a:lstStyle/>
                    <a:p>
                      <a:r>
                        <a:rPr lang="en-US" sz="667" b="1" dirty="0"/>
                        <a:t>Excel Import Feature</a:t>
                      </a:r>
                    </a:p>
                  </p:txBody>
                </p:sp>
                <p:pic>
                  <p:nvPicPr>
                    <p:cNvPr id="24" name="Picture 23"/>
                    <p:cNvPicPr>
                      <a:picLocks noChangeAspect="1"/>
                    </p:cNvPicPr>
                    <p:nvPr/>
                  </p:nvPicPr>
                  <p:blipFill rotWithShape="1">
                    <a:blip r:embed="rId5"/>
                    <a:srcRect r="64056" b="8333"/>
                    <a:stretch/>
                  </p:blipFill>
                  <p:spPr>
                    <a:xfrm>
                      <a:off x="8717909" y="4867925"/>
                      <a:ext cx="603472" cy="484955"/>
                    </a:xfrm>
                    <a:prstGeom prst="rect">
                      <a:avLst/>
                    </a:prstGeom>
                  </p:spPr>
                </p:pic>
              </p:grpSp>
            </p:grpSp>
          </p:grpSp>
        </p:grpSp>
      </p:grpSp>
      <p:sp>
        <p:nvSpPr>
          <p:cNvPr id="181" name="TextBox 180"/>
          <p:cNvSpPr txBox="1"/>
          <p:nvPr/>
        </p:nvSpPr>
        <p:spPr>
          <a:xfrm>
            <a:off x="7351188" y="3541159"/>
            <a:ext cx="1303562" cy="194990"/>
          </a:xfrm>
          <a:prstGeom prst="rect">
            <a:avLst/>
          </a:prstGeom>
          <a:noFill/>
        </p:spPr>
        <p:txBody>
          <a:bodyPr wrap="none" rtlCol="0">
            <a:spAutoFit/>
          </a:bodyPr>
          <a:lstStyle/>
          <a:p>
            <a:r>
              <a:rPr lang="en-US" sz="667" b="1" dirty="0"/>
              <a:t>Metadata Validation Output</a:t>
            </a:r>
          </a:p>
        </p:txBody>
      </p:sp>
      <p:sp>
        <p:nvSpPr>
          <p:cNvPr id="182" name="Rectangle 181"/>
          <p:cNvSpPr/>
          <p:nvPr/>
        </p:nvSpPr>
        <p:spPr>
          <a:xfrm>
            <a:off x="5920058" y="4831324"/>
            <a:ext cx="1650779" cy="246221"/>
          </a:xfrm>
          <a:prstGeom prst="rect">
            <a:avLst/>
          </a:prstGeom>
        </p:spPr>
        <p:txBody>
          <a:bodyPr wrap="square">
            <a:spAutoFit/>
          </a:bodyPr>
          <a:lstStyle/>
          <a:p>
            <a:pPr defTabSz="571500">
              <a:defRPr/>
            </a:pPr>
            <a:r>
              <a:rPr lang="en-US" sz="1000" kern="0" dirty="0">
                <a:solidFill>
                  <a:srgbClr val="141414"/>
                </a:solidFill>
                <a:hlinkClick r:id="rId6" action="ppaction://hlinksldjump"/>
              </a:rPr>
              <a:t>Back to Coverage Types</a:t>
            </a:r>
            <a:endParaRPr lang="en-US" sz="1000" kern="0" dirty="0">
              <a:solidFill>
                <a:srgbClr val="141414"/>
              </a:solidFill>
            </a:endParaRPr>
          </a:p>
        </p:txBody>
      </p:sp>
      <p:sp>
        <p:nvSpPr>
          <p:cNvPr id="96" name="TextBox 95"/>
          <p:cNvSpPr txBox="1"/>
          <p:nvPr/>
        </p:nvSpPr>
        <p:spPr>
          <a:xfrm>
            <a:off x="2284738" y="3433254"/>
            <a:ext cx="851783" cy="297646"/>
          </a:xfrm>
          <a:prstGeom prst="rect">
            <a:avLst/>
          </a:prstGeom>
          <a:noFill/>
        </p:spPr>
        <p:txBody>
          <a:bodyPr wrap="square" rtlCol="0">
            <a:spAutoFit/>
          </a:bodyPr>
          <a:lstStyle/>
          <a:p>
            <a:r>
              <a:rPr lang="en-US" sz="667" b="1" dirty="0"/>
              <a:t>Target Metadata Details</a:t>
            </a:r>
          </a:p>
        </p:txBody>
      </p:sp>
      <p:pic>
        <p:nvPicPr>
          <p:cNvPr id="97" name="Picture 96"/>
          <p:cNvPicPr>
            <a:picLocks noChangeAspect="1"/>
          </p:cNvPicPr>
          <p:nvPr/>
        </p:nvPicPr>
        <p:blipFill>
          <a:blip r:embed="rId7"/>
          <a:stretch>
            <a:fillRect/>
          </a:stretch>
        </p:blipFill>
        <p:spPr>
          <a:xfrm>
            <a:off x="424800" y="1785449"/>
            <a:ext cx="405203" cy="156626"/>
          </a:xfrm>
          <a:prstGeom prst="rect">
            <a:avLst/>
          </a:prstGeom>
        </p:spPr>
      </p:pic>
      <p:pic>
        <p:nvPicPr>
          <p:cNvPr id="98" name="Picture 97"/>
          <p:cNvPicPr>
            <a:picLocks noChangeAspect="1"/>
          </p:cNvPicPr>
          <p:nvPr/>
        </p:nvPicPr>
        <p:blipFill>
          <a:blip r:embed="rId8"/>
          <a:stretch>
            <a:fillRect/>
          </a:stretch>
        </p:blipFill>
        <p:spPr>
          <a:xfrm>
            <a:off x="357306" y="1239130"/>
            <a:ext cx="588695" cy="119038"/>
          </a:xfrm>
          <a:prstGeom prst="rect">
            <a:avLst/>
          </a:prstGeom>
        </p:spPr>
      </p:pic>
      <p:pic>
        <p:nvPicPr>
          <p:cNvPr id="99" name="Picture 98"/>
          <p:cNvPicPr>
            <a:picLocks noChangeAspect="1"/>
          </p:cNvPicPr>
          <p:nvPr/>
        </p:nvPicPr>
        <p:blipFill>
          <a:blip r:embed="rId9"/>
          <a:stretch>
            <a:fillRect/>
          </a:stretch>
        </p:blipFill>
        <p:spPr>
          <a:xfrm>
            <a:off x="377176" y="1405633"/>
            <a:ext cx="586242" cy="98541"/>
          </a:xfrm>
          <a:prstGeom prst="rect">
            <a:avLst/>
          </a:prstGeom>
        </p:spPr>
      </p:pic>
      <p:pic>
        <p:nvPicPr>
          <p:cNvPr id="100" name="Picture 99"/>
          <p:cNvPicPr>
            <a:picLocks noChangeAspect="1"/>
          </p:cNvPicPr>
          <p:nvPr/>
        </p:nvPicPr>
        <p:blipFill>
          <a:blip r:embed="rId10"/>
          <a:stretch>
            <a:fillRect/>
          </a:stretch>
        </p:blipFill>
        <p:spPr>
          <a:xfrm>
            <a:off x="422239" y="1551639"/>
            <a:ext cx="486798" cy="203154"/>
          </a:xfrm>
          <a:prstGeom prst="rect">
            <a:avLst/>
          </a:prstGeom>
        </p:spPr>
      </p:pic>
      <p:sp>
        <p:nvSpPr>
          <p:cNvPr id="101" name="Rectangle 100"/>
          <p:cNvSpPr/>
          <p:nvPr/>
        </p:nvSpPr>
        <p:spPr>
          <a:xfrm>
            <a:off x="355526" y="1191160"/>
            <a:ext cx="617103" cy="804893"/>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grpSp>
        <p:nvGrpSpPr>
          <p:cNvPr id="104" name="Group 103"/>
          <p:cNvGrpSpPr/>
          <p:nvPr/>
        </p:nvGrpSpPr>
        <p:grpSpPr>
          <a:xfrm>
            <a:off x="367769" y="3392756"/>
            <a:ext cx="617978" cy="804893"/>
            <a:chOff x="10768168" y="2841884"/>
            <a:chExt cx="1010997" cy="1287828"/>
          </a:xfrm>
        </p:grpSpPr>
        <p:sp>
          <p:nvSpPr>
            <p:cNvPr id="105" name="Rectangle 104"/>
            <p:cNvSpPr/>
            <p:nvPr/>
          </p:nvSpPr>
          <p:spPr>
            <a:xfrm>
              <a:off x="10768168" y="2841884"/>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106" name="Picture 2" descr="C:\Users\367288\Pictures\hive.jpg"/>
            <p:cNvPicPr>
              <a:picLocks noChangeAspect="1" noChangeArrowheads="1"/>
            </p:cNvPicPr>
            <p:nvPr/>
          </p:nvPicPr>
          <p:blipFill>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922372" y="3263472"/>
              <a:ext cx="478548" cy="39412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p:cNvPicPr>
              <a:picLocks noChangeAspect="1"/>
            </p:cNvPicPr>
            <p:nvPr/>
          </p:nvPicPr>
          <p:blipFill>
            <a:blip r:embed="rId12"/>
            <a:stretch>
              <a:fillRect/>
            </a:stretch>
          </p:blipFill>
          <p:spPr>
            <a:xfrm>
              <a:off x="10820169" y="2929037"/>
              <a:ext cx="958996" cy="213534"/>
            </a:xfrm>
            <a:prstGeom prst="rect">
              <a:avLst/>
            </a:prstGeom>
          </p:spPr>
        </p:pic>
        <p:pic>
          <p:nvPicPr>
            <p:cNvPr id="108" name="Picture 107"/>
            <p:cNvPicPr>
              <a:picLocks noChangeAspect="1"/>
            </p:cNvPicPr>
            <p:nvPr/>
          </p:nvPicPr>
          <p:blipFill>
            <a:blip r:embed="rId13"/>
            <a:stretch>
              <a:fillRect/>
            </a:stretch>
          </p:blipFill>
          <p:spPr>
            <a:xfrm>
              <a:off x="10818187" y="3737315"/>
              <a:ext cx="908092" cy="187859"/>
            </a:xfrm>
            <a:prstGeom prst="rect">
              <a:avLst/>
            </a:prstGeom>
          </p:spPr>
        </p:pic>
      </p:grpSp>
      <p:pic>
        <p:nvPicPr>
          <p:cNvPr id="90" name="Picture 89"/>
          <p:cNvPicPr>
            <a:picLocks noChangeAspect="1"/>
          </p:cNvPicPr>
          <p:nvPr/>
        </p:nvPicPr>
        <p:blipFill>
          <a:blip r:embed="rId14"/>
          <a:stretch>
            <a:fillRect/>
          </a:stretch>
        </p:blipFill>
        <p:spPr>
          <a:xfrm>
            <a:off x="1881051" y="3096079"/>
            <a:ext cx="594485" cy="353776"/>
          </a:xfrm>
          <a:prstGeom prst="rect">
            <a:avLst/>
          </a:prstGeom>
        </p:spPr>
      </p:pic>
      <p:grpSp>
        <p:nvGrpSpPr>
          <p:cNvPr id="4" name="Group 3"/>
          <p:cNvGrpSpPr/>
          <p:nvPr/>
        </p:nvGrpSpPr>
        <p:grpSpPr>
          <a:xfrm>
            <a:off x="1947659" y="960030"/>
            <a:ext cx="715815" cy="590494"/>
            <a:chOff x="2205362" y="968343"/>
            <a:chExt cx="715815" cy="590494"/>
          </a:xfrm>
        </p:grpSpPr>
        <p:pic>
          <p:nvPicPr>
            <p:cNvPr id="91" name="Picture 90"/>
            <p:cNvPicPr>
              <a:picLocks noChangeAspect="1"/>
            </p:cNvPicPr>
            <p:nvPr/>
          </p:nvPicPr>
          <p:blipFill>
            <a:blip r:embed="rId15"/>
            <a:stretch>
              <a:fillRect/>
            </a:stretch>
          </p:blipFill>
          <p:spPr>
            <a:xfrm>
              <a:off x="2205362" y="968343"/>
              <a:ext cx="460084" cy="587917"/>
            </a:xfrm>
            <a:prstGeom prst="rect">
              <a:avLst/>
            </a:prstGeom>
          </p:spPr>
        </p:pic>
        <p:pic>
          <p:nvPicPr>
            <p:cNvPr id="92" name="Picture 91"/>
            <p:cNvPicPr>
              <a:picLocks noChangeAspect="1"/>
            </p:cNvPicPr>
            <p:nvPr/>
          </p:nvPicPr>
          <p:blipFill>
            <a:blip r:embed="rId16"/>
            <a:stretch>
              <a:fillRect/>
            </a:stretch>
          </p:blipFill>
          <p:spPr>
            <a:xfrm>
              <a:off x="2607675" y="1218600"/>
              <a:ext cx="313502" cy="340237"/>
            </a:xfrm>
            <a:prstGeom prst="rect">
              <a:avLst/>
            </a:prstGeom>
          </p:spPr>
        </p:pic>
      </p:grpSp>
    </p:spTree>
    <p:extLst>
      <p:ext uri="{BB962C8B-B14F-4D97-AF65-F5344CB8AC3E}">
        <p14:creationId xmlns:p14="http://schemas.microsoft.com/office/powerpoint/2010/main" val="352141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Testing Approach – Automated Test Design </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grpSp>
        <p:nvGrpSpPr>
          <p:cNvPr id="155" name="Group 154"/>
          <p:cNvGrpSpPr/>
          <p:nvPr/>
        </p:nvGrpSpPr>
        <p:grpSpPr>
          <a:xfrm>
            <a:off x="4988" y="1292074"/>
            <a:ext cx="8512175" cy="3392633"/>
            <a:chOff x="511387" y="1551930"/>
            <a:chExt cx="13619480" cy="5943600"/>
          </a:xfrm>
        </p:grpSpPr>
        <p:grpSp>
          <p:nvGrpSpPr>
            <p:cNvPr id="107" name="Group 106"/>
            <p:cNvGrpSpPr/>
            <p:nvPr/>
          </p:nvGrpSpPr>
          <p:grpSpPr>
            <a:xfrm>
              <a:off x="511387" y="1551930"/>
              <a:ext cx="13619480" cy="5943600"/>
              <a:chOff x="246866" y="812309"/>
              <a:chExt cx="10153657" cy="5639330"/>
            </a:xfrm>
          </p:grpSpPr>
          <p:sp>
            <p:nvSpPr>
              <p:cNvPr id="108" name="Rounded Rectangle 107"/>
              <p:cNvSpPr/>
              <p:nvPr/>
            </p:nvSpPr>
            <p:spPr>
              <a:xfrm>
                <a:off x="6268512" y="2356320"/>
                <a:ext cx="4132011" cy="1971721"/>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b="1" dirty="0">
                  <a:solidFill>
                    <a:srgbClr val="002060"/>
                  </a:solidFill>
                </a:endParaRPr>
              </a:p>
            </p:txBody>
          </p:sp>
          <p:grpSp>
            <p:nvGrpSpPr>
              <p:cNvPr id="109" name="Group 108"/>
              <p:cNvGrpSpPr/>
              <p:nvPr/>
            </p:nvGrpSpPr>
            <p:grpSpPr>
              <a:xfrm>
                <a:off x="7607060" y="4697789"/>
                <a:ext cx="1492878" cy="1753850"/>
                <a:chOff x="12223133" y="7176239"/>
                <a:chExt cx="2239317" cy="2630775"/>
              </a:xfrm>
            </p:grpSpPr>
            <p:sp>
              <p:nvSpPr>
                <p:cNvPr id="145" name="Rectangle 144"/>
                <p:cNvSpPr/>
                <p:nvPr/>
              </p:nvSpPr>
              <p:spPr>
                <a:xfrm>
                  <a:off x="12245412" y="7176239"/>
                  <a:ext cx="2146041" cy="2630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pic>
              <p:nvPicPr>
                <p:cNvPr id="146"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30669" y="7997806"/>
                  <a:ext cx="793882" cy="793882"/>
                </a:xfrm>
                <a:prstGeom prst="rect">
                  <a:avLst/>
                </a:prstGeom>
              </p:spPr>
            </p:pic>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2654" y="8886088"/>
                  <a:ext cx="793882" cy="793882"/>
                </a:xfrm>
                <a:prstGeom prst="rect">
                  <a:avLst/>
                </a:prstGeom>
              </p:spPr>
            </p:pic>
            <p:sp>
              <p:nvSpPr>
                <p:cNvPr id="148" name="TextBox 147"/>
                <p:cNvSpPr txBox="1"/>
                <p:nvPr/>
              </p:nvSpPr>
              <p:spPr>
                <a:xfrm>
                  <a:off x="12223133" y="7231367"/>
                  <a:ext cx="2239317" cy="869391"/>
                </a:xfrm>
                <a:prstGeom prst="rect">
                  <a:avLst/>
                </a:prstGeom>
                <a:noFill/>
              </p:spPr>
              <p:txBody>
                <a:bodyPr wrap="square" rtlCol="0">
                  <a:spAutoFit/>
                </a:bodyPr>
                <a:lstStyle/>
                <a:p>
                  <a:pPr algn="ctr"/>
                  <a:r>
                    <a:rPr lang="en-US" sz="833" b="1" dirty="0">
                      <a:solidFill>
                        <a:srgbClr val="002060"/>
                      </a:solidFill>
                    </a:rPr>
                    <a:t>Data Segmentation Queries</a:t>
                  </a:r>
                </a:p>
              </p:txBody>
            </p:sp>
          </p:grpSp>
          <p:sp>
            <p:nvSpPr>
              <p:cNvPr id="110" name="Rectangle 109"/>
              <p:cNvSpPr/>
              <p:nvPr/>
            </p:nvSpPr>
            <p:spPr>
              <a:xfrm>
                <a:off x="6617212" y="2135830"/>
                <a:ext cx="1966953" cy="409275"/>
              </a:xfrm>
              <a:prstGeom prst="rect">
                <a:avLst/>
              </a:prstGeom>
              <a:solidFill>
                <a:schemeClr val="accent1">
                  <a:lumMod val="60000"/>
                  <a:lumOff val="40000"/>
                </a:schemeClr>
              </a:solidFill>
            </p:spPr>
            <p:txBody>
              <a:bodyPr wrap="square">
                <a:spAutoFit/>
              </a:bodyPr>
              <a:lstStyle/>
              <a:p>
                <a:pPr algn="ctr"/>
                <a:r>
                  <a:rPr lang="en-US" sz="1000" b="1" dirty="0">
                    <a:solidFill>
                      <a:srgbClr val="002060"/>
                    </a:solidFill>
                    <a:latin typeface="Segoe UI" panose="020B0502040204020203" pitchFamily="34" charset="0"/>
                    <a:ea typeface="Segoe UI" panose="020B0502040204020203" pitchFamily="34" charset="0"/>
                    <a:cs typeface="Segoe UI" panose="020B0502040204020203" pitchFamily="34" charset="0"/>
                  </a:rPr>
                  <a:t>Segmentation</a:t>
                </a:r>
              </a:p>
            </p:txBody>
          </p:sp>
          <p:pic>
            <p:nvPicPr>
              <p:cNvPr id="111" name="Picture 1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66" y="2289408"/>
                <a:ext cx="1052773" cy="1052773"/>
              </a:xfrm>
              <a:prstGeom prst="rect">
                <a:avLst/>
              </a:prstGeom>
            </p:spPr>
          </p:pic>
          <p:sp>
            <p:nvSpPr>
              <p:cNvPr id="112" name="TextBox 111"/>
              <p:cNvSpPr txBox="1"/>
              <p:nvPr/>
            </p:nvSpPr>
            <p:spPr>
              <a:xfrm>
                <a:off x="311693" y="3378060"/>
                <a:ext cx="931587" cy="345326"/>
              </a:xfrm>
              <a:prstGeom prst="rect">
                <a:avLst/>
              </a:prstGeom>
              <a:noFill/>
            </p:spPr>
            <p:txBody>
              <a:bodyPr wrap="none" rtlCol="0">
                <a:spAutoFit/>
              </a:bodyPr>
              <a:lstStyle/>
              <a:p>
                <a:r>
                  <a:rPr lang="en-US" sz="750" dirty="0"/>
                  <a:t>Test Engineer</a:t>
                </a:r>
              </a:p>
            </p:txBody>
          </p:sp>
          <p:cxnSp>
            <p:nvCxnSpPr>
              <p:cNvPr id="115" name="Elbow Connector 114"/>
              <p:cNvCxnSpPr>
                <a:stCxn id="111" idx="0"/>
                <a:endCxn id="140" idx="1"/>
              </p:cNvCxnSpPr>
              <p:nvPr/>
            </p:nvCxnSpPr>
            <p:spPr>
              <a:xfrm rot="5400000" flipH="1" flipV="1">
                <a:off x="772146" y="1520139"/>
                <a:ext cx="770377" cy="768163"/>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541416" y="812309"/>
                <a:ext cx="4312605" cy="1490829"/>
                <a:chOff x="2312124" y="1104163"/>
                <a:chExt cx="6468907" cy="2236242"/>
              </a:xfrm>
            </p:grpSpPr>
            <p:sp>
              <p:nvSpPr>
                <p:cNvPr id="140" name="Rectangle 139"/>
                <p:cNvSpPr/>
                <p:nvPr/>
              </p:nvSpPr>
              <p:spPr>
                <a:xfrm>
                  <a:off x="2312124" y="1104163"/>
                  <a:ext cx="6468905" cy="21201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750"/>
                </a:p>
              </p:txBody>
            </p:sp>
            <p:sp>
              <p:nvSpPr>
                <p:cNvPr id="141" name="TextBox 140"/>
                <p:cNvSpPr txBox="1"/>
                <p:nvPr/>
              </p:nvSpPr>
              <p:spPr>
                <a:xfrm>
                  <a:off x="2328737" y="2396654"/>
                  <a:ext cx="1641178" cy="582100"/>
                </a:xfrm>
                <a:prstGeom prst="rect">
                  <a:avLst/>
                </a:prstGeom>
                <a:noFill/>
              </p:spPr>
              <p:txBody>
                <a:bodyPr wrap="none" rtlCol="0">
                  <a:spAutoFit/>
                </a:bodyPr>
                <a:lstStyle/>
                <a:p>
                  <a:r>
                    <a:rPr lang="en-US" sz="917" dirty="0"/>
                    <a:t>Due Diligence</a:t>
                  </a:r>
                </a:p>
              </p:txBody>
            </p:sp>
            <p:sp>
              <p:nvSpPr>
                <p:cNvPr id="142" name="TextBox 141"/>
                <p:cNvSpPr txBox="1"/>
                <p:nvPr/>
              </p:nvSpPr>
              <p:spPr>
                <a:xfrm>
                  <a:off x="4295449" y="1154850"/>
                  <a:ext cx="4485582" cy="1188979"/>
                </a:xfrm>
                <a:prstGeom prst="rect">
                  <a:avLst/>
                </a:prstGeom>
                <a:noFill/>
              </p:spPr>
              <p:txBody>
                <a:bodyPr wrap="square" rtlCol="0">
                  <a:spAutoFit/>
                </a:bodyPr>
                <a:lstStyle/>
                <a:p>
                  <a:r>
                    <a:rPr lang="en-US" sz="833" dirty="0"/>
                    <a:t>1. Access the Source and Target environment to understand the Cluster capacity (no of Cores,RAM size etc)</a:t>
                  </a:r>
                </a:p>
              </p:txBody>
            </p:sp>
            <p:sp>
              <p:nvSpPr>
                <p:cNvPr id="143" name="TextBox 142"/>
                <p:cNvSpPr txBox="1"/>
                <p:nvPr/>
              </p:nvSpPr>
              <p:spPr>
                <a:xfrm>
                  <a:off x="4346218" y="2151426"/>
                  <a:ext cx="4384047" cy="1188979"/>
                </a:xfrm>
                <a:prstGeom prst="rect">
                  <a:avLst/>
                </a:prstGeom>
                <a:noFill/>
              </p:spPr>
              <p:txBody>
                <a:bodyPr wrap="square" rtlCol="0">
                  <a:spAutoFit/>
                </a:bodyPr>
                <a:lstStyle/>
                <a:p>
                  <a:r>
                    <a:rPr lang="en-US" sz="833" dirty="0"/>
                    <a:t>2. Derive the segmentation size of each partition based on the Table / View volume statistics</a:t>
                  </a:r>
                </a:p>
              </p:txBody>
            </p:sp>
            <p:pic>
              <p:nvPicPr>
                <p:cNvPr id="144" name="Picture 1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8892" y="1212985"/>
                  <a:ext cx="829418" cy="1162735"/>
                </a:xfrm>
                <a:prstGeom prst="rect">
                  <a:avLst/>
                </a:prstGeom>
              </p:spPr>
            </p:pic>
          </p:grpSp>
          <p:grpSp>
            <p:nvGrpSpPr>
              <p:cNvPr id="117" name="Group 116"/>
              <p:cNvGrpSpPr/>
              <p:nvPr/>
            </p:nvGrpSpPr>
            <p:grpSpPr>
              <a:xfrm>
                <a:off x="1520909" y="4186748"/>
                <a:ext cx="4313969" cy="1240804"/>
                <a:chOff x="2310076" y="930939"/>
                <a:chExt cx="6470954" cy="1861206"/>
              </a:xfrm>
            </p:grpSpPr>
            <p:sp>
              <p:nvSpPr>
                <p:cNvPr id="137" name="Rectangle 136"/>
                <p:cNvSpPr/>
                <p:nvPr/>
              </p:nvSpPr>
              <p:spPr>
                <a:xfrm>
                  <a:off x="2312124" y="930939"/>
                  <a:ext cx="6468906" cy="184875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750"/>
                </a:p>
              </p:txBody>
            </p:sp>
            <p:sp>
              <p:nvSpPr>
                <p:cNvPr id="138" name="TextBox 137"/>
                <p:cNvSpPr txBox="1"/>
                <p:nvPr/>
              </p:nvSpPr>
              <p:spPr>
                <a:xfrm>
                  <a:off x="2310076" y="2210045"/>
                  <a:ext cx="1589551" cy="582100"/>
                </a:xfrm>
                <a:prstGeom prst="rect">
                  <a:avLst/>
                </a:prstGeom>
                <a:noFill/>
              </p:spPr>
              <p:txBody>
                <a:bodyPr wrap="none" rtlCol="0">
                  <a:spAutoFit/>
                </a:bodyPr>
                <a:lstStyle/>
                <a:p>
                  <a:r>
                    <a:rPr lang="en-US" sz="917" dirty="0"/>
                    <a:t>Data Profiling</a:t>
                  </a:r>
                </a:p>
              </p:txBody>
            </p:sp>
            <p:sp>
              <p:nvSpPr>
                <p:cNvPr id="139" name="TextBox 138"/>
                <p:cNvSpPr txBox="1"/>
                <p:nvPr/>
              </p:nvSpPr>
              <p:spPr>
                <a:xfrm>
                  <a:off x="4188734" y="1506754"/>
                  <a:ext cx="4485580" cy="869391"/>
                </a:xfrm>
                <a:prstGeom prst="rect">
                  <a:avLst/>
                </a:prstGeom>
                <a:noFill/>
              </p:spPr>
              <p:txBody>
                <a:bodyPr wrap="square" rtlCol="0">
                  <a:spAutoFit/>
                </a:bodyPr>
                <a:lstStyle/>
                <a:p>
                  <a:r>
                    <a:rPr lang="en-US" sz="833" dirty="0"/>
                    <a:t>Identify the segmentation column by data profiling </a:t>
                  </a:r>
                </a:p>
              </p:txBody>
            </p:sp>
          </p:grpSp>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9065" y="4353507"/>
                <a:ext cx="659809" cy="656017"/>
              </a:xfrm>
              <a:prstGeom prst="rect">
                <a:avLst/>
              </a:prstGeom>
            </p:spPr>
          </p:pic>
          <p:grpSp>
            <p:nvGrpSpPr>
              <p:cNvPr id="119" name="Group 118"/>
              <p:cNvGrpSpPr/>
              <p:nvPr/>
            </p:nvGrpSpPr>
            <p:grpSpPr>
              <a:xfrm>
                <a:off x="6596742" y="2576119"/>
                <a:ext cx="3443401" cy="593436"/>
                <a:chOff x="10108330" y="3733353"/>
                <a:chExt cx="5165102" cy="890154"/>
              </a:xfrm>
            </p:grpSpPr>
            <p:grpSp>
              <p:nvGrpSpPr>
                <p:cNvPr id="133" name="Group 132"/>
                <p:cNvGrpSpPr/>
                <p:nvPr/>
              </p:nvGrpSpPr>
              <p:grpSpPr>
                <a:xfrm>
                  <a:off x="10220296" y="3755373"/>
                  <a:ext cx="3860284" cy="828035"/>
                  <a:chOff x="12213458" y="3015889"/>
                  <a:chExt cx="3860284" cy="828035"/>
                </a:xfrm>
              </p:grpSpPr>
              <p:pic>
                <p:nvPicPr>
                  <p:cNvPr id="135" name="Picture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13458" y="3015889"/>
                    <a:ext cx="828035" cy="828035"/>
                  </a:xfrm>
                  <a:prstGeom prst="rect">
                    <a:avLst/>
                  </a:prstGeom>
                </p:spPr>
              </p:pic>
              <p:sp>
                <p:nvSpPr>
                  <p:cNvPr id="136" name="TextBox 135"/>
                  <p:cNvSpPr txBox="1"/>
                  <p:nvPr/>
                </p:nvSpPr>
                <p:spPr>
                  <a:xfrm>
                    <a:off x="13041493" y="3164280"/>
                    <a:ext cx="3032249" cy="613914"/>
                  </a:xfrm>
                  <a:prstGeom prst="rect">
                    <a:avLst/>
                  </a:prstGeom>
                  <a:noFill/>
                </p:spPr>
                <p:txBody>
                  <a:bodyPr wrap="none" rtlCol="0">
                    <a:spAutoFit/>
                  </a:bodyPr>
                  <a:lstStyle/>
                  <a:p>
                    <a:r>
                      <a:rPr lang="en-US" sz="1000" dirty="0"/>
                      <a:t>Derive segmentation Logic</a:t>
                    </a:r>
                  </a:p>
                </p:txBody>
              </p:sp>
            </p:grpSp>
            <p:sp>
              <p:nvSpPr>
                <p:cNvPr id="134" name="Rounded Rectangle 133"/>
                <p:cNvSpPr/>
                <p:nvPr/>
              </p:nvSpPr>
              <p:spPr>
                <a:xfrm>
                  <a:off x="10108330" y="3733353"/>
                  <a:ext cx="5165102" cy="8901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grpSp>
          <p:grpSp>
            <p:nvGrpSpPr>
              <p:cNvPr id="120" name="Group 119"/>
              <p:cNvGrpSpPr/>
              <p:nvPr/>
            </p:nvGrpSpPr>
            <p:grpSpPr>
              <a:xfrm>
                <a:off x="6603548" y="3489038"/>
                <a:ext cx="3444240" cy="593436"/>
                <a:chOff x="10230506" y="4468257"/>
                <a:chExt cx="5166360" cy="890154"/>
              </a:xfrm>
            </p:grpSpPr>
            <p:sp>
              <p:nvSpPr>
                <p:cNvPr id="129" name="Rounded Rectangle 128"/>
                <p:cNvSpPr/>
                <p:nvPr/>
              </p:nvSpPr>
              <p:spPr>
                <a:xfrm>
                  <a:off x="10230506" y="4468257"/>
                  <a:ext cx="5166360" cy="8901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pic>
              <p:nvPicPr>
                <p:cNvPr id="130" name="Picture 1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47337" y="4565303"/>
                  <a:ext cx="617294" cy="640834"/>
                </a:xfrm>
                <a:prstGeom prst="rect">
                  <a:avLst/>
                </a:prstGeom>
              </p:spPr>
            </p:pic>
            <p:sp>
              <p:nvSpPr>
                <p:cNvPr id="132" name="TextBox 131"/>
                <p:cNvSpPr txBox="1"/>
                <p:nvPr/>
              </p:nvSpPr>
              <p:spPr>
                <a:xfrm>
                  <a:off x="11257106" y="4651959"/>
                  <a:ext cx="2143110" cy="613914"/>
                </a:xfrm>
                <a:prstGeom prst="rect">
                  <a:avLst/>
                </a:prstGeom>
                <a:noFill/>
              </p:spPr>
              <p:txBody>
                <a:bodyPr wrap="none" rtlCol="0">
                  <a:spAutoFit/>
                </a:bodyPr>
                <a:lstStyle/>
                <a:p>
                  <a:r>
                    <a:rPr lang="en-US" sz="1000" dirty="0"/>
                    <a:t>Query Generation</a:t>
                  </a:r>
                </a:p>
              </p:txBody>
            </p:sp>
          </p:grpSp>
          <p:pic>
            <p:nvPicPr>
              <p:cNvPr id="121" name="Picture 120"/>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043817" y="1903755"/>
                <a:ext cx="735124" cy="735124"/>
              </a:xfrm>
              <a:prstGeom prst="rect">
                <a:avLst/>
              </a:prstGeom>
            </p:spPr>
          </p:pic>
          <p:sp>
            <p:nvSpPr>
              <p:cNvPr id="122" name="Notched Right Arrow 121"/>
              <p:cNvSpPr/>
              <p:nvPr/>
            </p:nvSpPr>
            <p:spPr>
              <a:xfrm rot="5400000">
                <a:off x="8155597" y="3246808"/>
                <a:ext cx="243840" cy="182880"/>
              </a:xfrm>
              <a:prstGeom prst="notch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cxnSp>
            <p:nvCxnSpPr>
              <p:cNvPr id="123" name="Elbow Connector 122"/>
              <p:cNvCxnSpPr>
                <a:stCxn id="140" idx="2"/>
              </p:cNvCxnSpPr>
              <p:nvPr/>
            </p:nvCxnSpPr>
            <p:spPr>
              <a:xfrm rot="16200000" flipH="1">
                <a:off x="4629295" y="1294175"/>
                <a:ext cx="707638" cy="2570793"/>
              </a:xfrm>
              <a:prstGeom prst="bentConnector2">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137" idx="0"/>
                <a:endCxn id="108" idx="1"/>
              </p:cNvCxnSpPr>
              <p:nvPr/>
            </p:nvCxnSpPr>
            <p:spPr>
              <a:xfrm rot="5400000" flipH="1" flipV="1">
                <a:off x="4551261" y="2469498"/>
                <a:ext cx="844567" cy="2589935"/>
              </a:xfrm>
              <a:prstGeom prst="bentConnector2">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8" idx="2"/>
                <a:endCxn id="145" idx="0"/>
              </p:cNvCxnSpPr>
              <p:nvPr/>
            </p:nvCxnSpPr>
            <p:spPr>
              <a:xfrm>
                <a:off x="8334517" y="4328042"/>
                <a:ext cx="2743" cy="369747"/>
              </a:xfrm>
              <a:prstGeom prst="straightConnector1">
                <a:avLst/>
              </a:prstGeom>
              <a:ln w="28575">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773347" y="2433179"/>
                <a:ext cx="1966953" cy="345326"/>
              </a:xfrm>
              <a:prstGeom prst="rect">
                <a:avLst/>
              </a:prstGeom>
              <a:solidFill>
                <a:schemeClr val="bg2">
                  <a:lumMod val="75000"/>
                </a:schemeClr>
              </a:solidFill>
              <a:ln>
                <a:solidFill>
                  <a:schemeClr val="accent1">
                    <a:lumMod val="50000"/>
                  </a:schemeClr>
                </a:solidFill>
              </a:ln>
            </p:spPr>
            <p:txBody>
              <a:bodyPr wrap="square">
                <a:spAutoFit/>
              </a:bodyPr>
              <a:lstStyle/>
              <a:p>
                <a:pPr algn="ctr"/>
                <a:r>
                  <a:rPr lang="en-US" sz="750" b="1" dirty="0">
                    <a:solidFill>
                      <a:schemeClr val="bg1"/>
                    </a:solidFill>
                    <a:latin typeface="Segoe UI" panose="020B0502040204020203" pitchFamily="34" charset="0"/>
                    <a:ea typeface="Segoe UI" panose="020B0502040204020203" pitchFamily="34" charset="0"/>
                    <a:cs typeface="Segoe UI" panose="020B0502040204020203" pitchFamily="34" charset="0"/>
                  </a:rPr>
                  <a:t>Segmentation Size</a:t>
                </a:r>
              </a:p>
            </p:txBody>
          </p:sp>
          <p:sp>
            <p:nvSpPr>
              <p:cNvPr id="127" name="Rectangle 126"/>
              <p:cNvSpPr/>
              <p:nvPr/>
            </p:nvSpPr>
            <p:spPr>
              <a:xfrm>
                <a:off x="2773347" y="3563823"/>
                <a:ext cx="1966953" cy="345326"/>
              </a:xfrm>
              <a:prstGeom prst="rect">
                <a:avLst/>
              </a:prstGeom>
              <a:solidFill>
                <a:schemeClr val="bg2">
                  <a:lumMod val="75000"/>
                </a:schemeClr>
              </a:solidFill>
              <a:ln>
                <a:solidFill>
                  <a:schemeClr val="accent1">
                    <a:lumMod val="50000"/>
                  </a:schemeClr>
                </a:solidFill>
              </a:ln>
            </p:spPr>
            <p:txBody>
              <a:bodyPr wrap="square">
                <a:spAutoFit/>
              </a:bodyPr>
              <a:lstStyle/>
              <a:p>
                <a:pPr algn="ctr"/>
                <a:r>
                  <a:rPr lang="en-US" sz="750" b="1" dirty="0">
                    <a:solidFill>
                      <a:schemeClr val="bg1"/>
                    </a:solidFill>
                    <a:latin typeface="Segoe UI" panose="020B0502040204020203" pitchFamily="34" charset="0"/>
                    <a:ea typeface="Segoe UI" panose="020B0502040204020203" pitchFamily="34" charset="0"/>
                    <a:cs typeface="Segoe UI" panose="020B0502040204020203" pitchFamily="34" charset="0"/>
                  </a:rPr>
                  <a:t>Segmentation Column</a:t>
                </a:r>
              </a:p>
            </p:txBody>
          </p:sp>
          <p:cxnSp>
            <p:nvCxnSpPr>
              <p:cNvPr id="128" name="Elbow Connector 127"/>
              <p:cNvCxnSpPr>
                <a:stCxn id="111" idx="2"/>
                <a:endCxn id="137" idx="1"/>
              </p:cNvCxnSpPr>
              <p:nvPr/>
            </p:nvCxnSpPr>
            <p:spPr>
              <a:xfrm rot="16200000" flipH="1">
                <a:off x="417353" y="3698080"/>
                <a:ext cx="1460820" cy="749022"/>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TextBox 148"/>
            <p:cNvSpPr txBox="1"/>
            <p:nvPr/>
          </p:nvSpPr>
          <p:spPr>
            <a:xfrm>
              <a:off x="9323230" y="1976997"/>
              <a:ext cx="3440725" cy="301923"/>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875" dirty="0">
                  <a:latin typeface="Segoe UI "/>
                </a:rPr>
                <a:t>BRAVO - Data Lake Processing QA</a:t>
              </a:r>
              <a:endParaRPr lang="en-IN" sz="875" dirty="0">
                <a:latin typeface="Segoe UI "/>
              </a:endParaRPr>
            </a:p>
          </p:txBody>
        </p:sp>
      </p:grpSp>
      <p:sp>
        <p:nvSpPr>
          <p:cNvPr id="159" name="TextBox 158"/>
          <p:cNvSpPr txBox="1"/>
          <p:nvPr/>
        </p:nvSpPr>
        <p:spPr>
          <a:xfrm>
            <a:off x="155575" y="614458"/>
            <a:ext cx="8758767" cy="496290"/>
          </a:xfrm>
          <a:prstGeom prst="rect">
            <a:avLst/>
          </a:prstGeom>
          <a:noFill/>
        </p:spPr>
        <p:txBody>
          <a:bodyPr wrap="square" rtlCol="0">
            <a:spAutoFit/>
          </a:bodyPr>
          <a:lstStyle/>
          <a:p>
            <a:r>
              <a:rPr lang="en-US" sz="875" dirty="0">
                <a:solidFill>
                  <a:schemeClr val="tx2"/>
                </a:solidFill>
              </a:rPr>
              <a:t>SQL queries are automatically created for each of the Source and Target Tables / Views considered as part of migration based on the Segmentation Column. The segmentation size determines the number of segments in the table. For </a:t>
            </a:r>
            <a:r>
              <a:rPr lang="en-US" sz="875" dirty="0" err="1">
                <a:solidFill>
                  <a:schemeClr val="tx2"/>
                </a:solidFill>
              </a:rPr>
              <a:t>eg</a:t>
            </a:r>
            <a:r>
              <a:rPr lang="en-US" sz="875" dirty="0">
                <a:solidFill>
                  <a:schemeClr val="tx2"/>
                </a:solidFill>
              </a:rPr>
              <a:t>. a table with size 1000000 records and segmentation size is 100000 then there will be 10 SQL queries created for that table in both Source and Target with ease and with no manual intervention</a:t>
            </a:r>
          </a:p>
        </p:txBody>
      </p:sp>
      <p:grpSp>
        <p:nvGrpSpPr>
          <p:cNvPr id="53" name="Group 52"/>
          <p:cNvGrpSpPr/>
          <p:nvPr/>
        </p:nvGrpSpPr>
        <p:grpSpPr>
          <a:xfrm>
            <a:off x="4919552" y="1343906"/>
            <a:ext cx="504779" cy="504386"/>
            <a:chOff x="11231954" y="3857706"/>
            <a:chExt cx="807646" cy="807017"/>
          </a:xfrm>
        </p:grpSpPr>
        <p:grpSp>
          <p:nvGrpSpPr>
            <p:cNvPr id="54" name="Group 53"/>
            <p:cNvGrpSpPr/>
            <p:nvPr/>
          </p:nvGrpSpPr>
          <p:grpSpPr>
            <a:xfrm>
              <a:off x="11231954" y="3857706"/>
              <a:ext cx="807646" cy="807017"/>
              <a:chOff x="11231954" y="3857706"/>
              <a:chExt cx="807646" cy="807017"/>
            </a:xfrm>
          </p:grpSpPr>
          <p:sp>
            <p:nvSpPr>
              <p:cNvPr id="56" name="Oval 55"/>
              <p:cNvSpPr/>
              <p:nvPr/>
            </p:nvSpPr>
            <p:spPr>
              <a:xfrm>
                <a:off x="11231954" y="3857706"/>
                <a:ext cx="807646" cy="807017"/>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57" name="Oval 56"/>
              <p:cNvSpPr/>
              <p:nvPr/>
            </p:nvSpPr>
            <p:spPr>
              <a:xfrm>
                <a:off x="11297548" y="3978398"/>
                <a:ext cx="655246" cy="561859"/>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grpSp>
        <p:pic>
          <p:nvPicPr>
            <p:cNvPr id="55" name="Picture 4" descr="C:\Users\366267\Desktop\Capture41.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1386621" y="4016133"/>
              <a:ext cx="498312" cy="524124"/>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Rectangle 58"/>
          <p:cNvSpPr/>
          <p:nvPr/>
        </p:nvSpPr>
        <p:spPr>
          <a:xfrm>
            <a:off x="7546905" y="4490302"/>
            <a:ext cx="1653017" cy="276999"/>
          </a:xfrm>
          <a:prstGeom prst="rect">
            <a:avLst/>
          </a:prstGeom>
        </p:spPr>
        <p:txBody>
          <a:bodyPr wrap="none">
            <a:spAutoFit/>
          </a:bodyPr>
          <a:lstStyle/>
          <a:p>
            <a:r>
              <a:rPr lang="en-US" sz="1200" dirty="0">
                <a:ln w="3175">
                  <a:solidFill>
                    <a:srgbClr val="3333FF"/>
                  </a:solidFill>
                </a:ln>
                <a:solidFill>
                  <a:srgbClr val="0070C0"/>
                </a:solidFill>
                <a:hlinkClick r:id="rId11" action="ppaction://hlinksldjump"/>
              </a:rPr>
              <a:t>Click </a:t>
            </a:r>
            <a:r>
              <a:rPr lang="en-US" sz="1200" dirty="0" smtClean="0">
                <a:ln w="3175">
                  <a:solidFill>
                    <a:srgbClr val="3333FF"/>
                  </a:solidFill>
                </a:ln>
                <a:solidFill>
                  <a:srgbClr val="0070C0"/>
                </a:solidFill>
                <a:hlinkClick r:id="rId11" action="ppaction://hlinksldjump"/>
              </a:rPr>
              <a:t>here</a:t>
            </a:r>
            <a:r>
              <a:rPr lang="en-US" sz="1200" dirty="0" smtClean="0">
                <a:ln w="3175">
                  <a:solidFill>
                    <a:srgbClr val="3333FF"/>
                  </a:solidFill>
                </a:ln>
                <a:solidFill>
                  <a:srgbClr val="0070C0"/>
                </a:solidFill>
              </a:rPr>
              <a:t> to Go back</a:t>
            </a:r>
            <a:endParaRPr lang="en-US" sz="1200" dirty="0">
              <a:ln w="3175">
                <a:solidFill>
                  <a:srgbClr val="3333FF"/>
                </a:solidFill>
              </a:ln>
              <a:solidFill>
                <a:srgbClr val="0070C0"/>
              </a:solidFill>
            </a:endParaRPr>
          </a:p>
        </p:txBody>
      </p:sp>
      <p:sp>
        <p:nvSpPr>
          <p:cNvPr id="60" name="Rectangle 59"/>
          <p:cNvSpPr/>
          <p:nvPr/>
        </p:nvSpPr>
        <p:spPr>
          <a:xfrm>
            <a:off x="5920058" y="4831324"/>
            <a:ext cx="1650779" cy="246221"/>
          </a:xfrm>
          <a:prstGeom prst="rect">
            <a:avLst/>
          </a:prstGeom>
        </p:spPr>
        <p:txBody>
          <a:bodyPr wrap="square">
            <a:spAutoFit/>
          </a:bodyPr>
          <a:lstStyle/>
          <a:p>
            <a:pPr defTabSz="571500">
              <a:defRPr/>
            </a:pPr>
            <a:r>
              <a:rPr lang="en-US" sz="1000" kern="0" dirty="0">
                <a:solidFill>
                  <a:srgbClr val="141414"/>
                </a:solidFill>
                <a:hlinkClick r:id="rId11" action="ppaction://hlinksldjump"/>
              </a:rPr>
              <a:t>Back to Coverage Types</a:t>
            </a:r>
            <a:endParaRPr lang="en-US" sz="1000" kern="0" dirty="0">
              <a:solidFill>
                <a:srgbClr val="141414"/>
              </a:solidFill>
            </a:endParaRPr>
          </a:p>
        </p:txBody>
      </p:sp>
    </p:spTree>
    <p:extLst>
      <p:ext uri="{BB962C8B-B14F-4D97-AF65-F5344CB8AC3E}">
        <p14:creationId xmlns:p14="http://schemas.microsoft.com/office/powerpoint/2010/main" val="40366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Testing Approach – History/Incremental Data Validation</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131" name="TextBox 130"/>
          <p:cNvSpPr txBox="1"/>
          <p:nvPr/>
        </p:nvSpPr>
        <p:spPr>
          <a:xfrm>
            <a:off x="6612779" y="845720"/>
            <a:ext cx="2316379" cy="4035720"/>
          </a:xfrm>
          <a:prstGeom prst="rect">
            <a:avLst/>
          </a:prstGeom>
          <a:solidFill>
            <a:schemeClr val="bg1">
              <a:lumMod val="95000"/>
            </a:schemeClr>
          </a:solidFill>
          <a:ln>
            <a:solidFill>
              <a:schemeClr val="bg1">
                <a:lumMod val="50000"/>
              </a:schemeClr>
            </a:solidFill>
          </a:ln>
        </p:spPr>
        <p:txBody>
          <a:bodyPr wrap="square" rtlCol="0">
            <a:spAutoFit/>
          </a:bodyPr>
          <a:lstStyle/>
          <a:p>
            <a:r>
              <a:rPr lang="en-US" sz="875" b="1" u="sng" dirty="0">
                <a:solidFill>
                  <a:schemeClr val="tx2"/>
                </a:solidFill>
              </a:rPr>
              <a:t>History Validation</a:t>
            </a:r>
          </a:p>
          <a:p>
            <a:pPr marL="107156" indent="-107156">
              <a:buFont typeface="Arial" panose="020B0604020202020204" pitchFamily="34" charset="0"/>
              <a:buChar char="•"/>
            </a:pPr>
            <a:r>
              <a:rPr lang="en-US" sz="750" dirty="0">
                <a:solidFill>
                  <a:schemeClr val="tx2"/>
                </a:solidFill>
              </a:rPr>
              <a:t>For History migration, no transformations are considered and is as-is migration</a:t>
            </a:r>
          </a:p>
          <a:p>
            <a:pPr marL="107156" indent="-107156">
              <a:buFont typeface="Arial" panose="020B0604020202020204" pitchFamily="34" charset="0"/>
              <a:buChar char="•"/>
            </a:pPr>
            <a:r>
              <a:rPr lang="en-US" sz="750" dirty="0">
                <a:solidFill>
                  <a:schemeClr val="tx2"/>
                </a:solidFill>
              </a:rPr>
              <a:t>Count checks are performed between source and target database/system</a:t>
            </a:r>
          </a:p>
          <a:p>
            <a:pPr marL="107156" indent="-107156">
              <a:buFont typeface="Arial" panose="020B0604020202020204" pitchFamily="34" charset="0"/>
              <a:buChar char="•"/>
            </a:pPr>
            <a:r>
              <a:rPr lang="en-US" sz="750" dirty="0">
                <a:solidFill>
                  <a:schemeClr val="tx2"/>
                </a:solidFill>
              </a:rPr>
              <a:t>Data Validation is performed between the source database/system against the target database/system based on table volume </a:t>
            </a:r>
          </a:p>
          <a:p>
            <a:pPr marL="515350" lvl="1" indent="-107156">
              <a:buFont typeface="Arial" panose="020B0604020202020204" pitchFamily="34" charset="0"/>
              <a:buChar char="•"/>
            </a:pPr>
            <a:r>
              <a:rPr lang="en-US" sz="750" dirty="0">
                <a:solidFill>
                  <a:schemeClr val="tx2"/>
                </a:solidFill>
              </a:rPr>
              <a:t>Cell to cell validations are performed for low volume tables</a:t>
            </a:r>
          </a:p>
          <a:p>
            <a:pPr marL="515350" lvl="1" indent="-107156">
              <a:buFont typeface="Arial" panose="020B0604020202020204" pitchFamily="34" charset="0"/>
              <a:buChar char="•"/>
            </a:pPr>
            <a:r>
              <a:rPr lang="en-US" sz="750" dirty="0">
                <a:solidFill>
                  <a:schemeClr val="tx2"/>
                </a:solidFill>
              </a:rPr>
              <a:t>Segmentation is performed for high volume tables and each segment is subjected to cell to cell comparison</a:t>
            </a:r>
          </a:p>
          <a:p>
            <a:pPr marL="107156" indent="-107156">
              <a:buFont typeface="Arial" panose="020B0604020202020204" pitchFamily="34" charset="0"/>
              <a:buChar char="•"/>
            </a:pPr>
            <a:r>
              <a:rPr lang="en-US" sz="750" dirty="0">
                <a:solidFill>
                  <a:schemeClr val="tx2"/>
                </a:solidFill>
              </a:rPr>
              <a:t>Reports created out of history data in both source and target database are compared and test results are created  </a:t>
            </a:r>
          </a:p>
          <a:p>
            <a:r>
              <a:rPr lang="en-US" sz="750" b="1" u="sng" dirty="0">
                <a:solidFill>
                  <a:schemeClr val="tx2"/>
                </a:solidFill>
              </a:rPr>
              <a:t>Incremental Validation</a:t>
            </a:r>
          </a:p>
          <a:p>
            <a:pPr marL="107156" indent="-107156">
              <a:buFont typeface="Arial" panose="020B0604020202020204" pitchFamily="34" charset="0"/>
              <a:buChar char="•"/>
            </a:pPr>
            <a:r>
              <a:rPr lang="en-US" sz="750" dirty="0">
                <a:solidFill>
                  <a:schemeClr val="tx2"/>
                </a:solidFill>
              </a:rPr>
              <a:t>For Incremental validation, transformation logics are considered </a:t>
            </a:r>
          </a:p>
          <a:p>
            <a:pPr marL="107156" indent="-107156">
              <a:buFont typeface="Arial" panose="020B0604020202020204" pitchFamily="34" charset="0"/>
              <a:buChar char="•"/>
            </a:pPr>
            <a:r>
              <a:rPr lang="en-US" sz="750" dirty="0">
                <a:solidFill>
                  <a:schemeClr val="tx2"/>
                </a:solidFill>
              </a:rPr>
              <a:t>Count checks for the delta load are performed between source and target database/system</a:t>
            </a:r>
          </a:p>
          <a:p>
            <a:pPr marL="107156" indent="-107156">
              <a:buFont typeface="Arial" panose="020B0604020202020204" pitchFamily="34" charset="0"/>
              <a:buChar char="•"/>
            </a:pPr>
            <a:r>
              <a:rPr lang="en-US" sz="750" dirty="0">
                <a:solidFill>
                  <a:schemeClr val="tx2"/>
                </a:solidFill>
              </a:rPr>
              <a:t>When Delta load volume is low, cell to cell comparison is performed. Segmentation is followed and cell to cell comparison is performed for each segment</a:t>
            </a:r>
          </a:p>
          <a:p>
            <a:pPr marL="107156" indent="-107156">
              <a:buFont typeface="Arial" panose="020B0604020202020204" pitchFamily="34" charset="0"/>
              <a:buChar char="•"/>
            </a:pPr>
            <a:r>
              <a:rPr lang="en-US" sz="750" dirty="0">
                <a:solidFill>
                  <a:schemeClr val="tx2"/>
                </a:solidFill>
              </a:rPr>
              <a:t>Incremental load refresh validation – Daily/ Weekly/ Yearly is performed using the same data set between source and target database/system</a:t>
            </a:r>
          </a:p>
          <a:p>
            <a:pPr marL="107156" indent="-107156">
              <a:buFont typeface="Arial" panose="020B0604020202020204" pitchFamily="34" charset="0"/>
              <a:buChar char="•"/>
            </a:pPr>
            <a:r>
              <a:rPr lang="en-US" sz="750" dirty="0">
                <a:solidFill>
                  <a:schemeClr val="tx2"/>
                </a:solidFill>
              </a:rPr>
              <a:t>Incremental load types is tested for SCD using the same data set between source and target database/system</a:t>
            </a:r>
          </a:p>
          <a:p>
            <a:pPr marL="107156" indent="-107156">
              <a:buFont typeface="Arial" panose="020B0604020202020204" pitchFamily="34" charset="0"/>
              <a:buChar char="•"/>
            </a:pPr>
            <a:r>
              <a:rPr lang="en-US" sz="750" dirty="0">
                <a:solidFill>
                  <a:schemeClr val="tx2"/>
                </a:solidFill>
              </a:rPr>
              <a:t>Reports created from incremental data is compared and test results are created</a:t>
            </a:r>
          </a:p>
        </p:txBody>
      </p:sp>
      <p:cxnSp>
        <p:nvCxnSpPr>
          <p:cNvPr id="109" name="Straight Arrow Connector 108"/>
          <p:cNvCxnSpPr>
            <a:stCxn id="21" idx="2"/>
            <a:endCxn id="85" idx="0"/>
          </p:cNvCxnSpPr>
          <p:nvPr/>
        </p:nvCxnSpPr>
        <p:spPr>
          <a:xfrm flipH="1">
            <a:off x="1071938" y="2841623"/>
            <a:ext cx="1412" cy="15924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5807636" y="2785606"/>
            <a:ext cx="1476" cy="16866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Left-Right Arrow 15"/>
          <p:cNvSpPr/>
          <p:nvPr/>
        </p:nvSpPr>
        <p:spPr>
          <a:xfrm>
            <a:off x="1961478" y="2198393"/>
            <a:ext cx="416771" cy="159838"/>
          </a:xfrm>
          <a:prstGeom prst="leftRightArrow">
            <a:avLst/>
          </a:prstGeom>
          <a:ln/>
        </p:spPr>
        <p:style>
          <a:lnRef idx="3">
            <a:schemeClr val="lt1"/>
          </a:lnRef>
          <a:fillRef idx="1">
            <a:schemeClr val="dk1"/>
          </a:fillRef>
          <a:effectRef idx="1">
            <a:schemeClr val="dk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sz="875" b="1" dirty="0">
              <a:ln/>
              <a:solidFill>
                <a:schemeClr val="accent4"/>
              </a:solidFill>
            </a:endParaRPr>
          </a:p>
        </p:txBody>
      </p:sp>
      <p:sp>
        <p:nvSpPr>
          <p:cNvPr id="122" name="Left-Right Arrow 121"/>
          <p:cNvSpPr/>
          <p:nvPr/>
        </p:nvSpPr>
        <p:spPr>
          <a:xfrm>
            <a:off x="4702658" y="2189433"/>
            <a:ext cx="416771" cy="159838"/>
          </a:xfrm>
          <a:prstGeom prst="leftRightArrow">
            <a:avLst/>
          </a:prstGeom>
          <a:ln/>
        </p:spPr>
        <p:style>
          <a:lnRef idx="3">
            <a:schemeClr val="lt1"/>
          </a:lnRef>
          <a:fillRef idx="1">
            <a:schemeClr val="dk1"/>
          </a:fillRef>
          <a:effectRef idx="1">
            <a:schemeClr val="dk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sz="875" b="1" dirty="0">
              <a:ln/>
              <a:solidFill>
                <a:schemeClr val="accent4"/>
              </a:solidFill>
            </a:endParaRPr>
          </a:p>
        </p:txBody>
      </p:sp>
      <p:sp>
        <p:nvSpPr>
          <p:cNvPr id="148" name="Rounded Rectangle 147"/>
          <p:cNvSpPr/>
          <p:nvPr/>
        </p:nvSpPr>
        <p:spPr>
          <a:xfrm>
            <a:off x="3685686" y="3772311"/>
            <a:ext cx="1886439" cy="334305"/>
          </a:xfrm>
          <a:prstGeom prst="roundRect">
            <a:avLst/>
          </a:prstGeom>
          <a:solidFill>
            <a:srgbClr val="E7E6E6">
              <a:lumMod val="25000"/>
            </a:srgbClr>
          </a:solidFill>
          <a:ln w="12700" cap="flat" cmpd="sng" algn="ctr">
            <a:noFill/>
            <a:prstDash val="solid"/>
            <a:miter lim="800000"/>
          </a:ln>
          <a:effectLst/>
        </p:spPr>
        <p:txBody>
          <a:bodyPr rtlCol="0" anchor="ctr"/>
          <a:lstStyle/>
          <a:p>
            <a:pPr algn="ctr" defTabSz="558710">
              <a:defRPr/>
            </a:pPr>
            <a:r>
              <a:rPr lang="en-US" sz="1000" b="1" kern="0" dirty="0">
                <a:solidFill>
                  <a:prstClr val="white"/>
                </a:solidFill>
                <a:latin typeface="Calibri" panose="020F0502020204030204"/>
              </a:rPr>
              <a:t>Report Validation</a:t>
            </a:r>
          </a:p>
        </p:txBody>
      </p:sp>
      <p:grpSp>
        <p:nvGrpSpPr>
          <p:cNvPr id="32" name="Group 31"/>
          <p:cNvGrpSpPr/>
          <p:nvPr/>
        </p:nvGrpSpPr>
        <p:grpSpPr>
          <a:xfrm>
            <a:off x="155575" y="814937"/>
            <a:ext cx="6459814" cy="3949052"/>
            <a:chOff x="440612" y="1021307"/>
            <a:chExt cx="10485900" cy="6614818"/>
          </a:xfrm>
        </p:grpSpPr>
        <p:sp>
          <p:nvSpPr>
            <p:cNvPr id="107" name="Rounded Rectangle 106"/>
            <p:cNvSpPr/>
            <p:nvPr/>
          </p:nvSpPr>
          <p:spPr>
            <a:xfrm>
              <a:off x="1330830" y="2023707"/>
              <a:ext cx="1252662" cy="354806"/>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875" b="1" kern="0" dirty="0">
                  <a:solidFill>
                    <a:srgbClr val="FFFFFF"/>
                  </a:solidFill>
                  <a:cs typeface="Calibri" panose="020F0502020204030204" pitchFamily="34" charset="0"/>
                </a:rPr>
                <a:t>DWH Layer</a:t>
              </a:r>
            </a:p>
          </p:txBody>
        </p:sp>
        <p:sp>
          <p:nvSpPr>
            <p:cNvPr id="108" name="Rounded Rectangle 107"/>
            <p:cNvSpPr/>
            <p:nvPr/>
          </p:nvSpPr>
          <p:spPr>
            <a:xfrm>
              <a:off x="8375593" y="1916944"/>
              <a:ext cx="1277835" cy="408373"/>
            </a:xfrm>
            <a:prstGeom prst="roundRect">
              <a:avLst>
                <a:gd name="adj" fmla="val 0"/>
              </a:avLst>
            </a:prstGeom>
            <a:solidFill>
              <a:schemeClr val="accent5"/>
            </a:solidFill>
            <a:ln w="12700" cap="flat" cmpd="sng" algn="ctr">
              <a:noFill/>
              <a:prstDash val="solid"/>
            </a:ln>
            <a:effectLst/>
          </p:spPr>
          <p:txBody>
            <a:bodyPr lIns="0" rIns="0" anchor="ctr"/>
            <a:lstStyle/>
            <a:p>
              <a:pPr algn="ctr" defTabSz="620759"/>
              <a:r>
                <a:rPr lang="en-US" sz="875" b="1" kern="0" dirty="0">
                  <a:solidFill>
                    <a:srgbClr val="FFFFFF"/>
                  </a:solidFill>
                  <a:cs typeface="Calibri" panose="020F0502020204030204" pitchFamily="34" charset="0"/>
                </a:rPr>
                <a:t>DWH Layer</a:t>
              </a:r>
            </a:p>
          </p:txBody>
        </p:sp>
        <p:grpSp>
          <p:nvGrpSpPr>
            <p:cNvPr id="31" name="Group 30"/>
            <p:cNvGrpSpPr/>
            <p:nvPr/>
          </p:nvGrpSpPr>
          <p:grpSpPr>
            <a:xfrm>
              <a:off x="440612" y="1021307"/>
              <a:ext cx="10485900" cy="6614818"/>
              <a:chOff x="440612" y="1021307"/>
              <a:chExt cx="10485900" cy="6614818"/>
            </a:xfrm>
          </p:grpSpPr>
          <p:grpSp>
            <p:nvGrpSpPr>
              <p:cNvPr id="29" name="Group 28"/>
              <p:cNvGrpSpPr/>
              <p:nvPr/>
            </p:nvGrpSpPr>
            <p:grpSpPr>
              <a:xfrm>
                <a:off x="440612" y="1021307"/>
                <a:ext cx="10485900" cy="6614818"/>
                <a:chOff x="440612" y="1021307"/>
                <a:chExt cx="10485900" cy="6614818"/>
              </a:xfrm>
            </p:grpSpPr>
            <p:grpSp>
              <p:nvGrpSpPr>
                <p:cNvPr id="28" name="Group 27"/>
                <p:cNvGrpSpPr/>
                <p:nvPr/>
              </p:nvGrpSpPr>
              <p:grpSpPr>
                <a:xfrm>
                  <a:off x="440612" y="1021307"/>
                  <a:ext cx="10485900" cy="6614818"/>
                  <a:chOff x="440612" y="1021307"/>
                  <a:chExt cx="10485900" cy="6614818"/>
                </a:xfrm>
              </p:grpSpPr>
              <p:grpSp>
                <p:nvGrpSpPr>
                  <p:cNvPr id="18" name="Group 17"/>
                  <p:cNvGrpSpPr/>
                  <p:nvPr/>
                </p:nvGrpSpPr>
                <p:grpSpPr>
                  <a:xfrm>
                    <a:off x="440612" y="1021307"/>
                    <a:ext cx="10485900" cy="6614818"/>
                    <a:chOff x="442510" y="1022366"/>
                    <a:chExt cx="10810595" cy="6692416"/>
                  </a:xfrm>
                </p:grpSpPr>
                <p:grpSp>
                  <p:nvGrpSpPr>
                    <p:cNvPr id="17" name="Group 16"/>
                    <p:cNvGrpSpPr/>
                    <p:nvPr/>
                  </p:nvGrpSpPr>
                  <p:grpSpPr>
                    <a:xfrm>
                      <a:off x="447396" y="1022366"/>
                      <a:ext cx="10607691" cy="4695462"/>
                      <a:chOff x="447396" y="1022366"/>
                      <a:chExt cx="10607691" cy="4695462"/>
                    </a:xfrm>
                  </p:grpSpPr>
                  <p:grpSp>
                    <p:nvGrpSpPr>
                      <p:cNvPr id="8" name="Group 7"/>
                      <p:cNvGrpSpPr/>
                      <p:nvPr/>
                    </p:nvGrpSpPr>
                    <p:grpSpPr>
                      <a:xfrm>
                        <a:off x="447396" y="1022366"/>
                        <a:ext cx="10607691" cy="4695462"/>
                        <a:chOff x="2194451" y="1530377"/>
                        <a:chExt cx="10607691" cy="4695462"/>
                      </a:xfrm>
                    </p:grpSpPr>
                    <p:sp>
                      <p:nvSpPr>
                        <p:cNvPr id="83" name="Cloud 82"/>
                        <p:cNvSpPr/>
                        <p:nvPr/>
                      </p:nvSpPr>
                      <p:spPr>
                        <a:xfrm>
                          <a:off x="4885420" y="1803142"/>
                          <a:ext cx="5263207" cy="4323906"/>
                        </a:xfrm>
                        <a:prstGeom prst="cloud">
                          <a:avLst/>
                        </a:prstGeom>
                        <a:solidFill>
                          <a:schemeClr val="tx2">
                            <a:lumMod val="40000"/>
                            <a:lumOff val="60000"/>
                          </a:schemeClr>
                        </a:solidFill>
                        <a:ln w="60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880" tIns="27940" rIns="55880" bIns="27940" numCol="1" spcCol="0" rtlCol="0" fromWordArt="0" anchor="ctr" anchorCtr="0" forceAA="0" compatLnSpc="1">
                          <a:prstTxWarp prst="textNoShape">
                            <a:avLst/>
                          </a:prstTxWarp>
                          <a:noAutofit/>
                        </a:bodyPr>
                        <a:lstStyle/>
                        <a:p>
                          <a:pPr algn="ctr"/>
                          <a:endParaRPr lang="en-US" sz="1650" dirty="0">
                            <a:solidFill>
                              <a:prstClr val="white"/>
                            </a:solidFill>
                          </a:endParaRPr>
                        </a:p>
                      </p:txBody>
                    </p:sp>
                    <p:grpSp>
                      <p:nvGrpSpPr>
                        <p:cNvPr id="7" name="Group 6"/>
                        <p:cNvGrpSpPr/>
                        <p:nvPr/>
                      </p:nvGrpSpPr>
                      <p:grpSpPr>
                        <a:xfrm>
                          <a:off x="2194451" y="1530377"/>
                          <a:ext cx="10607691" cy="4695462"/>
                          <a:chOff x="2194451" y="1530377"/>
                          <a:chExt cx="10607691" cy="4695462"/>
                        </a:xfrm>
                      </p:grpSpPr>
                      <p:grpSp>
                        <p:nvGrpSpPr>
                          <p:cNvPr id="89" name="Group 88"/>
                          <p:cNvGrpSpPr/>
                          <p:nvPr/>
                        </p:nvGrpSpPr>
                        <p:grpSpPr>
                          <a:xfrm>
                            <a:off x="2194451" y="1530377"/>
                            <a:ext cx="10607691" cy="4695462"/>
                            <a:chOff x="1981201" y="1657339"/>
                            <a:chExt cx="10607691" cy="4695462"/>
                          </a:xfrm>
                        </p:grpSpPr>
                        <p:grpSp>
                          <p:nvGrpSpPr>
                            <p:cNvPr id="5" name="Group 4"/>
                            <p:cNvGrpSpPr/>
                            <p:nvPr/>
                          </p:nvGrpSpPr>
                          <p:grpSpPr>
                            <a:xfrm>
                              <a:off x="1981201" y="1686806"/>
                              <a:ext cx="10607691" cy="4665995"/>
                              <a:chOff x="2023458" y="1601774"/>
                              <a:chExt cx="10607691" cy="4665995"/>
                            </a:xfrm>
                          </p:grpSpPr>
                          <p:sp>
                            <p:nvSpPr>
                              <p:cNvPr id="13" name="Rectangle 12"/>
                              <p:cNvSpPr/>
                              <p:nvPr/>
                            </p:nvSpPr>
                            <p:spPr>
                              <a:xfrm>
                                <a:off x="2023458" y="2242295"/>
                                <a:ext cx="3109705" cy="4025474"/>
                              </a:xfrm>
                              <a:prstGeom prst="rect">
                                <a:avLst/>
                              </a:prstGeom>
                              <a:noFill/>
                              <a:ln w="12700" cap="flat" cmpd="sng" algn="ctr">
                                <a:solidFill>
                                  <a:srgbClr val="FF3A3A"/>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sp>
                            <p:nvSpPr>
                              <p:cNvPr id="20" name="Rectangle 19"/>
                              <p:cNvSpPr/>
                              <p:nvPr/>
                            </p:nvSpPr>
                            <p:spPr>
                              <a:xfrm>
                                <a:off x="2951152" y="3071130"/>
                                <a:ext cx="1208401" cy="1635644"/>
                              </a:xfrm>
                              <a:prstGeom prst="rect">
                                <a:avLst/>
                              </a:prstGeom>
                              <a:solidFill>
                                <a:schemeClr val="accent2">
                                  <a:lumMod val="20000"/>
                                  <a:lumOff val="80000"/>
                                </a:schemeClr>
                              </a:solidFill>
                              <a:ln w="12700" cap="flat" cmpd="sng" algn="ctr">
                                <a:solidFill>
                                  <a:schemeClr val="accent2"/>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1" name="Rounded Rectangle 20"/>
                              <p:cNvSpPr/>
                              <p:nvPr/>
                            </p:nvSpPr>
                            <p:spPr>
                              <a:xfrm>
                                <a:off x="2949408" y="4710539"/>
                                <a:ext cx="1210146" cy="296371"/>
                              </a:xfrm>
                              <a:prstGeom prst="roundRect">
                                <a:avLst>
                                  <a:gd name="adj" fmla="val 0"/>
                                </a:avLst>
                              </a:prstGeom>
                              <a:solidFill>
                                <a:schemeClr val="accent2"/>
                              </a:solidFill>
                              <a:ln w="12700" cap="flat" cmpd="sng" algn="ctr">
                                <a:no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SOURCE</a:t>
                                </a:r>
                              </a:p>
                            </p:txBody>
                          </p:sp>
                          <p:sp>
                            <p:nvSpPr>
                              <p:cNvPr id="22" name="Rectangle 21"/>
                              <p:cNvSpPr/>
                              <p:nvPr/>
                            </p:nvSpPr>
                            <p:spPr>
                              <a:xfrm>
                                <a:off x="3058815" y="3360832"/>
                                <a:ext cx="988590" cy="964357"/>
                              </a:xfrm>
                              <a:prstGeom prst="rect">
                                <a:avLst/>
                              </a:prstGeom>
                              <a:solidFill>
                                <a:sysClr val="window" lastClr="FFFFFF"/>
                              </a:solidFill>
                              <a:ln w="12700" cap="flat" cmpd="sng" algn="ctr">
                                <a:solidFill>
                                  <a:schemeClr val="accent2"/>
                                </a:solidFill>
                                <a:prstDash val="solid"/>
                                <a:miter lim="800000"/>
                              </a:ln>
                              <a:effectLst/>
                            </p:spPr>
                            <p:txBody>
                              <a:bodyPr rtlCol="0" anchor="ctr"/>
                              <a:lstStyle/>
                              <a:p>
                                <a:pPr algn="ctr" defTabSz="620759"/>
                                <a:endParaRPr lang="en-US" sz="1250" kern="0" dirty="0">
                                  <a:solidFill>
                                    <a:prstClr val="white"/>
                                  </a:solidFill>
                                  <a:cs typeface="Calibri" panose="020F0502020204030204" pitchFamily="34" charset="0"/>
                                </a:endParaRPr>
                              </a:p>
                            </p:txBody>
                          </p:sp>
                          <p:sp>
                            <p:nvSpPr>
                              <p:cNvPr id="23" name="Rectangle 22"/>
                              <p:cNvSpPr/>
                              <p:nvPr/>
                            </p:nvSpPr>
                            <p:spPr>
                              <a:xfrm>
                                <a:off x="3044284" y="3544149"/>
                                <a:ext cx="939054" cy="841058"/>
                              </a:xfrm>
                              <a:prstGeom prst="rect">
                                <a:avLst/>
                              </a:prstGeom>
                            </p:spPr>
                            <p:txBody>
                              <a:bodyPr wrap="square">
                                <a:spAutoFit/>
                              </a:bodyPr>
                              <a:lstStyle/>
                              <a:p>
                                <a:pPr algn="ctr" defTabSz="679245"/>
                                <a:r>
                                  <a:rPr lang="en-US" sz="875" b="1" dirty="0">
                                    <a:solidFill>
                                      <a:srgbClr val="44546A"/>
                                    </a:solidFill>
                                  </a:rPr>
                                  <a:t>Tables/</a:t>
                                </a:r>
                              </a:p>
                              <a:p>
                                <a:pPr algn="ctr" defTabSz="679245"/>
                                <a:r>
                                  <a:rPr lang="en-US" sz="875" b="1" dirty="0">
                                    <a:solidFill>
                                      <a:srgbClr val="44546A"/>
                                    </a:solidFill>
                                  </a:rPr>
                                  <a:t>Views</a:t>
                                </a:r>
                              </a:p>
                            </p:txBody>
                          </p:sp>
                          <p:sp>
                            <p:nvSpPr>
                              <p:cNvPr id="59" name="TextBox 58"/>
                              <p:cNvSpPr txBox="1"/>
                              <p:nvPr/>
                            </p:nvSpPr>
                            <p:spPr>
                              <a:xfrm>
                                <a:off x="2866004" y="1601774"/>
                                <a:ext cx="1561840" cy="330447"/>
                              </a:xfrm>
                              <a:prstGeom prst="rect">
                                <a:avLst/>
                              </a:prstGeom>
                              <a:noFill/>
                            </p:spPr>
                            <p:txBody>
                              <a:bodyPr wrap="none" rtlCol="0">
                                <a:spAutoFit/>
                              </a:bodyPr>
                              <a:lstStyle/>
                              <a:p>
                                <a:r>
                                  <a:rPr lang="en-US" sz="667" b="1" dirty="0"/>
                                  <a:t>On Premise/Cloud</a:t>
                                </a:r>
                              </a:p>
                            </p:txBody>
                          </p:sp>
                          <p:sp>
                            <p:nvSpPr>
                              <p:cNvPr id="61" name="Rounded Rectangle 60"/>
                              <p:cNvSpPr/>
                              <p:nvPr/>
                            </p:nvSpPr>
                            <p:spPr>
                              <a:xfrm>
                                <a:off x="2990414" y="1961537"/>
                                <a:ext cx="1221243" cy="445575"/>
                              </a:xfrm>
                              <a:prstGeom prst="roundRect">
                                <a:avLst/>
                              </a:prstGeom>
                              <a:solidFill>
                                <a:schemeClr val="accent2">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13" b="1" dirty="0">
                                    <a:solidFill>
                                      <a:schemeClr val="bg1"/>
                                    </a:solidFill>
                                  </a:rPr>
                                  <a:t>Source Database</a:t>
                                </a:r>
                              </a:p>
                            </p:txBody>
                          </p:sp>
                          <p:grpSp>
                            <p:nvGrpSpPr>
                              <p:cNvPr id="2" name="Group 1"/>
                              <p:cNvGrpSpPr/>
                              <p:nvPr/>
                            </p:nvGrpSpPr>
                            <p:grpSpPr>
                              <a:xfrm>
                                <a:off x="9412147" y="1961536"/>
                                <a:ext cx="3219002" cy="4306232"/>
                                <a:chOff x="9412147" y="1961536"/>
                                <a:chExt cx="3219002" cy="4306232"/>
                              </a:xfrm>
                            </p:grpSpPr>
                            <p:sp>
                              <p:nvSpPr>
                                <p:cNvPr id="14" name="Rectangle 13"/>
                                <p:cNvSpPr/>
                                <p:nvPr/>
                              </p:nvSpPr>
                              <p:spPr>
                                <a:xfrm>
                                  <a:off x="9412147" y="2215125"/>
                                  <a:ext cx="3219002" cy="4052643"/>
                                </a:xfrm>
                                <a:prstGeom prst="rect">
                                  <a:avLst/>
                                </a:prstGeom>
                                <a:noFill/>
                                <a:ln w="12700" cap="flat" cmpd="sng" algn="ctr">
                                  <a:solidFill>
                                    <a:schemeClr val="accent1">
                                      <a:lumMod val="75000"/>
                                    </a:schemeClr>
                                  </a:solidFill>
                                  <a:prstDash val="dash"/>
                                  <a:miter lim="800000"/>
                                </a:ln>
                                <a:effectLst/>
                              </p:spPr>
                              <p:txBody>
                                <a:bodyPr rtlCol="0" anchor="ctr"/>
                                <a:lstStyle/>
                                <a:p>
                                  <a:pPr algn="ctr" defTabSz="620759"/>
                                  <a:endParaRPr lang="en-US" sz="1486" kern="0" dirty="0">
                                    <a:solidFill>
                                      <a:prstClr val="white"/>
                                    </a:solidFill>
                                    <a:cs typeface="Calibri" panose="020F0502020204030204" pitchFamily="34" charset="0"/>
                                  </a:endParaRPr>
                                </a:p>
                              </p:txBody>
                            </p:sp>
                            <p:sp>
                              <p:nvSpPr>
                                <p:cNvPr id="26" name="Rectangle 25"/>
                                <p:cNvSpPr/>
                                <p:nvPr/>
                              </p:nvSpPr>
                              <p:spPr>
                                <a:xfrm>
                                  <a:off x="10197156" y="2947861"/>
                                  <a:ext cx="1255111" cy="2059049"/>
                                </a:xfrm>
                                <a:prstGeom prst="rect">
                                  <a:avLst/>
                                </a:prstGeom>
                                <a:solidFill>
                                  <a:schemeClr val="accent5">
                                    <a:lumMod val="20000"/>
                                    <a:lumOff val="80000"/>
                                  </a:schemeClr>
                                </a:solidFill>
                                <a:ln w="12700" cap="flat" cmpd="sng" algn="ctr">
                                  <a:solidFill>
                                    <a:schemeClr val="accent5"/>
                                  </a:solidFill>
                                  <a:prstDash val="solid"/>
                                </a:ln>
                                <a:effectLst/>
                              </p:spPr>
                              <p:txBody>
                                <a:bodyPr rtlCol="0" anchor="ctr"/>
                                <a:lstStyle/>
                                <a:p>
                                  <a:pPr algn="ctr" defTabSz="558710"/>
                                  <a:endParaRPr lang="en-US" sz="713" kern="0" dirty="0">
                                    <a:solidFill>
                                      <a:sysClr val="window" lastClr="FFFFFF"/>
                                    </a:solidFill>
                                    <a:cs typeface="Calibri" panose="020F0502020204030204" pitchFamily="34" charset="0"/>
                                  </a:endParaRPr>
                                </a:p>
                              </p:txBody>
                            </p:sp>
                            <p:sp>
                              <p:nvSpPr>
                                <p:cNvPr id="27" name="Rounded Rectangle 26"/>
                                <p:cNvSpPr/>
                                <p:nvPr/>
                              </p:nvSpPr>
                              <p:spPr>
                                <a:xfrm>
                                  <a:off x="10202256" y="4746924"/>
                                  <a:ext cx="1247255" cy="248044"/>
                                </a:xfrm>
                                <a:prstGeom prst="roundRect">
                                  <a:avLst>
                                    <a:gd name="adj" fmla="val 0"/>
                                  </a:avLst>
                                </a:prstGeom>
                                <a:solidFill>
                                  <a:schemeClr val="accent5"/>
                                </a:solidFill>
                                <a:ln w="12700" cap="flat" cmpd="sng" algn="ctr">
                                  <a:solidFill>
                                    <a:schemeClr val="accent5"/>
                                  </a:solidFill>
                                  <a:prstDash val="solid"/>
                                </a:ln>
                                <a:effectLst/>
                              </p:spPr>
                              <p:txBody>
                                <a:bodyPr lIns="0" rIns="0" anchor="ctr"/>
                                <a:lstStyle/>
                                <a:p>
                                  <a:pPr algn="ctr" defTabSz="620759"/>
                                  <a:r>
                                    <a:rPr lang="en-US" sz="713" b="1" kern="0" dirty="0">
                                      <a:solidFill>
                                        <a:srgbClr val="FFFFFF"/>
                                      </a:solidFill>
                                      <a:cs typeface="Calibri" panose="020F0502020204030204" pitchFamily="34" charset="0"/>
                                    </a:rPr>
                                    <a:t>TARGET</a:t>
                                  </a:r>
                                </a:p>
                              </p:txBody>
                            </p:sp>
                            <p:sp>
                              <p:nvSpPr>
                                <p:cNvPr id="30" name="Rectangle 29"/>
                                <p:cNvSpPr/>
                                <p:nvPr/>
                              </p:nvSpPr>
                              <p:spPr>
                                <a:xfrm>
                                  <a:off x="10371582" y="3262485"/>
                                  <a:ext cx="988590" cy="964357"/>
                                </a:xfrm>
                                <a:prstGeom prst="rect">
                                  <a:avLst/>
                                </a:prstGeom>
                                <a:solidFill>
                                  <a:sysClr val="window" lastClr="FFFFFF"/>
                                </a:solidFill>
                                <a:ln w="12700" cap="flat" cmpd="sng" algn="ctr">
                                  <a:solidFill>
                                    <a:schemeClr val="accent5">
                                      <a:lumMod val="50000"/>
                                    </a:schemeClr>
                                  </a:solidFill>
                                  <a:prstDash val="solid"/>
                                  <a:miter lim="800000"/>
                                </a:ln>
                                <a:effectLst/>
                              </p:spPr>
                              <p:txBody>
                                <a:bodyPr rtlCol="0" anchor="ctr"/>
                                <a:lstStyle/>
                                <a:p>
                                  <a:pPr algn="ctr" defTabSz="620759"/>
                                  <a:endParaRPr lang="en-US" sz="1250" kern="0" dirty="0">
                                    <a:solidFill>
                                      <a:prstClr val="white"/>
                                    </a:solidFill>
                                    <a:cs typeface="Calibri" panose="020F0502020204030204" pitchFamily="34" charset="0"/>
                                  </a:endParaRPr>
                                </a:p>
                              </p:txBody>
                            </p:sp>
                            <p:sp>
                              <p:nvSpPr>
                                <p:cNvPr id="36" name="Rectangle 35"/>
                                <p:cNvSpPr/>
                                <p:nvPr/>
                              </p:nvSpPr>
                              <p:spPr>
                                <a:xfrm>
                                  <a:off x="10355183" y="3483053"/>
                                  <a:ext cx="939054" cy="841058"/>
                                </a:xfrm>
                                <a:prstGeom prst="rect">
                                  <a:avLst/>
                                </a:prstGeom>
                              </p:spPr>
                              <p:txBody>
                                <a:bodyPr wrap="square">
                                  <a:spAutoFit/>
                                </a:bodyPr>
                                <a:lstStyle/>
                                <a:p>
                                  <a:pPr algn="ctr" defTabSz="679245"/>
                                  <a:r>
                                    <a:rPr lang="en-US" sz="875" b="1" dirty="0">
                                      <a:solidFill>
                                        <a:srgbClr val="44546A"/>
                                      </a:solidFill>
                                    </a:rPr>
                                    <a:t>Tables/</a:t>
                                  </a:r>
                                </a:p>
                                <a:p>
                                  <a:pPr algn="ctr" defTabSz="679245"/>
                                  <a:r>
                                    <a:rPr lang="en-US" sz="875" b="1" dirty="0">
                                      <a:solidFill>
                                        <a:srgbClr val="44546A"/>
                                      </a:solidFill>
                                    </a:rPr>
                                    <a:t>Views</a:t>
                                  </a:r>
                                </a:p>
                              </p:txBody>
                            </p:sp>
                            <p:sp>
                              <p:nvSpPr>
                                <p:cNvPr id="62" name="Rounded Rectangle 61"/>
                                <p:cNvSpPr/>
                                <p:nvPr/>
                              </p:nvSpPr>
                              <p:spPr>
                                <a:xfrm>
                                  <a:off x="10231023" y="1961536"/>
                                  <a:ext cx="1221243" cy="445575"/>
                                </a:xfrm>
                                <a:prstGeom prst="roundRect">
                                  <a:avLst/>
                                </a:prstGeom>
                                <a:solidFill>
                                  <a:schemeClr val="accent5">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13" b="1" dirty="0">
                                      <a:solidFill>
                                        <a:schemeClr val="bg1"/>
                                      </a:solidFill>
                                    </a:rPr>
                                    <a:t>Target Database</a:t>
                                  </a:r>
                                </a:p>
                              </p:txBody>
                            </p:sp>
                          </p:grpSp>
                        </p:grpSp>
                        <p:sp>
                          <p:nvSpPr>
                            <p:cNvPr id="77" name="TextBox 76"/>
                            <p:cNvSpPr txBox="1"/>
                            <p:nvPr/>
                          </p:nvSpPr>
                          <p:spPr>
                            <a:xfrm>
                              <a:off x="10221960" y="1657339"/>
                              <a:ext cx="960926" cy="330447"/>
                            </a:xfrm>
                            <a:prstGeom prst="rect">
                              <a:avLst/>
                            </a:prstGeom>
                            <a:noFill/>
                          </p:spPr>
                          <p:txBody>
                            <a:bodyPr wrap="none" rtlCol="0">
                              <a:spAutoFit/>
                            </a:bodyPr>
                            <a:lstStyle/>
                            <a:p>
                              <a:r>
                                <a:rPr lang="en-US" sz="667" b="1" dirty="0"/>
                                <a:t>On Cloud</a:t>
                              </a:r>
                            </a:p>
                          </p:txBody>
                        </p:sp>
                      </p:grpSp>
                      <p:sp>
                        <p:nvSpPr>
                          <p:cNvPr id="48" name="Rounded Rectangle 47"/>
                          <p:cNvSpPr/>
                          <p:nvPr/>
                        </p:nvSpPr>
                        <p:spPr>
                          <a:xfrm flipH="1">
                            <a:off x="6556110" y="2217298"/>
                            <a:ext cx="1352566" cy="374366"/>
                          </a:xfrm>
                          <a:prstGeom prst="roundRect">
                            <a:avLst>
                              <a:gd name="adj" fmla="val 0"/>
                            </a:avLst>
                          </a:prstGeom>
                          <a:solidFill>
                            <a:schemeClr val="accent2"/>
                          </a:solidFill>
                          <a:ln w="12700" cap="flat" cmpd="sng" algn="ctr">
                            <a:noFill/>
                            <a:prstDash val="solid"/>
                          </a:ln>
                          <a:effectLst/>
                        </p:spPr>
                        <p:txBody>
                          <a:bodyPr vert="horz" anchor="ctr"/>
                          <a:lstStyle/>
                          <a:p>
                            <a:pPr algn="ctr" defTabSz="558791"/>
                            <a:r>
                              <a:rPr lang="en-US" sz="667" b="1" kern="0" dirty="0">
                                <a:solidFill>
                                  <a:prstClr val="white"/>
                                </a:solidFill>
                                <a:cs typeface="Calibri" panose="020F0502020204030204" pitchFamily="34" charset="0"/>
                              </a:rPr>
                              <a:t>QA Hadoop </a:t>
                            </a:r>
                          </a:p>
                          <a:p>
                            <a:pPr algn="ctr" defTabSz="558791"/>
                            <a:r>
                              <a:rPr lang="en-US" sz="667" b="1" kern="0" dirty="0">
                                <a:solidFill>
                                  <a:prstClr val="white"/>
                                </a:solidFill>
                                <a:cs typeface="Calibri" panose="020F0502020204030204" pitchFamily="34" charset="0"/>
                              </a:rPr>
                              <a:t>Cluster</a:t>
                            </a:r>
                          </a:p>
                        </p:txBody>
                      </p:sp>
                      <p:pic>
                        <p:nvPicPr>
                          <p:cNvPr id="49" name="Picture 2"/>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7926" y="2595457"/>
                            <a:ext cx="866288" cy="59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AutoShape 20"/>
                          <p:cNvSpPr>
                            <a:spLocks noChangeArrowheads="1"/>
                          </p:cNvSpPr>
                          <p:nvPr/>
                        </p:nvSpPr>
                        <p:spPr bwMode="auto">
                          <a:xfrm>
                            <a:off x="5734770" y="3347535"/>
                            <a:ext cx="855878" cy="515463"/>
                          </a:xfrm>
                          <a:prstGeom prst="flowChartOffpageConnector">
                            <a:avLst/>
                          </a:prstGeom>
                          <a:solidFill>
                            <a:schemeClr val="accent2">
                              <a:lumMod val="40000"/>
                              <a:lumOff val="6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1</a:t>
                            </a:r>
                            <a:endParaRPr lang="en-US" sz="688" dirty="0">
                              <a:solidFill>
                                <a:schemeClr val="tx2"/>
                              </a:solidFill>
                              <a:latin typeface="Arial" pitchFamily="34" charset="0"/>
                              <a:cs typeface="Arial" pitchFamily="34" charset="0"/>
                            </a:endParaRPr>
                          </a:p>
                        </p:txBody>
                      </p:sp>
                      <p:sp>
                        <p:nvSpPr>
                          <p:cNvPr id="51" name="AutoShape 20"/>
                          <p:cNvSpPr>
                            <a:spLocks noChangeArrowheads="1"/>
                          </p:cNvSpPr>
                          <p:nvPr/>
                        </p:nvSpPr>
                        <p:spPr bwMode="auto">
                          <a:xfrm>
                            <a:off x="5743273" y="4013011"/>
                            <a:ext cx="855878" cy="515463"/>
                          </a:xfrm>
                          <a:prstGeom prst="flowChartOffpageConnector">
                            <a:avLst/>
                          </a:prstGeom>
                          <a:solidFill>
                            <a:schemeClr val="accent2">
                              <a:lumMod val="40000"/>
                              <a:lumOff val="6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2</a:t>
                            </a:r>
                            <a:endParaRPr lang="en-US" sz="688" dirty="0">
                              <a:solidFill>
                                <a:schemeClr val="tx2"/>
                              </a:solidFill>
                              <a:latin typeface="Arial" pitchFamily="34" charset="0"/>
                              <a:cs typeface="Arial" pitchFamily="34" charset="0"/>
                            </a:endParaRPr>
                          </a:p>
                        </p:txBody>
                      </p:sp>
                      <p:sp>
                        <p:nvSpPr>
                          <p:cNvPr id="52" name="AutoShape 20"/>
                          <p:cNvSpPr>
                            <a:spLocks noChangeArrowheads="1"/>
                          </p:cNvSpPr>
                          <p:nvPr/>
                        </p:nvSpPr>
                        <p:spPr bwMode="auto">
                          <a:xfrm>
                            <a:off x="5769123" y="4634767"/>
                            <a:ext cx="855878" cy="515463"/>
                          </a:xfrm>
                          <a:prstGeom prst="flowChartOffpageConnector">
                            <a:avLst/>
                          </a:prstGeom>
                          <a:solidFill>
                            <a:schemeClr val="accent2">
                              <a:lumMod val="40000"/>
                              <a:lumOff val="6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n</a:t>
                            </a:r>
                            <a:endParaRPr lang="en-US" sz="688" dirty="0">
                              <a:solidFill>
                                <a:schemeClr val="tx2"/>
                              </a:solidFill>
                              <a:latin typeface="Arial" pitchFamily="34" charset="0"/>
                              <a:cs typeface="Arial" pitchFamily="34" charset="0"/>
                            </a:endParaRPr>
                          </a:p>
                        </p:txBody>
                      </p:sp>
                      <p:sp>
                        <p:nvSpPr>
                          <p:cNvPr id="53" name="AutoShape 20"/>
                          <p:cNvSpPr>
                            <a:spLocks noChangeArrowheads="1"/>
                          </p:cNvSpPr>
                          <p:nvPr/>
                        </p:nvSpPr>
                        <p:spPr bwMode="auto">
                          <a:xfrm>
                            <a:off x="8290967" y="3285290"/>
                            <a:ext cx="823470" cy="414998"/>
                          </a:xfrm>
                          <a:prstGeom prst="flowChartOffpageConnector">
                            <a:avLst/>
                          </a:prstGeom>
                          <a:solidFill>
                            <a:schemeClr val="accent5">
                              <a:lumMod val="60000"/>
                              <a:lumOff val="4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1</a:t>
                            </a:r>
                            <a:endParaRPr lang="en-US" sz="688" dirty="0">
                              <a:solidFill>
                                <a:schemeClr val="tx2"/>
                              </a:solidFill>
                              <a:latin typeface="Arial" pitchFamily="34" charset="0"/>
                              <a:cs typeface="Arial" pitchFamily="34" charset="0"/>
                            </a:endParaRPr>
                          </a:p>
                        </p:txBody>
                      </p:sp>
                      <p:sp>
                        <p:nvSpPr>
                          <p:cNvPr id="54" name="AutoShape 20"/>
                          <p:cNvSpPr>
                            <a:spLocks noChangeArrowheads="1"/>
                          </p:cNvSpPr>
                          <p:nvPr/>
                        </p:nvSpPr>
                        <p:spPr bwMode="auto">
                          <a:xfrm>
                            <a:off x="8282467" y="3966260"/>
                            <a:ext cx="823470" cy="414998"/>
                          </a:xfrm>
                          <a:prstGeom prst="flowChartOffpageConnector">
                            <a:avLst/>
                          </a:prstGeom>
                          <a:solidFill>
                            <a:schemeClr val="accent5">
                              <a:lumMod val="60000"/>
                              <a:lumOff val="4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2</a:t>
                            </a:r>
                            <a:endParaRPr lang="en-US" sz="688" dirty="0">
                              <a:solidFill>
                                <a:schemeClr val="tx2"/>
                              </a:solidFill>
                              <a:latin typeface="Arial" pitchFamily="34" charset="0"/>
                              <a:cs typeface="Arial" pitchFamily="34" charset="0"/>
                            </a:endParaRPr>
                          </a:p>
                        </p:txBody>
                      </p:sp>
                      <p:sp>
                        <p:nvSpPr>
                          <p:cNvPr id="55" name="AutoShape 20"/>
                          <p:cNvSpPr>
                            <a:spLocks noChangeArrowheads="1"/>
                          </p:cNvSpPr>
                          <p:nvPr/>
                        </p:nvSpPr>
                        <p:spPr bwMode="auto">
                          <a:xfrm>
                            <a:off x="8297007" y="4588016"/>
                            <a:ext cx="823470" cy="414998"/>
                          </a:xfrm>
                          <a:prstGeom prst="flowChartOffpageConnector">
                            <a:avLst/>
                          </a:prstGeom>
                          <a:solidFill>
                            <a:schemeClr val="accent5">
                              <a:lumMod val="60000"/>
                              <a:lumOff val="40000"/>
                            </a:schemeClr>
                          </a:solidFill>
                          <a:ln w="25400">
                            <a:solidFill>
                              <a:srgbClr val="243F60"/>
                            </a:solidFill>
                            <a:miter lim="800000"/>
                            <a:headEnd/>
                            <a:tailEnd/>
                          </a:ln>
                        </p:spPr>
                        <p:txBody>
                          <a:bodyPr vert="horz" wrap="square" lIns="38100" tIns="19050" rIns="38100" bIns="19050" numCol="1" anchor="ctr" anchorCtr="0" compatLnSpc="1">
                            <a:prstTxWarp prst="textNoShape">
                              <a:avLst/>
                            </a:prstTxWarp>
                          </a:bodyPr>
                          <a:lstStyle/>
                          <a:p>
                            <a:pPr algn="ctr" defTabSz="381019" fontAlgn="base">
                              <a:spcBef>
                                <a:spcPct val="0"/>
                              </a:spcBef>
                              <a:spcAft>
                                <a:spcPts val="417"/>
                              </a:spcAft>
                            </a:pPr>
                            <a:r>
                              <a:rPr lang="en-IN" sz="688" dirty="0">
                                <a:solidFill>
                                  <a:schemeClr val="tx2"/>
                                </a:solidFill>
                                <a:latin typeface="Calibri" pitchFamily="34" charset="0"/>
                                <a:cs typeface="Arial" pitchFamily="34" charset="0"/>
                              </a:rPr>
                              <a:t>Segment. n</a:t>
                            </a:r>
                            <a:endParaRPr lang="en-US" sz="688" dirty="0">
                              <a:solidFill>
                                <a:schemeClr val="tx2"/>
                              </a:solidFill>
                              <a:latin typeface="Arial" pitchFamily="34" charset="0"/>
                              <a:cs typeface="Arial" pitchFamily="34" charset="0"/>
                            </a:endParaRPr>
                          </a:p>
                        </p:txBody>
                      </p:sp>
                      <p:cxnSp>
                        <p:nvCxnSpPr>
                          <p:cNvPr id="56" name="Straight Arrow Connector 55"/>
                          <p:cNvCxnSpPr/>
                          <p:nvPr/>
                        </p:nvCxnSpPr>
                        <p:spPr>
                          <a:xfrm>
                            <a:off x="6834165" y="3599329"/>
                            <a:ext cx="1181122" cy="1860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sp>
                        <p:nvSpPr>
                          <p:cNvPr id="57" name="TextBox 56"/>
                          <p:cNvSpPr txBox="1"/>
                          <p:nvPr/>
                        </p:nvSpPr>
                        <p:spPr>
                          <a:xfrm>
                            <a:off x="7144787" y="3271734"/>
                            <a:ext cx="920686" cy="335881"/>
                          </a:xfrm>
                          <a:prstGeom prst="rect">
                            <a:avLst/>
                          </a:prstGeom>
                          <a:noFill/>
                        </p:spPr>
                        <p:txBody>
                          <a:bodyPr wrap="none" rtlCol="0">
                            <a:spAutoFit/>
                          </a:bodyPr>
                          <a:lstStyle/>
                          <a:p>
                            <a:r>
                              <a:rPr lang="en-US" sz="688" dirty="0">
                                <a:solidFill>
                                  <a:prstClr val="black"/>
                                </a:solidFill>
                              </a:rPr>
                              <a:t>Compare</a:t>
                            </a:r>
                          </a:p>
                        </p:txBody>
                      </p:sp>
                      <p:sp>
                        <p:nvSpPr>
                          <p:cNvPr id="58" name="TextBox 57"/>
                          <p:cNvSpPr txBox="1"/>
                          <p:nvPr/>
                        </p:nvSpPr>
                        <p:spPr>
                          <a:xfrm>
                            <a:off x="7098494" y="3926511"/>
                            <a:ext cx="920686" cy="335881"/>
                          </a:xfrm>
                          <a:prstGeom prst="rect">
                            <a:avLst/>
                          </a:prstGeom>
                          <a:noFill/>
                        </p:spPr>
                        <p:txBody>
                          <a:bodyPr wrap="none" rtlCol="0">
                            <a:spAutoFit/>
                          </a:bodyPr>
                          <a:lstStyle/>
                          <a:p>
                            <a:r>
                              <a:rPr lang="en-US" sz="688" dirty="0">
                                <a:solidFill>
                                  <a:prstClr val="black"/>
                                </a:solidFill>
                              </a:rPr>
                              <a:t>Compare</a:t>
                            </a:r>
                          </a:p>
                        </p:txBody>
                      </p:sp>
                      <p:sp>
                        <p:nvSpPr>
                          <p:cNvPr id="60" name="TextBox 59"/>
                          <p:cNvSpPr txBox="1"/>
                          <p:nvPr/>
                        </p:nvSpPr>
                        <p:spPr>
                          <a:xfrm>
                            <a:off x="7144788" y="4667644"/>
                            <a:ext cx="920686" cy="335881"/>
                          </a:xfrm>
                          <a:prstGeom prst="rect">
                            <a:avLst/>
                          </a:prstGeom>
                          <a:noFill/>
                        </p:spPr>
                        <p:txBody>
                          <a:bodyPr wrap="none" rtlCol="0">
                            <a:spAutoFit/>
                          </a:bodyPr>
                          <a:lstStyle/>
                          <a:p>
                            <a:r>
                              <a:rPr lang="en-US" sz="688" dirty="0">
                                <a:solidFill>
                                  <a:prstClr val="black"/>
                                </a:solidFill>
                              </a:rPr>
                              <a:t>Compare</a:t>
                            </a: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900" y="4219640"/>
                            <a:ext cx="520789" cy="325155"/>
                          </a:xfrm>
                          <a:prstGeom prst="rect">
                            <a:avLst/>
                          </a:prstGeom>
                        </p:spPr>
                      </p:pic>
                      <p:pic>
                        <p:nvPicPr>
                          <p:cNvPr id="71" name="Picture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829" y="3599095"/>
                            <a:ext cx="362372" cy="325155"/>
                          </a:xfrm>
                          <a:prstGeom prst="rect">
                            <a:avLst/>
                          </a:prstGeom>
                        </p:spPr>
                      </p:pic>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829" y="4886937"/>
                            <a:ext cx="362372" cy="325155"/>
                          </a:xfrm>
                          <a:prstGeom prst="rect">
                            <a:avLst/>
                          </a:prstGeo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341" y="2663620"/>
                            <a:ext cx="362372" cy="325155"/>
                          </a:xfrm>
                          <a:prstGeom prst="rect">
                            <a:avLst/>
                          </a:prstGeom>
                        </p:spPr>
                      </p:pic>
                      <p:sp>
                        <p:nvSpPr>
                          <p:cNvPr id="74" name="Rounded Rectangle 73"/>
                          <p:cNvSpPr/>
                          <p:nvPr/>
                        </p:nvSpPr>
                        <p:spPr>
                          <a:xfrm flipH="1">
                            <a:off x="8086786" y="2232017"/>
                            <a:ext cx="1033691" cy="387423"/>
                          </a:xfrm>
                          <a:prstGeom prst="roundRect">
                            <a:avLst>
                              <a:gd name="adj" fmla="val 0"/>
                            </a:avLst>
                          </a:prstGeom>
                          <a:solidFill>
                            <a:schemeClr val="accent2"/>
                          </a:solidFill>
                          <a:ln w="12700" cap="flat" cmpd="sng" algn="ctr">
                            <a:noFill/>
                            <a:prstDash val="solid"/>
                          </a:ln>
                          <a:effectLst/>
                        </p:spPr>
                        <p:txBody>
                          <a:bodyPr vert="horz" anchor="ctr"/>
                          <a:lstStyle/>
                          <a:p>
                            <a:pPr algn="ctr" defTabSz="558791"/>
                            <a:r>
                              <a:rPr lang="en-US" sz="667" b="1" kern="0" dirty="0">
                                <a:solidFill>
                                  <a:prstClr val="white"/>
                                </a:solidFill>
                                <a:cs typeface="Calibri" panose="020F0502020204030204" pitchFamily="34" charset="0"/>
                              </a:rPr>
                              <a:t>BRAVO Engine</a:t>
                            </a:r>
                          </a:p>
                        </p:txBody>
                      </p:sp>
                      <p:cxnSp>
                        <p:nvCxnSpPr>
                          <p:cNvPr id="76" name="Straight Arrow Connector 75"/>
                          <p:cNvCxnSpPr/>
                          <p:nvPr/>
                        </p:nvCxnSpPr>
                        <p:spPr>
                          <a:xfrm>
                            <a:off x="6854696" y="4286052"/>
                            <a:ext cx="1181122" cy="1860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cxnSp>
                        <p:nvCxnSpPr>
                          <p:cNvPr id="79" name="Straight Arrow Connector 78"/>
                          <p:cNvCxnSpPr/>
                          <p:nvPr/>
                        </p:nvCxnSpPr>
                        <p:spPr>
                          <a:xfrm>
                            <a:off x="6879403" y="4887170"/>
                            <a:ext cx="1181122" cy="18609"/>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6246" y="3650960"/>
                            <a:ext cx="569910" cy="199477"/>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0573" y="4281180"/>
                            <a:ext cx="538103" cy="188344"/>
                          </a:xfrm>
                          <a:prstGeom prst="rect">
                            <a:avLst/>
                          </a:prstGeom>
                        </p:spPr>
                      </p:pic>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06246" y="4961887"/>
                            <a:ext cx="538103" cy="188344"/>
                          </a:xfrm>
                          <a:prstGeom prst="rect">
                            <a:avLst/>
                          </a:prstGeom>
                        </p:spPr>
                      </p:pic>
                    </p:grpSp>
                  </p:grpSp>
                  <p:grpSp>
                    <p:nvGrpSpPr>
                      <p:cNvPr id="9" name="Group 8"/>
                      <p:cNvGrpSpPr/>
                      <p:nvPr/>
                    </p:nvGrpSpPr>
                    <p:grpSpPr>
                      <a:xfrm>
                        <a:off x="483971" y="4707733"/>
                        <a:ext cx="2922060" cy="918197"/>
                        <a:chOff x="568607" y="4675337"/>
                        <a:chExt cx="2963239" cy="601083"/>
                      </a:xfrm>
                    </p:grpSpPr>
                    <p:pic>
                      <p:nvPicPr>
                        <p:cNvPr id="85" name="Picture 84"/>
                        <p:cNvPicPr>
                          <a:picLocks noChangeAspect="1"/>
                        </p:cNvPicPr>
                        <p:nvPr/>
                      </p:nvPicPr>
                      <p:blipFill>
                        <a:blip r:embed="rId7"/>
                        <a:stretch>
                          <a:fillRect/>
                        </a:stretch>
                      </p:blipFill>
                      <p:spPr>
                        <a:xfrm>
                          <a:off x="1271876" y="4687844"/>
                          <a:ext cx="1619687" cy="588576"/>
                        </a:xfrm>
                        <a:prstGeom prst="rect">
                          <a:avLst/>
                        </a:prstGeom>
                      </p:spPr>
                    </p:pic>
                    <p:pic>
                      <p:nvPicPr>
                        <p:cNvPr id="86" name="Picture 85"/>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01655" y="4675337"/>
                          <a:ext cx="716029" cy="357314"/>
                        </a:xfrm>
                        <a:prstGeom prst="rect">
                          <a:avLst/>
                        </a:prstGeom>
                      </p:spPr>
                    </p:pic>
                    <p:pic>
                      <p:nvPicPr>
                        <p:cNvPr id="87" name="Picture 8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568607" y="4941985"/>
                          <a:ext cx="668253" cy="306569"/>
                        </a:xfrm>
                        <a:prstGeom prst="rect">
                          <a:avLst/>
                        </a:prstGeom>
                      </p:spPr>
                    </p:pic>
                    <p:pic>
                      <p:nvPicPr>
                        <p:cNvPr id="88" name="Picture 87"/>
                        <p:cNvPicPr>
                          <a:picLocks noChangeAspect="1"/>
                        </p:cNvPicPr>
                        <p:nvPr/>
                      </p:nvPicPr>
                      <p:blipFill rotWithShape="1">
                        <a:blip r:embed="rId10"/>
                        <a:srcRect l="17510" r="17752" b="18998"/>
                        <a:stretch/>
                      </p:blipFill>
                      <p:spPr>
                        <a:xfrm>
                          <a:off x="2922246" y="4802307"/>
                          <a:ext cx="609600" cy="460688"/>
                        </a:xfrm>
                        <a:prstGeom prst="rect">
                          <a:avLst/>
                        </a:prstGeom>
                      </p:spPr>
                    </p:pic>
                  </p:grpSp>
                  <p:grpSp>
                    <p:nvGrpSpPr>
                      <p:cNvPr id="100" name="Group 99"/>
                      <p:cNvGrpSpPr/>
                      <p:nvPr/>
                    </p:nvGrpSpPr>
                    <p:grpSpPr>
                      <a:xfrm>
                        <a:off x="7848600" y="4648200"/>
                        <a:ext cx="3085690" cy="993017"/>
                        <a:chOff x="502974" y="4675337"/>
                        <a:chExt cx="3028872" cy="601083"/>
                      </a:xfrm>
                    </p:grpSpPr>
                    <p:pic>
                      <p:nvPicPr>
                        <p:cNvPr id="103" name="Picture 102"/>
                        <p:cNvPicPr>
                          <a:picLocks noChangeAspect="1"/>
                        </p:cNvPicPr>
                        <p:nvPr/>
                      </p:nvPicPr>
                      <p:blipFill>
                        <a:blip r:embed="rId7"/>
                        <a:stretch>
                          <a:fillRect/>
                        </a:stretch>
                      </p:blipFill>
                      <p:spPr>
                        <a:xfrm>
                          <a:off x="1271876" y="4687844"/>
                          <a:ext cx="1619687" cy="588576"/>
                        </a:xfrm>
                        <a:prstGeom prst="rect">
                          <a:avLst/>
                        </a:prstGeom>
                      </p:spPr>
                    </p:pic>
                    <p:pic>
                      <p:nvPicPr>
                        <p:cNvPr id="104" name="Picture 10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02974" y="4675337"/>
                          <a:ext cx="716029" cy="357314"/>
                        </a:xfrm>
                        <a:prstGeom prst="rect">
                          <a:avLst/>
                        </a:prstGeom>
                      </p:spPr>
                    </p:pic>
                    <p:pic>
                      <p:nvPicPr>
                        <p:cNvPr id="105" name="Picture 10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508871" y="4941985"/>
                          <a:ext cx="668253" cy="306569"/>
                        </a:xfrm>
                        <a:prstGeom prst="rect">
                          <a:avLst/>
                        </a:prstGeom>
                      </p:spPr>
                    </p:pic>
                    <p:pic>
                      <p:nvPicPr>
                        <p:cNvPr id="106" name="Picture 105"/>
                        <p:cNvPicPr>
                          <a:picLocks noChangeAspect="1"/>
                        </p:cNvPicPr>
                        <p:nvPr/>
                      </p:nvPicPr>
                      <p:blipFill rotWithShape="1">
                        <a:blip r:embed="rId10"/>
                        <a:srcRect l="17510" r="17752" b="18998"/>
                        <a:stretch/>
                      </p:blipFill>
                      <p:spPr>
                        <a:xfrm>
                          <a:off x="2922246" y="4802307"/>
                          <a:ext cx="609600" cy="460688"/>
                        </a:xfrm>
                        <a:prstGeom prst="rect">
                          <a:avLst/>
                        </a:prstGeom>
                      </p:spPr>
                    </p:pic>
                  </p:grpSp>
                </p:grpSp>
                <p:sp>
                  <p:nvSpPr>
                    <p:cNvPr id="110" name="Rectangular Callout 109"/>
                    <p:cNvSpPr/>
                    <p:nvPr/>
                  </p:nvSpPr>
                  <p:spPr>
                    <a:xfrm>
                      <a:off x="3996218" y="5914573"/>
                      <a:ext cx="3852382" cy="759200"/>
                    </a:xfrm>
                    <a:prstGeom prst="wedgeRectCallout">
                      <a:avLst>
                        <a:gd name="adj1" fmla="val -1077"/>
                        <a:gd name="adj2" fmla="val 9906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sp>
                  <p:nvSpPr>
                    <p:cNvPr id="111" name="Rectangular Callout 110"/>
                    <p:cNvSpPr/>
                    <p:nvPr/>
                  </p:nvSpPr>
                  <p:spPr>
                    <a:xfrm>
                      <a:off x="7836085" y="5894879"/>
                      <a:ext cx="3417020" cy="785591"/>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sp>
                  <p:nvSpPr>
                    <p:cNvPr id="112" name="Rectangular Callout 111"/>
                    <p:cNvSpPr/>
                    <p:nvPr/>
                  </p:nvSpPr>
                  <p:spPr>
                    <a:xfrm>
                      <a:off x="442510" y="5903603"/>
                      <a:ext cx="3579558" cy="770170"/>
                    </a:xfrm>
                    <a:prstGeom prst="wedgeRectCallout">
                      <a:avLst>
                        <a:gd name="adj1" fmla="val -4786"/>
                        <a:gd name="adj2" fmla="val 8660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64" dirty="0">
                        <a:solidFill>
                          <a:prstClr val="white"/>
                        </a:solidFill>
                      </a:endParaRPr>
                    </a:p>
                  </p:txBody>
                </p:sp>
                <p:sp>
                  <p:nvSpPr>
                    <p:cNvPr id="123" name="Rounded Rectangle 122"/>
                    <p:cNvSpPr/>
                    <p:nvPr/>
                  </p:nvSpPr>
                  <p:spPr>
                    <a:xfrm>
                      <a:off x="1302971" y="6024438"/>
                      <a:ext cx="2502228" cy="527474"/>
                    </a:xfrm>
                    <a:prstGeom prst="roundRect">
                      <a:avLst/>
                    </a:prstGeom>
                    <a:solidFill>
                      <a:srgbClr val="E7E6E6">
                        <a:lumMod val="25000"/>
                      </a:srgbClr>
                    </a:solidFill>
                    <a:ln w="12700" cap="flat" cmpd="sng" algn="ctr">
                      <a:noFill/>
                      <a:prstDash val="solid"/>
                      <a:miter lim="800000"/>
                    </a:ln>
                    <a:effectLst/>
                  </p:spPr>
                  <p:txBody>
                    <a:bodyPr rtlCol="0" anchor="ctr"/>
                    <a:lstStyle/>
                    <a:p>
                      <a:pPr algn="ctr" defTabSz="558710">
                        <a:defRPr/>
                      </a:pPr>
                      <a:r>
                        <a:rPr lang="en-US" sz="1000" b="1" kern="0" dirty="0">
                          <a:solidFill>
                            <a:prstClr val="white"/>
                          </a:solidFill>
                          <a:latin typeface="Calibri" panose="020F0502020204030204"/>
                        </a:rPr>
                        <a:t>Table/View Validation</a:t>
                      </a:r>
                    </a:p>
                  </p:txBody>
                </p:sp>
                <p:grpSp>
                  <p:nvGrpSpPr>
                    <p:cNvPr id="126" name="Group 125"/>
                    <p:cNvGrpSpPr/>
                    <p:nvPr/>
                  </p:nvGrpSpPr>
                  <p:grpSpPr>
                    <a:xfrm>
                      <a:off x="1607723" y="6706824"/>
                      <a:ext cx="8984077" cy="1007958"/>
                      <a:chOff x="1521094" y="5533191"/>
                      <a:chExt cx="5875100" cy="672709"/>
                    </a:xfrm>
                  </p:grpSpPr>
                  <p:grpSp>
                    <p:nvGrpSpPr>
                      <p:cNvPr id="127" name="Group 126"/>
                      <p:cNvGrpSpPr/>
                      <p:nvPr/>
                    </p:nvGrpSpPr>
                    <p:grpSpPr>
                      <a:xfrm>
                        <a:off x="1521094" y="5533191"/>
                        <a:ext cx="5875100" cy="658296"/>
                        <a:chOff x="4638826" y="7198241"/>
                        <a:chExt cx="9390929" cy="870382"/>
                      </a:xfrm>
                    </p:grpSpPr>
                    <p:grpSp>
                      <p:nvGrpSpPr>
                        <p:cNvPr id="132" name="Group 131"/>
                        <p:cNvGrpSpPr/>
                        <p:nvPr/>
                      </p:nvGrpSpPr>
                      <p:grpSpPr>
                        <a:xfrm>
                          <a:off x="12705261" y="7198241"/>
                          <a:ext cx="645121" cy="615727"/>
                          <a:chOff x="4135406" y="4555341"/>
                          <a:chExt cx="1321555" cy="1245573"/>
                        </a:xfrm>
                      </p:grpSpPr>
                      <p:grpSp>
                        <p:nvGrpSpPr>
                          <p:cNvPr id="140" name="Group 139"/>
                          <p:cNvGrpSpPr/>
                          <p:nvPr/>
                        </p:nvGrpSpPr>
                        <p:grpSpPr>
                          <a:xfrm>
                            <a:off x="4135406" y="4555341"/>
                            <a:ext cx="1321555" cy="1245573"/>
                            <a:chOff x="4135406" y="4555341"/>
                            <a:chExt cx="1321555" cy="1245573"/>
                          </a:xfrm>
                        </p:grpSpPr>
                        <p:sp>
                          <p:nvSpPr>
                            <p:cNvPr id="145" name="Oval 144"/>
                            <p:cNvSpPr/>
                            <p:nvPr/>
                          </p:nvSpPr>
                          <p:spPr>
                            <a:xfrm>
                              <a:off x="4135406" y="4555341"/>
                              <a:ext cx="1321555" cy="1245573"/>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146" name="Oval 145"/>
                            <p:cNvSpPr/>
                            <p:nvPr/>
                          </p:nvSpPr>
                          <p:spPr>
                            <a:xfrm>
                              <a:off x="4221206" y="4702136"/>
                              <a:ext cx="1085205" cy="9740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grpSp>
                      <p:grpSp>
                        <p:nvGrpSpPr>
                          <p:cNvPr id="141" name="Group 140"/>
                          <p:cNvGrpSpPr/>
                          <p:nvPr/>
                        </p:nvGrpSpPr>
                        <p:grpSpPr>
                          <a:xfrm>
                            <a:off x="4264916" y="4794765"/>
                            <a:ext cx="941370" cy="809396"/>
                            <a:chOff x="6550525" y="3400265"/>
                            <a:chExt cx="1586743" cy="1366996"/>
                          </a:xfrm>
                        </p:grpSpPr>
                        <p:pic>
                          <p:nvPicPr>
                            <p:cNvPr id="142" name="Picture 141"/>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05386" y="3652055"/>
                              <a:ext cx="1341834" cy="825960"/>
                            </a:xfrm>
                            <a:prstGeom prst="rect">
                              <a:avLst/>
                            </a:prstGeom>
                          </p:spPr>
                        </p:pic>
                        <p:sp>
                          <p:nvSpPr>
                            <p:cNvPr id="143" name="Arc 142"/>
                            <p:cNvSpPr/>
                            <p:nvPr/>
                          </p:nvSpPr>
                          <p:spPr>
                            <a:xfrm rot="19109371">
                              <a:off x="6550525" y="3474358"/>
                              <a:ext cx="1352278" cy="1292903"/>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58796"/>
                              <a:endParaRPr lang="en-US" sz="1589" dirty="0">
                                <a:solidFill>
                                  <a:prstClr val="black"/>
                                </a:solidFill>
                              </a:endParaRPr>
                            </a:p>
                          </p:txBody>
                        </p:sp>
                        <p:sp>
                          <p:nvSpPr>
                            <p:cNvPr id="144" name="Arc 143"/>
                            <p:cNvSpPr/>
                            <p:nvPr/>
                          </p:nvSpPr>
                          <p:spPr>
                            <a:xfrm rot="8198657">
                              <a:off x="6784985" y="3400265"/>
                              <a:ext cx="1352283" cy="1292907"/>
                            </a:xfrm>
                            <a:prstGeom prst="arc">
                              <a:avLst/>
                            </a:prstGeom>
                            <a:ln>
                              <a:solidFill>
                                <a:srgbClr val="3A393E"/>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58796"/>
                              <a:endParaRPr lang="en-US" sz="1589" dirty="0">
                                <a:solidFill>
                                  <a:prstClr val="black"/>
                                </a:solidFill>
                              </a:endParaRPr>
                            </a:p>
                          </p:txBody>
                        </p:sp>
                      </p:grpSp>
                    </p:grpSp>
                    <p:grpSp>
                      <p:nvGrpSpPr>
                        <p:cNvPr id="133" name="Group 132"/>
                        <p:cNvGrpSpPr/>
                        <p:nvPr/>
                      </p:nvGrpSpPr>
                      <p:grpSpPr>
                        <a:xfrm>
                          <a:off x="5445150" y="7227050"/>
                          <a:ext cx="661199" cy="594179"/>
                          <a:chOff x="-3783065" y="2501276"/>
                          <a:chExt cx="2979796" cy="2867499"/>
                        </a:xfrm>
                      </p:grpSpPr>
                      <p:grpSp>
                        <p:nvGrpSpPr>
                          <p:cNvPr id="136" name="Group 135"/>
                          <p:cNvGrpSpPr/>
                          <p:nvPr/>
                        </p:nvGrpSpPr>
                        <p:grpSpPr>
                          <a:xfrm>
                            <a:off x="-3783065" y="2501276"/>
                            <a:ext cx="2979796" cy="2867499"/>
                            <a:chOff x="-21394934" y="2511987"/>
                            <a:chExt cx="3528395" cy="3456383"/>
                          </a:xfrm>
                        </p:grpSpPr>
                        <p:sp>
                          <p:nvSpPr>
                            <p:cNvPr id="138" name="Oval 137"/>
                            <p:cNvSpPr/>
                            <p:nvPr/>
                          </p:nvSpPr>
                          <p:spPr>
                            <a:xfrm>
                              <a:off x="-21394934" y="2511987"/>
                              <a:ext cx="3528395" cy="3456383"/>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sp>
                          <p:nvSpPr>
                            <p:cNvPr id="139" name="Oval 138"/>
                            <p:cNvSpPr/>
                            <p:nvPr/>
                          </p:nvSpPr>
                          <p:spPr>
                            <a:xfrm>
                              <a:off x="-21160697" y="2806713"/>
                              <a:ext cx="2916031" cy="285651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grpSp>
                      <p:pic>
                        <p:nvPicPr>
                          <p:cNvPr id="137" name="Picture 4" descr="C:\Users\366267\Desktop\Capture41.pn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3629348" y="2963736"/>
                            <a:ext cx="2281286" cy="2239094"/>
                          </a:xfrm>
                          <a:prstGeom prst="rect">
                            <a:avLst/>
                          </a:prstGeom>
                          <a:noFill/>
                          <a:extLst>
                            <a:ext uri="{909E8E84-426E-40DD-AFC4-6F175D3DCCD1}">
                              <a14:hiddenFill xmlns:a14="http://schemas.microsoft.com/office/drawing/2010/main">
                                <a:solidFill>
                                  <a:srgbClr val="FFFFFF"/>
                                </a:solidFill>
                              </a14:hiddenFill>
                            </a:ext>
                          </a:extLst>
                        </p:spPr>
                      </p:pic>
                    </p:grpSp>
                    <p:sp>
                      <p:nvSpPr>
                        <p:cNvPr id="134" name="TextBox 133"/>
                        <p:cNvSpPr txBox="1"/>
                        <p:nvPr/>
                      </p:nvSpPr>
                      <p:spPr>
                        <a:xfrm>
                          <a:off x="4638826" y="7810904"/>
                          <a:ext cx="2633379" cy="257719"/>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875" dirty="0">
                              <a:solidFill>
                                <a:srgbClr val="44546A"/>
                              </a:solidFill>
                              <a:latin typeface="Segoe UI "/>
                            </a:rPr>
                            <a:t>Data Lake Processing QA</a:t>
                          </a:r>
                          <a:endParaRPr lang="en-IN" sz="875" dirty="0">
                            <a:solidFill>
                              <a:srgbClr val="44546A"/>
                            </a:solidFill>
                            <a:latin typeface="Segoe UI "/>
                          </a:endParaRPr>
                        </a:p>
                      </p:txBody>
                    </p:sp>
                    <p:sp>
                      <p:nvSpPr>
                        <p:cNvPr id="135" name="TextBox 134"/>
                        <p:cNvSpPr txBox="1"/>
                        <p:nvPr/>
                      </p:nvSpPr>
                      <p:spPr>
                        <a:xfrm>
                          <a:off x="11876423" y="7781574"/>
                          <a:ext cx="2153332" cy="257720"/>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875" dirty="0">
                              <a:solidFill>
                                <a:srgbClr val="44546A"/>
                              </a:solidFill>
                              <a:latin typeface="Segoe UI "/>
                            </a:rPr>
                            <a:t>Report Comparator</a:t>
                          </a:r>
                          <a:endParaRPr lang="en-IN" sz="875" dirty="0">
                            <a:solidFill>
                              <a:srgbClr val="44546A"/>
                            </a:solidFill>
                            <a:latin typeface="Segoe UI "/>
                          </a:endParaRPr>
                        </a:p>
                      </p:txBody>
                    </p:sp>
                  </p:grpSp>
                  <p:sp>
                    <p:nvSpPr>
                      <p:cNvPr id="128" name="TextBox 127"/>
                      <p:cNvSpPr txBox="1"/>
                      <p:nvPr/>
                    </p:nvSpPr>
                    <p:spPr>
                      <a:xfrm>
                        <a:off x="3771966" y="6010979"/>
                        <a:ext cx="1662386" cy="194921"/>
                      </a:xfrm>
                      <a:prstGeom prst="rect">
                        <a:avLst/>
                      </a:prstGeom>
                      <a:noFill/>
                    </p:spPr>
                    <p:txBody>
                      <a:bodyPr wrap="square" lIns="37323" tIns="18661" rIns="37323" bIns="18661"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723951"/>
                        <a:r>
                          <a:rPr lang="en-US" sz="875" dirty="0">
                            <a:solidFill>
                              <a:srgbClr val="44546A"/>
                            </a:solidFill>
                            <a:latin typeface="Segoe UI "/>
                          </a:rPr>
                          <a:t>Data Comparator</a:t>
                        </a:r>
                        <a:endParaRPr lang="en-IN" sz="875" dirty="0">
                          <a:solidFill>
                            <a:srgbClr val="44546A"/>
                          </a:solidFill>
                          <a:latin typeface="Segoe UI "/>
                        </a:endParaRPr>
                      </a:p>
                    </p:txBody>
                  </p:sp>
                  <p:sp>
                    <p:nvSpPr>
                      <p:cNvPr id="129" name="Oval 128"/>
                      <p:cNvSpPr/>
                      <p:nvPr/>
                    </p:nvSpPr>
                    <p:spPr>
                      <a:xfrm>
                        <a:off x="4326112" y="5614382"/>
                        <a:ext cx="492126" cy="392575"/>
                      </a:xfrm>
                      <a:prstGeom prst="ellipse">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8796"/>
                        <a:endParaRPr lang="en-IN" sz="1589" dirty="0">
                          <a:solidFill>
                            <a:prstClr val="white"/>
                          </a:solidFill>
                        </a:endParaRPr>
                      </a:p>
                    </p:txBody>
                  </p:sp>
                  <p:pic>
                    <p:nvPicPr>
                      <p:cNvPr id="130" name="Picture 129"/>
                      <p:cNvPicPr>
                        <a:picLocks noChangeAspect="1"/>
                      </p:cNvPicPr>
                      <p:nvPr/>
                    </p:nvPicPr>
                    <p:blipFill>
                      <a:blip r:embed="rId13"/>
                      <a:stretch>
                        <a:fillRect/>
                      </a:stretch>
                    </p:blipFill>
                    <p:spPr>
                      <a:xfrm>
                        <a:off x="4411631" y="5684391"/>
                        <a:ext cx="340840" cy="290826"/>
                      </a:xfrm>
                      <a:prstGeom prst="rect">
                        <a:avLst/>
                      </a:prstGeom>
                    </p:spPr>
                  </p:pic>
                </p:grpSp>
              </p:grpSp>
              <p:sp>
                <p:nvSpPr>
                  <p:cNvPr id="151" name="TextBox 150"/>
                  <p:cNvSpPr txBox="1"/>
                  <p:nvPr/>
                </p:nvSpPr>
                <p:spPr>
                  <a:xfrm>
                    <a:off x="5213331" y="4796224"/>
                    <a:ext cx="893033" cy="331986"/>
                  </a:xfrm>
                  <a:prstGeom prst="rect">
                    <a:avLst/>
                  </a:prstGeom>
                  <a:noFill/>
                </p:spPr>
                <p:txBody>
                  <a:bodyPr wrap="none" rtlCol="0">
                    <a:spAutoFit/>
                  </a:bodyPr>
                  <a:lstStyle/>
                  <a:p>
                    <a:r>
                      <a:rPr lang="en-US" sz="688" dirty="0">
                        <a:solidFill>
                          <a:prstClr val="black"/>
                        </a:solidFill>
                      </a:rPr>
                      <a:t>Compare</a:t>
                    </a:r>
                  </a:p>
                </p:txBody>
              </p:sp>
              <p:pic>
                <p:nvPicPr>
                  <p:cNvPr id="152" name="Picture 1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416" y="5100903"/>
                    <a:ext cx="351488" cy="321385"/>
                  </a:xfrm>
                  <a:prstGeom prst="rect">
                    <a:avLst/>
                  </a:prstGeom>
                </p:spPr>
              </p:pic>
              <p:pic>
                <p:nvPicPr>
                  <p:cNvPr id="153" name="Picture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7867" y="5174983"/>
                    <a:ext cx="521941" cy="186160"/>
                  </a:xfrm>
                  <a:prstGeom prst="rect">
                    <a:avLst/>
                  </a:prstGeom>
                </p:spPr>
              </p:pic>
            </p:grpSp>
            <p:cxnSp>
              <p:nvCxnSpPr>
                <p:cNvPr id="154" name="Straight Arrow Connector 153"/>
                <p:cNvCxnSpPr/>
                <p:nvPr/>
              </p:nvCxnSpPr>
              <p:spPr>
                <a:xfrm flipV="1">
                  <a:off x="3378771" y="5042248"/>
                  <a:ext cx="4285779" cy="39403"/>
                </a:xfrm>
                <a:prstGeom prst="straightConnector1">
                  <a:avLst/>
                </a:prstGeom>
                <a:noFill/>
                <a:ln w="38100" cap="flat" cmpd="sng" algn="ctr">
                  <a:solidFill>
                    <a:sysClr val="windowText" lastClr="000000">
                      <a:lumMod val="95000"/>
                      <a:lumOff val="5000"/>
                    </a:sysClr>
                  </a:solidFill>
                  <a:prstDash val="solid"/>
                  <a:miter lim="800000"/>
                  <a:headEnd type="arrow"/>
                  <a:tailEnd type="arrow"/>
                </a:ln>
                <a:effectLst/>
              </p:spPr>
            </p:cxnSp>
          </p:grpSp>
          <p:sp>
            <p:nvSpPr>
              <p:cNvPr id="155" name="Rounded Rectangle 154"/>
              <p:cNvSpPr/>
              <p:nvPr/>
            </p:nvSpPr>
            <p:spPr>
              <a:xfrm>
                <a:off x="6041707" y="5965380"/>
                <a:ext cx="2485127" cy="504498"/>
              </a:xfrm>
              <a:prstGeom prst="roundRect">
                <a:avLst/>
              </a:prstGeom>
              <a:solidFill>
                <a:srgbClr val="E7E6E6">
                  <a:lumMod val="25000"/>
                </a:srgbClr>
              </a:solidFill>
              <a:ln w="12700" cap="flat" cmpd="sng" algn="ctr">
                <a:noFill/>
                <a:prstDash val="solid"/>
                <a:miter lim="800000"/>
              </a:ln>
              <a:effectLst/>
            </p:spPr>
            <p:txBody>
              <a:bodyPr rtlCol="0" anchor="ctr"/>
              <a:lstStyle/>
              <a:p>
                <a:pPr algn="ctr" defTabSz="558710"/>
                <a:r>
                  <a:rPr lang="en-US" sz="1000" b="1" kern="0" dirty="0">
                    <a:solidFill>
                      <a:prstClr val="white"/>
                    </a:solidFill>
                    <a:latin typeface="Calibri" panose="020F0502020204030204"/>
                  </a:rPr>
                  <a:t>Report Validation</a:t>
                </a:r>
              </a:p>
            </p:txBody>
          </p:sp>
        </p:grpSp>
      </p:grpSp>
      <p:sp>
        <p:nvSpPr>
          <p:cNvPr id="113" name="TextBox 112"/>
          <p:cNvSpPr txBox="1"/>
          <p:nvPr/>
        </p:nvSpPr>
        <p:spPr>
          <a:xfrm>
            <a:off x="25658" y="492853"/>
            <a:ext cx="8758767" cy="361637"/>
          </a:xfrm>
          <a:prstGeom prst="rect">
            <a:avLst/>
          </a:prstGeom>
          <a:noFill/>
        </p:spPr>
        <p:txBody>
          <a:bodyPr wrap="square" rtlCol="0">
            <a:spAutoFit/>
          </a:bodyPr>
          <a:lstStyle/>
          <a:p>
            <a:r>
              <a:rPr lang="en-US" sz="875" dirty="0">
                <a:solidFill>
                  <a:schemeClr val="tx2"/>
                </a:solidFill>
              </a:rPr>
              <a:t>Data Validation involves comparing of the source database/system against the target database/system for both the History data and the Incremental data. For both validations,  same data set is used for loading the source and the Target database/system</a:t>
            </a:r>
          </a:p>
        </p:txBody>
      </p:sp>
      <p:sp>
        <p:nvSpPr>
          <p:cNvPr id="4" name="Rectangle 3"/>
          <p:cNvSpPr/>
          <p:nvPr/>
        </p:nvSpPr>
        <p:spPr>
          <a:xfrm>
            <a:off x="115197" y="845720"/>
            <a:ext cx="6531225" cy="3881103"/>
          </a:xfrm>
          <a:prstGeom prst="rect">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grpSp>
        <p:nvGrpSpPr>
          <p:cNvPr id="116" name="Group 115"/>
          <p:cNvGrpSpPr/>
          <p:nvPr/>
        </p:nvGrpSpPr>
        <p:grpSpPr>
          <a:xfrm>
            <a:off x="191169" y="1254479"/>
            <a:ext cx="487484" cy="727955"/>
            <a:chOff x="2166640" y="2821913"/>
            <a:chExt cx="987364" cy="1287828"/>
          </a:xfrm>
        </p:grpSpPr>
        <p:sp>
          <p:nvSpPr>
            <p:cNvPr id="117" name="Rectangle 116"/>
            <p:cNvSpPr/>
            <p:nvPr/>
          </p:nvSpPr>
          <p:spPr>
            <a:xfrm>
              <a:off x="2166640" y="2821913"/>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118" name="Picture 117"/>
            <p:cNvPicPr>
              <a:picLocks noChangeAspect="1"/>
            </p:cNvPicPr>
            <p:nvPr/>
          </p:nvPicPr>
          <p:blipFill>
            <a:blip r:embed="rId14"/>
            <a:stretch>
              <a:fillRect/>
            </a:stretch>
          </p:blipFill>
          <p:spPr>
            <a:xfrm>
              <a:off x="2277479" y="3772775"/>
              <a:ext cx="648324" cy="250602"/>
            </a:xfrm>
            <a:prstGeom prst="rect">
              <a:avLst/>
            </a:prstGeom>
          </p:spPr>
        </p:pic>
        <p:pic>
          <p:nvPicPr>
            <p:cNvPr id="119" name="Picture 118"/>
            <p:cNvPicPr>
              <a:picLocks noChangeAspect="1"/>
            </p:cNvPicPr>
            <p:nvPr/>
          </p:nvPicPr>
          <p:blipFill>
            <a:blip r:embed="rId15"/>
            <a:stretch>
              <a:fillRect/>
            </a:stretch>
          </p:blipFill>
          <p:spPr>
            <a:xfrm>
              <a:off x="2273379" y="3398680"/>
              <a:ext cx="778877" cy="325046"/>
            </a:xfrm>
            <a:prstGeom prst="rect">
              <a:avLst/>
            </a:prstGeom>
          </p:spPr>
        </p:pic>
        <p:pic>
          <p:nvPicPr>
            <p:cNvPr id="120" name="Picture 119"/>
            <p:cNvPicPr>
              <a:picLocks noChangeAspect="1"/>
            </p:cNvPicPr>
            <p:nvPr/>
          </p:nvPicPr>
          <p:blipFill>
            <a:blip r:embed="rId16"/>
            <a:stretch>
              <a:fillRect/>
            </a:stretch>
          </p:blipFill>
          <p:spPr>
            <a:xfrm>
              <a:off x="2201279" y="3165070"/>
              <a:ext cx="937987" cy="157666"/>
            </a:xfrm>
            <a:prstGeom prst="rect">
              <a:avLst/>
            </a:prstGeom>
          </p:spPr>
        </p:pic>
        <p:pic>
          <p:nvPicPr>
            <p:cNvPr id="124" name="Picture 123"/>
            <p:cNvPicPr>
              <a:picLocks noChangeAspect="1"/>
            </p:cNvPicPr>
            <p:nvPr/>
          </p:nvPicPr>
          <p:blipFill>
            <a:blip r:embed="rId17"/>
            <a:stretch>
              <a:fillRect/>
            </a:stretch>
          </p:blipFill>
          <p:spPr>
            <a:xfrm>
              <a:off x="2201278" y="2898665"/>
              <a:ext cx="910121" cy="184033"/>
            </a:xfrm>
            <a:prstGeom prst="rect">
              <a:avLst/>
            </a:prstGeom>
          </p:spPr>
        </p:pic>
      </p:grpSp>
      <p:grpSp>
        <p:nvGrpSpPr>
          <p:cNvPr id="125" name="Group 124"/>
          <p:cNvGrpSpPr/>
          <p:nvPr/>
        </p:nvGrpSpPr>
        <p:grpSpPr>
          <a:xfrm>
            <a:off x="5842605" y="1235564"/>
            <a:ext cx="599070" cy="804893"/>
            <a:chOff x="10768168" y="2841884"/>
            <a:chExt cx="1010997" cy="1287828"/>
          </a:xfrm>
        </p:grpSpPr>
        <p:sp>
          <p:nvSpPr>
            <p:cNvPr id="147" name="Rectangle 146"/>
            <p:cNvSpPr/>
            <p:nvPr/>
          </p:nvSpPr>
          <p:spPr>
            <a:xfrm>
              <a:off x="10768168" y="2841884"/>
              <a:ext cx="987364" cy="1287828"/>
            </a:xfrm>
            <a:prstGeom prst="rect">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149" name="Picture 2" descr="C:\Users\367288\Pictures\hive.jpg"/>
            <p:cNvPicPr>
              <a:picLocks noChangeAspect="1" noChangeArrowheads="1"/>
            </p:cNvPicPr>
            <p:nvPr/>
          </p:nvPicPr>
          <p:blipFill>
            <a:blip r:embed="rId18"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922372" y="3263472"/>
              <a:ext cx="478548" cy="394128"/>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9"/>
            <a:stretch>
              <a:fillRect/>
            </a:stretch>
          </p:blipFill>
          <p:spPr>
            <a:xfrm>
              <a:off x="10820169" y="2929037"/>
              <a:ext cx="958996" cy="213534"/>
            </a:xfrm>
            <a:prstGeom prst="rect">
              <a:avLst/>
            </a:prstGeom>
          </p:spPr>
        </p:pic>
        <p:pic>
          <p:nvPicPr>
            <p:cNvPr id="156" name="Picture 155"/>
            <p:cNvPicPr>
              <a:picLocks noChangeAspect="1"/>
            </p:cNvPicPr>
            <p:nvPr/>
          </p:nvPicPr>
          <p:blipFill>
            <a:blip r:embed="rId20"/>
            <a:stretch>
              <a:fillRect/>
            </a:stretch>
          </p:blipFill>
          <p:spPr>
            <a:xfrm>
              <a:off x="10818187" y="3737315"/>
              <a:ext cx="908092" cy="187859"/>
            </a:xfrm>
            <a:prstGeom prst="rect">
              <a:avLst/>
            </a:prstGeom>
          </p:spPr>
        </p:pic>
      </p:grpSp>
      <p:sp>
        <p:nvSpPr>
          <p:cNvPr id="157" name="Rectangle 156"/>
          <p:cNvSpPr/>
          <p:nvPr/>
        </p:nvSpPr>
        <p:spPr>
          <a:xfrm>
            <a:off x="5920058" y="4831324"/>
            <a:ext cx="1650779" cy="246221"/>
          </a:xfrm>
          <a:prstGeom prst="rect">
            <a:avLst/>
          </a:prstGeom>
        </p:spPr>
        <p:txBody>
          <a:bodyPr wrap="square">
            <a:spAutoFit/>
          </a:bodyPr>
          <a:lstStyle/>
          <a:p>
            <a:pPr defTabSz="571500">
              <a:defRPr/>
            </a:pPr>
            <a:r>
              <a:rPr lang="en-US" sz="1000" kern="0" dirty="0">
                <a:solidFill>
                  <a:srgbClr val="141414"/>
                </a:solidFill>
                <a:hlinkClick r:id="rId21" action="ppaction://hlinksldjump"/>
              </a:rPr>
              <a:t>Back to Coverage Types</a:t>
            </a:r>
            <a:endParaRPr lang="en-US" sz="1000" kern="0" dirty="0">
              <a:solidFill>
                <a:srgbClr val="141414"/>
              </a:solidFill>
            </a:endParaRPr>
          </a:p>
        </p:txBody>
      </p:sp>
      <p:pic>
        <p:nvPicPr>
          <p:cNvPr id="115" name="Picture 114"/>
          <p:cNvPicPr>
            <a:picLocks noChangeAspect="1"/>
          </p:cNvPicPr>
          <p:nvPr/>
        </p:nvPicPr>
        <p:blipFill>
          <a:blip r:embed="rId22"/>
          <a:stretch>
            <a:fillRect/>
          </a:stretch>
        </p:blipFill>
        <p:spPr>
          <a:xfrm>
            <a:off x="4641865" y="893917"/>
            <a:ext cx="337232" cy="239668"/>
          </a:xfrm>
          <a:prstGeom prst="rect">
            <a:avLst/>
          </a:prstGeom>
        </p:spPr>
      </p:pic>
      <p:pic>
        <p:nvPicPr>
          <p:cNvPr id="158" name="Picture 157"/>
          <p:cNvPicPr>
            <a:picLocks noChangeAspect="1"/>
          </p:cNvPicPr>
          <p:nvPr/>
        </p:nvPicPr>
        <p:blipFill>
          <a:blip r:embed="rId23"/>
          <a:stretch>
            <a:fillRect/>
          </a:stretch>
        </p:blipFill>
        <p:spPr>
          <a:xfrm>
            <a:off x="5908343" y="892967"/>
            <a:ext cx="334796" cy="222257"/>
          </a:xfrm>
          <a:prstGeom prst="rect">
            <a:avLst/>
          </a:prstGeom>
        </p:spPr>
      </p:pic>
      <p:pic>
        <p:nvPicPr>
          <p:cNvPr id="159" name="Picture 158"/>
          <p:cNvPicPr>
            <a:picLocks noChangeAspect="1"/>
          </p:cNvPicPr>
          <p:nvPr/>
        </p:nvPicPr>
        <p:blipFill>
          <a:blip r:embed="rId24"/>
          <a:stretch>
            <a:fillRect/>
          </a:stretch>
        </p:blipFill>
        <p:spPr>
          <a:xfrm>
            <a:off x="1499512" y="809972"/>
            <a:ext cx="264838" cy="338423"/>
          </a:xfrm>
          <a:prstGeom prst="rect">
            <a:avLst/>
          </a:prstGeom>
        </p:spPr>
      </p:pic>
      <p:pic>
        <p:nvPicPr>
          <p:cNvPr id="160" name="Picture 159"/>
          <p:cNvPicPr>
            <a:picLocks noChangeAspect="1"/>
          </p:cNvPicPr>
          <p:nvPr/>
        </p:nvPicPr>
        <p:blipFill>
          <a:blip r:embed="rId25"/>
          <a:stretch>
            <a:fillRect/>
          </a:stretch>
        </p:blipFill>
        <p:spPr>
          <a:xfrm>
            <a:off x="1725841" y="952544"/>
            <a:ext cx="180462" cy="195851"/>
          </a:xfrm>
          <a:prstGeom prst="rect">
            <a:avLst/>
          </a:prstGeom>
        </p:spPr>
      </p:pic>
    </p:spTree>
    <p:extLst>
      <p:ext uri="{BB962C8B-B14F-4D97-AF65-F5344CB8AC3E}">
        <p14:creationId xmlns:p14="http://schemas.microsoft.com/office/powerpoint/2010/main" val="169141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Testing Approach – Report Validations</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10" name="Slide Number Placeholder 5"/>
          <p:cNvSpPr txBox="1">
            <a:spLocks/>
          </p:cNvSpPr>
          <p:nvPr/>
        </p:nvSpPr>
        <p:spPr>
          <a:xfrm>
            <a:off x="33041" y="3940707"/>
            <a:ext cx="449329" cy="313143"/>
          </a:xfrm>
          <a:prstGeom prst="rect">
            <a:avLst/>
          </a:prstGeom>
        </p:spPr>
        <p:txBody>
          <a:bodyPr vert="horz" lIns="57148" tIns="28574" rIns="57148" bIns="28574"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500">
              <a:defRPr/>
            </a:pPr>
            <a:fld id="{B32AB80A-78BA-6B42-BA0D-B44ACF890F5A}" type="slidenum">
              <a:rPr lang="en-US" sz="917">
                <a:solidFill>
                  <a:prstClr val="white"/>
                </a:solidFill>
                <a:latin typeface="Arial"/>
              </a:rPr>
              <a:pPr defTabSz="571500">
                <a:defRPr/>
              </a:pPr>
              <a:t>15</a:t>
            </a:fld>
            <a:endParaRPr lang="en-US" sz="917" dirty="0">
              <a:solidFill>
                <a:prstClr val="white"/>
              </a:solidFill>
              <a:latin typeface="Arial"/>
            </a:endParaRPr>
          </a:p>
        </p:txBody>
      </p:sp>
      <p:grpSp>
        <p:nvGrpSpPr>
          <p:cNvPr id="211" name="Group 210"/>
          <p:cNvGrpSpPr/>
          <p:nvPr/>
        </p:nvGrpSpPr>
        <p:grpSpPr>
          <a:xfrm>
            <a:off x="49667" y="696468"/>
            <a:ext cx="8756418" cy="4005056"/>
            <a:chOff x="373387" y="1078695"/>
            <a:chExt cx="17473318" cy="7928128"/>
          </a:xfrm>
        </p:grpSpPr>
        <p:sp>
          <p:nvSpPr>
            <p:cNvPr id="212" name="Rectangle 211"/>
            <p:cNvSpPr/>
            <p:nvPr/>
          </p:nvSpPr>
          <p:spPr>
            <a:xfrm>
              <a:off x="373387" y="1574778"/>
              <a:ext cx="5487224" cy="7432045"/>
            </a:xfrm>
            <a:prstGeom prst="rect">
              <a:avLst/>
            </a:prstGeom>
            <a:solidFill>
              <a:srgbClr val="50B3CF">
                <a:lumMod val="20000"/>
                <a:lumOff val="80000"/>
              </a:srgbClr>
            </a:solidFill>
            <a:ln w="25400" cap="flat" cmpd="sng" algn="ctr">
              <a:noFill/>
              <a:prstDash val="solid"/>
            </a:ln>
            <a:effectLst/>
          </p:spPr>
          <p:txBody>
            <a:bodyPr rtlCol="0" anchor="ctr"/>
            <a:lstStyle/>
            <a:p>
              <a:pPr algn="ctr" defTabSz="571500">
                <a:defRPr/>
              </a:pPr>
              <a:endParaRPr lang="en-US" sz="1059" kern="0" dirty="0">
                <a:solidFill>
                  <a:prstClr val="white"/>
                </a:solidFill>
                <a:latin typeface="Calibri" panose="020F0502020204030204" pitchFamily="34" charset="0"/>
              </a:endParaRPr>
            </a:p>
          </p:txBody>
        </p:sp>
        <p:sp>
          <p:nvSpPr>
            <p:cNvPr id="213" name="Round Same Side Corner Rectangle 212"/>
            <p:cNvSpPr/>
            <p:nvPr/>
          </p:nvSpPr>
          <p:spPr>
            <a:xfrm>
              <a:off x="397567" y="1097767"/>
              <a:ext cx="5432767" cy="491256"/>
            </a:xfrm>
            <a:prstGeom prst="round2SameRect">
              <a:avLst/>
            </a:prstGeom>
            <a:solidFill>
              <a:srgbClr val="50B3CF"/>
            </a:solidFill>
            <a:ln w="25400" cap="flat" cmpd="sng" algn="ctr">
              <a:noFill/>
              <a:prstDash val="solid"/>
            </a:ln>
            <a:effectLst/>
          </p:spPr>
          <p:txBody>
            <a:bodyPr rtlCol="0" anchor="ctr"/>
            <a:lstStyle/>
            <a:p>
              <a:pPr algn="ctr" defTabSz="571500">
                <a:defRPr/>
              </a:pPr>
              <a:endParaRPr lang="en-US" sz="1059" kern="0" dirty="0">
                <a:solidFill>
                  <a:prstClr val="white"/>
                </a:solidFill>
                <a:latin typeface="Calibri" panose="020F0502020204030204" pitchFamily="34" charset="0"/>
              </a:endParaRPr>
            </a:p>
          </p:txBody>
        </p:sp>
        <p:sp>
          <p:nvSpPr>
            <p:cNvPr id="214" name="Rectangle 213"/>
            <p:cNvSpPr/>
            <p:nvPr/>
          </p:nvSpPr>
          <p:spPr>
            <a:xfrm>
              <a:off x="11636057" y="1098673"/>
              <a:ext cx="6210648" cy="7908149"/>
            </a:xfrm>
            <a:prstGeom prst="rect">
              <a:avLst/>
            </a:prstGeom>
            <a:solidFill>
              <a:srgbClr val="6DB33F">
                <a:lumMod val="20000"/>
                <a:lumOff val="80000"/>
              </a:srgbClr>
            </a:solidFill>
            <a:ln w="12700" cap="flat" cmpd="sng" algn="ctr">
              <a:solidFill>
                <a:srgbClr val="9BBB59">
                  <a:lumMod val="60000"/>
                  <a:lumOff val="40000"/>
                </a:srgbClr>
              </a:solidFill>
              <a:prstDash val="solid"/>
            </a:ln>
            <a:effectLst/>
          </p:spPr>
          <p:txBody>
            <a:bodyPr rtlCol="0" anchor="ctr"/>
            <a:lstStyle/>
            <a:p>
              <a:pPr algn="ctr" defTabSz="364265" fontAlgn="base">
                <a:spcBef>
                  <a:spcPct val="0"/>
                </a:spcBef>
                <a:spcAft>
                  <a:spcPct val="0"/>
                </a:spcAft>
                <a:defRPr/>
              </a:pPr>
              <a:endParaRPr lang="en-US" sz="1434" kern="0" dirty="0">
                <a:solidFill>
                  <a:prstClr val="white"/>
                </a:solidFill>
                <a:latin typeface="Calibri" panose="020F0502020204030204" pitchFamily="34" charset="0"/>
              </a:endParaRPr>
            </a:p>
          </p:txBody>
        </p:sp>
        <p:sp>
          <p:nvSpPr>
            <p:cNvPr id="215" name="TextBox 214"/>
            <p:cNvSpPr txBox="1"/>
            <p:nvPr/>
          </p:nvSpPr>
          <p:spPr>
            <a:xfrm>
              <a:off x="11644430" y="1108222"/>
              <a:ext cx="6182879" cy="498319"/>
            </a:xfrm>
            <a:prstGeom prst="rect">
              <a:avLst/>
            </a:prstGeom>
            <a:solidFill>
              <a:srgbClr val="6DB33F"/>
            </a:solidFill>
            <a:ln>
              <a:solidFill>
                <a:sysClr val="window" lastClr="FFFFFF">
                  <a:lumMod val="95000"/>
                </a:sysClr>
              </a:solidFill>
            </a:ln>
          </p:spPr>
          <p:txBody>
            <a:bodyPr wrap="square" rtlCol="0">
              <a:spAutoFit/>
            </a:bodyPr>
            <a:lstStyle/>
            <a:p>
              <a:pPr defTabSz="364265" fontAlgn="base">
                <a:spcBef>
                  <a:spcPct val="0"/>
                </a:spcBef>
                <a:spcAft>
                  <a:spcPct val="0"/>
                </a:spcAft>
                <a:defRPr/>
              </a:pPr>
              <a:r>
                <a:rPr lang="en-US" sz="1036" b="1" kern="0" dirty="0">
                  <a:solidFill>
                    <a:prstClr val="white"/>
                  </a:solidFill>
                  <a:latin typeface="Calibri" panose="020F0502020204030204" pitchFamily="34" charset="0"/>
                  <a:ea typeface="ＭＳ Ｐゴシック" pitchFamily="34" charset="-128"/>
                  <a:cs typeface="Arial" charset="0"/>
                </a:rPr>
                <a:t>Testing Approach</a:t>
              </a:r>
            </a:p>
          </p:txBody>
        </p:sp>
        <p:cxnSp>
          <p:nvCxnSpPr>
            <p:cNvPr id="216" name="Shape 254"/>
            <p:cNvCxnSpPr>
              <a:endCxn id="258" idx="2"/>
            </p:cNvCxnSpPr>
            <p:nvPr/>
          </p:nvCxnSpPr>
          <p:spPr>
            <a:xfrm rot="5400000" flipH="1" flipV="1">
              <a:off x="6977219" y="6540043"/>
              <a:ext cx="1235843" cy="1151006"/>
            </a:xfrm>
            <a:prstGeom prst="bentConnector3">
              <a:avLst>
                <a:gd name="adj1" fmla="val 50000"/>
              </a:avLst>
            </a:prstGeom>
            <a:noFill/>
            <a:ln w="25400" cap="flat" cmpd="sng" algn="ctr">
              <a:solidFill>
                <a:srgbClr val="50B3CF"/>
              </a:solidFill>
              <a:prstDash val="solid"/>
              <a:tailEnd type="arrow"/>
            </a:ln>
            <a:effectLst/>
          </p:spPr>
        </p:cxnSp>
        <p:cxnSp>
          <p:nvCxnSpPr>
            <p:cNvPr id="217" name="Shape 252"/>
            <p:cNvCxnSpPr/>
            <p:nvPr/>
          </p:nvCxnSpPr>
          <p:spPr>
            <a:xfrm>
              <a:off x="6895320" y="3391629"/>
              <a:ext cx="1440391" cy="1290713"/>
            </a:xfrm>
            <a:prstGeom prst="bentConnector2">
              <a:avLst/>
            </a:prstGeom>
            <a:noFill/>
            <a:ln w="25400" cap="flat" cmpd="sng" algn="ctr">
              <a:solidFill>
                <a:srgbClr val="50B3CF"/>
              </a:solidFill>
              <a:prstDash val="solid"/>
              <a:tailEnd type="arrow"/>
            </a:ln>
            <a:effectLst/>
          </p:spPr>
        </p:cxnSp>
        <p:sp>
          <p:nvSpPr>
            <p:cNvPr id="218" name="TextBox 217"/>
            <p:cNvSpPr txBox="1"/>
            <p:nvPr/>
          </p:nvSpPr>
          <p:spPr>
            <a:xfrm>
              <a:off x="1722099" y="1078695"/>
              <a:ext cx="3309763" cy="522689"/>
            </a:xfrm>
            <a:prstGeom prst="rect">
              <a:avLst/>
            </a:prstGeom>
            <a:noFill/>
          </p:spPr>
          <p:txBody>
            <a:bodyPr wrap="square" rtlCol="0">
              <a:spAutoFit/>
            </a:bodyPr>
            <a:lstStyle/>
            <a:p>
              <a:pPr algn="ctr" defTabSz="364265" fontAlgn="base">
                <a:spcBef>
                  <a:spcPct val="0"/>
                </a:spcBef>
                <a:spcAft>
                  <a:spcPct val="0"/>
                </a:spcAft>
                <a:defRPr/>
              </a:pPr>
              <a:r>
                <a:rPr lang="en-GB" sz="1116" b="1" kern="0" dirty="0" smtClean="0">
                  <a:ln w="0"/>
                  <a:solidFill>
                    <a:prstClr val="white"/>
                  </a:solidFill>
                  <a:latin typeface="Calibri" panose="020F0502020204030204" pitchFamily="34" charset="0"/>
                  <a:ea typeface="Segoe UI" panose="020B0502040204020203" pitchFamily="34" charset="0"/>
                  <a:cs typeface="Segoe UI" panose="020B0502040204020203" pitchFamily="34" charset="0"/>
                </a:rPr>
                <a:t>On Prem : BI Reports </a:t>
              </a:r>
              <a:endParaRPr lang="en-GB" sz="1116" b="1" kern="0" dirty="0">
                <a:ln w="0"/>
                <a:solidFill>
                  <a:prstClr val="white"/>
                </a:solidFill>
                <a:latin typeface="Calibri" panose="020F0502020204030204" pitchFamily="34" charset="0"/>
                <a:ea typeface="Segoe UI" panose="020B0502040204020203" pitchFamily="34" charset="0"/>
                <a:cs typeface="Segoe UI" panose="020B0502040204020203" pitchFamily="34" charset="0"/>
              </a:endParaRPr>
            </a:p>
          </p:txBody>
        </p:sp>
        <p:pic>
          <p:nvPicPr>
            <p:cNvPr id="219" name="Picture 2" descr="\\ctsintcovsdw1\Dwimages\New Images\ICONS\Icons\Image_Icon\Folders\Smart Folder.png"/>
            <p:cNvPicPr>
              <a:picLocks noChangeAspect="1" noChangeArrowheads="1"/>
            </p:cNvPicPr>
            <p:nvPr/>
          </p:nvPicPr>
          <p:blipFill>
            <a:blip r:embed="rId3" cstate="print"/>
            <a:srcRect/>
            <a:stretch>
              <a:fillRect/>
            </a:stretch>
          </p:blipFill>
          <p:spPr bwMode="auto">
            <a:xfrm>
              <a:off x="9774530" y="4406590"/>
              <a:ext cx="1444723" cy="1529516"/>
            </a:xfrm>
            <a:prstGeom prst="rect">
              <a:avLst/>
            </a:prstGeom>
            <a:noFill/>
          </p:spPr>
        </p:pic>
        <p:sp>
          <p:nvSpPr>
            <p:cNvPr id="220" name="Striped Right Arrow 219"/>
            <p:cNvSpPr/>
            <p:nvPr/>
          </p:nvSpPr>
          <p:spPr>
            <a:xfrm>
              <a:off x="9158656" y="5071324"/>
              <a:ext cx="738261" cy="341931"/>
            </a:xfrm>
            <a:prstGeom prst="stripedRightArrow">
              <a:avLst/>
            </a:prstGeom>
            <a:solidFill>
              <a:sysClr val="window" lastClr="FFFFFF">
                <a:lumMod val="50000"/>
              </a:sysClr>
            </a:solidFill>
            <a:ln w="9525" cap="flat" cmpd="sng" algn="ctr">
              <a:noFill/>
              <a:prstDash val="solid"/>
            </a:ln>
            <a:effectLst/>
          </p:spPr>
          <p:txBody>
            <a:bodyPr rtlCol="0" anchor="ctr"/>
            <a:lstStyle/>
            <a:p>
              <a:pPr algn="ctr" defTabSz="364265" fontAlgn="base">
                <a:spcBef>
                  <a:spcPct val="0"/>
                </a:spcBef>
                <a:spcAft>
                  <a:spcPct val="0"/>
                </a:spcAft>
                <a:defRPr/>
              </a:pPr>
              <a:endParaRPr lang="en-GB" sz="1434" kern="0" dirty="0">
                <a:solidFill>
                  <a:prstClr val="white"/>
                </a:solidFill>
                <a:latin typeface="Calibri" panose="020F0502020204030204" pitchFamily="34" charset="0"/>
              </a:endParaRPr>
            </a:p>
          </p:txBody>
        </p:sp>
        <p:sp>
          <p:nvSpPr>
            <p:cNvPr id="221" name="TextBox 220"/>
            <p:cNvSpPr txBox="1"/>
            <p:nvPr/>
          </p:nvSpPr>
          <p:spPr>
            <a:xfrm>
              <a:off x="3143991" y="2081414"/>
              <a:ext cx="2431078" cy="411245"/>
            </a:xfrm>
            <a:prstGeom prst="rect">
              <a:avLst/>
            </a:prstGeom>
            <a:noFill/>
          </p:spPr>
          <p:txBody>
            <a:bodyPr wrap="square" rtlCol="0">
              <a:spAutoFit/>
            </a:bodyPr>
            <a:lstStyle/>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Run BI Reports</a:t>
              </a:r>
            </a:p>
          </p:txBody>
        </p:sp>
        <p:sp>
          <p:nvSpPr>
            <p:cNvPr id="222" name="TextBox 221"/>
            <p:cNvSpPr txBox="1"/>
            <p:nvPr/>
          </p:nvSpPr>
          <p:spPr>
            <a:xfrm>
              <a:off x="8401063" y="6527191"/>
              <a:ext cx="3384486" cy="868186"/>
            </a:xfrm>
            <a:prstGeom prst="rect">
              <a:avLst/>
            </a:prstGeom>
          </p:spPr>
          <p:txBody>
            <a:bodyPr wrap="square">
              <a:spAutoFit/>
            </a:bodyPr>
            <a:lstStyle>
              <a:defPPr>
                <a:defRPr lang="en-US"/>
              </a:defPPr>
              <a:lvl1pPr marL="171450" indent="-171450">
                <a:buFont typeface="Wingdings" panose="05000000000000000000" pitchFamily="2" charset="2"/>
                <a:buChar char="Ø"/>
                <a:defRPr sz="700" b="1">
                  <a:solidFill>
                    <a:srgbClr val="087992"/>
                  </a:solidFill>
                  <a:latin typeface="Segoe UI" pitchFamily="34" charset="0"/>
                  <a:cs typeface="Segoe UI" pitchFamily="34" charset="0"/>
                </a:defRPr>
              </a:lvl1pPr>
            </a:lstStyle>
            <a:p>
              <a:pPr marL="107156" indent="-107156" defTabSz="364265" fontAlgn="base">
                <a:lnSpc>
                  <a:spcPct val="150000"/>
                </a:lnSpc>
                <a:spcBef>
                  <a:spcPct val="0"/>
                </a:spcBef>
                <a:spcAft>
                  <a:spcPct val="0"/>
                </a:spcAft>
                <a:defRPr/>
              </a:pPr>
              <a:r>
                <a:rPr lang="en-GB" sz="750" b="0" kern="0" dirty="0">
                  <a:solidFill>
                    <a:prstClr val="black"/>
                  </a:solidFill>
                  <a:latin typeface="+mn-lt"/>
                  <a:ea typeface="ＭＳ Ｐゴシック" pitchFamily="34" charset="-128"/>
                </a:rPr>
                <a:t>Observe result set and flag issues for any  Data mismatch</a:t>
              </a:r>
            </a:p>
          </p:txBody>
        </p:sp>
        <p:sp>
          <p:nvSpPr>
            <p:cNvPr id="223" name="TextBox 222"/>
            <p:cNvSpPr txBox="1"/>
            <p:nvPr/>
          </p:nvSpPr>
          <p:spPr>
            <a:xfrm>
              <a:off x="6481678" y="8184421"/>
              <a:ext cx="1820682" cy="376849"/>
            </a:xfrm>
            <a:prstGeom prst="rect">
              <a:avLst/>
            </a:prstGeom>
            <a:noFill/>
          </p:spPr>
          <p:txBody>
            <a:bodyPr wrap="square" rtlCol="0">
              <a:spAutoFit/>
            </a:bodyPr>
            <a:lstStyle/>
            <a:p>
              <a:pPr algn="ctr" defTabSz="364265" fontAlgn="base">
                <a:spcBef>
                  <a:spcPct val="0"/>
                </a:spcBef>
                <a:spcAft>
                  <a:spcPct val="0"/>
                </a:spcAft>
                <a:defRPr/>
              </a:pPr>
              <a:r>
                <a:rPr lang="en-GB" sz="637" b="1" kern="0" dirty="0">
                  <a:solidFill>
                    <a:prstClr val="black"/>
                  </a:solidFill>
                  <a:latin typeface="Calibri" panose="020F0502020204030204" pitchFamily="34" charset="0"/>
                  <a:ea typeface="ＭＳ Ｐゴシック" pitchFamily="34" charset="-128"/>
                  <a:cs typeface="Arial" charset="0"/>
                </a:rPr>
                <a:t>BI Report Output</a:t>
              </a:r>
            </a:p>
          </p:txBody>
        </p:sp>
        <p:grpSp>
          <p:nvGrpSpPr>
            <p:cNvPr id="224" name="Group 223"/>
            <p:cNvGrpSpPr/>
            <p:nvPr/>
          </p:nvGrpSpPr>
          <p:grpSpPr>
            <a:xfrm>
              <a:off x="7196387" y="4682338"/>
              <a:ext cx="2020425" cy="1815286"/>
              <a:chOff x="5816891" y="1771650"/>
              <a:chExt cx="1701752" cy="1528971"/>
            </a:xfrm>
          </p:grpSpPr>
          <p:grpSp>
            <p:nvGrpSpPr>
              <p:cNvPr id="257" name="Group 256"/>
              <p:cNvGrpSpPr/>
              <p:nvPr/>
            </p:nvGrpSpPr>
            <p:grpSpPr>
              <a:xfrm>
                <a:off x="5853151" y="2024322"/>
                <a:ext cx="1665492" cy="962225"/>
                <a:chOff x="5853151" y="2024322"/>
                <a:chExt cx="1665492" cy="962225"/>
              </a:xfrm>
            </p:grpSpPr>
            <p:grpSp>
              <p:nvGrpSpPr>
                <p:cNvPr id="259" name="Group 32"/>
                <p:cNvGrpSpPr>
                  <a:grpSpLocks/>
                </p:cNvGrpSpPr>
                <p:nvPr/>
              </p:nvGrpSpPr>
              <p:grpSpPr bwMode="auto">
                <a:xfrm>
                  <a:off x="6498575" y="2024322"/>
                  <a:ext cx="481401" cy="412144"/>
                  <a:chOff x="1568319" y="3196331"/>
                  <a:chExt cx="1029955" cy="959011"/>
                </a:xfrm>
                <a:effectLst>
                  <a:outerShdw blurRad="50800" dist="38100" dir="2700000" algn="tl" rotWithShape="0">
                    <a:prstClr val="black">
                      <a:alpha val="40000"/>
                    </a:prstClr>
                  </a:outerShdw>
                </a:effectLst>
              </p:grpSpPr>
              <p:grpSp>
                <p:nvGrpSpPr>
                  <p:cNvPr id="261" name="Group 41"/>
                  <p:cNvGrpSpPr>
                    <a:grpSpLocks/>
                  </p:cNvGrpSpPr>
                  <p:nvPr/>
                </p:nvGrpSpPr>
                <p:grpSpPr bwMode="auto">
                  <a:xfrm>
                    <a:off x="1568319" y="3196331"/>
                    <a:ext cx="286355" cy="290763"/>
                    <a:chOff x="476028" y="3811182"/>
                    <a:chExt cx="485211" cy="494020"/>
                  </a:xfrm>
                </p:grpSpPr>
                <p:sp>
                  <p:nvSpPr>
                    <p:cNvPr id="271" name="Freeform 7"/>
                    <p:cNvSpPr/>
                    <p:nvPr/>
                  </p:nvSpPr>
                  <p:spPr>
                    <a:xfrm>
                      <a:off x="476028" y="3811182"/>
                      <a:ext cx="485211" cy="49402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sp>
                  <p:nvSpPr>
                    <p:cNvPr id="272" name="Freeform 8"/>
                    <p:cNvSpPr/>
                    <p:nvPr/>
                  </p:nvSpPr>
                  <p:spPr>
                    <a:xfrm rot="2700000">
                      <a:off x="584294" y="3921237"/>
                      <a:ext cx="268677" cy="27391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grpSp>
              <p:grpSp>
                <p:nvGrpSpPr>
                  <p:cNvPr id="262" name="Group 44"/>
                  <p:cNvGrpSpPr>
                    <a:grpSpLocks/>
                  </p:cNvGrpSpPr>
                  <p:nvPr/>
                </p:nvGrpSpPr>
                <p:grpSpPr bwMode="auto">
                  <a:xfrm>
                    <a:off x="1836200" y="3295808"/>
                    <a:ext cx="369491" cy="420842"/>
                    <a:chOff x="477619" y="3758506"/>
                    <a:chExt cx="481600" cy="548189"/>
                  </a:xfrm>
                </p:grpSpPr>
                <p:sp>
                  <p:nvSpPr>
                    <p:cNvPr id="269" name="Freeform 268"/>
                    <p:cNvSpPr/>
                    <p:nvPr/>
                  </p:nvSpPr>
                  <p:spPr>
                    <a:xfrm>
                      <a:off x="477619" y="3758506"/>
                      <a:ext cx="481600" cy="548189"/>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sp>
                  <p:nvSpPr>
                    <p:cNvPr id="270" name="Freeform 269"/>
                    <p:cNvSpPr/>
                    <p:nvPr/>
                  </p:nvSpPr>
                  <p:spPr>
                    <a:xfrm rot="2700000">
                      <a:off x="582201" y="3922068"/>
                      <a:ext cx="272434" cy="27090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grpSp>
              <p:grpSp>
                <p:nvGrpSpPr>
                  <p:cNvPr id="263" name="Group 47"/>
                  <p:cNvGrpSpPr>
                    <a:grpSpLocks/>
                  </p:cNvGrpSpPr>
                  <p:nvPr/>
                </p:nvGrpSpPr>
                <p:grpSpPr bwMode="auto">
                  <a:xfrm>
                    <a:off x="2311919" y="3328964"/>
                    <a:ext cx="286355" cy="293315"/>
                    <a:chOff x="477130" y="3809956"/>
                    <a:chExt cx="485211" cy="498355"/>
                  </a:xfrm>
                </p:grpSpPr>
                <p:sp>
                  <p:nvSpPr>
                    <p:cNvPr id="267" name="Freeform 266"/>
                    <p:cNvSpPr/>
                    <p:nvPr/>
                  </p:nvSpPr>
                  <p:spPr>
                    <a:xfrm>
                      <a:off x="477130" y="3809956"/>
                      <a:ext cx="485211" cy="498355"/>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sp>
                  <p:nvSpPr>
                    <p:cNvPr id="268" name="Freeform 267"/>
                    <p:cNvSpPr/>
                    <p:nvPr/>
                  </p:nvSpPr>
                  <p:spPr>
                    <a:xfrm rot="2700000">
                      <a:off x="583228" y="3922179"/>
                      <a:ext cx="273012" cy="27391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grpSp>
              <p:grpSp>
                <p:nvGrpSpPr>
                  <p:cNvPr id="264" name="Group 54"/>
                  <p:cNvGrpSpPr>
                    <a:grpSpLocks/>
                  </p:cNvGrpSpPr>
                  <p:nvPr/>
                </p:nvGrpSpPr>
                <p:grpSpPr bwMode="auto">
                  <a:xfrm>
                    <a:off x="2166432" y="3920691"/>
                    <a:ext cx="228623" cy="234651"/>
                    <a:chOff x="478542" y="3812440"/>
                    <a:chExt cx="484235" cy="495660"/>
                  </a:xfrm>
                </p:grpSpPr>
                <p:sp>
                  <p:nvSpPr>
                    <p:cNvPr id="265" name="Freeform 264"/>
                    <p:cNvSpPr/>
                    <p:nvPr/>
                  </p:nvSpPr>
                  <p:spPr>
                    <a:xfrm>
                      <a:off x="478542" y="3812440"/>
                      <a:ext cx="484235" cy="49566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sp>
                  <p:nvSpPr>
                    <p:cNvPr id="266" name="Freeform 265"/>
                    <p:cNvSpPr/>
                    <p:nvPr/>
                  </p:nvSpPr>
                  <p:spPr>
                    <a:xfrm rot="2700000">
                      <a:off x="585970" y="3920872"/>
                      <a:ext cx="269380" cy="278800"/>
                    </a:xfrm>
                    <a:custGeom>
                      <a:avLst/>
                      <a:gdLst>
                        <a:gd name="connsiteX0" fmla="*/ 565150 w 1098550"/>
                        <a:gd name="connsiteY0" fmla="*/ 0 h 1143000"/>
                        <a:gd name="connsiteX1" fmla="*/ 533400 w 1098550"/>
                        <a:gd name="connsiteY1" fmla="*/ 546100 h 1143000"/>
                        <a:gd name="connsiteX2" fmla="*/ 0 w 1098550"/>
                        <a:gd name="connsiteY2" fmla="*/ 584200 h 1143000"/>
                        <a:gd name="connsiteX3" fmla="*/ 527050 w 1098550"/>
                        <a:gd name="connsiteY3" fmla="*/ 615950 h 1143000"/>
                        <a:gd name="connsiteX4" fmla="*/ 577850 w 1098550"/>
                        <a:gd name="connsiteY4" fmla="*/ 1143000 h 1143000"/>
                        <a:gd name="connsiteX5" fmla="*/ 622300 w 1098550"/>
                        <a:gd name="connsiteY5" fmla="*/ 628650 h 1143000"/>
                        <a:gd name="connsiteX6" fmla="*/ 1098550 w 1098550"/>
                        <a:gd name="connsiteY6" fmla="*/ 590550 h 1143000"/>
                        <a:gd name="connsiteX7" fmla="*/ 622300 w 1098550"/>
                        <a:gd name="connsiteY7" fmla="*/ 539750 h 1143000"/>
                        <a:gd name="connsiteX8" fmla="*/ 565150 w 1098550"/>
                        <a:gd name="connsiteY8" fmla="*/ 0 h 1143000"/>
                        <a:gd name="connsiteX0" fmla="*/ 579438 w 1098550"/>
                        <a:gd name="connsiteY0" fmla="*/ 0 h 1119187"/>
                        <a:gd name="connsiteX1" fmla="*/ 533400 w 1098550"/>
                        <a:gd name="connsiteY1" fmla="*/ 522287 h 1119187"/>
                        <a:gd name="connsiteX2" fmla="*/ 0 w 1098550"/>
                        <a:gd name="connsiteY2" fmla="*/ 560387 h 1119187"/>
                        <a:gd name="connsiteX3" fmla="*/ 527050 w 1098550"/>
                        <a:gd name="connsiteY3" fmla="*/ 592137 h 1119187"/>
                        <a:gd name="connsiteX4" fmla="*/ 577850 w 1098550"/>
                        <a:gd name="connsiteY4" fmla="*/ 1119187 h 1119187"/>
                        <a:gd name="connsiteX5" fmla="*/ 622300 w 1098550"/>
                        <a:gd name="connsiteY5" fmla="*/ 604837 h 1119187"/>
                        <a:gd name="connsiteX6" fmla="*/ 1098550 w 1098550"/>
                        <a:gd name="connsiteY6" fmla="*/ 566737 h 1119187"/>
                        <a:gd name="connsiteX7" fmla="*/ 622300 w 1098550"/>
                        <a:gd name="connsiteY7" fmla="*/ 515937 h 1119187"/>
                        <a:gd name="connsiteX8" fmla="*/ 579438 w 1098550"/>
                        <a:gd name="connsiteY8" fmla="*/ 0 h 1119187"/>
                        <a:gd name="connsiteX0" fmla="*/ 488950 w 1008062"/>
                        <a:gd name="connsiteY0" fmla="*/ 0 h 1119187"/>
                        <a:gd name="connsiteX1" fmla="*/ 442912 w 1008062"/>
                        <a:gd name="connsiteY1" fmla="*/ 522287 h 1119187"/>
                        <a:gd name="connsiteX2" fmla="*/ 0 w 1008062"/>
                        <a:gd name="connsiteY2" fmla="*/ 565150 h 1119187"/>
                        <a:gd name="connsiteX3" fmla="*/ 436562 w 1008062"/>
                        <a:gd name="connsiteY3" fmla="*/ 592137 h 1119187"/>
                        <a:gd name="connsiteX4" fmla="*/ 487362 w 1008062"/>
                        <a:gd name="connsiteY4" fmla="*/ 1119187 h 1119187"/>
                        <a:gd name="connsiteX5" fmla="*/ 531812 w 1008062"/>
                        <a:gd name="connsiteY5" fmla="*/ 604837 h 1119187"/>
                        <a:gd name="connsiteX6" fmla="*/ 1008062 w 1008062"/>
                        <a:gd name="connsiteY6" fmla="*/ 566737 h 1119187"/>
                        <a:gd name="connsiteX7" fmla="*/ 531812 w 1008062"/>
                        <a:gd name="connsiteY7" fmla="*/ 515937 h 1119187"/>
                        <a:gd name="connsiteX8" fmla="*/ 488950 w 1008062"/>
                        <a:gd name="connsiteY8" fmla="*/ 0 h 1119187"/>
                        <a:gd name="connsiteX0" fmla="*/ 579437 w 1098549"/>
                        <a:gd name="connsiteY0" fmla="*/ 0 h 1119187"/>
                        <a:gd name="connsiteX1" fmla="*/ 533399 w 1098549"/>
                        <a:gd name="connsiteY1" fmla="*/ 522287 h 1119187"/>
                        <a:gd name="connsiteX2" fmla="*/ 0 w 1098549"/>
                        <a:gd name="connsiteY2" fmla="*/ 569913 h 1119187"/>
                        <a:gd name="connsiteX3" fmla="*/ 527049 w 1098549"/>
                        <a:gd name="connsiteY3" fmla="*/ 592137 h 1119187"/>
                        <a:gd name="connsiteX4" fmla="*/ 577849 w 1098549"/>
                        <a:gd name="connsiteY4" fmla="*/ 1119187 h 1119187"/>
                        <a:gd name="connsiteX5" fmla="*/ 622299 w 1098549"/>
                        <a:gd name="connsiteY5" fmla="*/ 604837 h 1119187"/>
                        <a:gd name="connsiteX6" fmla="*/ 1098549 w 1098549"/>
                        <a:gd name="connsiteY6" fmla="*/ 566737 h 1119187"/>
                        <a:gd name="connsiteX7" fmla="*/ 622299 w 1098549"/>
                        <a:gd name="connsiteY7" fmla="*/ 515937 h 1119187"/>
                        <a:gd name="connsiteX8" fmla="*/ 579437 w 1098549"/>
                        <a:gd name="connsiteY8" fmla="*/ 0 h 1119187"/>
                        <a:gd name="connsiteX0" fmla="*/ 579437 w 1155699"/>
                        <a:gd name="connsiteY0" fmla="*/ 0 h 1119187"/>
                        <a:gd name="connsiteX1" fmla="*/ 533399 w 1155699"/>
                        <a:gd name="connsiteY1" fmla="*/ 522287 h 1119187"/>
                        <a:gd name="connsiteX2" fmla="*/ 0 w 1155699"/>
                        <a:gd name="connsiteY2" fmla="*/ 569913 h 1119187"/>
                        <a:gd name="connsiteX3" fmla="*/ 527049 w 1155699"/>
                        <a:gd name="connsiteY3" fmla="*/ 592137 h 1119187"/>
                        <a:gd name="connsiteX4" fmla="*/ 577849 w 1155699"/>
                        <a:gd name="connsiteY4" fmla="*/ 1119187 h 1119187"/>
                        <a:gd name="connsiteX5" fmla="*/ 622299 w 1155699"/>
                        <a:gd name="connsiteY5" fmla="*/ 604837 h 1119187"/>
                        <a:gd name="connsiteX6" fmla="*/ 1155699 w 1155699"/>
                        <a:gd name="connsiteY6" fmla="*/ 561975 h 1119187"/>
                        <a:gd name="connsiteX7" fmla="*/ 622299 w 1155699"/>
                        <a:gd name="connsiteY7" fmla="*/ 515937 h 1119187"/>
                        <a:gd name="connsiteX8" fmla="*/ 579437 w 1155699"/>
                        <a:gd name="connsiteY8" fmla="*/ 0 h 1119187"/>
                        <a:gd name="connsiteX0" fmla="*/ 600868 w 1177130"/>
                        <a:gd name="connsiteY0" fmla="*/ 0 h 1119187"/>
                        <a:gd name="connsiteX1" fmla="*/ 554830 w 1177130"/>
                        <a:gd name="connsiteY1" fmla="*/ 522287 h 1119187"/>
                        <a:gd name="connsiteX2" fmla="*/ 0 w 1177130"/>
                        <a:gd name="connsiteY2" fmla="*/ 560388 h 1119187"/>
                        <a:gd name="connsiteX3" fmla="*/ 548480 w 1177130"/>
                        <a:gd name="connsiteY3" fmla="*/ 592137 h 1119187"/>
                        <a:gd name="connsiteX4" fmla="*/ 599280 w 1177130"/>
                        <a:gd name="connsiteY4" fmla="*/ 1119187 h 1119187"/>
                        <a:gd name="connsiteX5" fmla="*/ 643730 w 1177130"/>
                        <a:gd name="connsiteY5" fmla="*/ 604837 h 1119187"/>
                        <a:gd name="connsiteX6" fmla="*/ 1177130 w 1177130"/>
                        <a:gd name="connsiteY6" fmla="*/ 561975 h 1119187"/>
                        <a:gd name="connsiteX7" fmla="*/ 643730 w 1177130"/>
                        <a:gd name="connsiteY7" fmla="*/ 515937 h 1119187"/>
                        <a:gd name="connsiteX8" fmla="*/ 600868 w 1177130"/>
                        <a:gd name="connsiteY8" fmla="*/ 0 h 1119187"/>
                        <a:gd name="connsiteX0" fmla="*/ 598487 w 1177130"/>
                        <a:gd name="connsiteY0" fmla="*/ 0 h 1095374"/>
                        <a:gd name="connsiteX1" fmla="*/ 554830 w 1177130"/>
                        <a:gd name="connsiteY1" fmla="*/ 498474 h 1095374"/>
                        <a:gd name="connsiteX2" fmla="*/ 0 w 1177130"/>
                        <a:gd name="connsiteY2" fmla="*/ 536575 h 1095374"/>
                        <a:gd name="connsiteX3" fmla="*/ 548480 w 1177130"/>
                        <a:gd name="connsiteY3" fmla="*/ 568324 h 1095374"/>
                        <a:gd name="connsiteX4" fmla="*/ 599280 w 1177130"/>
                        <a:gd name="connsiteY4" fmla="*/ 1095374 h 1095374"/>
                        <a:gd name="connsiteX5" fmla="*/ 643730 w 1177130"/>
                        <a:gd name="connsiteY5" fmla="*/ 581024 h 1095374"/>
                        <a:gd name="connsiteX6" fmla="*/ 1177130 w 1177130"/>
                        <a:gd name="connsiteY6" fmla="*/ 538162 h 1095374"/>
                        <a:gd name="connsiteX7" fmla="*/ 643730 w 1177130"/>
                        <a:gd name="connsiteY7" fmla="*/ 492124 h 1095374"/>
                        <a:gd name="connsiteX8" fmla="*/ 598487 w 1177130"/>
                        <a:gd name="connsiteY8" fmla="*/ 0 h 1095374"/>
                        <a:gd name="connsiteX0" fmla="*/ 598487 w 1177130"/>
                        <a:gd name="connsiteY0" fmla="*/ 0 h 1183480"/>
                        <a:gd name="connsiteX1" fmla="*/ 554830 w 1177130"/>
                        <a:gd name="connsiteY1" fmla="*/ 586580 h 1183480"/>
                        <a:gd name="connsiteX2" fmla="*/ 0 w 1177130"/>
                        <a:gd name="connsiteY2" fmla="*/ 624681 h 1183480"/>
                        <a:gd name="connsiteX3" fmla="*/ 548480 w 1177130"/>
                        <a:gd name="connsiteY3" fmla="*/ 656430 h 1183480"/>
                        <a:gd name="connsiteX4" fmla="*/ 599280 w 1177130"/>
                        <a:gd name="connsiteY4" fmla="*/ 1183480 h 1183480"/>
                        <a:gd name="connsiteX5" fmla="*/ 643730 w 1177130"/>
                        <a:gd name="connsiteY5" fmla="*/ 669130 h 1183480"/>
                        <a:gd name="connsiteX6" fmla="*/ 1177130 w 1177130"/>
                        <a:gd name="connsiteY6" fmla="*/ 626268 h 1183480"/>
                        <a:gd name="connsiteX7" fmla="*/ 643730 w 1177130"/>
                        <a:gd name="connsiteY7" fmla="*/ 580230 h 1183480"/>
                        <a:gd name="connsiteX8" fmla="*/ 598487 w 1177130"/>
                        <a:gd name="connsiteY8" fmla="*/ 0 h 1183480"/>
                        <a:gd name="connsiteX0" fmla="*/ 598487 w 1177130"/>
                        <a:gd name="connsiteY0" fmla="*/ 0 h 1247774"/>
                        <a:gd name="connsiteX1" fmla="*/ 554830 w 1177130"/>
                        <a:gd name="connsiteY1" fmla="*/ 586580 h 1247774"/>
                        <a:gd name="connsiteX2" fmla="*/ 0 w 1177130"/>
                        <a:gd name="connsiteY2" fmla="*/ 624681 h 1247774"/>
                        <a:gd name="connsiteX3" fmla="*/ 548480 w 1177130"/>
                        <a:gd name="connsiteY3" fmla="*/ 656430 h 1247774"/>
                        <a:gd name="connsiteX4" fmla="*/ 596899 w 1177130"/>
                        <a:gd name="connsiteY4" fmla="*/ 1247774 h 1247774"/>
                        <a:gd name="connsiteX5" fmla="*/ 643730 w 1177130"/>
                        <a:gd name="connsiteY5" fmla="*/ 669130 h 1247774"/>
                        <a:gd name="connsiteX6" fmla="*/ 1177130 w 1177130"/>
                        <a:gd name="connsiteY6" fmla="*/ 626268 h 1247774"/>
                        <a:gd name="connsiteX7" fmla="*/ 643730 w 1177130"/>
                        <a:gd name="connsiteY7" fmla="*/ 580230 h 1247774"/>
                        <a:gd name="connsiteX8" fmla="*/ 598487 w 1177130"/>
                        <a:gd name="connsiteY8" fmla="*/ 0 h 1247774"/>
                        <a:gd name="connsiteX0" fmla="*/ 660399 w 1239042"/>
                        <a:gd name="connsiteY0" fmla="*/ 0 h 1247774"/>
                        <a:gd name="connsiteX1" fmla="*/ 616742 w 1239042"/>
                        <a:gd name="connsiteY1" fmla="*/ 586580 h 1247774"/>
                        <a:gd name="connsiteX2" fmla="*/ 0 w 1239042"/>
                        <a:gd name="connsiteY2" fmla="*/ 624681 h 1247774"/>
                        <a:gd name="connsiteX3" fmla="*/ 610392 w 1239042"/>
                        <a:gd name="connsiteY3" fmla="*/ 656430 h 1247774"/>
                        <a:gd name="connsiteX4" fmla="*/ 658811 w 1239042"/>
                        <a:gd name="connsiteY4" fmla="*/ 1247774 h 1247774"/>
                        <a:gd name="connsiteX5" fmla="*/ 705642 w 1239042"/>
                        <a:gd name="connsiteY5" fmla="*/ 669130 h 1247774"/>
                        <a:gd name="connsiteX6" fmla="*/ 1239042 w 1239042"/>
                        <a:gd name="connsiteY6" fmla="*/ 626268 h 1247774"/>
                        <a:gd name="connsiteX7" fmla="*/ 705642 w 1239042"/>
                        <a:gd name="connsiteY7" fmla="*/ 580230 h 1247774"/>
                        <a:gd name="connsiteX8" fmla="*/ 660399 w 1239042"/>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10392 w 1265236"/>
                        <a:gd name="connsiteY3" fmla="*/ 656430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6742 w 1265236"/>
                        <a:gd name="connsiteY1" fmla="*/ 586580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60399 w 1265236"/>
                        <a:gd name="connsiteY0" fmla="*/ 0 h 1247774"/>
                        <a:gd name="connsiteX1" fmla="*/ 614361 w 1265236"/>
                        <a:gd name="connsiteY1" fmla="*/ 581818 h 1247774"/>
                        <a:gd name="connsiteX2" fmla="*/ 0 w 1265236"/>
                        <a:gd name="connsiteY2" fmla="*/ 624681 h 1247774"/>
                        <a:gd name="connsiteX3" fmla="*/ 608011 w 1265236"/>
                        <a:gd name="connsiteY3" fmla="*/ 661193 h 1247774"/>
                        <a:gd name="connsiteX4" fmla="*/ 658811 w 1265236"/>
                        <a:gd name="connsiteY4" fmla="*/ 1247774 h 1247774"/>
                        <a:gd name="connsiteX5" fmla="*/ 705642 w 1265236"/>
                        <a:gd name="connsiteY5" fmla="*/ 669130 h 1247774"/>
                        <a:gd name="connsiteX6" fmla="*/ 1265236 w 1265236"/>
                        <a:gd name="connsiteY6" fmla="*/ 623887 h 1247774"/>
                        <a:gd name="connsiteX7" fmla="*/ 705642 w 1265236"/>
                        <a:gd name="connsiteY7" fmla="*/ 580230 h 1247774"/>
                        <a:gd name="connsiteX8" fmla="*/ 660399 w 1265236"/>
                        <a:gd name="connsiteY8" fmla="*/ 0 h 1247774"/>
                        <a:gd name="connsiteX0" fmla="*/ 612503 w 1217340"/>
                        <a:gd name="connsiteY0" fmla="*/ 0 h 1247774"/>
                        <a:gd name="connsiteX1" fmla="*/ 566465 w 1217340"/>
                        <a:gd name="connsiteY1" fmla="*/ 581818 h 1247774"/>
                        <a:gd name="connsiteX2" fmla="*/ 0 w 1217340"/>
                        <a:gd name="connsiteY2" fmla="*/ 624680 h 1247774"/>
                        <a:gd name="connsiteX3" fmla="*/ 560115 w 1217340"/>
                        <a:gd name="connsiteY3" fmla="*/ 661193 h 1247774"/>
                        <a:gd name="connsiteX4" fmla="*/ 610915 w 1217340"/>
                        <a:gd name="connsiteY4" fmla="*/ 1247774 h 1247774"/>
                        <a:gd name="connsiteX5" fmla="*/ 657746 w 1217340"/>
                        <a:gd name="connsiteY5" fmla="*/ 669130 h 1247774"/>
                        <a:gd name="connsiteX6" fmla="*/ 1217340 w 1217340"/>
                        <a:gd name="connsiteY6" fmla="*/ 623887 h 1247774"/>
                        <a:gd name="connsiteX7" fmla="*/ 657746 w 1217340"/>
                        <a:gd name="connsiteY7" fmla="*/ 580230 h 1247774"/>
                        <a:gd name="connsiteX8" fmla="*/ 612503 w 1217340"/>
                        <a:gd name="connsiteY8"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340" h="1247774">
                          <a:moveTo>
                            <a:pt x="612503" y="0"/>
                          </a:moveTo>
                          <a:lnTo>
                            <a:pt x="566465" y="581818"/>
                          </a:lnTo>
                          <a:lnTo>
                            <a:pt x="0" y="624680"/>
                          </a:lnTo>
                          <a:lnTo>
                            <a:pt x="560115" y="661193"/>
                          </a:lnTo>
                          <a:lnTo>
                            <a:pt x="610915" y="1247774"/>
                          </a:lnTo>
                          <a:lnTo>
                            <a:pt x="657746" y="669130"/>
                          </a:lnTo>
                          <a:lnTo>
                            <a:pt x="1217340" y="623887"/>
                          </a:lnTo>
                          <a:lnTo>
                            <a:pt x="657746" y="580230"/>
                          </a:lnTo>
                          <a:lnTo>
                            <a:pt x="612503" y="0"/>
                          </a:lnTo>
                          <a:close/>
                        </a:path>
                      </a:pathLst>
                    </a:custGeom>
                    <a:gradFill flip="none" rotWithShape="1">
                      <a:gsLst>
                        <a:gs pos="0">
                          <a:srgbClr val="FFFFFF"/>
                        </a:gs>
                        <a:gs pos="50000">
                          <a:srgbClr val="FFFFFF"/>
                        </a:gs>
                        <a:gs pos="100000">
                          <a:srgbClr val="FFFFFF"/>
                        </a:gs>
                      </a:gsLst>
                      <a:lin ang="8100000" scaled="1"/>
                      <a:tileRect/>
                    </a:gradFill>
                    <a:ln w="25400" cap="flat" cmpd="sng" algn="ctr">
                      <a:noFill/>
                      <a:prstDash val="solid"/>
                    </a:ln>
                    <a:effectLst/>
                  </p:spPr>
                  <p:txBody>
                    <a:bodyPr anchor="ctr"/>
                    <a:lstStyle/>
                    <a:p>
                      <a:pPr algn="ctr" defTabSz="546412">
                        <a:defRPr/>
                      </a:pPr>
                      <a:endParaRPr lang="en-US" sz="1434" kern="0" dirty="0">
                        <a:solidFill>
                          <a:srgbClr val="FFFFFF"/>
                        </a:solidFill>
                        <a:latin typeface="Calibri" panose="020F0502020204030204" pitchFamily="34" charset="0"/>
                        <a:ea typeface="ＭＳ Ｐゴシック" pitchFamily="34" charset="-128"/>
                        <a:cs typeface="Arial" charset="0"/>
                      </a:endParaRPr>
                    </a:p>
                  </p:txBody>
                </p:sp>
              </p:grpSp>
            </p:grpSp>
            <p:sp>
              <p:nvSpPr>
                <p:cNvPr id="260" name="Rectangle 259"/>
                <p:cNvSpPr/>
                <p:nvPr/>
              </p:nvSpPr>
              <p:spPr>
                <a:xfrm>
                  <a:off x="5853151" y="2511875"/>
                  <a:ext cx="1665492" cy="474672"/>
                </a:xfrm>
                <a:prstGeom prst="rect">
                  <a:avLst/>
                </a:prstGeom>
              </p:spPr>
              <p:txBody>
                <a:bodyPr wrap="square">
                  <a:spAutoFit/>
                </a:bodyPr>
                <a:lstStyle/>
                <a:p>
                  <a:pPr algn="ctr" defTabSz="364265" fontAlgn="base">
                    <a:spcBef>
                      <a:spcPct val="0"/>
                    </a:spcBef>
                    <a:spcAft>
                      <a:spcPct val="0"/>
                    </a:spcAft>
                    <a:defRPr/>
                  </a:pPr>
                  <a:r>
                    <a:rPr lang="en-US" sz="625" b="1" kern="0" dirty="0">
                      <a:solidFill>
                        <a:srgbClr val="50B3CF"/>
                      </a:solidFill>
                      <a:latin typeface="Calibri" panose="020F0502020204030204" pitchFamily="34" charset="0"/>
                      <a:ea typeface="ＭＳ Ｐゴシック" pitchFamily="34" charset="-128"/>
                      <a:cs typeface="Segoe UI" pitchFamily="34" charset="0"/>
                    </a:rPr>
                    <a:t>Report </a:t>
                  </a:r>
                </a:p>
                <a:p>
                  <a:pPr algn="ctr" defTabSz="364265" fontAlgn="base">
                    <a:spcBef>
                      <a:spcPct val="0"/>
                    </a:spcBef>
                    <a:spcAft>
                      <a:spcPct val="0"/>
                    </a:spcAft>
                    <a:defRPr/>
                  </a:pPr>
                  <a:r>
                    <a:rPr lang="en-US" sz="625" b="1" kern="0" dirty="0">
                      <a:solidFill>
                        <a:srgbClr val="50B3CF"/>
                      </a:solidFill>
                      <a:latin typeface="Calibri" panose="020F0502020204030204" pitchFamily="34" charset="0"/>
                      <a:ea typeface="ＭＳ Ｐゴシック" pitchFamily="34" charset="-128"/>
                      <a:cs typeface="Segoe UI" pitchFamily="34" charset="0"/>
                    </a:rPr>
                    <a:t>Comparator </a:t>
                  </a:r>
                </a:p>
              </p:txBody>
            </p:sp>
          </p:grpSp>
          <p:sp>
            <p:nvSpPr>
              <p:cNvPr id="258" name="Rectangle 257"/>
              <p:cNvSpPr/>
              <p:nvPr/>
            </p:nvSpPr>
            <p:spPr>
              <a:xfrm>
                <a:off x="5816891" y="1771650"/>
                <a:ext cx="1641185" cy="1528971"/>
              </a:xfrm>
              <a:prstGeom prst="rect">
                <a:avLst/>
              </a:prstGeom>
              <a:noFill/>
              <a:ln w="9525" cap="flat" cmpd="sng" algn="ctr">
                <a:solidFill>
                  <a:sysClr val="window" lastClr="FFFFFF"/>
                </a:solidFill>
                <a:prstDash val="solid"/>
              </a:ln>
              <a:effectLst>
                <a:outerShdw blurRad="50800" dist="38100" dir="16200000" rotWithShape="0">
                  <a:prstClr val="black">
                    <a:alpha val="40000"/>
                  </a:prstClr>
                </a:outerShdw>
              </a:effectLst>
            </p:spPr>
            <p:txBody>
              <a:bodyPr rtlCol="0" anchor="ctr"/>
              <a:lstStyle/>
              <a:p>
                <a:pPr algn="ctr" defTabSz="364265" fontAlgn="base">
                  <a:spcBef>
                    <a:spcPct val="0"/>
                  </a:spcBef>
                  <a:spcAft>
                    <a:spcPct val="0"/>
                  </a:spcAft>
                  <a:defRPr/>
                </a:pPr>
                <a:endParaRPr lang="en-GB" sz="1434" kern="0" dirty="0">
                  <a:solidFill>
                    <a:prstClr val="white"/>
                  </a:solidFill>
                  <a:latin typeface="Calibri" panose="020F0502020204030204" pitchFamily="34" charset="0"/>
                </a:endParaRPr>
              </a:p>
            </p:txBody>
          </p:sp>
        </p:grpSp>
        <p:pic>
          <p:nvPicPr>
            <p:cNvPr id="225" name="Picture 224"/>
            <p:cNvPicPr>
              <a:picLocks noChangeAspect="1"/>
            </p:cNvPicPr>
            <p:nvPr/>
          </p:nvPicPr>
          <p:blipFill>
            <a:blip r:embed="rId4"/>
            <a:stretch>
              <a:fillRect/>
            </a:stretch>
          </p:blipFill>
          <p:spPr>
            <a:xfrm>
              <a:off x="3227627" y="2727283"/>
              <a:ext cx="2062532" cy="1408640"/>
            </a:xfrm>
            <a:prstGeom prst="rect">
              <a:avLst/>
            </a:prstGeom>
          </p:spPr>
        </p:pic>
        <p:pic>
          <p:nvPicPr>
            <p:cNvPr id="226" name="Picture 225"/>
            <p:cNvPicPr>
              <a:picLocks noChangeAspect="1"/>
            </p:cNvPicPr>
            <p:nvPr/>
          </p:nvPicPr>
          <p:blipFill>
            <a:blip r:embed="rId4"/>
            <a:stretch>
              <a:fillRect/>
            </a:stretch>
          </p:blipFill>
          <p:spPr>
            <a:xfrm>
              <a:off x="3224879" y="6959696"/>
              <a:ext cx="2159008" cy="1575250"/>
            </a:xfrm>
            <a:prstGeom prst="rect">
              <a:avLst/>
            </a:prstGeom>
          </p:spPr>
        </p:pic>
        <p:sp>
          <p:nvSpPr>
            <p:cNvPr id="227" name="TextBox 226"/>
            <p:cNvSpPr txBox="1"/>
            <p:nvPr/>
          </p:nvSpPr>
          <p:spPr>
            <a:xfrm>
              <a:off x="3272554" y="6297601"/>
              <a:ext cx="2304041" cy="411245"/>
            </a:xfrm>
            <a:prstGeom prst="rect">
              <a:avLst/>
            </a:prstGeom>
            <a:noFill/>
          </p:spPr>
          <p:txBody>
            <a:bodyPr wrap="square" rtlCol="0">
              <a:spAutoFit/>
            </a:bodyPr>
            <a:lstStyle/>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Run BI Reports</a:t>
              </a:r>
            </a:p>
          </p:txBody>
        </p:sp>
        <p:pic>
          <p:nvPicPr>
            <p:cNvPr id="228" name="Picture 22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31732" y="2913987"/>
              <a:ext cx="955284" cy="955284"/>
            </a:xfrm>
            <a:prstGeom prst="rect">
              <a:avLst/>
            </a:prstGeom>
          </p:spPr>
        </p:pic>
        <p:sp>
          <p:nvSpPr>
            <p:cNvPr id="229" name="TextBox 228"/>
            <p:cNvSpPr txBox="1"/>
            <p:nvPr/>
          </p:nvSpPr>
          <p:spPr>
            <a:xfrm>
              <a:off x="6332354" y="3869389"/>
              <a:ext cx="1822021" cy="570920"/>
            </a:xfrm>
            <a:prstGeom prst="rect">
              <a:avLst/>
            </a:prstGeom>
            <a:noFill/>
          </p:spPr>
          <p:txBody>
            <a:bodyPr wrap="square" rtlCol="0">
              <a:spAutoFit/>
            </a:bodyPr>
            <a:lstStyle/>
            <a:p>
              <a:pPr algn="ctr" defTabSz="364265" fontAlgn="base">
                <a:spcBef>
                  <a:spcPct val="0"/>
                </a:spcBef>
                <a:spcAft>
                  <a:spcPct val="0"/>
                </a:spcAft>
                <a:defRPr/>
              </a:pPr>
              <a:r>
                <a:rPr lang="en-GB" sz="637" b="1" kern="0" dirty="0">
                  <a:solidFill>
                    <a:prstClr val="black"/>
                  </a:solidFill>
                  <a:ea typeface="ＭＳ Ｐゴシック" pitchFamily="34" charset="-128"/>
                  <a:cs typeface="Arial" charset="0"/>
                </a:rPr>
                <a:t>BI</a:t>
              </a:r>
            </a:p>
            <a:p>
              <a:pPr algn="ctr" defTabSz="364265" fontAlgn="base">
                <a:spcBef>
                  <a:spcPct val="0"/>
                </a:spcBef>
                <a:spcAft>
                  <a:spcPct val="0"/>
                </a:spcAft>
                <a:defRPr/>
              </a:pPr>
              <a:r>
                <a:rPr lang="en-GB" sz="637" b="1" kern="0" dirty="0">
                  <a:solidFill>
                    <a:prstClr val="black"/>
                  </a:solidFill>
                  <a:ea typeface="ＭＳ Ｐゴシック" pitchFamily="34" charset="-128"/>
                  <a:cs typeface="Arial" charset="0"/>
                </a:rPr>
                <a:t> Report Output</a:t>
              </a:r>
            </a:p>
          </p:txBody>
        </p:sp>
        <p:sp>
          <p:nvSpPr>
            <p:cNvPr id="230" name="TextBox 229"/>
            <p:cNvSpPr txBox="1"/>
            <p:nvPr/>
          </p:nvSpPr>
          <p:spPr>
            <a:xfrm>
              <a:off x="1452315" y="2966444"/>
              <a:ext cx="368628" cy="401219"/>
            </a:xfrm>
            <a:prstGeom prst="rect">
              <a:avLst/>
            </a:prstGeom>
            <a:noFill/>
          </p:spPr>
          <p:txBody>
            <a:bodyPr wrap="none" rtlCol="0">
              <a:spAutoFit/>
            </a:bodyPr>
            <a:lstStyle/>
            <a:p>
              <a:pPr algn="ctr" defTabSz="364265" fontAlgn="base">
                <a:spcBef>
                  <a:spcPct val="0"/>
                </a:spcBef>
                <a:spcAft>
                  <a:spcPct val="0"/>
                </a:spcAft>
                <a:defRPr/>
              </a:pPr>
              <a:endParaRPr lang="en-GB" sz="717" kern="0" dirty="0">
                <a:solidFill>
                  <a:prstClr val="black"/>
                </a:solidFill>
                <a:latin typeface="Calibri" panose="020F0502020204030204" pitchFamily="34" charset="0"/>
                <a:ea typeface="ＭＳ Ｐゴシック" pitchFamily="34" charset="-128"/>
                <a:cs typeface="Segoe UI" pitchFamily="34" charset="0"/>
              </a:endParaRPr>
            </a:p>
          </p:txBody>
        </p:sp>
        <p:pic>
          <p:nvPicPr>
            <p:cNvPr id="231" name="Picture 23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859608" y="7322176"/>
              <a:ext cx="955284" cy="955284"/>
            </a:xfrm>
            <a:prstGeom prst="rect">
              <a:avLst/>
            </a:prstGeom>
          </p:spPr>
        </p:pic>
        <p:sp>
          <p:nvSpPr>
            <p:cNvPr id="232" name="Rectangle 231"/>
            <p:cNvSpPr/>
            <p:nvPr/>
          </p:nvSpPr>
          <p:spPr>
            <a:xfrm>
              <a:off x="11624896" y="1329296"/>
              <a:ext cx="5988808" cy="1827759"/>
            </a:xfrm>
            <a:prstGeom prst="rect">
              <a:avLst/>
            </a:prstGeom>
            <a:noFill/>
          </p:spPr>
          <p:txBody>
            <a:bodyPr wrap="square" rtlCol="0">
              <a:spAutoFit/>
            </a:bodyPr>
            <a:lstStyle/>
            <a:p>
              <a:pPr marL="139704" indent="-139704" defTabSz="364265" fontAlgn="base">
                <a:lnSpc>
                  <a:spcPts val="1036"/>
                </a:lnSpc>
                <a:spcBef>
                  <a:spcPct val="20000"/>
                </a:spcBef>
                <a:spcAft>
                  <a:spcPct val="0"/>
                </a:spcAft>
                <a:buClr>
                  <a:srgbClr val="000000"/>
                </a:buClr>
                <a:buFont typeface="Arial" panose="020B0604020202020204" pitchFamily="34" charset="0"/>
                <a:buChar char="•"/>
                <a:defRPr/>
              </a:pPr>
              <a:endParaRPr lang="en-US" sz="1000" kern="0" dirty="0">
                <a:solidFill>
                  <a:srgbClr val="000000"/>
                </a:solidFill>
                <a:ea typeface="ＭＳ Ｐゴシック" pitchFamily="34" charset="-128"/>
                <a:cs typeface="Calibri" pitchFamily="34" charset="0"/>
              </a:endParaRPr>
            </a:p>
            <a:p>
              <a:pPr marL="139704" indent="-139704" defTabSz="364265" fontAlgn="base">
                <a:lnSpc>
                  <a:spcPts val="1036"/>
                </a:lnSpc>
                <a:spcBef>
                  <a:spcPct val="20000"/>
                </a:spcBef>
                <a:spcAft>
                  <a:spcPct val="0"/>
                </a:spcAft>
                <a:buClr>
                  <a:srgbClr val="000000"/>
                </a:buClr>
                <a:buFont typeface="Arial" panose="020B0604020202020204" pitchFamily="34" charset="0"/>
                <a:buChar char="•"/>
                <a:defRPr/>
              </a:pPr>
              <a:endParaRPr lang="en-US" sz="1000" kern="0" dirty="0">
                <a:solidFill>
                  <a:srgbClr val="000000"/>
                </a:solidFill>
                <a:ea typeface="ＭＳ Ｐゴシック" pitchFamily="34" charset="-128"/>
                <a:cs typeface="Calibri" pitchFamily="34" charset="0"/>
              </a:endParaRPr>
            </a:p>
            <a:p>
              <a:pPr marL="139704" indent="-139704" defTabSz="364265" fontAlgn="base">
                <a:lnSpc>
                  <a:spcPts val="1036"/>
                </a:lnSpc>
                <a:spcBef>
                  <a:spcPct val="20000"/>
                </a:spcBef>
                <a:spcAft>
                  <a:spcPct val="0"/>
                </a:spcAft>
                <a:buClr>
                  <a:srgbClr val="000000"/>
                </a:buClr>
                <a:buFont typeface="Arial" panose="020B0604020202020204" pitchFamily="34" charset="0"/>
                <a:buChar char="•"/>
                <a:defRPr/>
              </a:pPr>
              <a:r>
                <a:rPr lang="en-US" sz="1000" kern="0" dirty="0">
                  <a:solidFill>
                    <a:srgbClr val="000000"/>
                  </a:solidFill>
                  <a:ea typeface="ＭＳ Ｐゴシック" pitchFamily="34" charset="-128"/>
                  <a:cs typeface="Calibri" pitchFamily="34" charset="0"/>
                </a:rPr>
                <a:t>SIT Approach will be to compare the reports generated from reports pointing to source database against the reports pointing to the Target database</a:t>
              </a:r>
            </a:p>
          </p:txBody>
        </p:sp>
        <p:sp>
          <p:nvSpPr>
            <p:cNvPr id="233" name="Oval 232"/>
            <p:cNvSpPr>
              <a:spLocks noChangeAspect="1"/>
            </p:cNvSpPr>
            <p:nvPr/>
          </p:nvSpPr>
          <p:spPr bwMode="auto">
            <a:xfrm>
              <a:off x="3224878" y="2080761"/>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2</a:t>
              </a:r>
            </a:p>
          </p:txBody>
        </p:sp>
        <p:sp>
          <p:nvSpPr>
            <p:cNvPr id="234" name="Oval 233"/>
            <p:cNvSpPr>
              <a:spLocks noChangeAspect="1"/>
            </p:cNvSpPr>
            <p:nvPr/>
          </p:nvSpPr>
          <p:spPr bwMode="auto">
            <a:xfrm>
              <a:off x="3263802" y="6320397"/>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2</a:t>
              </a:r>
            </a:p>
          </p:txBody>
        </p:sp>
        <p:sp>
          <p:nvSpPr>
            <p:cNvPr id="235" name="Oval 234"/>
            <p:cNvSpPr>
              <a:spLocks noChangeAspect="1"/>
            </p:cNvSpPr>
            <p:nvPr/>
          </p:nvSpPr>
          <p:spPr bwMode="auto">
            <a:xfrm>
              <a:off x="5485909" y="2825466"/>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3</a:t>
              </a:r>
            </a:p>
          </p:txBody>
        </p:sp>
        <p:sp>
          <p:nvSpPr>
            <p:cNvPr id="236" name="Oval 235"/>
            <p:cNvSpPr>
              <a:spLocks noChangeAspect="1"/>
            </p:cNvSpPr>
            <p:nvPr/>
          </p:nvSpPr>
          <p:spPr bwMode="auto">
            <a:xfrm>
              <a:off x="5496743" y="7212636"/>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3</a:t>
              </a:r>
            </a:p>
          </p:txBody>
        </p:sp>
        <p:sp>
          <p:nvSpPr>
            <p:cNvPr id="237" name="Oval 236"/>
            <p:cNvSpPr>
              <a:spLocks noChangeAspect="1"/>
            </p:cNvSpPr>
            <p:nvPr/>
          </p:nvSpPr>
          <p:spPr bwMode="auto">
            <a:xfrm>
              <a:off x="8431001" y="3877643"/>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4</a:t>
              </a:r>
            </a:p>
          </p:txBody>
        </p:sp>
        <p:sp>
          <p:nvSpPr>
            <p:cNvPr id="238" name="Oval 237"/>
            <p:cNvSpPr>
              <a:spLocks noChangeAspect="1"/>
            </p:cNvSpPr>
            <p:nvPr/>
          </p:nvSpPr>
          <p:spPr bwMode="auto">
            <a:xfrm>
              <a:off x="9601145" y="5569453"/>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5</a:t>
              </a:r>
            </a:p>
          </p:txBody>
        </p:sp>
        <p:sp>
          <p:nvSpPr>
            <p:cNvPr id="239" name="TextBox 238"/>
            <p:cNvSpPr txBox="1"/>
            <p:nvPr/>
          </p:nvSpPr>
          <p:spPr>
            <a:xfrm>
              <a:off x="11644432" y="4049445"/>
              <a:ext cx="6182879" cy="436631"/>
            </a:xfrm>
            <a:prstGeom prst="rect">
              <a:avLst/>
            </a:prstGeom>
            <a:solidFill>
              <a:srgbClr val="6DB33F"/>
            </a:solidFill>
            <a:ln>
              <a:solidFill>
                <a:sysClr val="window" lastClr="FFFFFF">
                  <a:lumMod val="95000"/>
                </a:sysClr>
              </a:solidFill>
            </a:ln>
          </p:spPr>
          <p:txBody>
            <a:bodyPr wrap="square" rtlCol="0">
              <a:spAutoFit/>
            </a:bodyPr>
            <a:lstStyle/>
            <a:p>
              <a:pPr defTabSz="364265" fontAlgn="base">
                <a:lnSpc>
                  <a:spcPts val="1036"/>
                </a:lnSpc>
                <a:spcBef>
                  <a:spcPct val="20000"/>
                </a:spcBef>
                <a:spcAft>
                  <a:spcPct val="0"/>
                </a:spcAft>
                <a:buClr>
                  <a:srgbClr val="000000"/>
                </a:buClr>
                <a:defRPr/>
              </a:pPr>
              <a:r>
                <a:rPr lang="en-US" sz="1042" b="1" kern="0" dirty="0">
                  <a:solidFill>
                    <a:prstClr val="white"/>
                  </a:solidFill>
                  <a:latin typeface="Calibri" panose="020F0502020204030204" pitchFamily="34" charset="0"/>
                  <a:ea typeface="ＭＳ Ｐゴシック" pitchFamily="34" charset="-128"/>
                  <a:cs typeface="Calibri" pitchFamily="34" charset="0"/>
                </a:rPr>
                <a:t>Data Validation – Report Validation</a:t>
              </a:r>
            </a:p>
          </p:txBody>
        </p:sp>
        <p:pic>
          <p:nvPicPr>
            <p:cNvPr id="240" name="Picture 23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918273" y="4957403"/>
              <a:ext cx="662755" cy="662755"/>
            </a:xfrm>
            <a:prstGeom prst="rect">
              <a:avLst/>
            </a:prstGeom>
          </p:spPr>
        </p:pic>
        <p:sp>
          <p:nvSpPr>
            <p:cNvPr id="241" name="Rectangle 240"/>
            <p:cNvSpPr/>
            <p:nvPr/>
          </p:nvSpPr>
          <p:spPr>
            <a:xfrm>
              <a:off x="6544049" y="1675860"/>
              <a:ext cx="4840257" cy="468363"/>
            </a:xfrm>
            <a:prstGeom prst="rect">
              <a:avLst/>
            </a:prstGeom>
          </p:spPr>
          <p:txBody>
            <a:bodyPr wrap="square">
              <a:spAutoFit/>
            </a:bodyPr>
            <a:lstStyle/>
            <a:p>
              <a:pPr marL="71441" indent="-71441" defTabSz="364265" fontAlgn="base">
                <a:lnSpc>
                  <a:spcPct val="150000"/>
                </a:lnSpc>
                <a:spcBef>
                  <a:spcPct val="0"/>
                </a:spcBef>
                <a:spcAft>
                  <a:spcPct val="0"/>
                </a:spcAft>
                <a:buFont typeface="Wingdings" panose="05000000000000000000" pitchFamily="2" charset="2"/>
                <a:buChar char="Ø"/>
                <a:defRPr/>
              </a:pPr>
              <a:r>
                <a:rPr lang="en-US" sz="625" kern="0" dirty="0">
                  <a:solidFill>
                    <a:prstClr val="black"/>
                  </a:solidFill>
                  <a:ea typeface="ＭＳ Ｐゴシック" pitchFamily="34" charset="-128"/>
                  <a:cs typeface="Segoe UI" pitchFamily="34" charset="0"/>
                </a:rPr>
                <a:t>Run Reports and  Export to Excel</a:t>
              </a:r>
            </a:p>
          </p:txBody>
        </p:sp>
        <p:sp>
          <p:nvSpPr>
            <p:cNvPr id="242" name="TextBox 241"/>
            <p:cNvSpPr txBox="1"/>
            <p:nvPr/>
          </p:nvSpPr>
          <p:spPr>
            <a:xfrm>
              <a:off x="6423486" y="2185470"/>
              <a:ext cx="1795268" cy="690232"/>
            </a:xfrm>
            <a:prstGeom prst="rect">
              <a:avLst/>
            </a:prstGeom>
            <a:noFill/>
          </p:spPr>
          <p:txBody>
            <a:bodyPr wrap="square" rtlCol="0">
              <a:spAutoFit/>
            </a:bodyPr>
            <a:lstStyle/>
            <a:p>
              <a:pPr algn="ctr" defTabSz="364265" fontAlgn="base">
                <a:spcBef>
                  <a:spcPct val="0"/>
                </a:spcBef>
                <a:spcAft>
                  <a:spcPct val="0"/>
                </a:spcAft>
                <a:defRPr/>
              </a:pPr>
              <a:r>
                <a:rPr lang="en-GB" sz="833" b="1" kern="0" dirty="0">
                  <a:solidFill>
                    <a:prstClr val="black"/>
                  </a:solidFill>
                  <a:ea typeface="ＭＳ Ｐゴシック" pitchFamily="34" charset="-128"/>
                  <a:cs typeface="Segoe UI" pitchFamily="34" charset="0"/>
                </a:rPr>
                <a:t>Export Data to Excel</a:t>
              </a:r>
            </a:p>
          </p:txBody>
        </p:sp>
        <p:sp>
          <p:nvSpPr>
            <p:cNvPr id="243" name="TextBox 242"/>
            <p:cNvSpPr txBox="1"/>
            <p:nvPr/>
          </p:nvSpPr>
          <p:spPr>
            <a:xfrm>
              <a:off x="6206788" y="6428838"/>
              <a:ext cx="2081421" cy="690232"/>
            </a:xfrm>
            <a:prstGeom prst="rect">
              <a:avLst/>
            </a:prstGeom>
            <a:noFill/>
          </p:spPr>
          <p:txBody>
            <a:bodyPr wrap="square" rtlCol="0">
              <a:spAutoFit/>
            </a:bodyPr>
            <a:lstStyle>
              <a:defPPr>
                <a:defRPr lang="en-US"/>
              </a:defPPr>
              <a:lvl1pPr>
                <a:defRPr sz="900">
                  <a:latin typeface="Candara" pitchFamily="34" charset="0"/>
                  <a:cs typeface="Segoe UI" pitchFamily="34" charset="0"/>
                </a:defRPr>
              </a:lvl1pPr>
            </a:lstStyle>
            <a:p>
              <a:pPr algn="ctr" defTabSz="364265" fontAlgn="base">
                <a:spcBef>
                  <a:spcPct val="0"/>
                </a:spcBef>
                <a:spcAft>
                  <a:spcPct val="0"/>
                </a:spcAft>
                <a:defRPr/>
              </a:pPr>
              <a:r>
                <a:rPr lang="en-GB" sz="833" b="1" kern="0" dirty="0">
                  <a:solidFill>
                    <a:prstClr val="black"/>
                  </a:solidFill>
                  <a:latin typeface="+mn-lt"/>
                  <a:ea typeface="ＭＳ Ｐゴシック" pitchFamily="34" charset="-128"/>
                </a:rPr>
                <a:t>Export Data to Excel</a:t>
              </a:r>
            </a:p>
          </p:txBody>
        </p:sp>
        <p:sp>
          <p:nvSpPr>
            <p:cNvPr id="244" name="Rectangle 243"/>
            <p:cNvSpPr/>
            <p:nvPr/>
          </p:nvSpPr>
          <p:spPr>
            <a:xfrm>
              <a:off x="8225219" y="2425296"/>
              <a:ext cx="3368562" cy="1553594"/>
            </a:xfrm>
            <a:prstGeom prst="rect">
              <a:avLst/>
            </a:prstGeom>
          </p:spPr>
          <p:txBody>
            <a:bodyPr wrap="square">
              <a:spAutoFit/>
            </a:bodyPr>
            <a:lstStyle/>
            <a:p>
              <a:pPr marL="71441" indent="-71441" defTabSz="364265" fontAlgn="base">
                <a:lnSpc>
                  <a:spcPct val="150000"/>
                </a:lnSpc>
                <a:spcBef>
                  <a:spcPct val="0"/>
                </a:spcBef>
                <a:spcAft>
                  <a:spcPct val="0"/>
                </a:spcAft>
                <a:buFont typeface="Wingdings" panose="05000000000000000000" pitchFamily="2" charset="2"/>
                <a:buChar char="Ø"/>
                <a:defRPr/>
              </a:pPr>
              <a:r>
                <a:rPr lang="en-US" sz="750" kern="0" dirty="0">
                  <a:solidFill>
                    <a:prstClr val="black"/>
                  </a:solidFill>
                  <a:ea typeface="ＭＳ Ｐゴシック" pitchFamily="34" charset="-128"/>
                  <a:cs typeface="Segoe UI" pitchFamily="34" charset="0"/>
                </a:rPr>
                <a:t>Perform Report Comparison</a:t>
              </a:r>
            </a:p>
            <a:p>
              <a:pPr marL="71441" indent="-71441" defTabSz="364265" fontAlgn="base">
                <a:lnSpc>
                  <a:spcPct val="150000"/>
                </a:lnSpc>
                <a:spcBef>
                  <a:spcPct val="0"/>
                </a:spcBef>
                <a:spcAft>
                  <a:spcPct val="0"/>
                </a:spcAft>
                <a:buFont typeface="Wingdings" panose="05000000000000000000" pitchFamily="2" charset="2"/>
                <a:buChar char="Ø"/>
                <a:defRPr/>
              </a:pPr>
              <a:r>
                <a:rPr lang="en-GB" sz="750" kern="0" dirty="0">
                  <a:solidFill>
                    <a:prstClr val="black"/>
                  </a:solidFill>
                  <a:ea typeface="ＭＳ Ｐゴシック" pitchFamily="34" charset="-128"/>
                  <a:cs typeface="Segoe UI" pitchFamily="34" charset="0"/>
                </a:rPr>
                <a:t>Comparison of Data with output from  Source Database Reports with Target database reports</a:t>
              </a:r>
            </a:p>
          </p:txBody>
        </p:sp>
        <p:sp>
          <p:nvSpPr>
            <p:cNvPr id="246" name="TextBox 245"/>
            <p:cNvSpPr txBox="1"/>
            <p:nvPr/>
          </p:nvSpPr>
          <p:spPr>
            <a:xfrm>
              <a:off x="955179" y="1934998"/>
              <a:ext cx="1779158" cy="639715"/>
            </a:xfrm>
            <a:prstGeom prst="rect">
              <a:avLst/>
            </a:prstGeom>
            <a:noFill/>
          </p:spPr>
          <p:txBody>
            <a:bodyPr wrap="none" rtlCol="0">
              <a:spAutoFit/>
            </a:bodyPr>
            <a:lstStyle/>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Setup required </a:t>
              </a:r>
            </a:p>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data in EDW</a:t>
              </a:r>
            </a:p>
          </p:txBody>
        </p:sp>
        <p:sp>
          <p:nvSpPr>
            <p:cNvPr id="247" name="Oval 246"/>
            <p:cNvSpPr>
              <a:spLocks noChangeAspect="1"/>
            </p:cNvSpPr>
            <p:nvPr/>
          </p:nvSpPr>
          <p:spPr bwMode="auto">
            <a:xfrm>
              <a:off x="491217" y="2097337"/>
              <a:ext cx="344368" cy="328404"/>
            </a:xfrm>
            <a:prstGeom prst="ellipse">
              <a:avLst/>
            </a:prstGeom>
            <a:solidFill>
              <a:sysClr val="window" lastClr="FFFFFF"/>
            </a:solidFill>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1</a:t>
              </a:r>
            </a:p>
          </p:txBody>
        </p:sp>
        <p:sp>
          <p:nvSpPr>
            <p:cNvPr id="248" name="TextBox 247"/>
            <p:cNvSpPr txBox="1"/>
            <p:nvPr/>
          </p:nvSpPr>
          <p:spPr>
            <a:xfrm>
              <a:off x="747048" y="6135008"/>
              <a:ext cx="1779158" cy="639715"/>
            </a:xfrm>
            <a:prstGeom prst="rect">
              <a:avLst/>
            </a:prstGeom>
            <a:noFill/>
          </p:spPr>
          <p:txBody>
            <a:bodyPr wrap="none" rtlCol="0">
              <a:spAutoFit/>
            </a:bodyPr>
            <a:lstStyle/>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Setup required </a:t>
              </a:r>
            </a:p>
            <a:p>
              <a:pPr algn="ctr" defTabSz="364265" fontAlgn="base">
                <a:spcBef>
                  <a:spcPct val="0"/>
                </a:spcBef>
                <a:spcAft>
                  <a:spcPct val="0"/>
                </a:spcAft>
                <a:defRPr/>
              </a:pPr>
              <a:r>
                <a:rPr lang="en-GB" sz="750" b="1" kern="0" dirty="0">
                  <a:solidFill>
                    <a:prstClr val="black"/>
                  </a:solidFill>
                  <a:ea typeface="ＭＳ Ｐゴシック" pitchFamily="34" charset="-128"/>
                  <a:cs typeface="Segoe UI" pitchFamily="34" charset="0"/>
                </a:rPr>
                <a:t>data in EDW</a:t>
              </a:r>
            </a:p>
          </p:txBody>
        </p:sp>
        <p:sp useBgFill="1">
          <p:nvSpPr>
            <p:cNvPr id="249" name="Oval 248"/>
            <p:cNvSpPr>
              <a:spLocks noChangeAspect="1"/>
            </p:cNvSpPr>
            <p:nvPr/>
          </p:nvSpPr>
          <p:spPr bwMode="auto">
            <a:xfrm>
              <a:off x="536963" y="6320398"/>
              <a:ext cx="344368" cy="328404"/>
            </a:xfrm>
            <a:prstGeom prst="ellipse">
              <a:avLst/>
            </a:prstGeom>
            <a:ln w="3175" cap="flat" cmpd="sng" algn="ctr">
              <a:solidFill>
                <a:srgbClr val="50B3CF">
                  <a:lumMod val="75000"/>
                </a:srgbClr>
              </a:solidFill>
              <a:prstDash val="solid"/>
            </a:ln>
            <a:effectLst/>
          </p:spPr>
          <p:txBody>
            <a:bodyPr lIns="0" rIns="0" anchor="ctr" anchorCtr="1"/>
            <a:lstStyle/>
            <a:p>
              <a:pPr algn="ctr" defTabSz="364265" fontAlgn="base">
                <a:spcBef>
                  <a:spcPct val="0"/>
                </a:spcBef>
                <a:spcAft>
                  <a:spcPct val="0"/>
                </a:spcAft>
                <a:defRPr/>
              </a:pPr>
              <a:r>
                <a:rPr lang="en-US" sz="717" kern="0" dirty="0">
                  <a:solidFill>
                    <a:prstClr val="black"/>
                  </a:solidFill>
                  <a:latin typeface="Calibri" panose="020F0502020204030204" pitchFamily="34" charset="0"/>
                  <a:ea typeface="ＭＳ Ｐゴシック" pitchFamily="34" charset="-128"/>
                  <a:cs typeface="Arial" pitchFamily="34" charset="0"/>
                </a:rPr>
                <a:t>1</a:t>
              </a:r>
            </a:p>
          </p:txBody>
        </p:sp>
        <p:pic>
          <p:nvPicPr>
            <p:cNvPr id="250" name="Picture 24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55247" y="3275640"/>
              <a:ext cx="777003" cy="777003"/>
            </a:xfrm>
            <a:prstGeom prst="rect">
              <a:avLst/>
            </a:prstGeom>
          </p:spPr>
        </p:pic>
        <p:pic>
          <p:nvPicPr>
            <p:cNvPr id="251" name="Picture 25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70203" y="7591332"/>
              <a:ext cx="777003" cy="777003"/>
            </a:xfrm>
            <a:prstGeom prst="rect">
              <a:avLst/>
            </a:prstGeom>
          </p:spPr>
        </p:pic>
        <p:sp>
          <p:nvSpPr>
            <p:cNvPr id="252" name="Right Arrow 251"/>
            <p:cNvSpPr/>
            <p:nvPr/>
          </p:nvSpPr>
          <p:spPr>
            <a:xfrm>
              <a:off x="5631389" y="3163467"/>
              <a:ext cx="1124656" cy="388502"/>
            </a:xfrm>
            <a:prstGeom prst="rightArrow">
              <a:avLst/>
            </a:prstGeom>
            <a:solidFill>
              <a:sysClr val="window" lastClr="FFFFFF">
                <a:lumMod val="65000"/>
              </a:sysClr>
            </a:solidFill>
            <a:ln w="25400" cap="flat" cmpd="sng" algn="ctr">
              <a:noFill/>
              <a:prstDash val="solid"/>
            </a:ln>
            <a:effectLst/>
          </p:spPr>
          <p:txBody>
            <a:bodyPr rtlCol="0" anchor="ctr"/>
            <a:lstStyle/>
            <a:p>
              <a:pPr algn="ctr" defTabSz="571500">
                <a:defRPr/>
              </a:pPr>
              <a:endParaRPr lang="en-US" sz="1059" kern="0" dirty="0">
                <a:solidFill>
                  <a:prstClr val="white"/>
                </a:solidFill>
                <a:latin typeface="Calibri" panose="020F0502020204030204" pitchFamily="34" charset="0"/>
              </a:endParaRPr>
            </a:p>
          </p:txBody>
        </p:sp>
        <p:sp>
          <p:nvSpPr>
            <p:cNvPr id="253" name="Right Arrow 252"/>
            <p:cNvSpPr/>
            <p:nvPr/>
          </p:nvSpPr>
          <p:spPr>
            <a:xfrm>
              <a:off x="5631389" y="7586378"/>
              <a:ext cx="1124656" cy="388502"/>
            </a:xfrm>
            <a:prstGeom prst="rightArrow">
              <a:avLst/>
            </a:prstGeom>
            <a:solidFill>
              <a:sysClr val="window" lastClr="FFFFFF">
                <a:lumMod val="65000"/>
              </a:sysClr>
            </a:solidFill>
            <a:ln w="25400" cap="flat" cmpd="sng" algn="ctr">
              <a:noFill/>
              <a:prstDash val="solid"/>
            </a:ln>
            <a:effectLst/>
          </p:spPr>
          <p:txBody>
            <a:bodyPr rtlCol="0" anchor="ctr"/>
            <a:lstStyle/>
            <a:p>
              <a:pPr algn="ctr" defTabSz="571500">
                <a:defRPr/>
              </a:pPr>
              <a:endParaRPr lang="en-US" sz="1059" kern="0" dirty="0">
                <a:solidFill>
                  <a:prstClr val="white"/>
                </a:solidFill>
                <a:latin typeface="Calibri" panose="020F0502020204030204" pitchFamily="34" charset="0"/>
              </a:endParaRPr>
            </a:p>
          </p:txBody>
        </p:sp>
        <p:cxnSp>
          <p:nvCxnSpPr>
            <p:cNvPr id="254" name="Straight Arrow Connector 253"/>
            <p:cNvCxnSpPr/>
            <p:nvPr/>
          </p:nvCxnSpPr>
          <p:spPr>
            <a:xfrm>
              <a:off x="1870094" y="3664142"/>
              <a:ext cx="1354784" cy="0"/>
            </a:xfrm>
            <a:prstGeom prst="straightConnector1">
              <a:avLst/>
            </a:prstGeom>
            <a:noFill/>
            <a:ln w="12700" cap="flat" cmpd="sng" algn="ctr">
              <a:solidFill>
                <a:srgbClr val="50B3CF"/>
              </a:solidFill>
              <a:prstDash val="solid"/>
              <a:tailEnd type="triangle"/>
            </a:ln>
            <a:effectLst/>
          </p:spPr>
        </p:cxnSp>
        <p:cxnSp>
          <p:nvCxnSpPr>
            <p:cNvPr id="255" name="Straight Arrow Connector 254"/>
            <p:cNvCxnSpPr/>
            <p:nvPr/>
          </p:nvCxnSpPr>
          <p:spPr>
            <a:xfrm>
              <a:off x="1870094" y="7917804"/>
              <a:ext cx="1354784" cy="0"/>
            </a:xfrm>
            <a:prstGeom prst="straightConnector1">
              <a:avLst/>
            </a:prstGeom>
            <a:noFill/>
            <a:ln w="12700" cap="flat" cmpd="sng" algn="ctr">
              <a:solidFill>
                <a:srgbClr val="50B3CF"/>
              </a:solidFill>
              <a:prstDash val="solid"/>
              <a:tailEnd type="triangle"/>
            </a:ln>
            <a:effectLst/>
          </p:spPr>
        </p:cxnSp>
        <p:cxnSp>
          <p:nvCxnSpPr>
            <p:cNvPr id="256" name="Straight Connector 255"/>
            <p:cNvCxnSpPr/>
            <p:nvPr/>
          </p:nvCxnSpPr>
          <p:spPr>
            <a:xfrm>
              <a:off x="6206788" y="1954178"/>
              <a:ext cx="30276" cy="7052645"/>
            </a:xfrm>
            <a:prstGeom prst="line">
              <a:avLst/>
            </a:prstGeom>
            <a:noFill/>
            <a:ln w="57150" cap="flat" cmpd="sng" algn="ctr">
              <a:solidFill>
                <a:srgbClr val="6DB33F"/>
              </a:solidFill>
              <a:prstDash val="dash"/>
            </a:ln>
            <a:effectLst/>
          </p:spPr>
        </p:cxnSp>
      </p:grpSp>
      <p:sp>
        <p:nvSpPr>
          <p:cNvPr id="273" name="Rounded Rectangle 272"/>
          <p:cNvSpPr/>
          <p:nvPr/>
        </p:nvSpPr>
        <p:spPr>
          <a:xfrm>
            <a:off x="176742" y="1471693"/>
            <a:ext cx="740352" cy="275256"/>
          </a:xfrm>
          <a:prstGeom prst="roundRect">
            <a:avLst/>
          </a:prstGeom>
          <a:solidFill>
            <a:schemeClr val="accent1">
              <a:lumMod val="60000"/>
              <a:lumOff val="40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b="1" dirty="0"/>
              <a:t>Source Database</a:t>
            </a:r>
          </a:p>
        </p:txBody>
      </p:sp>
      <p:sp>
        <p:nvSpPr>
          <p:cNvPr id="274" name="Rounded Rectangle 273"/>
          <p:cNvSpPr/>
          <p:nvPr/>
        </p:nvSpPr>
        <p:spPr>
          <a:xfrm>
            <a:off x="198094" y="3588940"/>
            <a:ext cx="740352" cy="275256"/>
          </a:xfrm>
          <a:prstGeom prst="roundRect">
            <a:avLst/>
          </a:prstGeom>
          <a:solidFill>
            <a:schemeClr val="accent1">
              <a:lumMod val="60000"/>
              <a:lumOff val="40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b="1" dirty="0"/>
              <a:t>Target Database</a:t>
            </a:r>
          </a:p>
        </p:txBody>
      </p:sp>
      <p:sp>
        <p:nvSpPr>
          <p:cNvPr id="275" name="Rectangle 274"/>
          <p:cNvSpPr/>
          <p:nvPr/>
        </p:nvSpPr>
        <p:spPr>
          <a:xfrm>
            <a:off x="5762820" y="2478153"/>
            <a:ext cx="3001176" cy="1384995"/>
          </a:xfrm>
          <a:prstGeom prst="rect">
            <a:avLst/>
          </a:prstGeom>
          <a:noFill/>
        </p:spPr>
        <p:txBody>
          <a:bodyPr wrap="square" rtlCol="0">
            <a:spAutoFit/>
          </a:bodyPr>
          <a:lstStyle/>
          <a:p>
            <a:pPr marL="139704" indent="-139704" defTabSz="364265" fontAlgn="base">
              <a:spcBef>
                <a:spcPct val="20000"/>
              </a:spcBef>
              <a:spcAft>
                <a:spcPct val="0"/>
              </a:spcAft>
              <a:buClr>
                <a:srgbClr val="000000"/>
              </a:buClr>
              <a:buFont typeface="Arial" panose="020B0604020202020204" pitchFamily="34" charset="0"/>
              <a:buChar char="•"/>
              <a:defRPr/>
            </a:pPr>
            <a:r>
              <a:rPr lang="en-US" sz="1000" kern="0" dirty="0">
                <a:solidFill>
                  <a:srgbClr val="000000"/>
                </a:solidFill>
                <a:ea typeface="ＭＳ Ｐゴシック" pitchFamily="34" charset="-128"/>
                <a:cs typeface="Calibri" pitchFamily="34" charset="0"/>
              </a:rPr>
              <a:t>Report Comparator will be used for data comparison by extracting the reports in Excel format.</a:t>
            </a:r>
          </a:p>
          <a:p>
            <a:pPr marL="139704" indent="-139704" defTabSz="364265" fontAlgn="base">
              <a:spcBef>
                <a:spcPct val="20000"/>
              </a:spcBef>
              <a:spcAft>
                <a:spcPct val="0"/>
              </a:spcAft>
              <a:buClr>
                <a:srgbClr val="000000"/>
              </a:buClr>
              <a:buFont typeface="Arial" panose="020B0604020202020204" pitchFamily="34" charset="0"/>
              <a:buChar char="•"/>
              <a:defRPr/>
            </a:pPr>
            <a:r>
              <a:rPr lang="en-US" sz="1000" kern="0" dirty="0">
                <a:solidFill>
                  <a:srgbClr val="000000"/>
                </a:solidFill>
                <a:ea typeface="ＭＳ Ｐゴシック" pitchFamily="34" charset="-128"/>
                <a:cs typeface="Calibri" pitchFamily="34" charset="0"/>
              </a:rPr>
              <a:t>Excel files will be compared as part of Data Comparison  for the given input value to verify:</a:t>
            </a:r>
          </a:p>
          <a:p>
            <a:pPr marL="412910" lvl="1" indent="-139704" defTabSz="364265" fontAlgn="base">
              <a:spcBef>
                <a:spcPct val="20000"/>
              </a:spcBef>
              <a:spcAft>
                <a:spcPct val="0"/>
              </a:spcAft>
              <a:buClr>
                <a:srgbClr val="000000"/>
              </a:buClr>
              <a:buFont typeface="Arial" panose="020B0604020202020204" pitchFamily="34" charset="0"/>
              <a:buChar char="•"/>
              <a:defRPr/>
            </a:pPr>
            <a:r>
              <a:rPr lang="en-US" sz="1000" kern="0" dirty="0">
                <a:solidFill>
                  <a:srgbClr val="000000"/>
                </a:solidFill>
                <a:ea typeface="ＭＳ Ｐゴシック" pitchFamily="34" charset="-128"/>
                <a:cs typeface="Calibri" pitchFamily="34" charset="0"/>
              </a:rPr>
              <a:t>Data between Source database generated reports and Target database generated reports</a:t>
            </a:r>
          </a:p>
        </p:txBody>
      </p:sp>
      <p:sp>
        <p:nvSpPr>
          <p:cNvPr id="72" name="Rectangle 71"/>
          <p:cNvSpPr/>
          <p:nvPr/>
        </p:nvSpPr>
        <p:spPr>
          <a:xfrm>
            <a:off x="5920058" y="4831324"/>
            <a:ext cx="1650779" cy="246221"/>
          </a:xfrm>
          <a:prstGeom prst="rect">
            <a:avLst/>
          </a:prstGeom>
        </p:spPr>
        <p:txBody>
          <a:bodyPr wrap="square">
            <a:spAutoFit/>
          </a:bodyPr>
          <a:lstStyle/>
          <a:p>
            <a:pPr defTabSz="571500">
              <a:defRPr/>
            </a:pPr>
            <a:r>
              <a:rPr lang="en-US" sz="1000" kern="0" dirty="0">
                <a:solidFill>
                  <a:srgbClr val="141414"/>
                </a:solidFill>
                <a:hlinkClick r:id="rId8" action="ppaction://hlinksldjump"/>
              </a:rPr>
              <a:t>Back to Coverage Types</a:t>
            </a:r>
            <a:endParaRPr lang="en-US" sz="1000" kern="0" dirty="0">
              <a:solidFill>
                <a:srgbClr val="141414"/>
              </a:solidFill>
            </a:endParaRPr>
          </a:p>
        </p:txBody>
      </p:sp>
      <p:pic>
        <p:nvPicPr>
          <p:cNvPr id="73" name="Picture 72"/>
          <p:cNvPicPr>
            <a:picLocks noChangeAspect="1"/>
          </p:cNvPicPr>
          <p:nvPr/>
        </p:nvPicPr>
        <p:blipFill>
          <a:blip r:embed="rId9"/>
          <a:stretch>
            <a:fillRect/>
          </a:stretch>
        </p:blipFill>
        <p:spPr>
          <a:xfrm>
            <a:off x="47735" y="2799775"/>
            <a:ext cx="484908" cy="288567"/>
          </a:xfrm>
          <a:prstGeom prst="rect">
            <a:avLst/>
          </a:prstGeom>
        </p:spPr>
      </p:pic>
      <p:pic>
        <p:nvPicPr>
          <p:cNvPr id="74" name="Picture 73"/>
          <p:cNvPicPr>
            <a:picLocks noChangeAspect="1"/>
          </p:cNvPicPr>
          <p:nvPr/>
        </p:nvPicPr>
        <p:blipFill>
          <a:blip r:embed="rId10"/>
          <a:stretch>
            <a:fillRect/>
          </a:stretch>
        </p:blipFill>
        <p:spPr>
          <a:xfrm>
            <a:off x="51742" y="402510"/>
            <a:ext cx="460084" cy="587917"/>
          </a:xfrm>
          <a:prstGeom prst="rect">
            <a:avLst/>
          </a:prstGeom>
        </p:spPr>
      </p:pic>
      <p:pic>
        <p:nvPicPr>
          <p:cNvPr id="75" name="Picture 74"/>
          <p:cNvPicPr>
            <a:picLocks noChangeAspect="1"/>
          </p:cNvPicPr>
          <p:nvPr/>
        </p:nvPicPr>
        <p:blipFill>
          <a:blip r:embed="rId11"/>
          <a:stretch>
            <a:fillRect/>
          </a:stretch>
        </p:blipFill>
        <p:spPr>
          <a:xfrm>
            <a:off x="454055" y="652767"/>
            <a:ext cx="313502" cy="340237"/>
          </a:xfrm>
          <a:prstGeom prst="rect">
            <a:avLst/>
          </a:prstGeom>
        </p:spPr>
      </p:pic>
      <p:sp>
        <p:nvSpPr>
          <p:cNvPr id="2" name="Rectangle 1"/>
          <p:cNvSpPr/>
          <p:nvPr/>
        </p:nvSpPr>
        <p:spPr>
          <a:xfrm>
            <a:off x="529819" y="2803508"/>
            <a:ext cx="2277978" cy="2827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smtClean="0">
                <a:solidFill>
                  <a:srgbClr val="00B0F0"/>
                </a:solidFill>
              </a:rPr>
              <a:t>On Cloud </a:t>
            </a:r>
            <a:r>
              <a:rPr lang="en-US" sz="1100" b="1" dirty="0" smtClean="0">
                <a:solidFill>
                  <a:schemeClr val="tx2"/>
                </a:solidFill>
              </a:rPr>
              <a:t>: BI Reports</a:t>
            </a:r>
            <a:endParaRPr lang="en-US" sz="1100" b="1" dirty="0">
              <a:solidFill>
                <a:schemeClr val="tx2"/>
              </a:solidFill>
            </a:endParaRPr>
          </a:p>
        </p:txBody>
      </p:sp>
    </p:spTree>
    <p:extLst>
      <p:ext uri="{BB962C8B-B14F-4D97-AF65-F5344CB8AC3E}">
        <p14:creationId xmlns:p14="http://schemas.microsoft.com/office/powerpoint/2010/main" val="221790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626507" y="840206"/>
            <a:ext cx="2517119" cy="342599"/>
          </a:xfrm>
          <a:prstGeom prst="rect">
            <a:avLst/>
          </a:prstGeom>
          <a:solidFill>
            <a:schemeClr val="accent1">
              <a:lumMod val="40000"/>
              <a:lumOff val="60000"/>
            </a:schemeClr>
          </a:solidFill>
          <a:ln w="25400" cap="flat" cmpd="sng" algn="ctr">
            <a:noFill/>
            <a:prstDash val="solid"/>
          </a:ln>
          <a:effectLst/>
        </p:spPr>
        <p:txBody>
          <a:bodyPr rtlCol="0" anchor="ctr"/>
          <a:lstStyle/>
          <a:p>
            <a:pPr algn="ctr" defTabSz="558841">
              <a:defRPr/>
            </a:pPr>
            <a:endParaRPr lang="en-US" sz="1100" kern="0">
              <a:solidFill>
                <a:prstClr val="white"/>
              </a:solidFill>
            </a:endParaRPr>
          </a:p>
        </p:txBody>
      </p:sp>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Performance Testing Approach</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grpSp>
        <p:nvGrpSpPr>
          <p:cNvPr id="4" name="Group 3"/>
          <p:cNvGrpSpPr/>
          <p:nvPr/>
        </p:nvGrpSpPr>
        <p:grpSpPr>
          <a:xfrm>
            <a:off x="33041" y="814463"/>
            <a:ext cx="9037602" cy="3891162"/>
            <a:chOff x="52865" y="1303141"/>
            <a:chExt cx="14460163" cy="6225859"/>
          </a:xfrm>
        </p:grpSpPr>
        <p:grpSp>
          <p:nvGrpSpPr>
            <p:cNvPr id="177" name="Group 176"/>
            <p:cNvGrpSpPr/>
            <p:nvPr/>
          </p:nvGrpSpPr>
          <p:grpSpPr>
            <a:xfrm>
              <a:off x="52865" y="1303141"/>
              <a:ext cx="14460163" cy="6225859"/>
              <a:chOff x="-262731" y="800947"/>
              <a:chExt cx="19377902" cy="8446576"/>
            </a:xfrm>
          </p:grpSpPr>
          <p:cxnSp>
            <p:nvCxnSpPr>
              <p:cNvPr id="182" name="Straight Connector 181"/>
              <p:cNvCxnSpPr/>
              <p:nvPr/>
            </p:nvCxnSpPr>
            <p:spPr>
              <a:xfrm>
                <a:off x="1898225" y="800947"/>
                <a:ext cx="0" cy="8390698"/>
              </a:xfrm>
              <a:prstGeom prst="line">
                <a:avLst/>
              </a:prstGeom>
              <a:noFill/>
              <a:ln w="6350" cap="flat" cmpd="sng" algn="ctr">
                <a:solidFill>
                  <a:srgbClr val="FFFFFF">
                    <a:lumMod val="75000"/>
                  </a:srgbClr>
                </a:solidFill>
                <a:prstDash val="sysDash"/>
              </a:ln>
              <a:effectLst/>
            </p:spPr>
          </p:cxnSp>
          <p:sp>
            <p:nvSpPr>
              <p:cNvPr id="184" name="Rectangle 183"/>
              <p:cNvSpPr/>
              <p:nvPr/>
            </p:nvSpPr>
            <p:spPr>
              <a:xfrm>
                <a:off x="1898225" y="856825"/>
                <a:ext cx="5562554" cy="743683"/>
              </a:xfrm>
              <a:prstGeom prst="rect">
                <a:avLst/>
              </a:prstGeom>
              <a:solidFill>
                <a:srgbClr val="50B3CF">
                  <a:lumMod val="20000"/>
                  <a:lumOff val="80000"/>
                </a:srgbClr>
              </a:solidFill>
              <a:ln w="25400" cap="flat" cmpd="sng" algn="ctr">
                <a:noFill/>
                <a:prstDash val="solid"/>
              </a:ln>
              <a:effectLst/>
            </p:spPr>
            <p:txBody>
              <a:bodyPr rtlCol="0" anchor="ctr"/>
              <a:lstStyle/>
              <a:p>
                <a:pPr algn="ctr" defTabSz="558841">
                  <a:defRPr/>
                </a:pPr>
                <a:endParaRPr lang="en-US" sz="1100" kern="0">
                  <a:solidFill>
                    <a:prstClr val="white"/>
                  </a:solidFill>
                </a:endParaRPr>
              </a:p>
            </p:txBody>
          </p:sp>
          <p:sp>
            <p:nvSpPr>
              <p:cNvPr id="185" name="Rectangle 184"/>
              <p:cNvSpPr/>
              <p:nvPr/>
            </p:nvSpPr>
            <p:spPr>
              <a:xfrm>
                <a:off x="12799199" y="873801"/>
                <a:ext cx="5747775" cy="743683"/>
              </a:xfrm>
              <a:prstGeom prst="rect">
                <a:avLst/>
              </a:prstGeom>
              <a:solidFill>
                <a:schemeClr val="accent1">
                  <a:lumMod val="60000"/>
                  <a:lumOff val="40000"/>
                </a:schemeClr>
              </a:solidFill>
              <a:ln w="25400" cap="flat" cmpd="sng" algn="ctr">
                <a:noFill/>
                <a:prstDash val="solid"/>
              </a:ln>
              <a:effectLst/>
            </p:spPr>
            <p:txBody>
              <a:bodyPr rtlCol="0" anchor="ctr"/>
              <a:lstStyle/>
              <a:p>
                <a:pPr algn="ctr" defTabSz="558841">
                  <a:defRPr/>
                </a:pPr>
                <a:endParaRPr lang="en-US" sz="1100" kern="0">
                  <a:solidFill>
                    <a:prstClr val="white"/>
                  </a:solidFill>
                </a:endParaRPr>
              </a:p>
            </p:txBody>
          </p:sp>
          <p:sp>
            <p:nvSpPr>
              <p:cNvPr id="186" name="TextBox 185"/>
              <p:cNvSpPr txBox="1"/>
              <p:nvPr/>
            </p:nvSpPr>
            <p:spPr>
              <a:xfrm>
                <a:off x="2972650" y="995649"/>
                <a:ext cx="3892973" cy="527098"/>
              </a:xfrm>
              <a:prstGeom prst="rect">
                <a:avLst/>
              </a:prstGeom>
              <a:noFill/>
            </p:spPr>
            <p:txBody>
              <a:bodyPr wrap="square" rtlCol="0">
                <a:spAutoFit/>
              </a:bodyPr>
              <a:lstStyle>
                <a:defPPr>
                  <a:defRPr lang="en-US"/>
                </a:defPPr>
                <a:lvl1pPr>
                  <a:defRPr b="1"/>
                </a:lvl1pPr>
              </a:lstStyle>
              <a:p>
                <a:pPr algn="ctr" defTabSz="558841">
                  <a:defRPr/>
                </a:pPr>
                <a:r>
                  <a:rPr lang="en-US" sz="978" kern="0" dirty="0">
                    <a:solidFill>
                      <a:prstClr val="black"/>
                    </a:solidFill>
                    <a:latin typeface="Calibri" panose="020F0502020204030204" pitchFamily="34" charset="0"/>
                  </a:rPr>
                  <a:t>History Migration</a:t>
                </a:r>
              </a:p>
            </p:txBody>
          </p:sp>
          <p:sp>
            <p:nvSpPr>
              <p:cNvPr id="187" name="Pentagon 186"/>
              <p:cNvSpPr/>
              <p:nvPr/>
            </p:nvSpPr>
            <p:spPr>
              <a:xfrm>
                <a:off x="-262731" y="1906621"/>
                <a:ext cx="2221065" cy="1566995"/>
              </a:xfrm>
              <a:prstGeom prst="homePlate">
                <a:avLst/>
              </a:prstGeom>
              <a:solidFill>
                <a:srgbClr val="50B3CF"/>
              </a:solidFill>
              <a:ln w="12700" cap="flat" cmpd="sng" algn="ctr">
                <a:noFill/>
                <a:prstDash val="solid"/>
                <a:miter lim="800000"/>
              </a:ln>
              <a:effectLst/>
            </p:spPr>
            <p:txBody>
              <a:bodyPr rtlCol="0" anchor="ctr"/>
              <a:lstStyle/>
              <a:p>
                <a:pPr algn="ctr" defTabSz="558841">
                  <a:defRPr/>
                </a:pPr>
                <a:r>
                  <a:rPr lang="en-US" sz="875" b="1" kern="0" dirty="0">
                    <a:solidFill>
                      <a:prstClr val="white"/>
                    </a:solidFill>
                  </a:rPr>
                  <a:t>SIT Completion </a:t>
                </a:r>
              </a:p>
            </p:txBody>
          </p:sp>
          <p:pic>
            <p:nvPicPr>
              <p:cNvPr id="188" name="Picture 1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68" y="1909157"/>
                <a:ext cx="1416911" cy="1416911"/>
              </a:xfrm>
              <a:prstGeom prst="rect">
                <a:avLst/>
              </a:prstGeom>
            </p:spPr>
          </p:pic>
          <p:sp>
            <p:nvSpPr>
              <p:cNvPr id="189" name="TextBox 188"/>
              <p:cNvSpPr txBox="1"/>
              <p:nvPr/>
            </p:nvSpPr>
            <p:spPr>
              <a:xfrm>
                <a:off x="3193666" y="1897982"/>
                <a:ext cx="4209251" cy="1954171"/>
              </a:xfrm>
              <a:prstGeom prst="rect">
                <a:avLst/>
              </a:prstGeom>
            </p:spPr>
            <p:txBody>
              <a:bodyPr wrap="square">
                <a:spAutoFit/>
              </a:bodyPr>
              <a:lstStyle>
                <a:defPPr>
                  <a:defRPr lang="en-US"/>
                </a:defPPr>
                <a:lvl1pPr marL="285750" indent="-285750" defTabSz="914400">
                  <a:buFontTx/>
                  <a:buBlip>
                    <a:blip r:embed="rId4"/>
                  </a:buBlip>
                  <a:defRPr sz="1000">
                    <a:solidFill>
                      <a:prstClr val="black"/>
                    </a:solidFill>
                    <a:latin typeface="Calibri" panose="020F0502020204030204"/>
                  </a:defRPr>
                </a:lvl1pPr>
              </a:lstStyle>
              <a:p>
                <a:pPr marL="178594" indent="-178594" defTabSz="745121">
                  <a:buClr>
                    <a:srgbClr val="50B3CF">
                      <a:lumMod val="50000"/>
                    </a:srgbClr>
                  </a:buClr>
                  <a:buFont typeface="Wingdings" panose="05000000000000000000" pitchFamily="2" charset="2"/>
                  <a:buChar char="Ø"/>
                  <a:defRPr/>
                </a:pPr>
                <a:r>
                  <a:rPr lang="en-US" sz="875" kern="0" dirty="0">
                    <a:latin typeface="+mn-lt"/>
                  </a:rPr>
                  <a:t>Capture the migration cut over schedule window</a:t>
                </a:r>
              </a:p>
              <a:p>
                <a:pPr marL="178594" indent="-178594" defTabSz="745121">
                  <a:buClr>
                    <a:srgbClr val="50B3CF">
                      <a:lumMod val="50000"/>
                    </a:srgbClr>
                  </a:buClr>
                  <a:buFont typeface="Wingdings" panose="05000000000000000000" pitchFamily="2" charset="2"/>
                  <a:buChar char="Ø"/>
                  <a:defRPr/>
                </a:pPr>
                <a:endParaRPr lang="en-US" sz="875" kern="0" dirty="0">
                  <a:latin typeface="+mn-lt"/>
                </a:endParaRPr>
              </a:p>
              <a:p>
                <a:pPr marL="178594" indent="-178594" defTabSz="745121">
                  <a:buClr>
                    <a:srgbClr val="50B3CF">
                      <a:lumMod val="50000"/>
                    </a:srgbClr>
                  </a:buClr>
                  <a:buFont typeface="Wingdings" panose="05000000000000000000" pitchFamily="2" charset="2"/>
                  <a:buChar char="Ø"/>
                  <a:defRPr/>
                </a:pPr>
                <a:r>
                  <a:rPr lang="en-US" sz="875" kern="0" dirty="0">
                    <a:latin typeface="+mn-lt"/>
                  </a:rPr>
                  <a:t>Monitor the history load execution runtime and schedule in Target  environment</a:t>
                </a:r>
              </a:p>
            </p:txBody>
          </p:sp>
          <p:sp>
            <p:nvSpPr>
              <p:cNvPr id="190" name="TextBox 189"/>
              <p:cNvSpPr txBox="1"/>
              <p:nvPr/>
            </p:nvSpPr>
            <p:spPr>
              <a:xfrm>
                <a:off x="3426818" y="4652645"/>
                <a:ext cx="3976097" cy="1661881"/>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sz="875" dirty="0"/>
                  <a:t>Report performance issue in case the migration cut over exceeds the scheduled down time.</a:t>
                </a:r>
              </a:p>
              <a:p>
                <a:endParaRPr lang="en-US" sz="875" dirty="0"/>
              </a:p>
            </p:txBody>
          </p:sp>
          <p:pic>
            <p:nvPicPr>
              <p:cNvPr id="191" name="Picture 1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2351" y="4504748"/>
                <a:ext cx="1787255" cy="1569296"/>
              </a:xfrm>
              <a:prstGeom prst="rect">
                <a:avLst/>
              </a:prstGeom>
            </p:spPr>
          </p:pic>
          <p:sp>
            <p:nvSpPr>
              <p:cNvPr id="192" name="TextBox 191"/>
              <p:cNvSpPr txBox="1"/>
              <p:nvPr/>
            </p:nvSpPr>
            <p:spPr>
              <a:xfrm>
                <a:off x="13336740" y="995649"/>
                <a:ext cx="5778431" cy="527098"/>
              </a:xfrm>
              <a:prstGeom prst="rect">
                <a:avLst/>
              </a:prstGeom>
              <a:noFill/>
            </p:spPr>
            <p:txBody>
              <a:bodyPr wrap="square" rtlCol="0">
                <a:spAutoFit/>
              </a:bodyPr>
              <a:lstStyle>
                <a:defPPr>
                  <a:defRPr lang="en-US"/>
                </a:defPPr>
                <a:lvl1pPr>
                  <a:defRPr b="1"/>
                </a:lvl1pPr>
              </a:lstStyle>
              <a:p>
                <a:pPr algn="ctr" defTabSz="558841">
                  <a:defRPr/>
                </a:pPr>
                <a:r>
                  <a:rPr lang="en-US" sz="978" kern="0" dirty="0">
                    <a:solidFill>
                      <a:prstClr val="black"/>
                    </a:solidFill>
                    <a:latin typeface="Calibri" panose="020F0502020204030204" pitchFamily="34" charset="0"/>
                  </a:rPr>
                  <a:t>Reports Performance Post Migration </a:t>
                </a:r>
              </a:p>
            </p:txBody>
          </p:sp>
          <p:sp>
            <p:nvSpPr>
              <p:cNvPr id="193" name="Teardrop 192"/>
              <p:cNvSpPr/>
              <p:nvPr/>
            </p:nvSpPr>
            <p:spPr>
              <a:xfrm>
                <a:off x="13789682" y="1065418"/>
                <a:ext cx="357634" cy="357631"/>
              </a:xfrm>
              <a:prstGeom prst="teardrop">
                <a:avLst/>
              </a:prstGeom>
              <a:solidFill>
                <a:sysClr val="window" lastClr="FFFFFF">
                  <a:lumMod val="65000"/>
                </a:sysClr>
              </a:solidFill>
              <a:ln w="9525" cap="flat" cmpd="sng" algn="ctr">
                <a:noFill/>
                <a:prstDash val="solid"/>
              </a:ln>
              <a:effectLst/>
            </p:spPr>
            <p:txBody>
              <a:bodyPr rtlCol="0" anchor="ctr"/>
              <a:lstStyle/>
              <a:p>
                <a:pPr algn="ctr" defTabSz="745121">
                  <a:defRPr/>
                </a:pPr>
                <a:endParaRPr lang="en-US" sz="1467" kern="0">
                  <a:solidFill>
                    <a:prstClr val="white"/>
                  </a:solidFill>
                </a:endParaRPr>
              </a:p>
            </p:txBody>
          </p:sp>
          <p:grpSp>
            <p:nvGrpSpPr>
              <p:cNvPr id="194" name="Group 193"/>
              <p:cNvGrpSpPr/>
              <p:nvPr/>
            </p:nvGrpSpPr>
            <p:grpSpPr>
              <a:xfrm>
                <a:off x="4000500" y="6820212"/>
                <a:ext cx="11391900" cy="1090699"/>
                <a:chOff x="3516890" y="2240599"/>
                <a:chExt cx="2486024" cy="557744"/>
              </a:xfrm>
            </p:grpSpPr>
            <p:pic>
              <p:nvPicPr>
                <p:cNvPr id="207" name="Picture 2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890" y="2240599"/>
                  <a:ext cx="557744" cy="557744"/>
                </a:xfrm>
                <a:prstGeom prst="rect">
                  <a:avLst/>
                </a:prstGeom>
              </p:spPr>
            </p:pic>
            <p:sp>
              <p:nvSpPr>
                <p:cNvPr id="208" name="TextBox 207"/>
                <p:cNvSpPr txBox="1"/>
                <p:nvPr/>
              </p:nvSpPr>
              <p:spPr>
                <a:xfrm>
                  <a:off x="4019915" y="2289813"/>
                  <a:ext cx="1982999" cy="280500"/>
                </a:xfrm>
                <a:prstGeom prst="rect">
                  <a:avLst/>
                </a:prstGeom>
                <a:solidFill>
                  <a:srgbClr val="387C2C">
                    <a:lumMod val="60000"/>
                    <a:lumOff val="40000"/>
                  </a:srgbClr>
                </a:solidFill>
              </p:spPr>
              <p:txBody>
                <a:bodyPr wrap="square">
                  <a:spAutoFit/>
                </a:bodyPr>
                <a:lstStyle>
                  <a:defPPr>
                    <a:defRPr lang="en-US"/>
                  </a:defPPr>
                  <a:lvl1pPr marL="285750" indent="-285750" defTabSz="914400">
                    <a:buFontTx/>
                    <a:buBlip>
                      <a:blip r:embed="rId4"/>
                    </a:buBlip>
                    <a:defRPr sz="1000">
                      <a:solidFill>
                        <a:prstClr val="black"/>
                      </a:solidFill>
                      <a:latin typeface="Calibri" panose="020F0502020204030204"/>
                    </a:defRPr>
                  </a:lvl1pPr>
                </a:lstStyle>
                <a:p>
                  <a:pPr marL="0" indent="0" defTabSz="571500">
                    <a:buNone/>
                    <a:defRPr/>
                  </a:pPr>
                  <a:r>
                    <a:rPr lang="en-US" sz="1042" b="1" kern="0" dirty="0">
                      <a:solidFill>
                        <a:srgbClr val="141414"/>
                      </a:solidFill>
                      <a:latin typeface="Calibri" panose="020F0502020204030204" pitchFamily="34" charset="0"/>
                    </a:rPr>
                    <a:t>Flag in case of any variations from threshold</a:t>
                  </a:r>
                </a:p>
              </p:txBody>
            </p:sp>
          </p:grpSp>
          <p:sp>
            <p:nvSpPr>
              <p:cNvPr id="195" name="TextBox 194"/>
              <p:cNvSpPr txBox="1"/>
              <p:nvPr/>
            </p:nvSpPr>
            <p:spPr>
              <a:xfrm>
                <a:off x="14204241" y="1868874"/>
                <a:ext cx="4632723" cy="2538754"/>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sz="875" dirty="0"/>
                  <a:t>Identify the select set of reports for performance testing</a:t>
                </a:r>
              </a:p>
              <a:p>
                <a:r>
                  <a:rPr lang="en-US" sz="875" dirty="0"/>
                  <a:t>Baseline the run time statistic for BI reports pointing from Source</a:t>
                </a:r>
              </a:p>
              <a:p>
                <a:r>
                  <a:rPr lang="en-US" sz="875" dirty="0"/>
                  <a:t>Run and measure the report runtime statistics in Target environment</a:t>
                </a:r>
              </a:p>
              <a:p>
                <a:endParaRPr lang="en-US" sz="875" dirty="0"/>
              </a:p>
            </p:txBody>
          </p:sp>
          <p:pic>
            <p:nvPicPr>
              <p:cNvPr id="196" name="Picture 195"/>
              <p:cNvPicPr>
                <a:picLocks noChangeAspect="1"/>
              </p:cNvPicPr>
              <p:nvPr/>
            </p:nvPicPr>
            <p:blipFill>
              <a:blip r:embed="rId7" cstate="print">
                <a:duotone>
                  <a:prstClr val="black"/>
                  <a:srgbClr val="387C2C">
                    <a:tint val="45000"/>
                    <a:satMod val="400000"/>
                  </a:srgbClr>
                </a:duotone>
                <a:extLst>
                  <a:ext uri="{28A0092B-C50C-407E-A947-70E740481C1C}">
                    <a14:useLocalDpi xmlns:a14="http://schemas.microsoft.com/office/drawing/2010/main" val="0"/>
                  </a:ext>
                </a:extLst>
              </a:blip>
              <a:stretch>
                <a:fillRect/>
              </a:stretch>
            </p:blipFill>
            <p:spPr>
              <a:xfrm>
                <a:off x="13010974" y="4466289"/>
                <a:ext cx="951518" cy="1142676"/>
              </a:xfrm>
              <a:prstGeom prst="rect">
                <a:avLst/>
              </a:prstGeom>
            </p:spPr>
          </p:pic>
          <p:pic>
            <p:nvPicPr>
              <p:cNvPr id="197" name="Picture 196"/>
              <p:cNvPicPr>
                <a:picLocks noChangeAspect="1"/>
              </p:cNvPicPr>
              <p:nvPr/>
            </p:nvPicPr>
            <p:blipFill>
              <a:blip r:embed="rId8" cstate="print">
                <a:duotone>
                  <a:srgbClr val="387C2C">
                    <a:shade val="45000"/>
                    <a:satMod val="135000"/>
                  </a:srgbClr>
                  <a:prstClr val="white"/>
                </a:duotone>
                <a:extLst>
                  <a:ext uri="{28A0092B-C50C-407E-A947-70E740481C1C}">
                    <a14:useLocalDpi xmlns:a14="http://schemas.microsoft.com/office/drawing/2010/main" val="0"/>
                  </a:ext>
                </a:extLst>
              </a:blip>
              <a:stretch>
                <a:fillRect/>
              </a:stretch>
            </p:blipFill>
            <p:spPr>
              <a:xfrm>
                <a:off x="13062428" y="2030175"/>
                <a:ext cx="828403" cy="1058863"/>
              </a:xfrm>
              <a:prstGeom prst="rect">
                <a:avLst/>
              </a:prstGeom>
            </p:spPr>
          </p:pic>
          <p:sp>
            <p:nvSpPr>
              <p:cNvPr id="198" name="Rectangle 197"/>
              <p:cNvSpPr/>
              <p:nvPr/>
            </p:nvSpPr>
            <p:spPr>
              <a:xfrm>
                <a:off x="553728" y="8023322"/>
                <a:ext cx="8072013" cy="853768"/>
              </a:xfrm>
              <a:prstGeom prst="rect">
                <a:avLst/>
              </a:prstGeom>
            </p:spPr>
            <p:txBody>
              <a:bodyPr wrap="square">
                <a:spAutoFit/>
              </a:bodyPr>
              <a:lstStyle/>
              <a:p>
                <a:pPr marL="232851" indent="-232851" defTabSz="571500">
                  <a:buBlip>
                    <a:blip r:embed="rId4"/>
                  </a:buBlip>
                  <a:defRPr/>
                </a:pPr>
                <a:r>
                  <a:rPr lang="en-US" sz="978" kern="0" dirty="0">
                    <a:solidFill>
                      <a:prstClr val="white"/>
                    </a:solidFill>
                    <a:latin typeface="Calibri" panose="020F0502020204030204" pitchFamily="34" charset="0"/>
                  </a:rPr>
                  <a:t>Automated Reconciliation Scripts to reconcile data between Teradata &amp; SAP HANA/Hadoop</a:t>
                </a:r>
              </a:p>
            </p:txBody>
          </p:sp>
          <p:sp>
            <p:nvSpPr>
              <p:cNvPr id="199" name="Rectangle 198"/>
              <p:cNvSpPr/>
              <p:nvPr/>
            </p:nvSpPr>
            <p:spPr>
              <a:xfrm>
                <a:off x="9813849" y="8053714"/>
                <a:ext cx="7559865" cy="853768"/>
              </a:xfrm>
              <a:prstGeom prst="rect">
                <a:avLst/>
              </a:prstGeom>
            </p:spPr>
            <p:txBody>
              <a:bodyPr wrap="square">
                <a:spAutoFit/>
              </a:bodyPr>
              <a:lstStyle/>
              <a:p>
                <a:pPr marL="232851" indent="-232851" defTabSz="571500">
                  <a:buBlip>
                    <a:blip r:embed="rId4"/>
                  </a:buBlip>
                  <a:defRPr/>
                </a:pPr>
                <a:r>
                  <a:rPr lang="en-US" sz="978" kern="0" dirty="0">
                    <a:solidFill>
                      <a:prstClr val="white"/>
                    </a:solidFill>
                    <a:latin typeface="Calibri" panose="020F0502020204030204" pitchFamily="34" charset="0"/>
                  </a:rPr>
                  <a:t>Cognizant Test Team  provides detailed Test Plan and coordinates Regression/UAT Testing with SCE users</a:t>
                </a:r>
              </a:p>
            </p:txBody>
          </p:sp>
          <p:sp>
            <p:nvSpPr>
              <p:cNvPr id="202" name="TextBox 201"/>
              <p:cNvSpPr txBox="1"/>
              <p:nvPr/>
            </p:nvSpPr>
            <p:spPr>
              <a:xfrm>
                <a:off x="14204241" y="4425402"/>
                <a:ext cx="4251300" cy="1369591"/>
              </a:xfrm>
              <a:prstGeom prst="rect">
                <a:avLst/>
              </a:prstGeom>
            </p:spPr>
            <p:txBody>
              <a:bodyPr wrap="square">
                <a:spAutoFit/>
              </a:bodyPr>
              <a:lstStyle>
                <a:defPPr>
                  <a:defRPr lang="en-US"/>
                </a:defPPr>
                <a:lvl1pPr marL="285750" marR="0" lvl="0" indent="-285750" defTabSz="914400" fontAlgn="auto">
                  <a:lnSpc>
                    <a:spcPct val="100000"/>
                  </a:lnSpc>
                  <a:spcBef>
                    <a:spcPts val="0"/>
                  </a:spcBef>
                  <a:spcAft>
                    <a:spcPts val="0"/>
                  </a:spcAft>
                  <a:buClrTx/>
                  <a:buSzTx/>
                  <a:buFontTx/>
                  <a:buBlip>
                    <a:blip r:embed="rId4"/>
                  </a:buBlip>
                  <a:tabLst/>
                  <a:defRPr kumimoji="0" sz="1000" b="0" i="0" u="none" strike="noStrike" kern="0" cap="none" spc="0" normalizeH="0" baseline="0">
                    <a:ln>
                      <a:noFill/>
                    </a:ln>
                    <a:solidFill>
                      <a:prstClr val="black"/>
                    </a:solidFill>
                    <a:effectLst/>
                    <a:uLnTx/>
                    <a:uFillTx/>
                    <a:latin typeface="Calibri" panose="020F0502020204030204"/>
                  </a:defRPr>
                </a:lvl1pPr>
              </a:lstStyle>
              <a:p>
                <a:pPr marL="178594" indent="-178594" defTabSz="745121">
                  <a:buClr>
                    <a:srgbClr val="50B3CF">
                      <a:lumMod val="50000"/>
                    </a:srgbClr>
                  </a:buClr>
                  <a:buFont typeface="Wingdings" panose="05000000000000000000" pitchFamily="2" charset="2"/>
                  <a:buChar char="Ø"/>
                  <a:defRPr/>
                </a:pPr>
                <a:r>
                  <a:rPr lang="en-US" sz="875" dirty="0">
                    <a:latin typeface="+mn-lt"/>
                  </a:rPr>
                  <a:t>Compare the run times of the reports and report anomalies in case of deviations greater than threshold</a:t>
                </a:r>
              </a:p>
            </p:txBody>
          </p:sp>
          <p:sp>
            <p:nvSpPr>
              <p:cNvPr id="206" name="TextBox 205"/>
              <p:cNvSpPr txBox="1"/>
              <p:nvPr/>
            </p:nvSpPr>
            <p:spPr>
              <a:xfrm>
                <a:off x="191775" y="7406763"/>
                <a:ext cx="2970314" cy="534474"/>
              </a:xfrm>
              <a:prstGeom prst="rect">
                <a:avLst/>
              </a:prstGeom>
              <a:noFill/>
            </p:spPr>
            <p:txBody>
              <a:bodyPr wrap="none" rtlCol="0">
                <a:spAutoFit/>
              </a:bodyPr>
              <a:lstStyle/>
              <a:p>
                <a:pPr defTabSz="571500">
                  <a:defRPr/>
                </a:pPr>
                <a:r>
                  <a:rPr lang="en-US" sz="1000" b="1" kern="0" dirty="0">
                    <a:solidFill>
                      <a:schemeClr val="accent1">
                        <a:lumMod val="50000"/>
                      </a:schemeClr>
                    </a:solidFill>
                  </a:rPr>
                  <a:t>Key Considerations</a:t>
                </a:r>
              </a:p>
            </p:txBody>
          </p:sp>
          <p:cxnSp>
            <p:nvCxnSpPr>
              <p:cNvPr id="181" name="Straight Connector 180"/>
              <p:cNvCxnSpPr/>
              <p:nvPr/>
            </p:nvCxnSpPr>
            <p:spPr>
              <a:xfrm>
                <a:off x="7402917" y="856825"/>
                <a:ext cx="0" cy="8307622"/>
              </a:xfrm>
              <a:prstGeom prst="line">
                <a:avLst/>
              </a:prstGeom>
              <a:noFill/>
              <a:ln w="6350" cap="flat" cmpd="sng" algn="ctr">
                <a:solidFill>
                  <a:srgbClr val="FFFFFF">
                    <a:lumMod val="75000"/>
                  </a:srgbClr>
                </a:solidFill>
                <a:prstDash val="sysDash"/>
              </a:ln>
              <a:effectLst/>
            </p:spPr>
          </p:cxnSp>
          <p:cxnSp>
            <p:nvCxnSpPr>
              <p:cNvPr id="183" name="Straight Connector 182"/>
              <p:cNvCxnSpPr/>
              <p:nvPr/>
            </p:nvCxnSpPr>
            <p:spPr>
              <a:xfrm>
                <a:off x="12805942" y="856825"/>
                <a:ext cx="0" cy="8390698"/>
              </a:xfrm>
              <a:prstGeom prst="line">
                <a:avLst/>
              </a:prstGeom>
              <a:noFill/>
              <a:ln w="6350" cap="flat" cmpd="sng" algn="ctr">
                <a:solidFill>
                  <a:srgbClr val="FFFFFF">
                    <a:lumMod val="75000"/>
                  </a:srgbClr>
                </a:solidFill>
                <a:prstDash val="sysDash"/>
              </a:ln>
              <a:effectLst/>
            </p:spPr>
          </p:cxnSp>
          <p:sp>
            <p:nvSpPr>
              <p:cNvPr id="200" name="Rectangle 199"/>
              <p:cNvSpPr/>
              <p:nvPr/>
            </p:nvSpPr>
            <p:spPr>
              <a:xfrm>
                <a:off x="291715" y="7917272"/>
                <a:ext cx="17793086" cy="1185657"/>
              </a:xfrm>
              <a:prstGeom prst="rect">
                <a:avLst/>
              </a:prstGeom>
              <a:solidFill>
                <a:srgbClr val="6DB33F">
                  <a:lumMod val="20000"/>
                  <a:lumOff val="80000"/>
                </a:srgbClr>
              </a:solidFill>
              <a:ln w="12700" cap="flat" cmpd="sng" algn="ctr">
                <a:solidFill>
                  <a:srgbClr val="5B9BD5">
                    <a:shade val="50000"/>
                    <a:alpha val="15000"/>
                  </a:srgbClr>
                </a:solidFill>
                <a:prstDash val="solid"/>
                <a:miter lim="800000"/>
              </a:ln>
              <a:effectLst/>
            </p:spPr>
            <p:txBody>
              <a:bodyPr rtlCol="0" anchor="ctr"/>
              <a:lstStyle/>
              <a:p>
                <a:pPr algn="ctr" defTabSz="745121">
                  <a:defRPr/>
                </a:pPr>
                <a:endParaRPr lang="en-US" sz="1000" kern="0" dirty="0">
                  <a:solidFill>
                    <a:srgbClr val="141414"/>
                  </a:solidFill>
                </a:endParaRPr>
              </a:p>
            </p:txBody>
          </p:sp>
          <p:sp>
            <p:nvSpPr>
              <p:cNvPr id="201" name="Rectangle 200"/>
              <p:cNvSpPr/>
              <p:nvPr/>
            </p:nvSpPr>
            <p:spPr>
              <a:xfrm>
                <a:off x="706127" y="8175721"/>
                <a:ext cx="8072015" cy="534474"/>
              </a:xfrm>
              <a:prstGeom prst="rect">
                <a:avLst/>
              </a:prstGeom>
            </p:spPr>
            <p:txBody>
              <a:bodyPr wrap="square">
                <a:spAutoFit/>
              </a:bodyPr>
              <a:lstStyle/>
              <a:p>
                <a:pPr marL="142882" indent="-142882" defTabSz="571500">
                  <a:buFont typeface="Wingdings" panose="05000000000000000000" pitchFamily="2" charset="2"/>
                  <a:buChar char="§"/>
                  <a:defRPr/>
                </a:pPr>
                <a:r>
                  <a:rPr lang="en-US" sz="1000" kern="0" dirty="0">
                    <a:solidFill>
                      <a:srgbClr val="141414"/>
                    </a:solidFill>
                  </a:rPr>
                  <a:t>Environment comparable to production Volume</a:t>
                </a:r>
              </a:p>
            </p:txBody>
          </p:sp>
          <p:sp>
            <p:nvSpPr>
              <p:cNvPr id="203" name="Rectangle 202"/>
              <p:cNvSpPr/>
              <p:nvPr/>
            </p:nvSpPr>
            <p:spPr>
              <a:xfrm>
                <a:off x="706127" y="8690072"/>
                <a:ext cx="8072015" cy="534474"/>
              </a:xfrm>
              <a:prstGeom prst="rect">
                <a:avLst/>
              </a:prstGeom>
            </p:spPr>
            <p:txBody>
              <a:bodyPr wrap="square">
                <a:spAutoFit/>
              </a:bodyPr>
              <a:lstStyle/>
              <a:p>
                <a:pPr marL="142882" indent="-142882" defTabSz="571500">
                  <a:buFont typeface="Wingdings" panose="05000000000000000000" pitchFamily="2" charset="2"/>
                  <a:buChar char="§"/>
                  <a:defRPr/>
                </a:pPr>
                <a:r>
                  <a:rPr lang="en-US" sz="1000" kern="0" dirty="0">
                    <a:solidFill>
                      <a:srgbClr val="141414"/>
                    </a:solidFill>
                  </a:rPr>
                  <a:t>Seamless  and adequate data provisioning</a:t>
                </a:r>
              </a:p>
            </p:txBody>
          </p:sp>
          <p:sp>
            <p:nvSpPr>
              <p:cNvPr id="204" name="Rectangle 203"/>
              <p:cNvSpPr/>
              <p:nvPr/>
            </p:nvSpPr>
            <p:spPr>
              <a:xfrm>
                <a:off x="10383528" y="8156673"/>
                <a:ext cx="8072015" cy="534474"/>
              </a:xfrm>
              <a:prstGeom prst="rect">
                <a:avLst/>
              </a:prstGeom>
            </p:spPr>
            <p:txBody>
              <a:bodyPr wrap="square">
                <a:spAutoFit/>
              </a:bodyPr>
              <a:lstStyle/>
              <a:p>
                <a:pPr marL="142882" indent="-142882" defTabSz="571500">
                  <a:buFont typeface="Wingdings" panose="05000000000000000000" pitchFamily="2" charset="2"/>
                  <a:buChar char="§"/>
                  <a:defRPr/>
                </a:pPr>
                <a:r>
                  <a:rPr lang="en-US" sz="1000" kern="0" dirty="0">
                    <a:solidFill>
                      <a:srgbClr val="141414"/>
                    </a:solidFill>
                  </a:rPr>
                  <a:t>Baselined Runtimes and Threshold</a:t>
                </a:r>
              </a:p>
            </p:txBody>
          </p:sp>
          <p:sp>
            <p:nvSpPr>
              <p:cNvPr id="205" name="Rectangle 204"/>
              <p:cNvSpPr/>
              <p:nvPr/>
            </p:nvSpPr>
            <p:spPr>
              <a:xfrm>
                <a:off x="10383528" y="8671022"/>
                <a:ext cx="8072015" cy="534474"/>
              </a:xfrm>
              <a:prstGeom prst="rect">
                <a:avLst/>
              </a:prstGeom>
            </p:spPr>
            <p:txBody>
              <a:bodyPr wrap="square">
                <a:spAutoFit/>
              </a:bodyPr>
              <a:lstStyle/>
              <a:p>
                <a:pPr marL="142882" indent="-142882" defTabSz="571500">
                  <a:buFont typeface="Wingdings" panose="05000000000000000000" pitchFamily="2" charset="2"/>
                  <a:buChar char="§"/>
                  <a:defRPr/>
                </a:pPr>
                <a:r>
                  <a:rPr lang="en-US" sz="1000" kern="0" dirty="0">
                    <a:solidFill>
                      <a:srgbClr val="141414"/>
                    </a:solidFill>
                  </a:rPr>
                  <a:t>Environment Stability and availability during critical times</a:t>
                </a:r>
              </a:p>
            </p:txBody>
          </p:sp>
        </p:grpSp>
        <p:sp>
          <p:nvSpPr>
            <p:cNvPr id="209" name="Teardrop 208"/>
            <p:cNvSpPr/>
            <p:nvPr/>
          </p:nvSpPr>
          <p:spPr>
            <a:xfrm>
              <a:off x="2748271" y="1510672"/>
              <a:ext cx="238422" cy="238421"/>
            </a:xfrm>
            <a:prstGeom prst="teardrop">
              <a:avLst/>
            </a:prstGeom>
            <a:solidFill>
              <a:sysClr val="window" lastClr="FFFFFF">
                <a:lumMod val="65000"/>
              </a:sysClr>
            </a:solidFill>
            <a:ln w="9525" cap="flat" cmpd="sng" algn="ctr">
              <a:noFill/>
              <a:prstDash val="solid"/>
            </a:ln>
            <a:effectLst/>
          </p:spPr>
          <p:txBody>
            <a:bodyPr rtlCol="0" anchor="ctr"/>
            <a:lstStyle/>
            <a:p>
              <a:pPr algn="ctr" defTabSz="745121">
                <a:defRPr/>
              </a:pPr>
              <a:endParaRPr lang="en-US" sz="1467" kern="0">
                <a:solidFill>
                  <a:prstClr val="white"/>
                </a:solidFill>
              </a:endParaRPr>
            </a:p>
          </p:txBody>
        </p:sp>
      </p:grpSp>
      <p:sp>
        <p:nvSpPr>
          <p:cNvPr id="210" name="Slide Number Placeholder 5"/>
          <p:cNvSpPr txBox="1">
            <a:spLocks/>
          </p:cNvSpPr>
          <p:nvPr/>
        </p:nvSpPr>
        <p:spPr>
          <a:xfrm>
            <a:off x="33041" y="3940707"/>
            <a:ext cx="449329" cy="313143"/>
          </a:xfrm>
          <a:prstGeom prst="rect">
            <a:avLst/>
          </a:prstGeom>
        </p:spPr>
        <p:txBody>
          <a:bodyPr vert="horz" lIns="57148" tIns="28574" rIns="57148" bIns="28574" rtlCol="0" anchor="ctr"/>
          <a:lstStyle>
            <a:defPPr>
              <a:defRPr lang="en-US"/>
            </a:defPPr>
            <a:lvl1pPr marL="0" algn="r" defTabSz="914400" rtl="0" eaLnBrk="1" latinLnBrk="0" hangingPunct="1">
              <a:defRPr sz="1467"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500">
              <a:defRPr/>
            </a:pPr>
            <a:fld id="{B32AB80A-78BA-6B42-BA0D-B44ACF890F5A}" type="slidenum">
              <a:rPr lang="en-US" sz="917">
                <a:solidFill>
                  <a:prstClr val="white"/>
                </a:solidFill>
                <a:latin typeface="Arial"/>
              </a:rPr>
              <a:pPr defTabSz="571500">
                <a:defRPr/>
              </a:pPr>
              <a:t>16</a:t>
            </a:fld>
            <a:endParaRPr lang="en-US" sz="917" dirty="0">
              <a:solidFill>
                <a:prstClr val="white"/>
              </a:solidFill>
              <a:latin typeface="Arial"/>
            </a:endParaRPr>
          </a:p>
        </p:txBody>
      </p:sp>
      <p:sp>
        <p:nvSpPr>
          <p:cNvPr id="39" name="TextBox 38"/>
          <p:cNvSpPr txBox="1"/>
          <p:nvPr/>
        </p:nvSpPr>
        <p:spPr>
          <a:xfrm>
            <a:off x="4136284" y="904159"/>
            <a:ext cx="1716363" cy="242823"/>
          </a:xfrm>
          <a:prstGeom prst="rect">
            <a:avLst/>
          </a:prstGeom>
          <a:noFill/>
        </p:spPr>
        <p:txBody>
          <a:bodyPr wrap="square" rtlCol="0">
            <a:spAutoFit/>
          </a:bodyPr>
          <a:lstStyle>
            <a:defPPr>
              <a:defRPr lang="en-US"/>
            </a:defPPr>
            <a:lvl1pPr>
              <a:defRPr b="1"/>
            </a:lvl1pPr>
          </a:lstStyle>
          <a:p>
            <a:pPr algn="ctr" defTabSz="558841">
              <a:defRPr/>
            </a:pPr>
            <a:r>
              <a:rPr lang="en-US" sz="978" kern="0" dirty="0">
                <a:solidFill>
                  <a:prstClr val="black"/>
                </a:solidFill>
                <a:latin typeface="Calibri" panose="020F0502020204030204" pitchFamily="34" charset="0"/>
              </a:rPr>
              <a:t>Incremental Migration</a:t>
            </a:r>
          </a:p>
        </p:txBody>
      </p:sp>
      <p:sp>
        <p:nvSpPr>
          <p:cNvPr id="41" name="TextBox 40"/>
          <p:cNvSpPr txBox="1"/>
          <p:nvPr/>
        </p:nvSpPr>
        <p:spPr>
          <a:xfrm>
            <a:off x="4239363" y="1319845"/>
            <a:ext cx="1855806" cy="1304203"/>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sz="875" dirty="0"/>
              <a:t>Identify the select set of jobs for performance testing  on Incremental Loads</a:t>
            </a:r>
          </a:p>
          <a:p>
            <a:r>
              <a:rPr lang="en-US" sz="875" dirty="0"/>
              <a:t>Establish baseline for Source system based on the run/requirement document</a:t>
            </a:r>
          </a:p>
          <a:p>
            <a:r>
              <a:rPr lang="en-US" sz="875" dirty="0"/>
              <a:t>Capture runtime statistics for Target system</a:t>
            </a:r>
          </a:p>
        </p:txBody>
      </p:sp>
      <p:sp>
        <p:nvSpPr>
          <p:cNvPr id="42" name="TextBox 41"/>
          <p:cNvSpPr txBox="1"/>
          <p:nvPr/>
        </p:nvSpPr>
        <p:spPr>
          <a:xfrm>
            <a:off x="4262340" y="2607761"/>
            <a:ext cx="1753012" cy="1034899"/>
          </a:xfrm>
          <a:prstGeom prst="rect">
            <a:avLst/>
          </a:prstGeom>
        </p:spPr>
        <p:txBody>
          <a:bodyPr wrap="square">
            <a:spAutoFit/>
          </a:bodyPr>
          <a:lstStyle>
            <a:defPPr>
              <a:defRPr lang="en-US"/>
            </a:defPPr>
            <a:lvl1pPr marL="285750" marR="0" lvl="0" indent="-285750" defTabSz="1192194" fontAlgn="auto">
              <a:lnSpc>
                <a:spcPct val="100000"/>
              </a:lnSpc>
              <a:spcBef>
                <a:spcPts val="0"/>
              </a:spcBef>
              <a:spcAft>
                <a:spcPts val="0"/>
              </a:spcAft>
              <a:buClr>
                <a:srgbClr val="50B3CF">
                  <a:lumMod val="50000"/>
                </a:srgbClr>
              </a:buClr>
              <a:buSzTx/>
              <a:buFont typeface="Wingdings" panose="05000000000000000000" pitchFamily="2" charset="2"/>
              <a:buChar char="Ø"/>
              <a:tabLst/>
              <a:defRPr kumimoji="0" sz="1400" b="0" i="0" u="none" strike="noStrike" kern="0" cap="none" spc="0" normalizeH="0" baseline="0">
                <a:ln>
                  <a:noFill/>
                </a:ln>
                <a:solidFill>
                  <a:prstClr val="black"/>
                </a:solidFill>
                <a:effectLst/>
                <a:uLnTx/>
                <a:uFillTx/>
              </a:defRPr>
            </a:lvl1pPr>
          </a:lstStyle>
          <a:p>
            <a:r>
              <a:rPr lang="en-US" sz="875" dirty="0"/>
              <a:t>Compare the run times of data load jobs in Source and Target environments and report deviations greater than threshold</a:t>
            </a:r>
          </a:p>
          <a:p>
            <a:pPr marL="0" indent="0">
              <a:buNone/>
            </a:pPr>
            <a:endParaRPr lang="en-US" sz="875" dirty="0"/>
          </a:p>
          <a:p>
            <a:endParaRPr lang="en-US" sz="875" dirty="0"/>
          </a:p>
        </p:txBody>
      </p:sp>
      <p:sp>
        <p:nvSpPr>
          <p:cNvPr id="44" name="Teardrop 43"/>
          <p:cNvSpPr/>
          <p:nvPr/>
        </p:nvSpPr>
        <p:spPr>
          <a:xfrm>
            <a:off x="4231636" y="933418"/>
            <a:ext cx="149014" cy="149013"/>
          </a:xfrm>
          <a:prstGeom prst="teardrop">
            <a:avLst/>
          </a:prstGeom>
          <a:solidFill>
            <a:sysClr val="window" lastClr="FFFFFF">
              <a:lumMod val="65000"/>
            </a:sysClr>
          </a:solidFill>
          <a:ln w="9525" cap="flat" cmpd="sng" algn="ctr">
            <a:noFill/>
            <a:prstDash val="solid"/>
          </a:ln>
          <a:effectLst/>
        </p:spPr>
        <p:txBody>
          <a:bodyPr rtlCol="0" anchor="ctr"/>
          <a:lstStyle/>
          <a:p>
            <a:pPr algn="ctr" defTabSz="745121">
              <a:defRPr/>
            </a:pPr>
            <a:endParaRPr lang="en-US" sz="1467" kern="0">
              <a:solidFill>
                <a:prstClr val="white"/>
              </a:solidFill>
            </a:endParaRPr>
          </a:p>
        </p:txBody>
      </p:sp>
      <p:pic>
        <p:nvPicPr>
          <p:cNvPr id="45" name="Picture 44"/>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696893" y="1395076"/>
            <a:ext cx="486096" cy="486096"/>
          </a:xfrm>
          <a:prstGeom prst="rect">
            <a:avLst/>
          </a:prstGeom>
        </p:spPr>
      </p:pic>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67407" y="2579541"/>
            <a:ext cx="511592" cy="511593"/>
          </a:xfrm>
          <a:prstGeom prst="rect">
            <a:avLst/>
          </a:prstGeom>
        </p:spPr>
      </p:pic>
      <p:sp>
        <p:nvSpPr>
          <p:cNvPr id="48" name="Rectangle 47"/>
          <p:cNvSpPr/>
          <p:nvPr/>
        </p:nvSpPr>
        <p:spPr>
          <a:xfrm>
            <a:off x="5920058" y="4831324"/>
            <a:ext cx="1650779" cy="246221"/>
          </a:xfrm>
          <a:prstGeom prst="rect">
            <a:avLst/>
          </a:prstGeom>
        </p:spPr>
        <p:txBody>
          <a:bodyPr wrap="square">
            <a:spAutoFit/>
          </a:bodyPr>
          <a:lstStyle/>
          <a:p>
            <a:pPr defTabSz="571500">
              <a:defRPr/>
            </a:pPr>
            <a:r>
              <a:rPr lang="en-US" sz="1000" kern="0" dirty="0">
                <a:solidFill>
                  <a:srgbClr val="141414"/>
                </a:solidFill>
                <a:hlinkClick r:id="rId11" action="ppaction://hlinksldjump"/>
              </a:rPr>
              <a:t>Back to Coverage Types</a:t>
            </a:r>
            <a:endParaRPr lang="en-US" sz="1000" kern="0" dirty="0">
              <a:solidFill>
                <a:srgbClr val="141414"/>
              </a:solidFill>
            </a:endParaRPr>
          </a:p>
        </p:txBody>
      </p:sp>
    </p:spTree>
    <p:extLst>
      <p:ext uri="{BB962C8B-B14F-4D97-AF65-F5344CB8AC3E}">
        <p14:creationId xmlns:p14="http://schemas.microsoft.com/office/powerpoint/2010/main" val="29725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Group 244"/>
          <p:cNvGrpSpPr/>
          <p:nvPr/>
        </p:nvGrpSpPr>
        <p:grpSpPr>
          <a:xfrm>
            <a:off x="59314" y="-296604"/>
            <a:ext cx="9125886" cy="5331780"/>
            <a:chOff x="58789" y="-298096"/>
            <a:chExt cx="12167847" cy="7109039"/>
          </a:xfrm>
        </p:grpSpPr>
        <p:sp>
          <p:nvSpPr>
            <p:cNvPr id="150" name="Rectangle 149"/>
            <p:cNvSpPr/>
            <p:nvPr/>
          </p:nvSpPr>
          <p:spPr>
            <a:xfrm>
              <a:off x="9758951" y="1559170"/>
              <a:ext cx="2215561" cy="208925"/>
            </a:xfrm>
            <a:prstGeom prst="rect">
              <a:avLst/>
            </a:prstGeom>
            <a:solidFill>
              <a:schemeClr val="tx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900" b="1" kern="0" dirty="0">
                  <a:solidFill>
                    <a:prstClr val="white"/>
                  </a:solidFill>
                  <a:latin typeface="Calibri"/>
                  <a:ea typeface="Segoe UI" panose="020B0502040204020203" pitchFamily="34" charset="0"/>
                  <a:cs typeface="Segoe UI" panose="020B0502040204020203" pitchFamily="34" charset="0"/>
                </a:rPr>
                <a:t>On Premise</a:t>
              </a:r>
            </a:p>
          </p:txBody>
        </p:sp>
        <p:sp>
          <p:nvSpPr>
            <p:cNvPr id="43" name="Rectangle 42"/>
            <p:cNvSpPr/>
            <p:nvPr/>
          </p:nvSpPr>
          <p:spPr>
            <a:xfrm>
              <a:off x="8122799" y="-298096"/>
              <a:ext cx="1297791" cy="276999"/>
            </a:xfrm>
            <a:prstGeom prst="rect">
              <a:avLst/>
            </a:prstGeom>
          </p:spPr>
          <p:txBody>
            <a:bodyPr wrap="none">
              <a:spAutoFit/>
            </a:bodyPr>
            <a:lstStyle/>
            <a:p>
              <a:r>
                <a:rPr lang="en-US" sz="750" dirty="0"/>
                <a:t>Amazon Analytics </a:t>
              </a:r>
            </a:p>
          </p:txBody>
        </p:sp>
        <p:sp>
          <p:nvSpPr>
            <p:cNvPr id="211" name="TextBox 210"/>
            <p:cNvSpPr txBox="1"/>
            <p:nvPr/>
          </p:nvSpPr>
          <p:spPr>
            <a:xfrm>
              <a:off x="145217" y="6410834"/>
              <a:ext cx="11766282" cy="400109"/>
            </a:xfrm>
            <a:prstGeom prst="rect">
              <a:avLst/>
            </a:prstGeom>
            <a:noFill/>
          </p:spPr>
          <p:txBody>
            <a:bodyPr wrap="square" rtlCol="0">
              <a:spAutoFit/>
            </a:bodyPr>
            <a:lstStyle/>
            <a:p>
              <a:r>
                <a:rPr lang="en-US" sz="675" b="1" dirty="0">
                  <a:solidFill>
                    <a:srgbClr val="92D050"/>
                  </a:solidFill>
                </a:rPr>
                <a:t>AWS services used : </a:t>
              </a:r>
              <a:r>
                <a:rPr lang="en-US" sz="675" dirty="0">
                  <a:solidFill>
                    <a:srgbClr val="92D050"/>
                  </a:solidFill>
                  <a:cs typeface="Arial" charset="0"/>
                </a:rPr>
                <a:t>Amazon Web Console, </a:t>
              </a:r>
              <a:r>
                <a:rPr lang="en-US" sz="675" b="1" dirty="0">
                  <a:solidFill>
                    <a:srgbClr val="92D050"/>
                  </a:solidFill>
                </a:rPr>
                <a:t>S3–</a:t>
              </a:r>
              <a:r>
                <a:rPr lang="en-US" sz="675" dirty="0">
                  <a:solidFill>
                    <a:srgbClr val="92D050"/>
                  </a:solidFill>
                </a:rPr>
                <a:t>Simple Storage Services</a:t>
              </a:r>
              <a:r>
                <a:rPr lang="en-US" sz="675" b="1" dirty="0">
                  <a:solidFill>
                    <a:srgbClr val="92D050"/>
                  </a:solidFill>
                </a:rPr>
                <a:t>,</a:t>
              </a:r>
              <a:r>
                <a:rPr lang="en-US" sz="675" dirty="0">
                  <a:solidFill>
                    <a:srgbClr val="92D050"/>
                  </a:solidFill>
                </a:rPr>
                <a:t> Data Pipeline</a:t>
              </a:r>
              <a:r>
                <a:rPr lang="en-US" sz="675" b="1" dirty="0">
                  <a:solidFill>
                    <a:srgbClr val="92D050"/>
                  </a:solidFill>
                </a:rPr>
                <a:t> -</a:t>
              </a:r>
              <a:r>
                <a:rPr lang="en-US" sz="675" dirty="0">
                  <a:solidFill>
                    <a:srgbClr val="92D050"/>
                  </a:solidFill>
                </a:rPr>
                <a:t> AWS Work flow monitor via EMR, </a:t>
              </a:r>
              <a:r>
                <a:rPr lang="en-US" sz="675" b="1" dirty="0">
                  <a:solidFill>
                    <a:srgbClr val="92D050"/>
                  </a:solidFill>
                </a:rPr>
                <a:t>EMR (elastic map reduce) service-</a:t>
              </a:r>
              <a:r>
                <a:rPr lang="en-US" sz="675" dirty="0">
                  <a:solidFill>
                    <a:srgbClr val="92D050"/>
                  </a:solidFill>
                </a:rPr>
                <a:t>managed cluster platform to run the distributed frameworks like Hadoop/spark. Lambda – On demand  cloud computing by AWS. Pay per usage</a:t>
              </a:r>
            </a:p>
          </p:txBody>
        </p:sp>
        <p:sp>
          <p:nvSpPr>
            <p:cNvPr id="313" name="Rectangle 312"/>
            <p:cNvSpPr/>
            <p:nvPr/>
          </p:nvSpPr>
          <p:spPr>
            <a:xfrm>
              <a:off x="58789" y="-29968"/>
              <a:ext cx="11324928" cy="492443"/>
            </a:xfrm>
            <a:prstGeom prst="rect">
              <a:avLst/>
            </a:prstGeom>
          </p:spPr>
          <p:txBody>
            <a:bodyPr wrap="square">
              <a:spAutoFit/>
            </a:bodyPr>
            <a:lstStyle/>
            <a:p>
              <a:endParaRPr lang="en-US" b="1" dirty="0">
                <a:solidFill>
                  <a:srgbClr val="FF9933"/>
                </a:solidFill>
              </a:endParaRPr>
            </a:p>
          </p:txBody>
        </p:sp>
        <p:sp>
          <p:nvSpPr>
            <p:cNvPr id="314" name="Rectangle 313"/>
            <p:cNvSpPr/>
            <p:nvPr/>
          </p:nvSpPr>
          <p:spPr>
            <a:xfrm>
              <a:off x="5954667" y="476384"/>
              <a:ext cx="6123682" cy="1246494"/>
            </a:xfrm>
            <a:prstGeom prst="rect">
              <a:avLst/>
            </a:prstGeom>
          </p:spPr>
          <p:txBody>
            <a:bodyPr wrap="square">
              <a:spAutoFit/>
            </a:bodyPr>
            <a:lstStyle/>
            <a:p>
              <a:pPr marL="0" lvl="1" algn="just">
                <a:buClr>
                  <a:srgbClr val="000000"/>
                </a:buClr>
                <a:buSzPct val="80000"/>
                <a:defRPr/>
              </a:pPr>
              <a:r>
                <a:rPr lang="en-US" sz="750" b="1" kern="0" dirty="0">
                  <a:solidFill>
                    <a:srgbClr val="0070C0"/>
                  </a:solidFill>
                  <a:effectLst>
                    <a:outerShdw blurRad="63500" sx="102000" sy="102000" algn="ctr" rotWithShape="0">
                      <a:prstClr val="white">
                        <a:alpha val="40000"/>
                      </a:prstClr>
                    </a:outerShdw>
                  </a:effectLst>
                  <a:cs typeface="Calibri" panose="020F0502020204030204" pitchFamily="34" charset="0"/>
                </a:rPr>
                <a:t>Solution Highlights :  </a:t>
              </a:r>
            </a:p>
            <a:p>
              <a:pPr marL="0" lvl="1" algn="just">
                <a:buClr>
                  <a:srgbClr val="000000"/>
                </a:buClr>
                <a:buSzPct val="80000"/>
                <a:defRPr/>
              </a:pPr>
              <a:r>
                <a:rPr lang="en-US" sz="750" kern="0" dirty="0">
                  <a:solidFill>
                    <a:schemeClr val="tx2"/>
                  </a:solidFill>
                  <a:effectLst>
                    <a:outerShdw blurRad="63500" sx="102000" sy="102000" algn="ctr" rotWithShape="0">
                      <a:prstClr val="white">
                        <a:alpha val="40000"/>
                      </a:prstClr>
                    </a:outerShdw>
                  </a:effectLst>
                  <a:cs typeface="Calibri" panose="020F0502020204030204" pitchFamily="34" charset="0"/>
                </a:rPr>
                <a:t>Data Hub on AWS Cloud and integrate with Tableau &amp; Alteryx  Analytics(</a:t>
              </a:r>
              <a:r>
                <a:rPr lang="en-US" sz="750" kern="0" dirty="0" err="1">
                  <a:solidFill>
                    <a:schemeClr val="tx2"/>
                  </a:solidFill>
                  <a:effectLst>
                    <a:outerShdw blurRad="63500" sx="102000" sy="102000" algn="ctr" rotWithShape="0">
                      <a:prstClr val="white">
                        <a:alpha val="40000"/>
                      </a:prstClr>
                    </a:outerShdw>
                  </a:effectLst>
                  <a:cs typeface="Calibri" panose="020F0502020204030204" pitchFamily="34" charset="0"/>
                </a:rPr>
                <a:t>adhoc</a:t>
              </a:r>
              <a:r>
                <a:rPr lang="en-US" sz="750" kern="0" dirty="0">
                  <a:solidFill>
                    <a:schemeClr val="tx2"/>
                  </a:solidFill>
                  <a:effectLst>
                    <a:outerShdw blurRad="63500" sx="102000" sy="102000" algn="ctr" rotWithShape="0">
                      <a:prstClr val="white">
                        <a:alpha val="40000"/>
                      </a:prstClr>
                    </a:outerShdw>
                  </a:effectLst>
                  <a:cs typeface="Calibri" panose="020F0502020204030204" pitchFamily="34" charset="0"/>
                </a:rPr>
                <a:t> reporting from cloud) and </a:t>
              </a:r>
              <a:r>
                <a:rPr lang="en-US" altLang="en-US" sz="750" kern="0" dirty="0">
                  <a:solidFill>
                    <a:schemeClr val="tx2"/>
                  </a:solidFill>
                  <a:effectLst>
                    <a:outerShdw blurRad="63500" sx="102000" sy="102000" algn="ctr" rotWithShape="0">
                      <a:prstClr val="white">
                        <a:alpha val="40000"/>
                      </a:prstClr>
                    </a:outerShdw>
                  </a:effectLst>
                  <a:cs typeface="Calibri" panose="020F0502020204030204" pitchFamily="34" charset="0"/>
                </a:rPr>
                <a:t>100+  downstream users to  consume Tableau dashboards build on top of AWS Redshift database</a:t>
              </a:r>
              <a:r>
                <a:rPr lang="en-US" sz="750" kern="0" dirty="0">
                  <a:solidFill>
                    <a:schemeClr val="tx2"/>
                  </a:solidFill>
                  <a:effectLst>
                    <a:outerShdw blurRad="63500" sx="102000" sy="102000" algn="ctr" rotWithShape="0">
                      <a:prstClr val="white">
                        <a:alpha val="40000"/>
                      </a:prstClr>
                    </a:outerShdw>
                  </a:effectLst>
                  <a:cs typeface="Calibri" panose="020F0502020204030204" pitchFamily="34" charset="0"/>
                </a:rPr>
                <a:t> </a:t>
              </a:r>
            </a:p>
            <a:p>
              <a:pPr marL="0" lvl="1" algn="just">
                <a:buClr>
                  <a:srgbClr val="000000"/>
                </a:buClr>
                <a:buSzPct val="80000"/>
                <a:defRPr/>
              </a:pPr>
              <a:r>
                <a:rPr lang="en-US" sz="750" b="1" dirty="0">
                  <a:solidFill>
                    <a:schemeClr val="tx2"/>
                  </a:solidFill>
                  <a:ea typeface="Arial Unicode MS" pitchFamily="34" charset="-128"/>
                </a:rPr>
                <a:t>QA: </a:t>
              </a:r>
              <a:r>
                <a:rPr lang="en-US" sz="750" dirty="0">
                  <a:solidFill>
                    <a:schemeClr val="tx2"/>
                  </a:solidFill>
                  <a:ea typeface="Arial Unicode MS" pitchFamily="34" charset="-128"/>
                </a:rPr>
                <a:t>Implemented automation framework using Spark and cognizant In-house PLATINUM automation accelerator with Jenkins for layer based data validation, End to End testing &amp; business validation on AWS, Ensured the AWS services configured for each layer is verified</a:t>
              </a:r>
            </a:p>
            <a:p>
              <a:pPr marL="128588" lvl="1" indent="-128588" algn="just">
                <a:lnSpc>
                  <a:spcPct val="110000"/>
                </a:lnSpc>
                <a:spcBef>
                  <a:spcPct val="20000"/>
                </a:spcBef>
                <a:spcAft>
                  <a:spcPts val="225"/>
                </a:spcAft>
                <a:buClr>
                  <a:srgbClr val="000000"/>
                </a:buClr>
                <a:buSzPct val="80000"/>
                <a:buFont typeface="Wingdings" panose="05000000000000000000" pitchFamily="2" charset="2"/>
                <a:buChar char="§"/>
                <a:defRPr/>
              </a:pPr>
              <a:endParaRPr lang="en-US" sz="750" dirty="0">
                <a:solidFill>
                  <a:srgbClr val="000000"/>
                </a:solidFill>
                <a:latin typeface="Arial" panose="020B0604020202020204" pitchFamily="34" charset="0"/>
                <a:ea typeface="Arial Unicode MS" pitchFamily="34" charset="-128"/>
              </a:endParaRPr>
            </a:p>
          </p:txBody>
        </p:sp>
        <p:sp>
          <p:nvSpPr>
            <p:cNvPr id="2" name="TextBox 1"/>
            <p:cNvSpPr txBox="1"/>
            <p:nvPr/>
          </p:nvSpPr>
          <p:spPr>
            <a:xfrm>
              <a:off x="876140" y="2844412"/>
              <a:ext cx="551861" cy="276999"/>
            </a:xfrm>
            <a:prstGeom prst="rect">
              <a:avLst/>
            </a:prstGeom>
            <a:noFill/>
          </p:spPr>
          <p:txBody>
            <a:bodyPr wrap="none" rtlCol="0">
              <a:spAutoFit/>
            </a:bodyPr>
            <a:lstStyle/>
            <a:p>
              <a:r>
                <a:rPr lang="en-US" sz="750" b="1" dirty="0"/>
                <a:t>MDM</a:t>
              </a:r>
            </a:p>
          </p:txBody>
        </p:sp>
        <p:pic>
          <p:nvPicPr>
            <p:cNvPr id="17" name="Picture 16"/>
            <p:cNvPicPr>
              <a:picLocks noChangeAspect="1"/>
            </p:cNvPicPr>
            <p:nvPr/>
          </p:nvPicPr>
          <p:blipFill>
            <a:blip r:embed="rId3"/>
            <a:stretch>
              <a:fillRect/>
            </a:stretch>
          </p:blipFill>
          <p:spPr>
            <a:xfrm>
              <a:off x="5672137" y="3281362"/>
              <a:ext cx="847725" cy="295275"/>
            </a:xfrm>
            <a:prstGeom prst="rect">
              <a:avLst/>
            </a:prstGeom>
          </p:spPr>
        </p:pic>
        <p:grpSp>
          <p:nvGrpSpPr>
            <p:cNvPr id="24" name="Group 23"/>
            <p:cNvGrpSpPr/>
            <p:nvPr/>
          </p:nvGrpSpPr>
          <p:grpSpPr>
            <a:xfrm>
              <a:off x="246454" y="1419129"/>
              <a:ext cx="11980182" cy="5034130"/>
              <a:chOff x="246454" y="1419129"/>
              <a:chExt cx="11980182" cy="5034130"/>
            </a:xfrm>
          </p:grpSpPr>
          <p:grpSp>
            <p:nvGrpSpPr>
              <p:cNvPr id="319" name="Group 318"/>
              <p:cNvGrpSpPr/>
              <p:nvPr/>
            </p:nvGrpSpPr>
            <p:grpSpPr>
              <a:xfrm>
                <a:off x="246454" y="1419129"/>
                <a:ext cx="11980182" cy="5034130"/>
                <a:chOff x="246454" y="1376070"/>
                <a:chExt cx="11980182" cy="5103839"/>
              </a:xfrm>
            </p:grpSpPr>
            <p:sp>
              <p:nvSpPr>
                <p:cNvPr id="258" name="Rectangle 257"/>
                <p:cNvSpPr/>
                <p:nvPr/>
              </p:nvSpPr>
              <p:spPr>
                <a:xfrm>
                  <a:off x="2858813" y="1507703"/>
                  <a:ext cx="6837052" cy="225823"/>
                </a:xfrm>
                <a:prstGeom prst="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900" b="1" kern="0" dirty="0">
                      <a:solidFill>
                        <a:schemeClr val="bg2"/>
                      </a:solidFill>
                      <a:latin typeface="Calibri"/>
                      <a:ea typeface="Segoe UI" panose="020B0502040204020203" pitchFamily="34" charset="0"/>
                      <a:cs typeface="Segoe UI" panose="020B0502040204020203" pitchFamily="34" charset="0"/>
                    </a:rPr>
                    <a:t>AWS Cloud</a:t>
                  </a:r>
                </a:p>
              </p:txBody>
            </p:sp>
            <p:grpSp>
              <p:nvGrpSpPr>
                <p:cNvPr id="318" name="Group 317"/>
                <p:cNvGrpSpPr/>
                <p:nvPr/>
              </p:nvGrpSpPr>
              <p:grpSpPr>
                <a:xfrm>
                  <a:off x="246454" y="1376070"/>
                  <a:ext cx="11980182" cy="5103839"/>
                  <a:chOff x="246454" y="1363370"/>
                  <a:chExt cx="11980182" cy="5103839"/>
                </a:xfrm>
              </p:grpSpPr>
              <p:cxnSp>
                <p:nvCxnSpPr>
                  <p:cNvPr id="136" name="Straight Arrow Connector 135"/>
                  <p:cNvCxnSpPr/>
                  <p:nvPr/>
                </p:nvCxnSpPr>
                <p:spPr>
                  <a:xfrm flipV="1">
                    <a:off x="10245299" y="2679395"/>
                    <a:ext cx="727219" cy="3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 descr="Y:\New Images\ICONS\Icons\ICo\etl.png"/>
                  <p:cNvPicPr>
                    <a:picLocks noChangeAspect="1" noChangeArrowheads="1"/>
                  </p:cNvPicPr>
                  <p:nvPr/>
                </p:nvPicPr>
                <p:blipFill>
                  <a:blip r:embed="rId4" cstate="print"/>
                  <a:srcRect/>
                  <a:stretch>
                    <a:fillRect/>
                  </a:stretch>
                </p:blipFill>
                <p:spPr bwMode="auto">
                  <a:xfrm rot="6270824">
                    <a:off x="2551278" y="4059799"/>
                    <a:ext cx="605162" cy="604502"/>
                  </a:xfrm>
                  <a:prstGeom prst="rect">
                    <a:avLst/>
                  </a:prstGeom>
                  <a:noFill/>
                  <a:ln w="9525">
                    <a:noFill/>
                    <a:miter lim="800000"/>
                    <a:headEnd/>
                    <a:tailEnd/>
                  </a:ln>
                </p:spPr>
              </p:pic>
              <p:sp>
                <p:nvSpPr>
                  <p:cNvPr id="88" name="Rectangle 87"/>
                  <p:cNvSpPr/>
                  <p:nvPr/>
                </p:nvSpPr>
                <p:spPr>
                  <a:xfrm>
                    <a:off x="2761374" y="4377847"/>
                    <a:ext cx="1104255" cy="405650"/>
                  </a:xfrm>
                  <a:prstGeom prst="rect">
                    <a:avLst/>
                  </a:prstGeom>
                </p:spPr>
                <p:txBody>
                  <a:bodyPr wrap="square">
                    <a:spAutoFit/>
                  </a:bodyPr>
                  <a:lstStyle/>
                  <a:p>
                    <a:pPr algn="ctr"/>
                    <a:r>
                      <a:rPr lang="en-US" sz="675" b="1" dirty="0">
                        <a:solidFill>
                          <a:schemeClr val="bg1">
                            <a:lumMod val="50000"/>
                          </a:schemeClr>
                        </a:solidFill>
                        <a:ea typeface="Verdana" panose="020B0604030504040204" pitchFamily="34" charset="0"/>
                        <a:cs typeface="Verdana" panose="020B0604030504040204" pitchFamily="34" charset="0"/>
                      </a:rPr>
                      <a:t>AWS Copy Cmd Services</a:t>
                    </a:r>
                  </a:p>
                </p:txBody>
              </p:sp>
              <p:pic>
                <p:nvPicPr>
                  <p:cNvPr id="294"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1090" y="3150314"/>
                    <a:ext cx="716823" cy="39681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grpSp>
                <p:nvGrpSpPr>
                  <p:cNvPr id="296" name="Group 295"/>
                  <p:cNvGrpSpPr/>
                  <p:nvPr/>
                </p:nvGrpSpPr>
                <p:grpSpPr>
                  <a:xfrm>
                    <a:off x="246454" y="1517710"/>
                    <a:ext cx="2521797" cy="4755281"/>
                    <a:chOff x="54964" y="2138703"/>
                    <a:chExt cx="2972477" cy="4117961"/>
                  </a:xfrm>
                </p:grpSpPr>
                <p:grpSp>
                  <p:nvGrpSpPr>
                    <p:cNvPr id="293" name="Group 292"/>
                    <p:cNvGrpSpPr/>
                    <p:nvPr/>
                  </p:nvGrpSpPr>
                  <p:grpSpPr>
                    <a:xfrm>
                      <a:off x="54964" y="2138703"/>
                      <a:ext cx="2972477" cy="4117961"/>
                      <a:chOff x="54964" y="679438"/>
                      <a:chExt cx="2972477" cy="5580329"/>
                    </a:xfrm>
                  </p:grpSpPr>
                  <p:grpSp>
                    <p:nvGrpSpPr>
                      <p:cNvPr id="255" name="Group 254"/>
                      <p:cNvGrpSpPr/>
                      <p:nvPr/>
                    </p:nvGrpSpPr>
                    <p:grpSpPr>
                      <a:xfrm>
                        <a:off x="69730" y="999735"/>
                        <a:ext cx="2415693" cy="5260032"/>
                        <a:chOff x="27526" y="859058"/>
                        <a:chExt cx="2415693" cy="5260032"/>
                      </a:xfrm>
                    </p:grpSpPr>
                    <p:sp>
                      <p:nvSpPr>
                        <p:cNvPr id="254" name="Rounded Rectangle 253"/>
                        <p:cNvSpPr/>
                        <p:nvPr/>
                      </p:nvSpPr>
                      <p:spPr>
                        <a:xfrm>
                          <a:off x="27526" y="859058"/>
                          <a:ext cx="2415693" cy="518856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46" name="Group 245"/>
                        <p:cNvGrpSpPr/>
                        <p:nvPr/>
                      </p:nvGrpSpPr>
                      <p:grpSpPr>
                        <a:xfrm>
                          <a:off x="309963" y="880089"/>
                          <a:ext cx="1976885" cy="1862383"/>
                          <a:chOff x="-844694" y="907274"/>
                          <a:chExt cx="2079721" cy="1862383"/>
                        </a:xfrm>
                      </p:grpSpPr>
                      <p:grpSp>
                        <p:nvGrpSpPr>
                          <p:cNvPr id="61" name="Group 60"/>
                          <p:cNvGrpSpPr/>
                          <p:nvPr/>
                        </p:nvGrpSpPr>
                        <p:grpSpPr>
                          <a:xfrm>
                            <a:off x="-844694" y="1159399"/>
                            <a:ext cx="2079721" cy="1610258"/>
                            <a:chOff x="385413" y="1159724"/>
                            <a:chExt cx="1975980" cy="1508296"/>
                          </a:xfrm>
                        </p:grpSpPr>
                        <p:sp>
                          <p:nvSpPr>
                            <p:cNvPr id="49" name="Rectangle 48"/>
                            <p:cNvSpPr/>
                            <p:nvPr/>
                          </p:nvSpPr>
                          <p:spPr>
                            <a:xfrm>
                              <a:off x="385413" y="1159724"/>
                              <a:ext cx="1975980" cy="1508296"/>
                            </a:xfrm>
                            <a:prstGeom prst="rect">
                              <a:avLst/>
                            </a:prstGeom>
                            <a:solidFill>
                              <a:schemeClr val="bg1"/>
                            </a:solidFill>
                            <a:ln>
                              <a:solidFill>
                                <a:schemeClr val="bg1">
                                  <a:lumMod val="85000"/>
                                </a:schemeClr>
                              </a:solidFill>
                            </a:ln>
                            <a:effectLst>
                              <a:outerShdw blurRad="76200" dir="18900000" sy="23000" kx="-1200000" algn="bl"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p:txBody>
                        </p:sp>
                        <p:pic>
                          <p:nvPicPr>
                            <p:cNvPr id="50"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6773" y="1246399"/>
                              <a:ext cx="716495" cy="50368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a:off x="473406" y="1246399"/>
                              <a:ext cx="997740" cy="1153911"/>
                              <a:chOff x="769898" y="1281645"/>
                              <a:chExt cx="997740" cy="1153911"/>
                            </a:xfrm>
                          </p:grpSpPr>
                          <p:pic>
                            <p:nvPicPr>
                              <p:cNvPr id="33" name="Picture 27" descr="C:\Users\256407\AppData\Local\Microsoft\Windows\Temporary Internet Files\Content.IE5\I3JDQ831\137596699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9898" y="1281645"/>
                                <a:ext cx="729491" cy="5779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27" descr="C:\Users\256407\AppData\Local\Microsoft\Windows\Temporary Internet Files\Content.IE5\I3JDQ831\137596699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7010" y="1563167"/>
                                <a:ext cx="729491" cy="5779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3" name="Picture 27" descr="C:\Users\256407\AppData\Local\Microsoft\Windows\Temporary Internet Files\Content.IE5\I3JDQ831\1375966995[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147" y="1857632"/>
                                <a:ext cx="729491" cy="577924"/>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62" name="TextBox 61"/>
                          <p:cNvSpPr txBox="1"/>
                          <p:nvPr/>
                        </p:nvSpPr>
                        <p:spPr>
                          <a:xfrm>
                            <a:off x="-544866" y="907274"/>
                            <a:ext cx="1086453" cy="347869"/>
                          </a:xfrm>
                          <a:prstGeom prst="rect">
                            <a:avLst/>
                          </a:prstGeom>
                          <a:noFill/>
                        </p:spPr>
                        <p:txBody>
                          <a:bodyPr wrap="square" rtlCol="0">
                            <a:spAutoFit/>
                          </a:bodyPr>
                          <a:lstStyle/>
                          <a:p>
                            <a:pPr algn="ctr"/>
                            <a:r>
                              <a:rPr lang="en-US" sz="825" b="1" dirty="0">
                                <a:solidFill>
                                  <a:schemeClr val="bg1">
                                    <a:lumMod val="50000"/>
                                  </a:schemeClr>
                                </a:solidFill>
                              </a:rPr>
                              <a:t>SOURCE</a:t>
                            </a:r>
                          </a:p>
                        </p:txBody>
                      </p:sp>
                    </p:grpSp>
                    <p:pic>
                      <p:nvPicPr>
                        <p:cNvPr id="82" name="Picture 81"/>
                        <p:cNvPicPr>
                          <a:picLocks noChangeAspect="1"/>
                        </p:cNvPicPr>
                        <p:nvPr/>
                      </p:nvPicPr>
                      <p:blipFill>
                        <a:blip r:embed="rId7"/>
                        <a:stretch>
                          <a:fillRect/>
                        </a:stretch>
                      </p:blipFill>
                      <p:spPr>
                        <a:xfrm>
                          <a:off x="1526291" y="2200654"/>
                          <a:ext cx="700092" cy="383794"/>
                        </a:xfrm>
                        <a:prstGeom prst="rect">
                          <a:avLst/>
                        </a:prstGeom>
                      </p:spPr>
                    </p:pic>
                    <p:pic>
                      <p:nvPicPr>
                        <p:cNvPr id="217" name="Picture 216"/>
                        <p:cNvPicPr>
                          <a:picLocks noChangeAspect="1"/>
                        </p:cNvPicPr>
                        <p:nvPr/>
                      </p:nvPicPr>
                      <p:blipFill>
                        <a:blip r:embed="rId8"/>
                        <a:stretch>
                          <a:fillRect/>
                        </a:stretch>
                      </p:blipFill>
                      <p:spPr>
                        <a:xfrm>
                          <a:off x="255092" y="2954743"/>
                          <a:ext cx="724277" cy="237613"/>
                        </a:xfrm>
                        <a:prstGeom prst="rect">
                          <a:avLst/>
                        </a:prstGeom>
                      </p:spPr>
                    </p:pic>
                    <p:grpSp>
                      <p:nvGrpSpPr>
                        <p:cNvPr id="249" name="Group 248"/>
                        <p:cNvGrpSpPr/>
                        <p:nvPr/>
                      </p:nvGrpSpPr>
                      <p:grpSpPr>
                        <a:xfrm>
                          <a:off x="179093" y="3422256"/>
                          <a:ext cx="2009536" cy="2696834"/>
                          <a:chOff x="325223" y="3746044"/>
                          <a:chExt cx="1637494" cy="2204833"/>
                        </a:xfrm>
                      </p:grpSpPr>
                      <p:sp>
                        <p:nvSpPr>
                          <p:cNvPr id="51" name="Rectangle 50"/>
                          <p:cNvSpPr/>
                          <p:nvPr/>
                        </p:nvSpPr>
                        <p:spPr>
                          <a:xfrm>
                            <a:off x="344773" y="3746044"/>
                            <a:ext cx="1617944" cy="1754139"/>
                          </a:xfrm>
                          <a:prstGeom prst="rect">
                            <a:avLst/>
                          </a:prstGeom>
                          <a:solidFill>
                            <a:schemeClr val="bg1"/>
                          </a:solidFill>
                          <a:ln>
                            <a:solidFill>
                              <a:schemeClr val="bg1">
                                <a:lumMod val="85000"/>
                              </a:schemeClr>
                            </a:solidFill>
                          </a:ln>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defTabSz="685800"/>
                            <a:endParaRPr lang="en-US" sz="750" b="1" dirty="0">
                              <a:solidFill>
                                <a:schemeClr val="bg1"/>
                              </a:solidFill>
                              <a:ea typeface="Segoe UI" panose="020B0502040204020203" pitchFamily="34" charset="0"/>
                              <a:cs typeface="Segoe UI" panose="020B0502040204020203" pitchFamily="34" charset="0"/>
                            </a:endParaRPr>
                          </a:p>
                        </p:txBody>
                      </p:sp>
                      <p:sp>
                        <p:nvSpPr>
                          <p:cNvPr id="63" name="TextBox 62"/>
                          <p:cNvSpPr txBox="1"/>
                          <p:nvPr/>
                        </p:nvSpPr>
                        <p:spPr>
                          <a:xfrm>
                            <a:off x="647771" y="5501816"/>
                            <a:ext cx="1112268" cy="449061"/>
                          </a:xfrm>
                          <a:prstGeom prst="rect">
                            <a:avLst/>
                          </a:prstGeom>
                          <a:noFill/>
                        </p:spPr>
                        <p:txBody>
                          <a:bodyPr wrap="square" rtlCol="0">
                            <a:spAutoFit/>
                          </a:bodyPr>
                          <a:lstStyle/>
                          <a:p>
                            <a:r>
                              <a:rPr lang="en-US" sz="825" b="1" dirty="0">
                                <a:solidFill>
                                  <a:schemeClr val="bg1">
                                    <a:lumMod val="50000"/>
                                  </a:schemeClr>
                                </a:solidFill>
                              </a:rPr>
                              <a:t>PRE-LANDING</a:t>
                            </a:r>
                          </a:p>
                        </p:txBody>
                      </p:sp>
                      <p:sp>
                        <p:nvSpPr>
                          <p:cNvPr id="247" name="Rectangle 246"/>
                          <p:cNvSpPr/>
                          <p:nvPr/>
                        </p:nvSpPr>
                        <p:spPr>
                          <a:xfrm>
                            <a:off x="325223" y="3849298"/>
                            <a:ext cx="1423196" cy="868183"/>
                          </a:xfrm>
                          <a:prstGeom prst="rect">
                            <a:avLst/>
                          </a:prstGeom>
                        </p:spPr>
                        <p:txBody>
                          <a:bodyPr wrap="square">
                            <a:spAutoFit/>
                          </a:bodyPr>
                          <a:lstStyle/>
                          <a:p>
                            <a:r>
                              <a:rPr lang="en-US" sz="750" dirty="0">
                                <a:solidFill>
                                  <a:schemeClr val="tx2"/>
                                </a:solidFill>
                                <a:ea typeface="Verdana" panose="020B0604030504040204" pitchFamily="34" charset="0"/>
                                <a:cs typeface="Verdana" panose="020B0604030504040204" pitchFamily="34" charset="0"/>
                              </a:rPr>
                              <a:t>Member Demography,</a:t>
                            </a:r>
                          </a:p>
                          <a:p>
                            <a:r>
                              <a:rPr lang="en-US" sz="750" dirty="0">
                                <a:solidFill>
                                  <a:schemeClr val="tx2"/>
                                </a:solidFill>
                                <a:ea typeface="Verdana" panose="020B0604030504040204" pitchFamily="34" charset="0"/>
                                <a:cs typeface="Verdana" panose="020B0604030504040204" pitchFamily="34" charset="0"/>
                              </a:rPr>
                              <a:t>Benefits, State Exchange Medicaid member,</a:t>
                            </a:r>
                          </a:p>
                        </p:txBody>
                      </p:sp>
                      <p:grpSp>
                        <p:nvGrpSpPr>
                          <p:cNvPr id="86" name="Group 85"/>
                          <p:cNvGrpSpPr/>
                          <p:nvPr/>
                        </p:nvGrpSpPr>
                        <p:grpSpPr>
                          <a:xfrm>
                            <a:off x="341149" y="4560615"/>
                            <a:ext cx="992971" cy="933285"/>
                            <a:chOff x="3282939" y="1234679"/>
                            <a:chExt cx="992971" cy="877909"/>
                          </a:xfrm>
                        </p:grpSpPr>
                        <p:pic>
                          <p:nvPicPr>
                            <p:cNvPr id="83"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2939" y="1519902"/>
                              <a:ext cx="591296" cy="59268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2953" y="1362564"/>
                              <a:ext cx="591296" cy="59268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4614" y="1234679"/>
                              <a:ext cx="591296" cy="592686"/>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0" name="Picture 3" descr="Y:\New Images\ICONS\Icons\ICo\etl.png"/>
                        <p:cNvPicPr>
                          <a:picLocks noChangeAspect="1" noChangeArrowheads="1"/>
                        </p:cNvPicPr>
                        <p:nvPr/>
                      </p:nvPicPr>
                      <p:blipFill>
                        <a:blip r:embed="rId4" cstate="print">
                          <a:duotone>
                            <a:prstClr val="black"/>
                            <a:srgbClr val="92D050">
                              <a:tint val="45000"/>
                              <a:satMod val="400000"/>
                            </a:srgbClr>
                          </a:duotone>
                        </a:blip>
                        <a:srcRect/>
                        <a:stretch>
                          <a:fillRect/>
                        </a:stretch>
                      </p:blipFill>
                      <p:spPr bwMode="auto">
                        <a:xfrm rot="6270824">
                          <a:off x="868021" y="2827248"/>
                          <a:ext cx="871839" cy="614535"/>
                        </a:xfrm>
                        <a:prstGeom prst="rect">
                          <a:avLst/>
                        </a:prstGeom>
                        <a:noFill/>
                        <a:ln w="9525">
                          <a:noFill/>
                          <a:miter lim="800000"/>
                          <a:headEnd/>
                          <a:tailEnd/>
                        </a:ln>
                      </p:spPr>
                    </p:pic>
                    <p:sp>
                      <p:nvSpPr>
                        <p:cNvPr id="98" name="Dodecagon 97"/>
                        <p:cNvSpPr/>
                        <p:nvPr/>
                      </p:nvSpPr>
                      <p:spPr>
                        <a:xfrm>
                          <a:off x="1598555" y="3353106"/>
                          <a:ext cx="696209" cy="409016"/>
                        </a:xfrm>
                        <a:prstGeom prst="dodecago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2"/>
                              </a:solidFill>
                              <a:ea typeface="Verdana" panose="020B0604030504040204" pitchFamily="34" charset="0"/>
                              <a:cs typeface="Verdana" panose="020B0604030504040204" pitchFamily="34" charset="0"/>
                            </a:rPr>
                            <a:t>QG1</a:t>
                          </a:r>
                        </a:p>
                      </p:txBody>
                    </p:sp>
                  </p:grpSp>
                  <p:sp>
                    <p:nvSpPr>
                      <p:cNvPr id="257" name="Rectangle 256"/>
                      <p:cNvSpPr/>
                      <p:nvPr/>
                    </p:nvSpPr>
                    <p:spPr>
                      <a:xfrm>
                        <a:off x="54964" y="679438"/>
                        <a:ext cx="2972477" cy="242216"/>
                      </a:xfrm>
                      <a:prstGeom prst="rect">
                        <a:avLst/>
                      </a:prstGeom>
                      <a:solidFill>
                        <a:schemeClr val="tx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900" b="1" kern="0" dirty="0">
                            <a:solidFill>
                              <a:prstClr val="white"/>
                            </a:solidFill>
                            <a:latin typeface="Calibri"/>
                            <a:ea typeface="Segoe UI" panose="020B0502040204020203" pitchFamily="34" charset="0"/>
                            <a:cs typeface="Segoe UI" panose="020B0502040204020203" pitchFamily="34" charset="0"/>
                          </a:rPr>
                          <a:t>On Premise</a:t>
                        </a:r>
                      </a:p>
                    </p:txBody>
                  </p:sp>
                </p:grpSp>
                <p:pic>
                  <p:nvPicPr>
                    <p:cNvPr id="295" name="Picture 5" descr="http://www.hurricanesoftwares.com/wp-content/uploads/2009/03/import-CSV-in-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5321" y="2908306"/>
                      <a:ext cx="617064" cy="39681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grpSp>
              <p:grpSp>
                <p:nvGrpSpPr>
                  <p:cNvPr id="307" name="Group 306"/>
                  <p:cNvGrpSpPr/>
                  <p:nvPr/>
                </p:nvGrpSpPr>
                <p:grpSpPr>
                  <a:xfrm>
                    <a:off x="3086186" y="4809423"/>
                    <a:ext cx="8888326" cy="1657786"/>
                    <a:chOff x="3086186" y="4436505"/>
                    <a:chExt cx="8888326" cy="2463931"/>
                  </a:xfrm>
                </p:grpSpPr>
                <p:grpSp>
                  <p:nvGrpSpPr>
                    <p:cNvPr id="303" name="Group 302"/>
                    <p:cNvGrpSpPr/>
                    <p:nvPr/>
                  </p:nvGrpSpPr>
                  <p:grpSpPr>
                    <a:xfrm>
                      <a:off x="3086186" y="4436505"/>
                      <a:ext cx="2230581" cy="2463931"/>
                      <a:chOff x="3086186" y="4436505"/>
                      <a:chExt cx="2230581" cy="2463931"/>
                    </a:xfrm>
                  </p:grpSpPr>
                  <p:sp>
                    <p:nvSpPr>
                      <p:cNvPr id="287" name="Rectangle 286"/>
                      <p:cNvSpPr/>
                      <p:nvPr/>
                    </p:nvSpPr>
                    <p:spPr>
                      <a:xfrm>
                        <a:off x="3086186" y="4635274"/>
                        <a:ext cx="1991028" cy="2265162"/>
                      </a:xfrm>
                      <a:prstGeom prst="rect">
                        <a:avLst/>
                      </a:prstGeom>
                      <a:solidFill>
                        <a:schemeClr val="bg1"/>
                      </a:solidFill>
                      <a:ln>
                        <a:solidFill>
                          <a:schemeClr val="bg1">
                            <a:lumMod val="85000"/>
                          </a:schemeClr>
                        </a:solidFill>
                      </a:ln>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marL="128588" indent="-128588" defTabSz="685800">
                          <a:buFont typeface="Wingdings" panose="05000000000000000000" pitchFamily="2" charset="2"/>
                          <a:buChar char="ü"/>
                        </a:pPr>
                        <a:endParaRPr lang="en-US" sz="750" b="1" dirty="0">
                          <a:solidFill>
                            <a:schemeClr val="bg1">
                              <a:lumMod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750" b="1" dirty="0">
                          <a:solidFill>
                            <a:schemeClr val="bg1">
                              <a:lumMod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750" b="1" dirty="0">
                          <a:solidFill>
                            <a:schemeClr val="bg1">
                              <a:lumMod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750" b="1" dirty="0">
                          <a:solidFill>
                            <a:schemeClr val="tx1">
                              <a:lumMod val="50000"/>
                              <a:lumOff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675" b="1" dirty="0">
                          <a:solidFill>
                            <a:schemeClr val="tx1">
                              <a:lumMod val="50000"/>
                              <a:lumOff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r>
                          <a:rPr lang="en-US" sz="675" b="1" dirty="0">
                            <a:solidFill>
                              <a:schemeClr val="tx2"/>
                            </a:solidFill>
                            <a:ea typeface="Segoe UI" panose="020B0502040204020203" pitchFamily="34" charset="0"/>
                            <a:cs typeface="Segoe UI" panose="020B0502040204020203" pitchFamily="34" charset="0"/>
                          </a:rPr>
                          <a:t>Data Pipeline </a:t>
                        </a:r>
                        <a:r>
                          <a:rPr lang="en-US" sz="675" b="1" dirty="0" err="1">
                            <a:solidFill>
                              <a:schemeClr val="tx2"/>
                            </a:solidFill>
                            <a:ea typeface="Segoe UI" panose="020B0502040204020203" pitchFamily="34" charset="0"/>
                            <a:cs typeface="Segoe UI" panose="020B0502040204020203" pitchFamily="34" charset="0"/>
                          </a:rPr>
                          <a:t>config</a:t>
                        </a:r>
                        <a:r>
                          <a:rPr lang="en-US" sz="675" b="1" dirty="0">
                            <a:solidFill>
                              <a:schemeClr val="tx2"/>
                            </a:solidFill>
                            <a:ea typeface="Segoe UI" panose="020B0502040204020203" pitchFamily="34" charset="0"/>
                            <a:cs typeface="Segoe UI" panose="020B0502040204020203" pitchFamily="34" charset="0"/>
                          </a:rPr>
                          <a:t>. </a:t>
                        </a:r>
                        <a:r>
                          <a:rPr lang="en-US" sz="675" dirty="0">
                            <a:solidFill>
                              <a:schemeClr val="tx2"/>
                            </a:solidFill>
                            <a:ea typeface="Segoe UI" panose="020B0502040204020203" pitchFamily="34" charset="0"/>
                            <a:cs typeface="Segoe UI" panose="020B0502040204020203" pitchFamily="34" charset="0"/>
                          </a:rPr>
                          <a:t>Verification</a:t>
                        </a:r>
                      </a:p>
                      <a:p>
                        <a:pPr marL="128588" indent="-128588"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40+ Member  data CSVs  validated</a:t>
                        </a:r>
                      </a:p>
                      <a:p>
                        <a:pPr marL="128588" indent="-128588"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Beyond Compare Tool -  Validation between On Premise Landing and  AWS Landing zone.</a:t>
                        </a:r>
                      </a:p>
                      <a:p>
                        <a:pPr marL="128588" indent="-128588"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Lambda Notifications</a:t>
                        </a:r>
                      </a:p>
                      <a:p>
                        <a:pPr marL="128588" indent="-128588" defTabSz="685800">
                          <a:buFont typeface="Wingdings" panose="05000000000000000000" pitchFamily="2" charset="2"/>
                          <a:buChar char="ü"/>
                        </a:pPr>
                        <a:endParaRPr lang="en-US" sz="675" b="1" dirty="0">
                          <a:solidFill>
                            <a:schemeClr val="bg1">
                              <a:lumMod val="50000"/>
                            </a:schemeClr>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750" b="1" dirty="0">
                          <a:solidFill>
                            <a:schemeClr val="bg1">
                              <a:lumMod val="50000"/>
                            </a:schemeClr>
                          </a:solidFill>
                          <a:ea typeface="Segoe UI" panose="020B0502040204020203" pitchFamily="34" charset="0"/>
                          <a:cs typeface="Segoe UI" panose="020B0502040204020203" pitchFamily="34" charset="0"/>
                        </a:endParaRPr>
                      </a:p>
                      <a:p>
                        <a:pPr defTabSz="685800"/>
                        <a:endParaRPr lang="en-US" sz="675" dirty="0">
                          <a:solidFill>
                            <a:schemeClr val="bg1">
                              <a:lumMod val="50000"/>
                            </a:schemeClr>
                          </a:solidFill>
                          <a:cs typeface="Arial" panose="020B0604020202020204" pitchFamily="34" charset="0"/>
                        </a:endParaRPr>
                      </a:p>
                      <a:p>
                        <a:pPr marL="128588" indent="-128588" defTabSz="685800">
                          <a:buFont typeface="Wingdings" panose="05000000000000000000" pitchFamily="2" charset="2"/>
                          <a:buChar char="ü"/>
                        </a:pPr>
                        <a:endParaRPr lang="en-US" sz="750" b="1" dirty="0">
                          <a:solidFill>
                            <a:srgbClr val="7030A0"/>
                          </a:solidFill>
                          <a:ea typeface="Segoe UI" panose="020B0502040204020203" pitchFamily="34" charset="0"/>
                          <a:cs typeface="Segoe UI" panose="020B0502040204020203" pitchFamily="34" charset="0"/>
                        </a:endParaRPr>
                      </a:p>
                      <a:p>
                        <a:pPr marL="128588" indent="-128588" defTabSz="685800">
                          <a:buFont typeface="Wingdings" panose="05000000000000000000" pitchFamily="2" charset="2"/>
                          <a:buChar char="ü"/>
                        </a:pPr>
                        <a:endParaRPr lang="en-US" sz="750" b="1" dirty="0">
                          <a:solidFill>
                            <a:schemeClr val="bg1">
                              <a:lumMod val="50000"/>
                            </a:schemeClr>
                          </a:solidFill>
                          <a:ea typeface="Segoe UI" panose="020B0502040204020203" pitchFamily="34" charset="0"/>
                          <a:cs typeface="Segoe UI" panose="020B0502040204020203" pitchFamily="34" charset="0"/>
                        </a:endParaRPr>
                      </a:p>
                      <a:p>
                        <a:pPr algn="ctr" defTabSz="685800"/>
                        <a:endParaRPr lang="en-US" sz="750" b="1" dirty="0">
                          <a:solidFill>
                            <a:schemeClr val="bg1">
                              <a:lumMod val="50000"/>
                            </a:schemeClr>
                          </a:solidFill>
                          <a:ea typeface="Segoe UI" panose="020B0502040204020203" pitchFamily="34" charset="0"/>
                          <a:cs typeface="Segoe UI" panose="020B0502040204020203" pitchFamily="34" charset="0"/>
                        </a:endParaRPr>
                      </a:p>
                    </p:txBody>
                  </p:sp>
                  <p:sp>
                    <p:nvSpPr>
                      <p:cNvPr id="299" name="Rectangle 298"/>
                      <p:cNvSpPr/>
                      <p:nvPr/>
                    </p:nvSpPr>
                    <p:spPr>
                      <a:xfrm>
                        <a:off x="3190462" y="4436505"/>
                        <a:ext cx="2126305" cy="206341"/>
                      </a:xfrm>
                      <a:prstGeom prst="rect">
                        <a:avLst/>
                      </a:prstGeom>
                      <a:gradFill rotWithShape="1">
                        <a:gsLst>
                          <a:gs pos="0">
                            <a:srgbClr val="002060"/>
                          </a:gs>
                          <a:gs pos="75000">
                            <a:srgbClr val="002060"/>
                          </a:gs>
                          <a:gs pos="99000">
                            <a:srgbClr val="002060"/>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675" kern="0" dirty="0">
                            <a:solidFill>
                              <a:prstClr val="white"/>
                            </a:solidFill>
                            <a:latin typeface="Calibri"/>
                            <a:ea typeface="Segoe UI" panose="020B0502040204020203" pitchFamily="34" charset="0"/>
                            <a:cs typeface="Segoe UI" panose="020B0502040204020203" pitchFamily="34" charset="0"/>
                          </a:rPr>
                          <a:t>Ingestion- Landing to Raw</a:t>
                        </a:r>
                      </a:p>
                    </p:txBody>
                  </p:sp>
                </p:grpSp>
                <p:grpSp>
                  <p:nvGrpSpPr>
                    <p:cNvPr id="304" name="Group 303"/>
                    <p:cNvGrpSpPr/>
                    <p:nvPr/>
                  </p:nvGrpSpPr>
                  <p:grpSpPr>
                    <a:xfrm>
                      <a:off x="5069782" y="4468081"/>
                      <a:ext cx="2149751" cy="2364862"/>
                      <a:chOff x="5069782" y="4468081"/>
                      <a:chExt cx="2149751" cy="2364862"/>
                    </a:xfrm>
                  </p:grpSpPr>
                  <p:sp>
                    <p:nvSpPr>
                      <p:cNvPr id="288" name="Rectangle 287"/>
                      <p:cNvSpPr/>
                      <p:nvPr/>
                    </p:nvSpPr>
                    <p:spPr>
                      <a:xfrm>
                        <a:off x="5069782" y="4604014"/>
                        <a:ext cx="2149751" cy="2228929"/>
                      </a:xfrm>
                      <a:prstGeom prst="rect">
                        <a:avLst/>
                      </a:prstGeom>
                      <a:solidFill>
                        <a:schemeClr val="bg1"/>
                      </a:solidFill>
                      <a:ln>
                        <a:solidFill>
                          <a:schemeClr val="bg1">
                            <a:lumMod val="85000"/>
                          </a:schemeClr>
                        </a:solidFill>
                      </a:ln>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marL="84535" indent="-84535" defTabSz="685800">
                          <a:buFont typeface="Wingdings" panose="05000000000000000000" pitchFamily="2" charset="2"/>
                          <a:buChar char="ü"/>
                        </a:pPr>
                        <a:endParaRPr lang="en-US" sz="750" b="1" dirty="0">
                          <a:solidFill>
                            <a:schemeClr val="tx1">
                              <a:lumMod val="50000"/>
                              <a:lumOff val="50000"/>
                            </a:schemeClr>
                          </a:solidFill>
                          <a:ea typeface="Segoe UI" panose="020B0502040204020203" pitchFamily="34" charset="0"/>
                          <a:cs typeface="Segoe UI" panose="020B0502040204020203" pitchFamily="34" charset="0"/>
                        </a:endParaRPr>
                      </a:p>
                      <a:p>
                        <a:pPr marL="84535"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Data Validation performed using Apache Zeppelin utility in cloud</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Spark commands to read CSV, Avro files</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Spark mode - Volatile table in landing zone</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Amazon Redshift SQL mode for data validation</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Measure performance of Spark jobs</a:t>
                        </a:r>
                      </a:p>
                    </p:txBody>
                  </p:sp>
                  <p:sp>
                    <p:nvSpPr>
                      <p:cNvPr id="300" name="Rectangle 299"/>
                      <p:cNvSpPr/>
                      <p:nvPr/>
                    </p:nvSpPr>
                    <p:spPr>
                      <a:xfrm>
                        <a:off x="5355589" y="4468081"/>
                        <a:ext cx="1863944" cy="174764"/>
                      </a:xfrm>
                      <a:prstGeom prst="rect">
                        <a:avLst/>
                      </a:prstGeom>
                      <a:gradFill rotWithShape="1">
                        <a:gsLst>
                          <a:gs pos="0">
                            <a:srgbClr val="002060"/>
                          </a:gs>
                          <a:gs pos="75000">
                            <a:srgbClr val="002060"/>
                          </a:gs>
                          <a:gs pos="99000">
                            <a:srgbClr val="002060"/>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675" kern="0" dirty="0">
                            <a:solidFill>
                              <a:prstClr val="white"/>
                            </a:solidFill>
                            <a:latin typeface="Calibri"/>
                            <a:ea typeface="Segoe UI" panose="020B0502040204020203" pitchFamily="34" charset="0"/>
                            <a:cs typeface="Segoe UI" panose="020B0502040204020203" pitchFamily="34" charset="0"/>
                          </a:rPr>
                          <a:t>Raw to Refined</a:t>
                        </a:r>
                      </a:p>
                    </p:txBody>
                  </p:sp>
                </p:grpSp>
                <p:grpSp>
                  <p:nvGrpSpPr>
                    <p:cNvPr id="305" name="Group 304"/>
                    <p:cNvGrpSpPr/>
                    <p:nvPr/>
                  </p:nvGrpSpPr>
                  <p:grpSpPr>
                    <a:xfrm>
                      <a:off x="7251264" y="4454013"/>
                      <a:ext cx="1986388" cy="2373765"/>
                      <a:chOff x="7251264" y="4454013"/>
                      <a:chExt cx="1986388" cy="2373765"/>
                    </a:xfrm>
                  </p:grpSpPr>
                  <p:sp>
                    <p:nvSpPr>
                      <p:cNvPr id="298" name="Rectangle 297"/>
                      <p:cNvSpPr/>
                      <p:nvPr/>
                    </p:nvSpPr>
                    <p:spPr>
                      <a:xfrm>
                        <a:off x="7251264" y="4548716"/>
                        <a:ext cx="1986388" cy="2279062"/>
                      </a:xfrm>
                      <a:prstGeom prst="rect">
                        <a:avLst/>
                      </a:prstGeom>
                      <a:solidFill>
                        <a:schemeClr val="bg1"/>
                      </a:solidFill>
                      <a:ln>
                        <a:solidFill>
                          <a:schemeClr val="bg1">
                            <a:lumMod val="85000"/>
                          </a:schemeClr>
                        </a:solidFill>
                      </a:ln>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marL="0" lvl="1" defTabSz="685800"/>
                        <a:endParaRPr lang="en-US" sz="675" b="1" dirty="0">
                          <a:solidFill>
                            <a:schemeClr val="tx2"/>
                          </a:solidFill>
                          <a:ea typeface="Segoe UI" panose="020B0502040204020203" pitchFamily="34" charset="0"/>
                          <a:cs typeface="Segoe UI" panose="020B0502040204020203" pitchFamily="34" charset="0"/>
                        </a:endParaRPr>
                      </a:p>
                      <a:p>
                        <a:pPr marL="0" lvl="1" defTabSz="685800"/>
                        <a:r>
                          <a:rPr lang="en-US" sz="675" dirty="0">
                            <a:solidFill>
                              <a:schemeClr val="tx2"/>
                            </a:solidFill>
                            <a:ea typeface="Segoe UI" panose="020B0502040204020203" pitchFamily="34" charset="0"/>
                            <a:cs typeface="Segoe UI" panose="020B0502040204020203" pitchFamily="34" charset="0"/>
                          </a:rPr>
                          <a:t>Data Validation performed using Apache Zeppelin utility  in cloud</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Spark commands to read Avro files</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Spark mode - Volatile table in landing zone</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Amazon Redshift SQL mode for data validation</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Measure performance of Spark jobs</a:t>
                        </a:r>
                      </a:p>
                      <a:p>
                        <a:pPr marL="84535" lvl="1" indent="-84535" defTabSz="685800">
                          <a:buFont typeface="Wingdings" panose="05000000000000000000" pitchFamily="2" charset="2"/>
                          <a:buChar char="ü"/>
                        </a:pPr>
                        <a:endParaRPr lang="en-US" sz="675" b="1" dirty="0">
                          <a:solidFill>
                            <a:schemeClr val="tx1">
                              <a:lumMod val="50000"/>
                              <a:lumOff val="50000"/>
                            </a:schemeClr>
                          </a:solidFill>
                          <a:ea typeface="Segoe UI" panose="020B0502040204020203" pitchFamily="34" charset="0"/>
                          <a:cs typeface="Segoe UI" panose="020B0502040204020203" pitchFamily="34" charset="0"/>
                        </a:endParaRPr>
                      </a:p>
                    </p:txBody>
                  </p:sp>
                  <p:sp>
                    <p:nvSpPr>
                      <p:cNvPr id="301" name="Rectangle 300"/>
                      <p:cNvSpPr/>
                      <p:nvPr/>
                    </p:nvSpPr>
                    <p:spPr>
                      <a:xfrm>
                        <a:off x="7251265" y="4454013"/>
                        <a:ext cx="1818776" cy="161673"/>
                      </a:xfrm>
                      <a:prstGeom prst="rect">
                        <a:avLst/>
                      </a:prstGeom>
                      <a:gradFill rotWithShape="1">
                        <a:gsLst>
                          <a:gs pos="0">
                            <a:srgbClr val="002060"/>
                          </a:gs>
                          <a:gs pos="75000">
                            <a:srgbClr val="002060"/>
                          </a:gs>
                          <a:gs pos="99000">
                            <a:srgbClr val="002060"/>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675" kern="0" dirty="0">
                            <a:solidFill>
                              <a:prstClr val="white"/>
                            </a:solidFill>
                            <a:latin typeface="Calibri"/>
                            <a:ea typeface="Segoe UI" panose="020B0502040204020203" pitchFamily="34" charset="0"/>
                            <a:cs typeface="Segoe UI" panose="020B0502040204020203" pitchFamily="34" charset="0"/>
                          </a:rPr>
                          <a:t>Refined to Published</a:t>
                        </a:r>
                      </a:p>
                    </p:txBody>
                  </p:sp>
                </p:grpSp>
                <p:grpSp>
                  <p:nvGrpSpPr>
                    <p:cNvPr id="306" name="Group 305"/>
                    <p:cNvGrpSpPr/>
                    <p:nvPr/>
                  </p:nvGrpSpPr>
                  <p:grpSpPr>
                    <a:xfrm>
                      <a:off x="9250065" y="4450398"/>
                      <a:ext cx="2724447" cy="2237195"/>
                      <a:chOff x="9250065" y="4450398"/>
                      <a:chExt cx="2724447" cy="2237195"/>
                    </a:xfrm>
                  </p:grpSpPr>
                  <p:sp>
                    <p:nvSpPr>
                      <p:cNvPr id="290" name="Rectangle 289"/>
                      <p:cNvSpPr/>
                      <p:nvPr/>
                    </p:nvSpPr>
                    <p:spPr>
                      <a:xfrm>
                        <a:off x="9266601" y="4605741"/>
                        <a:ext cx="2707911" cy="2081852"/>
                      </a:xfrm>
                      <a:prstGeom prst="rect">
                        <a:avLst/>
                      </a:prstGeom>
                      <a:solidFill>
                        <a:schemeClr val="bg1"/>
                      </a:solidFill>
                      <a:ln>
                        <a:solidFill>
                          <a:schemeClr val="bg1">
                            <a:lumMod val="85000"/>
                          </a:schemeClr>
                        </a:solidFill>
                      </a:ln>
                      <a:effectLst>
                        <a:outerShdw blurRad="76200" dir="13500000" sy="23000" kx="1200000" algn="br" rotWithShape="0">
                          <a:prstClr val="black">
                            <a:alpha val="2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marL="84535" lvl="1" indent="-84535" defTabSz="685800">
                          <a:buFont typeface="Wingdings" panose="05000000000000000000" pitchFamily="2" charset="2"/>
                          <a:buChar char="ü"/>
                        </a:pPr>
                        <a:endParaRPr lang="en-US" sz="675" dirty="0">
                          <a:solidFill>
                            <a:schemeClr val="tx2"/>
                          </a:solidFill>
                          <a:ea typeface="Segoe UI" panose="020B0502040204020203" pitchFamily="34" charset="0"/>
                          <a:cs typeface="Segoe UI" panose="020B0502040204020203" pitchFamily="34" charset="0"/>
                        </a:endParaRP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Data Validation for  Redshift model</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Report &amp; dashboard validation for Tableau</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Report creation &amp; validation in  Alteryx Analytical reporting.</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AWS Redshift copy command to extract data from published</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Data Validation performed using Cognizant In-house PLATINUM</a:t>
                        </a:r>
                      </a:p>
                      <a:p>
                        <a:pPr marL="84535" lvl="1" indent="-84535" defTabSz="685800">
                          <a:buFont typeface="Wingdings" panose="05000000000000000000" pitchFamily="2" charset="2"/>
                          <a:buChar char="ü"/>
                        </a:pPr>
                        <a:r>
                          <a:rPr lang="en-US" sz="675" dirty="0">
                            <a:solidFill>
                              <a:schemeClr val="tx2"/>
                            </a:solidFill>
                            <a:ea typeface="Segoe UI" panose="020B0502040204020203" pitchFamily="34" charset="0"/>
                            <a:cs typeface="Segoe UI" panose="020B0502040204020203" pitchFamily="34" charset="0"/>
                          </a:rPr>
                          <a:t>Jenkins- Platinum  Integration for Continuous data testing</a:t>
                        </a:r>
                      </a:p>
                      <a:p>
                        <a:pPr algn="ctr" defTabSz="685800"/>
                        <a:endParaRPr lang="en-US" sz="675" b="1" dirty="0">
                          <a:solidFill>
                            <a:schemeClr val="bg1"/>
                          </a:solidFill>
                          <a:ea typeface="Segoe UI" panose="020B0502040204020203" pitchFamily="34" charset="0"/>
                          <a:cs typeface="Segoe UI" panose="020B0502040204020203" pitchFamily="34" charset="0"/>
                        </a:endParaRPr>
                      </a:p>
                    </p:txBody>
                  </p:sp>
                  <p:sp>
                    <p:nvSpPr>
                      <p:cNvPr id="302" name="Rectangle 301"/>
                      <p:cNvSpPr/>
                      <p:nvPr/>
                    </p:nvSpPr>
                    <p:spPr>
                      <a:xfrm>
                        <a:off x="9250065" y="4450398"/>
                        <a:ext cx="2533332" cy="174018"/>
                      </a:xfrm>
                      <a:prstGeom prst="rect">
                        <a:avLst/>
                      </a:prstGeom>
                      <a:gradFill rotWithShape="1">
                        <a:gsLst>
                          <a:gs pos="0">
                            <a:srgbClr val="002060"/>
                          </a:gs>
                          <a:gs pos="75000">
                            <a:srgbClr val="002060"/>
                          </a:gs>
                          <a:gs pos="99000">
                            <a:srgbClr val="002060"/>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675" kern="0" dirty="0">
                            <a:solidFill>
                              <a:prstClr val="white"/>
                            </a:solidFill>
                            <a:latin typeface="Calibri"/>
                            <a:ea typeface="Segoe UI" panose="020B0502040204020203" pitchFamily="34" charset="0"/>
                            <a:cs typeface="Segoe UI" panose="020B0502040204020203" pitchFamily="34" charset="0"/>
                          </a:rPr>
                          <a:t>Published to Redshift &amp; End User Reporting</a:t>
                        </a:r>
                      </a:p>
                    </p:txBody>
                  </p:sp>
                </p:grpSp>
              </p:grpSp>
              <p:pic>
                <p:nvPicPr>
                  <p:cNvPr id="308"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4250" y="3718889"/>
                    <a:ext cx="277078" cy="20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0" name="Straight Arrow Connector 309"/>
                  <p:cNvCxnSpPr/>
                  <p:nvPr/>
                </p:nvCxnSpPr>
                <p:spPr>
                  <a:xfrm>
                    <a:off x="11093128" y="3872919"/>
                    <a:ext cx="0" cy="2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2" name="Group 311"/>
                  <p:cNvGrpSpPr/>
                  <p:nvPr/>
                </p:nvGrpSpPr>
                <p:grpSpPr>
                  <a:xfrm>
                    <a:off x="3107288" y="1363370"/>
                    <a:ext cx="9119348" cy="3392394"/>
                    <a:chOff x="3107288" y="1363370"/>
                    <a:chExt cx="9119348" cy="3392394"/>
                  </a:xfrm>
                </p:grpSpPr>
                <p:grpSp>
                  <p:nvGrpSpPr>
                    <p:cNvPr id="244" name="Group 243"/>
                    <p:cNvGrpSpPr/>
                    <p:nvPr/>
                  </p:nvGrpSpPr>
                  <p:grpSpPr>
                    <a:xfrm>
                      <a:off x="3107288" y="1363370"/>
                      <a:ext cx="9119348" cy="3392394"/>
                      <a:chOff x="-9826" y="2159013"/>
                      <a:chExt cx="9506407" cy="4043571"/>
                    </a:xfrm>
                  </p:grpSpPr>
                  <p:sp>
                    <p:nvSpPr>
                      <p:cNvPr id="220" name="Rounded Rectangle 219"/>
                      <p:cNvSpPr/>
                      <p:nvPr/>
                    </p:nvSpPr>
                    <p:spPr>
                      <a:xfrm>
                        <a:off x="7308098" y="2688043"/>
                        <a:ext cx="1877512" cy="1634884"/>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6" name="Group 25"/>
                      <p:cNvGrpSpPr/>
                      <p:nvPr/>
                    </p:nvGrpSpPr>
                    <p:grpSpPr>
                      <a:xfrm>
                        <a:off x="8432389" y="2159013"/>
                        <a:ext cx="1064192" cy="926838"/>
                        <a:chOff x="8108050" y="-827027"/>
                        <a:chExt cx="1064192" cy="914255"/>
                      </a:xfrm>
                    </p:grpSpPr>
                    <p:sp>
                      <p:nvSpPr>
                        <p:cNvPr id="27" name="TextBox 26"/>
                        <p:cNvSpPr txBox="1"/>
                        <p:nvPr/>
                      </p:nvSpPr>
                      <p:spPr>
                        <a:xfrm>
                          <a:off x="8108050" y="-389653"/>
                          <a:ext cx="1064192" cy="476881"/>
                        </a:xfrm>
                        <a:prstGeom prst="rect">
                          <a:avLst/>
                        </a:prstGeom>
                        <a:noFill/>
                      </p:spPr>
                      <p:txBody>
                        <a:bodyPr wrap="square" lIns="68486" tIns="34268" rIns="68486" bIns="34268" rtlCol="0">
                          <a:spAutoFit/>
                        </a:bodyPr>
                        <a:lstStyle/>
                        <a:p>
                          <a:pPr algn="ctr" defTabSz="684789">
                            <a:defRPr/>
                          </a:pPr>
                          <a:r>
                            <a:rPr lang="en-US" sz="750" b="1" kern="0" dirty="0">
                              <a:solidFill>
                                <a:srgbClr val="9BBB59">
                                  <a:lumMod val="50000"/>
                                </a:srgbClr>
                              </a:solidFill>
                              <a:ea typeface="Verdana" panose="020B0604030504040204" pitchFamily="34" charset="0"/>
                              <a:cs typeface="Verdana" panose="020B0604030504040204" pitchFamily="34" charset="0"/>
                            </a:rPr>
                            <a:t>Business  &amp; End Users</a:t>
                          </a:r>
                        </a:p>
                      </p:txBody>
                    </p:sp>
                    <p:pic>
                      <p:nvPicPr>
                        <p:cNvPr id="28" name="Picture 11" descr="C:\Users\426783.CTS\Documents\Beautification\Icons\businessman-48.png"/>
                        <p:cNvPicPr>
                          <a:picLocks noChangeAspect="1" noChangeArrowheads="1"/>
                        </p:cNvPicPr>
                        <p:nvPr/>
                      </p:nvPicPr>
                      <p:blipFill>
                        <a:blip r:embed="rId10">
                          <a:duotone>
                            <a:prstClr val="black"/>
                            <a:srgbClr val="9BBB59">
                              <a:tint val="45000"/>
                              <a:satMod val="400000"/>
                            </a:srgbClr>
                          </a:duotone>
                          <a:extLst>
                            <a:ext uri="{28A0092B-C50C-407E-A947-70E740481C1C}">
                              <a14:useLocalDpi xmlns:a14="http://schemas.microsoft.com/office/drawing/2010/main" val="0"/>
                            </a:ext>
                          </a:extLst>
                        </a:blip>
                        <a:srcRect/>
                        <a:stretch>
                          <a:fillRect/>
                        </a:stretch>
                      </p:blipFill>
                      <p:spPr bwMode="auto">
                        <a:xfrm>
                          <a:off x="8306525" y="-762562"/>
                          <a:ext cx="368590" cy="43252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426783.CTS\Documents\Beautification\Icons\conference-64.png"/>
                        <p:cNvPicPr>
                          <a:picLocks noChangeAspect="1" noChangeArrowheads="1"/>
                        </p:cNvPicPr>
                        <p:nvPr/>
                      </p:nvPicPr>
                      <p:blipFill>
                        <a:blip r:embed="rId11" cstate="print">
                          <a:duotone>
                            <a:prstClr val="black"/>
                            <a:srgbClr val="9BBB59">
                              <a:tint val="45000"/>
                              <a:satMod val="400000"/>
                            </a:srgbClr>
                          </a:duotone>
                          <a:extLst>
                            <a:ext uri="{28A0092B-C50C-407E-A947-70E740481C1C}">
                              <a14:useLocalDpi xmlns:a14="http://schemas.microsoft.com/office/drawing/2010/main" val="0"/>
                            </a:ext>
                          </a:extLst>
                        </a:blip>
                        <a:srcRect/>
                        <a:stretch>
                          <a:fillRect/>
                        </a:stretch>
                      </p:blipFill>
                      <p:spPr bwMode="auto">
                        <a:xfrm>
                          <a:off x="8576143" y="-827027"/>
                          <a:ext cx="268162" cy="522618"/>
                        </a:xfrm>
                        <a:prstGeom prst="rect">
                          <a:avLst/>
                        </a:prstGeom>
                        <a:noFill/>
                        <a:extLst>
                          <a:ext uri="{909E8E84-426E-40DD-AFC4-6F175D3DCCD1}">
                            <a14:hiddenFill xmlns:a14="http://schemas.microsoft.com/office/drawing/2010/main">
                              <a:solidFill>
                                <a:srgbClr val="FFFFFF"/>
                              </a:solidFill>
                            </a14:hiddenFill>
                          </a:ext>
                        </a:extLst>
                      </p:spPr>
                    </p:pic>
                  </p:grpSp>
                  <p:sp>
                    <p:nvSpPr>
                      <p:cNvPr id="70" name="Rounded Rectangle 69"/>
                      <p:cNvSpPr/>
                      <p:nvPr/>
                    </p:nvSpPr>
                    <p:spPr>
                      <a:xfrm>
                        <a:off x="775463" y="2746450"/>
                        <a:ext cx="5971316" cy="1865948"/>
                      </a:xfrm>
                      <a:prstGeom prst="roundRect">
                        <a:avLst/>
                      </a:prstGeom>
                      <a:solidFill>
                        <a:schemeClr val="bg1"/>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7" name="Cloud 66"/>
                      <p:cNvSpPr/>
                      <p:nvPr/>
                    </p:nvSpPr>
                    <p:spPr>
                      <a:xfrm>
                        <a:off x="2398440" y="3238707"/>
                        <a:ext cx="1273571" cy="918529"/>
                      </a:xfrm>
                      <a:prstGeom prst="cloud">
                        <a:avLst/>
                      </a:prstGeom>
                      <a:solidFill>
                        <a:srgbClr val="FF9933"/>
                      </a:solidFill>
                      <a:ln>
                        <a:solidFill>
                          <a:srgbClr val="FF993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ea typeface="Verdana" panose="020B0604030504040204" pitchFamily="34" charset="0"/>
                            <a:cs typeface="Verdana" panose="020B0604030504040204" pitchFamily="34" charset="0"/>
                          </a:rPr>
                          <a:t>Raw Zone</a:t>
                        </a:r>
                      </a:p>
                      <a:p>
                        <a:pPr algn="ctr"/>
                        <a:r>
                          <a:rPr lang="en-US" sz="600" dirty="0">
                            <a:solidFill>
                              <a:schemeClr val="bg1"/>
                            </a:solidFill>
                            <a:ea typeface="Verdana" panose="020B0604030504040204" pitchFamily="34" charset="0"/>
                            <a:cs typeface="Verdana" panose="020B0604030504040204" pitchFamily="34" charset="0"/>
                          </a:rPr>
                          <a:t>(Member Enrollment &amp; Benefits)</a:t>
                        </a:r>
                      </a:p>
                    </p:txBody>
                  </p:sp>
                  <p:sp>
                    <p:nvSpPr>
                      <p:cNvPr id="68" name="Cloud 67"/>
                      <p:cNvSpPr/>
                      <p:nvPr/>
                    </p:nvSpPr>
                    <p:spPr>
                      <a:xfrm>
                        <a:off x="3799851" y="3238707"/>
                        <a:ext cx="1273571" cy="887362"/>
                      </a:xfrm>
                      <a:prstGeom prst="cloud">
                        <a:avLst/>
                      </a:prstGeom>
                      <a:solidFill>
                        <a:srgbClr val="FF993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ea typeface="Verdana" panose="020B0604030504040204" pitchFamily="34" charset="0"/>
                            <a:cs typeface="Verdana" panose="020B0604030504040204" pitchFamily="34" charset="0"/>
                          </a:rPr>
                          <a:t>Refined  Zone</a:t>
                        </a:r>
                      </a:p>
                      <a:p>
                        <a:pPr algn="ctr"/>
                        <a:r>
                          <a:rPr lang="en-US" sz="600" dirty="0">
                            <a:solidFill>
                              <a:schemeClr val="bg1"/>
                            </a:solidFill>
                            <a:ea typeface="Verdana" panose="020B0604030504040204" pitchFamily="34" charset="0"/>
                            <a:cs typeface="Verdana" panose="020B0604030504040204" pitchFamily="34" charset="0"/>
                          </a:rPr>
                          <a:t>(Member Enrollment &amp; Benefits)</a:t>
                        </a:r>
                      </a:p>
                    </p:txBody>
                  </p:sp>
                  <p:sp>
                    <p:nvSpPr>
                      <p:cNvPr id="69" name="Cloud 68"/>
                      <p:cNvSpPr/>
                      <p:nvPr/>
                    </p:nvSpPr>
                    <p:spPr>
                      <a:xfrm>
                        <a:off x="5292320" y="3285282"/>
                        <a:ext cx="1174335" cy="872521"/>
                      </a:xfrm>
                      <a:prstGeom prst="cloud">
                        <a:avLst/>
                      </a:prstGeom>
                      <a:solidFill>
                        <a:srgbClr val="FF9933"/>
                      </a:solidFill>
                      <a:ln>
                        <a:solidFill>
                          <a:srgbClr val="FF993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ea typeface="Verdana" panose="020B0604030504040204" pitchFamily="34" charset="0"/>
                            <a:cs typeface="Verdana" panose="020B0604030504040204" pitchFamily="34" charset="0"/>
                          </a:rPr>
                          <a:t>Published Zone</a:t>
                        </a:r>
                      </a:p>
                      <a:p>
                        <a:pPr algn="ctr"/>
                        <a:r>
                          <a:rPr lang="en-US" sz="600" dirty="0">
                            <a:solidFill>
                              <a:schemeClr val="bg1"/>
                            </a:solidFill>
                            <a:ea typeface="Verdana" panose="020B0604030504040204" pitchFamily="34" charset="0"/>
                            <a:cs typeface="Verdana" panose="020B0604030504040204" pitchFamily="34" charset="0"/>
                          </a:rPr>
                          <a:t>(Member Enrollment &amp; Benefits)</a:t>
                        </a:r>
                      </a:p>
                    </p:txBody>
                  </p:sp>
                  <p:sp>
                    <p:nvSpPr>
                      <p:cNvPr id="79" name="Rectangle 78"/>
                      <p:cNvSpPr/>
                      <p:nvPr/>
                    </p:nvSpPr>
                    <p:spPr>
                      <a:xfrm>
                        <a:off x="1644212" y="3963912"/>
                        <a:ext cx="1273080" cy="316145"/>
                      </a:xfrm>
                      <a:prstGeom prst="rect">
                        <a:avLst/>
                      </a:prstGeom>
                    </p:spPr>
                    <p:txBody>
                      <a:bodyPr wrap="square">
                        <a:spAutoFit/>
                      </a:bodyPr>
                      <a:lstStyle/>
                      <a:p>
                        <a:pPr algn="ctr"/>
                        <a:r>
                          <a:rPr lang="en-US" sz="675" b="1" dirty="0">
                            <a:solidFill>
                              <a:schemeClr val="tx2"/>
                            </a:solidFill>
                            <a:ea typeface="Verdana" panose="020B0604030504040204" pitchFamily="34" charset="0"/>
                            <a:cs typeface="Verdana" panose="020B0604030504040204" pitchFamily="34" charset="0"/>
                          </a:rPr>
                          <a:t>Data Ingestion</a:t>
                        </a:r>
                      </a:p>
                    </p:txBody>
                  </p:sp>
                  <p:sp>
                    <p:nvSpPr>
                      <p:cNvPr id="99" name="Dodecagon 98"/>
                      <p:cNvSpPr/>
                      <p:nvPr/>
                    </p:nvSpPr>
                    <p:spPr>
                      <a:xfrm>
                        <a:off x="1362471" y="2893902"/>
                        <a:ext cx="673492" cy="308659"/>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QG2</a:t>
                        </a:r>
                      </a:p>
                    </p:txBody>
                  </p:sp>
                  <p:sp>
                    <p:nvSpPr>
                      <p:cNvPr id="117" name="Rounded Rectangle 116"/>
                      <p:cNvSpPr/>
                      <p:nvPr/>
                    </p:nvSpPr>
                    <p:spPr>
                      <a:xfrm>
                        <a:off x="740278" y="5373749"/>
                        <a:ext cx="6173499" cy="828835"/>
                      </a:xfrm>
                      <a:prstGeom prst="roundRect">
                        <a:avLst/>
                      </a:prstGeom>
                      <a:solidFill>
                        <a:schemeClr val="bg1"/>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89" name="Group 188"/>
                      <p:cNvGrpSpPr/>
                      <p:nvPr/>
                    </p:nvGrpSpPr>
                    <p:grpSpPr>
                      <a:xfrm>
                        <a:off x="592110" y="4755178"/>
                        <a:ext cx="878766" cy="697697"/>
                        <a:chOff x="564810" y="4528372"/>
                        <a:chExt cx="878766" cy="697697"/>
                      </a:xfrm>
                    </p:grpSpPr>
                    <p:pic>
                      <p:nvPicPr>
                        <p:cNvPr id="116" name="Picture 115"/>
                        <p:cNvPicPr>
                          <a:picLocks noChangeAspect="1"/>
                        </p:cNvPicPr>
                        <p:nvPr/>
                      </p:nvPicPr>
                      <p:blipFill>
                        <a:blip r:embed="rId12"/>
                        <a:stretch>
                          <a:fillRect/>
                        </a:stretch>
                      </p:blipFill>
                      <p:spPr>
                        <a:xfrm>
                          <a:off x="785296" y="4980770"/>
                          <a:ext cx="374376" cy="245299"/>
                        </a:xfrm>
                        <a:prstGeom prst="rect">
                          <a:avLst/>
                        </a:prstGeom>
                      </p:spPr>
                    </p:pic>
                    <p:sp>
                      <p:nvSpPr>
                        <p:cNvPr id="127" name="TextBox 126"/>
                        <p:cNvSpPr txBox="1"/>
                        <p:nvPr/>
                      </p:nvSpPr>
                      <p:spPr>
                        <a:xfrm>
                          <a:off x="564810" y="4528372"/>
                          <a:ext cx="878766" cy="483514"/>
                        </a:xfrm>
                        <a:prstGeom prst="rect">
                          <a:avLst/>
                        </a:prstGeom>
                        <a:noFill/>
                      </p:spPr>
                      <p:txBody>
                        <a:bodyPr wrap="square" rtlCol="0">
                          <a:spAutoFit/>
                        </a:bodyPr>
                        <a:lstStyle/>
                        <a:p>
                          <a:pPr algn="ctr"/>
                          <a:r>
                            <a:rPr lang="en-US" sz="675" b="1" dirty="0">
                              <a:solidFill>
                                <a:srgbClr val="FF6600"/>
                              </a:solidFill>
                            </a:rPr>
                            <a:t>Data Pipeline</a:t>
                          </a:r>
                        </a:p>
                      </p:txBody>
                    </p:sp>
                  </p:grpSp>
                  <p:sp>
                    <p:nvSpPr>
                      <p:cNvPr id="8" name="Oval 7"/>
                      <p:cNvSpPr/>
                      <p:nvPr/>
                    </p:nvSpPr>
                    <p:spPr>
                      <a:xfrm>
                        <a:off x="5306577" y="5562614"/>
                        <a:ext cx="1087096" cy="490772"/>
                      </a:xfrm>
                      <a:prstGeom prst="ellipse">
                        <a:avLst/>
                      </a:prstGeom>
                      <a:solidFill>
                        <a:srgbClr val="B0DD7F"/>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600" b="1" dirty="0">
                          <a:solidFill>
                            <a:schemeClr val="tx1"/>
                          </a:solidFill>
                          <a:ea typeface="Verdana" panose="020B0604030504040204" pitchFamily="34" charset="0"/>
                          <a:cs typeface="Verdana" panose="020B0604030504040204" pitchFamily="34" charset="0"/>
                        </a:endParaRPr>
                      </a:p>
                      <a:p>
                        <a:pPr algn="ctr"/>
                        <a:r>
                          <a:rPr lang="en-US" sz="600" b="1" dirty="0">
                            <a:solidFill>
                              <a:schemeClr val="tx1"/>
                            </a:solidFill>
                            <a:ea typeface="Verdana" panose="020B0604030504040204" pitchFamily="34" charset="0"/>
                            <a:cs typeface="Verdana" panose="020B0604030504040204" pitchFamily="34" charset="0"/>
                          </a:rPr>
                          <a:t>Publish - 2 RedShift Task</a:t>
                        </a:r>
                      </a:p>
                      <a:p>
                        <a:pPr algn="ctr"/>
                        <a:endParaRPr lang="en-US" sz="600" b="1" dirty="0">
                          <a:solidFill>
                            <a:schemeClr val="tx1"/>
                          </a:solidFill>
                          <a:ea typeface="Verdana" panose="020B0604030504040204" pitchFamily="34" charset="0"/>
                          <a:cs typeface="Verdana" panose="020B0604030504040204" pitchFamily="34" charset="0"/>
                        </a:endParaRPr>
                      </a:p>
                    </p:txBody>
                  </p:sp>
                  <p:sp>
                    <p:nvSpPr>
                      <p:cNvPr id="7" name="Oval 6"/>
                      <p:cNvSpPr/>
                      <p:nvPr/>
                    </p:nvSpPr>
                    <p:spPr>
                      <a:xfrm>
                        <a:off x="3825244" y="5677942"/>
                        <a:ext cx="998298" cy="411619"/>
                      </a:xfrm>
                      <a:prstGeom prst="ellipse">
                        <a:avLst/>
                      </a:prstGeom>
                      <a:solidFill>
                        <a:srgbClr val="B0DD7F"/>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600" dirty="0">
                            <a:solidFill>
                              <a:schemeClr val="tx1"/>
                            </a:solidFill>
                            <a:ea typeface="Verdana" panose="020B0604030504040204" pitchFamily="34" charset="0"/>
                            <a:cs typeface="Verdana" panose="020B0604030504040204" pitchFamily="34" charset="0"/>
                          </a:rPr>
                          <a:t>Publish</a:t>
                        </a:r>
                        <a:r>
                          <a:rPr lang="en-US" sz="600" b="1" dirty="0">
                            <a:solidFill>
                              <a:schemeClr val="tx1"/>
                            </a:solidFill>
                            <a:ea typeface="Verdana" panose="020B0604030504040204" pitchFamily="34" charset="0"/>
                            <a:cs typeface="Verdana" panose="020B0604030504040204" pitchFamily="34" charset="0"/>
                          </a:rPr>
                          <a:t> </a:t>
                        </a:r>
                        <a:r>
                          <a:rPr lang="en-US" sz="600" dirty="0">
                            <a:solidFill>
                              <a:schemeClr val="tx1"/>
                            </a:solidFill>
                            <a:ea typeface="Verdana" panose="020B0604030504040204" pitchFamily="34" charset="0"/>
                            <a:cs typeface="Verdana" panose="020B0604030504040204" pitchFamily="34" charset="0"/>
                          </a:rPr>
                          <a:t>Task</a:t>
                        </a:r>
                      </a:p>
                    </p:txBody>
                  </p:sp>
                  <p:sp>
                    <p:nvSpPr>
                      <p:cNvPr id="6" name="Oval 5"/>
                      <p:cNvSpPr/>
                      <p:nvPr/>
                    </p:nvSpPr>
                    <p:spPr>
                      <a:xfrm>
                        <a:off x="2373735" y="5677942"/>
                        <a:ext cx="1022161" cy="411619"/>
                      </a:xfrm>
                      <a:prstGeom prst="ellipse">
                        <a:avLst/>
                      </a:prstGeom>
                      <a:solidFill>
                        <a:srgbClr val="B0DD7F"/>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600" dirty="0">
                            <a:solidFill>
                              <a:schemeClr val="tx1"/>
                            </a:solidFill>
                            <a:ea typeface="Verdana" panose="020B0604030504040204" pitchFamily="34" charset="0"/>
                            <a:cs typeface="Verdana" panose="020B0604030504040204" pitchFamily="34" charset="0"/>
                          </a:rPr>
                          <a:t>Transform Task</a:t>
                        </a:r>
                      </a:p>
                    </p:txBody>
                  </p:sp>
                  <p:sp>
                    <p:nvSpPr>
                      <p:cNvPr id="5" name="Oval 4"/>
                      <p:cNvSpPr/>
                      <p:nvPr/>
                    </p:nvSpPr>
                    <p:spPr>
                      <a:xfrm>
                        <a:off x="984390" y="5649948"/>
                        <a:ext cx="994537" cy="411619"/>
                      </a:xfrm>
                      <a:prstGeom prst="ellipse">
                        <a:avLst/>
                      </a:prstGeom>
                      <a:solidFill>
                        <a:srgbClr val="B0DD7F"/>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600" dirty="0">
                            <a:solidFill>
                              <a:schemeClr val="tx1"/>
                            </a:solidFill>
                            <a:ea typeface="Verdana" panose="020B0604030504040204" pitchFamily="34" charset="0"/>
                            <a:cs typeface="Verdana" panose="020B0604030504040204" pitchFamily="34" charset="0"/>
                          </a:rPr>
                          <a:t>Ingest Task</a:t>
                        </a:r>
                      </a:p>
                    </p:txBody>
                  </p:sp>
                  <p:grpSp>
                    <p:nvGrpSpPr>
                      <p:cNvPr id="192" name="Group 191"/>
                      <p:cNvGrpSpPr/>
                      <p:nvPr/>
                    </p:nvGrpSpPr>
                    <p:grpSpPr>
                      <a:xfrm>
                        <a:off x="6151517" y="2570857"/>
                        <a:ext cx="878766" cy="859202"/>
                        <a:chOff x="6151517" y="2570857"/>
                        <a:chExt cx="878766" cy="859202"/>
                      </a:xfrm>
                    </p:grpSpPr>
                    <p:pic>
                      <p:nvPicPr>
                        <p:cNvPr id="20" name="Picture 19"/>
                        <p:cNvPicPr>
                          <a:picLocks noChangeAspect="1"/>
                        </p:cNvPicPr>
                        <p:nvPr/>
                      </p:nvPicPr>
                      <p:blipFill>
                        <a:blip r:embed="rId13"/>
                        <a:stretch>
                          <a:fillRect/>
                        </a:stretch>
                      </p:blipFill>
                      <p:spPr>
                        <a:xfrm>
                          <a:off x="6380734" y="2570857"/>
                          <a:ext cx="477661" cy="605641"/>
                        </a:xfrm>
                        <a:prstGeom prst="rect">
                          <a:avLst/>
                        </a:prstGeom>
                      </p:spPr>
                    </p:pic>
                    <p:sp>
                      <p:nvSpPr>
                        <p:cNvPr id="121" name="TextBox 120"/>
                        <p:cNvSpPr txBox="1"/>
                        <p:nvPr/>
                      </p:nvSpPr>
                      <p:spPr>
                        <a:xfrm>
                          <a:off x="6151517" y="3095318"/>
                          <a:ext cx="878766" cy="334741"/>
                        </a:xfrm>
                        <a:prstGeom prst="rect">
                          <a:avLst/>
                        </a:prstGeom>
                        <a:noFill/>
                      </p:spPr>
                      <p:txBody>
                        <a:bodyPr wrap="square" rtlCol="0">
                          <a:spAutoFit/>
                        </a:bodyPr>
                        <a:lstStyle/>
                        <a:p>
                          <a:pPr algn="ctr"/>
                          <a:r>
                            <a:rPr lang="en-US" sz="750" b="1" dirty="0">
                              <a:solidFill>
                                <a:srgbClr val="C00000"/>
                              </a:solidFill>
                            </a:rPr>
                            <a:t>AWS S3</a:t>
                          </a:r>
                        </a:p>
                      </p:txBody>
                    </p:sp>
                  </p:grpSp>
                  <p:grpSp>
                    <p:nvGrpSpPr>
                      <p:cNvPr id="191" name="Group 190"/>
                      <p:cNvGrpSpPr/>
                      <p:nvPr/>
                    </p:nvGrpSpPr>
                    <p:grpSpPr>
                      <a:xfrm>
                        <a:off x="7605639" y="4864582"/>
                        <a:ext cx="1291237" cy="1205046"/>
                        <a:chOff x="7091260" y="4143519"/>
                        <a:chExt cx="1291237" cy="1205046"/>
                      </a:xfrm>
                    </p:grpSpPr>
                    <p:pic>
                      <p:nvPicPr>
                        <p:cNvPr id="119" name="Picture 118"/>
                        <p:cNvPicPr>
                          <a:picLocks noChangeAspect="1"/>
                        </p:cNvPicPr>
                        <p:nvPr/>
                      </p:nvPicPr>
                      <p:blipFill>
                        <a:blip r:embed="rId14"/>
                        <a:stretch>
                          <a:fillRect/>
                        </a:stretch>
                      </p:blipFill>
                      <p:spPr>
                        <a:xfrm>
                          <a:off x="7324224" y="4143519"/>
                          <a:ext cx="801405" cy="951812"/>
                        </a:xfrm>
                        <a:prstGeom prst="rect">
                          <a:avLst/>
                        </a:prstGeom>
                      </p:spPr>
                    </p:pic>
                    <p:sp>
                      <p:nvSpPr>
                        <p:cNvPr id="122" name="TextBox 121"/>
                        <p:cNvSpPr txBox="1"/>
                        <p:nvPr/>
                      </p:nvSpPr>
                      <p:spPr>
                        <a:xfrm>
                          <a:off x="7091260" y="5013824"/>
                          <a:ext cx="1291237" cy="334741"/>
                        </a:xfrm>
                        <a:prstGeom prst="rect">
                          <a:avLst/>
                        </a:prstGeom>
                        <a:noFill/>
                      </p:spPr>
                      <p:txBody>
                        <a:bodyPr wrap="square" rtlCol="0">
                          <a:spAutoFit/>
                        </a:bodyPr>
                        <a:lstStyle/>
                        <a:p>
                          <a:pPr algn="ctr"/>
                          <a:r>
                            <a:rPr lang="en-US" sz="750" b="1" dirty="0">
                              <a:solidFill>
                                <a:schemeClr val="accent2">
                                  <a:lumMod val="75000"/>
                                </a:schemeClr>
                              </a:solidFill>
                            </a:rPr>
                            <a:t>RedShift</a:t>
                          </a:r>
                        </a:p>
                      </p:txBody>
                    </p:sp>
                  </p:grpSp>
                  <p:grpSp>
                    <p:nvGrpSpPr>
                      <p:cNvPr id="190" name="Group 189"/>
                      <p:cNvGrpSpPr/>
                      <p:nvPr/>
                    </p:nvGrpSpPr>
                    <p:grpSpPr>
                      <a:xfrm>
                        <a:off x="-9826" y="4157154"/>
                        <a:ext cx="878766" cy="914856"/>
                        <a:chOff x="-22294" y="4177675"/>
                        <a:chExt cx="878766" cy="754820"/>
                      </a:xfrm>
                    </p:grpSpPr>
                    <p:pic>
                      <p:nvPicPr>
                        <p:cNvPr id="120" name="Picture 119"/>
                        <p:cNvPicPr>
                          <a:picLocks noChangeAspect="1"/>
                        </p:cNvPicPr>
                        <p:nvPr/>
                      </p:nvPicPr>
                      <p:blipFill>
                        <a:blip r:embed="rId15"/>
                        <a:stretch>
                          <a:fillRect/>
                        </a:stretch>
                      </p:blipFill>
                      <p:spPr>
                        <a:xfrm>
                          <a:off x="93578" y="4177675"/>
                          <a:ext cx="619538" cy="515719"/>
                        </a:xfrm>
                        <a:prstGeom prst="rect">
                          <a:avLst/>
                        </a:prstGeom>
                      </p:spPr>
                    </p:pic>
                    <p:sp>
                      <p:nvSpPr>
                        <p:cNvPr id="125" name="TextBox 124"/>
                        <p:cNvSpPr txBox="1"/>
                        <p:nvPr/>
                      </p:nvSpPr>
                      <p:spPr>
                        <a:xfrm>
                          <a:off x="-22294" y="4656311"/>
                          <a:ext cx="878766" cy="276184"/>
                        </a:xfrm>
                        <a:prstGeom prst="rect">
                          <a:avLst/>
                        </a:prstGeom>
                        <a:noFill/>
                      </p:spPr>
                      <p:txBody>
                        <a:bodyPr wrap="square" rtlCol="0">
                          <a:spAutoFit/>
                        </a:bodyPr>
                        <a:lstStyle/>
                        <a:p>
                          <a:pPr algn="ctr"/>
                          <a:r>
                            <a:rPr lang="en-US" sz="750" b="1" dirty="0">
                              <a:solidFill>
                                <a:srgbClr val="FF6600"/>
                              </a:solidFill>
                            </a:rPr>
                            <a:t>Lambda</a:t>
                          </a:r>
                        </a:p>
                      </p:txBody>
                    </p:sp>
                  </p:grpSp>
                  <p:sp>
                    <p:nvSpPr>
                      <p:cNvPr id="140" name="Dodecagon 139"/>
                      <p:cNvSpPr/>
                      <p:nvPr/>
                    </p:nvSpPr>
                    <p:spPr>
                      <a:xfrm>
                        <a:off x="1770223" y="4425278"/>
                        <a:ext cx="658510" cy="251077"/>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QG4</a:t>
                        </a:r>
                      </a:p>
                    </p:txBody>
                  </p:sp>
                  <p:sp>
                    <p:nvSpPr>
                      <p:cNvPr id="141" name="Dodecagon 140"/>
                      <p:cNvSpPr/>
                      <p:nvPr/>
                    </p:nvSpPr>
                    <p:spPr>
                      <a:xfrm>
                        <a:off x="4716674" y="4440189"/>
                        <a:ext cx="688410" cy="318251"/>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QG8</a:t>
                        </a:r>
                      </a:p>
                    </p:txBody>
                  </p:sp>
                  <p:sp>
                    <p:nvSpPr>
                      <p:cNvPr id="143" name="Dodecagon 142"/>
                      <p:cNvSpPr/>
                      <p:nvPr/>
                    </p:nvSpPr>
                    <p:spPr>
                      <a:xfrm>
                        <a:off x="2191878" y="5587917"/>
                        <a:ext cx="725414" cy="211042"/>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QG5</a:t>
                        </a:r>
                      </a:p>
                    </p:txBody>
                  </p:sp>
                  <p:sp>
                    <p:nvSpPr>
                      <p:cNvPr id="144" name="Dodecagon 143"/>
                      <p:cNvSpPr/>
                      <p:nvPr/>
                    </p:nvSpPr>
                    <p:spPr>
                      <a:xfrm>
                        <a:off x="4862117" y="5503640"/>
                        <a:ext cx="736998" cy="443365"/>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QG9</a:t>
                        </a:r>
                      </a:p>
                    </p:txBody>
                  </p:sp>
                  <p:sp>
                    <p:nvSpPr>
                      <p:cNvPr id="146" name="Dodecagon 145"/>
                      <p:cNvSpPr/>
                      <p:nvPr/>
                    </p:nvSpPr>
                    <p:spPr>
                      <a:xfrm>
                        <a:off x="7033369" y="5358087"/>
                        <a:ext cx="632680" cy="367236"/>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QG10</a:t>
                        </a:r>
                      </a:p>
                    </p:txBody>
                  </p:sp>
                  <p:sp>
                    <p:nvSpPr>
                      <p:cNvPr id="148" name="Dodecagon 147"/>
                      <p:cNvSpPr/>
                      <p:nvPr/>
                    </p:nvSpPr>
                    <p:spPr>
                      <a:xfrm>
                        <a:off x="3196609" y="4419131"/>
                        <a:ext cx="662537" cy="230361"/>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QG6</a:t>
                        </a:r>
                      </a:p>
                    </p:txBody>
                  </p:sp>
                  <p:sp>
                    <p:nvSpPr>
                      <p:cNvPr id="81" name="Rectangle 80"/>
                      <p:cNvSpPr/>
                      <p:nvPr/>
                    </p:nvSpPr>
                    <p:spPr>
                      <a:xfrm>
                        <a:off x="4515747" y="3987941"/>
                        <a:ext cx="1273080" cy="316145"/>
                      </a:xfrm>
                      <a:prstGeom prst="rect">
                        <a:avLst/>
                      </a:prstGeom>
                    </p:spPr>
                    <p:txBody>
                      <a:bodyPr wrap="square">
                        <a:spAutoFit/>
                      </a:bodyPr>
                      <a:lstStyle/>
                      <a:p>
                        <a:pPr algn="ctr"/>
                        <a:r>
                          <a:rPr lang="en-US" sz="675" b="1" dirty="0">
                            <a:solidFill>
                              <a:schemeClr val="bg1">
                                <a:lumMod val="50000"/>
                              </a:schemeClr>
                            </a:solidFill>
                            <a:ea typeface="Verdana" panose="020B0604030504040204" pitchFamily="34" charset="0"/>
                            <a:cs typeface="Verdana" panose="020B0604030504040204" pitchFamily="34" charset="0"/>
                          </a:rPr>
                          <a:t>Publish</a:t>
                        </a:r>
                      </a:p>
                    </p:txBody>
                  </p:sp>
                  <p:cxnSp>
                    <p:nvCxnSpPr>
                      <p:cNvPr id="165" name="Elbow Connector 164"/>
                      <p:cNvCxnSpPr/>
                      <p:nvPr/>
                    </p:nvCxnSpPr>
                    <p:spPr>
                      <a:xfrm rot="10800000" flipV="1">
                        <a:off x="372414" y="3653906"/>
                        <a:ext cx="741244" cy="461336"/>
                      </a:xfrm>
                      <a:prstGeom prst="bentConnector3">
                        <a:avLst>
                          <a:gd name="adj1" fmla="val 101828"/>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64" name="Cloud 63"/>
                      <p:cNvSpPr/>
                      <p:nvPr/>
                    </p:nvSpPr>
                    <p:spPr>
                      <a:xfrm>
                        <a:off x="997030" y="3238707"/>
                        <a:ext cx="1273571" cy="925178"/>
                      </a:xfrm>
                      <a:prstGeom prst="cloud">
                        <a:avLst/>
                      </a:prstGeom>
                      <a:solidFill>
                        <a:srgbClr val="FF9933"/>
                      </a:solidFill>
                      <a:ln>
                        <a:solidFill>
                          <a:srgbClr val="FF993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ea typeface="Verdana" panose="020B0604030504040204" pitchFamily="34" charset="0"/>
                            <a:cs typeface="Verdana" panose="020B0604030504040204" pitchFamily="34" charset="0"/>
                          </a:rPr>
                          <a:t>Landing Zone</a:t>
                        </a:r>
                      </a:p>
                      <a:p>
                        <a:pPr algn="ctr"/>
                        <a:r>
                          <a:rPr lang="en-US" sz="600" dirty="0">
                            <a:solidFill>
                              <a:schemeClr val="bg1"/>
                            </a:solidFill>
                            <a:ea typeface="Verdana" panose="020B0604030504040204" pitchFamily="34" charset="0"/>
                            <a:cs typeface="Verdana" panose="020B0604030504040204" pitchFamily="34" charset="0"/>
                          </a:rPr>
                          <a:t>(Member Enrollment &amp; Benefits)</a:t>
                        </a:r>
                      </a:p>
                    </p:txBody>
                  </p:sp>
                  <p:cxnSp>
                    <p:nvCxnSpPr>
                      <p:cNvPr id="168" name="Elbow Connector 167"/>
                      <p:cNvCxnSpPr/>
                      <p:nvPr/>
                    </p:nvCxnSpPr>
                    <p:spPr>
                      <a:xfrm rot="16200000" flipH="1">
                        <a:off x="188726" y="4972236"/>
                        <a:ext cx="878923" cy="600569"/>
                      </a:xfrm>
                      <a:prstGeom prst="bentConnector2">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5891654" y="4216264"/>
                        <a:ext cx="423921" cy="144848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4325741" y="4223554"/>
                        <a:ext cx="1349321" cy="1466717"/>
                        <a:chOff x="4325741" y="4223554"/>
                        <a:chExt cx="1349321" cy="1466717"/>
                      </a:xfrm>
                    </p:grpSpPr>
                    <p:grpSp>
                      <p:nvGrpSpPr>
                        <p:cNvPr id="193" name="Group 192"/>
                        <p:cNvGrpSpPr/>
                        <p:nvPr/>
                      </p:nvGrpSpPr>
                      <p:grpSpPr>
                        <a:xfrm>
                          <a:off x="4735941" y="4223554"/>
                          <a:ext cx="939121" cy="151536"/>
                          <a:chOff x="4735941" y="4223554"/>
                          <a:chExt cx="939121" cy="151536"/>
                        </a:xfrm>
                      </p:grpSpPr>
                      <p:cxnSp>
                        <p:nvCxnSpPr>
                          <p:cNvPr id="76" name="Straight Arrow Connector 75"/>
                          <p:cNvCxnSpPr/>
                          <p:nvPr/>
                        </p:nvCxnSpPr>
                        <p:spPr>
                          <a:xfrm>
                            <a:off x="4735941" y="4268271"/>
                            <a:ext cx="939121"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pic>
                        <p:nvPicPr>
                          <p:cNvPr id="158" name="Picture 157"/>
                          <p:cNvPicPr>
                            <a:picLocks noChangeAspect="1"/>
                          </p:cNvPicPr>
                          <p:nvPr/>
                        </p:nvPicPr>
                        <p:blipFill>
                          <a:blip r:embed="rId16"/>
                          <a:stretch>
                            <a:fillRect/>
                          </a:stretch>
                        </p:blipFill>
                        <p:spPr>
                          <a:xfrm>
                            <a:off x="5033154" y="4223554"/>
                            <a:ext cx="327804" cy="151536"/>
                          </a:xfrm>
                          <a:prstGeom prst="rect">
                            <a:avLst/>
                          </a:prstGeom>
                        </p:spPr>
                      </p:pic>
                    </p:grpSp>
                    <p:cxnSp>
                      <p:nvCxnSpPr>
                        <p:cNvPr id="180" name="Straight Connector 179"/>
                        <p:cNvCxnSpPr/>
                        <p:nvPr/>
                      </p:nvCxnSpPr>
                      <p:spPr>
                        <a:xfrm flipV="1">
                          <a:off x="4325741" y="4241788"/>
                          <a:ext cx="423921" cy="1448483"/>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80" name="Rectangle 79"/>
                      <p:cNvSpPr/>
                      <p:nvPr/>
                    </p:nvSpPr>
                    <p:spPr>
                      <a:xfrm>
                        <a:off x="3068324" y="3980089"/>
                        <a:ext cx="1273080" cy="316145"/>
                      </a:xfrm>
                      <a:prstGeom prst="rect">
                        <a:avLst/>
                      </a:prstGeom>
                      <a:ln>
                        <a:noFill/>
                      </a:ln>
                    </p:spPr>
                    <p:txBody>
                      <a:bodyPr wrap="square">
                        <a:spAutoFit/>
                      </a:bodyPr>
                      <a:lstStyle/>
                      <a:p>
                        <a:pPr algn="ctr"/>
                        <a:r>
                          <a:rPr lang="en-US" sz="675" b="1" dirty="0">
                            <a:solidFill>
                              <a:schemeClr val="bg1">
                                <a:lumMod val="50000"/>
                              </a:schemeClr>
                            </a:solidFill>
                            <a:ea typeface="Verdana" panose="020B0604030504040204" pitchFamily="34" charset="0"/>
                            <a:cs typeface="Verdana" panose="020B0604030504040204" pitchFamily="34" charset="0"/>
                          </a:rPr>
                          <a:t>Transformation</a:t>
                        </a:r>
                      </a:p>
                    </p:txBody>
                  </p:sp>
                  <p:grpSp>
                    <p:nvGrpSpPr>
                      <p:cNvPr id="197" name="Group 196"/>
                      <p:cNvGrpSpPr/>
                      <p:nvPr/>
                    </p:nvGrpSpPr>
                    <p:grpSpPr>
                      <a:xfrm>
                        <a:off x="2845310" y="4185661"/>
                        <a:ext cx="1316845" cy="1504285"/>
                        <a:chOff x="2845310" y="4185661"/>
                        <a:chExt cx="1316845" cy="1504285"/>
                      </a:xfrm>
                    </p:grpSpPr>
                    <p:grpSp>
                      <p:nvGrpSpPr>
                        <p:cNvPr id="194" name="Group 193"/>
                        <p:cNvGrpSpPr/>
                        <p:nvPr/>
                      </p:nvGrpSpPr>
                      <p:grpSpPr>
                        <a:xfrm>
                          <a:off x="3223034" y="4185661"/>
                          <a:ext cx="939121" cy="151536"/>
                          <a:chOff x="3223034" y="4185661"/>
                          <a:chExt cx="939121" cy="151536"/>
                        </a:xfrm>
                      </p:grpSpPr>
                      <p:cxnSp>
                        <p:nvCxnSpPr>
                          <p:cNvPr id="75" name="Straight Arrow Connector 74"/>
                          <p:cNvCxnSpPr/>
                          <p:nvPr/>
                        </p:nvCxnSpPr>
                        <p:spPr>
                          <a:xfrm>
                            <a:off x="3223034" y="4266936"/>
                            <a:ext cx="939121"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pic>
                        <p:nvPicPr>
                          <p:cNvPr id="157" name="Picture 156"/>
                          <p:cNvPicPr>
                            <a:picLocks noChangeAspect="1"/>
                          </p:cNvPicPr>
                          <p:nvPr/>
                        </p:nvPicPr>
                        <p:blipFill>
                          <a:blip r:embed="rId16"/>
                          <a:stretch>
                            <a:fillRect/>
                          </a:stretch>
                        </p:blipFill>
                        <p:spPr>
                          <a:xfrm>
                            <a:off x="3506790" y="4185661"/>
                            <a:ext cx="327804" cy="151536"/>
                          </a:xfrm>
                          <a:prstGeom prst="rect">
                            <a:avLst/>
                          </a:prstGeom>
                          <a:ln>
                            <a:solidFill>
                              <a:schemeClr val="bg1">
                                <a:lumMod val="75000"/>
                              </a:schemeClr>
                            </a:solidFill>
                          </a:ln>
                        </p:spPr>
                      </p:pic>
                    </p:grpSp>
                    <p:cxnSp>
                      <p:nvCxnSpPr>
                        <p:cNvPr id="181" name="Straight Connector 180"/>
                        <p:cNvCxnSpPr/>
                        <p:nvPr/>
                      </p:nvCxnSpPr>
                      <p:spPr>
                        <a:xfrm flipV="1">
                          <a:off x="2845310" y="4241463"/>
                          <a:ext cx="385383" cy="1448483"/>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1437426" y="4176473"/>
                        <a:ext cx="1328762" cy="1513477"/>
                        <a:chOff x="1437426" y="4176473"/>
                        <a:chExt cx="1328762" cy="1513477"/>
                      </a:xfrm>
                    </p:grpSpPr>
                    <p:cxnSp>
                      <p:nvCxnSpPr>
                        <p:cNvPr id="182" name="Straight Connector 181"/>
                        <p:cNvCxnSpPr/>
                        <p:nvPr/>
                      </p:nvCxnSpPr>
                      <p:spPr>
                        <a:xfrm flipV="1">
                          <a:off x="1437426" y="4241467"/>
                          <a:ext cx="385383" cy="1448483"/>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1827067" y="4176473"/>
                          <a:ext cx="939121" cy="151536"/>
                          <a:chOff x="1827067" y="4176473"/>
                          <a:chExt cx="939121" cy="151536"/>
                        </a:xfrm>
                      </p:grpSpPr>
                      <p:cxnSp>
                        <p:nvCxnSpPr>
                          <p:cNvPr id="74" name="Straight Arrow Connector 73"/>
                          <p:cNvCxnSpPr/>
                          <p:nvPr/>
                        </p:nvCxnSpPr>
                        <p:spPr>
                          <a:xfrm>
                            <a:off x="1827067" y="4267206"/>
                            <a:ext cx="939121"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pic>
                        <p:nvPicPr>
                          <p:cNvPr id="156" name="Picture 155"/>
                          <p:cNvPicPr>
                            <a:picLocks noChangeAspect="1"/>
                          </p:cNvPicPr>
                          <p:nvPr/>
                        </p:nvPicPr>
                        <p:blipFill>
                          <a:blip r:embed="rId16"/>
                          <a:stretch>
                            <a:fillRect/>
                          </a:stretch>
                        </p:blipFill>
                        <p:spPr>
                          <a:xfrm>
                            <a:off x="2086298" y="4176473"/>
                            <a:ext cx="327804" cy="151536"/>
                          </a:xfrm>
                          <a:prstGeom prst="rect">
                            <a:avLst/>
                          </a:prstGeom>
                          <a:ln>
                            <a:solidFill>
                              <a:schemeClr val="bg1">
                                <a:lumMod val="75000"/>
                              </a:schemeClr>
                            </a:solidFill>
                          </a:ln>
                        </p:spPr>
                      </p:pic>
                    </p:grpSp>
                  </p:grpSp>
                  <p:sp>
                    <p:nvSpPr>
                      <p:cNvPr id="200" name="Dodecagon 199"/>
                      <p:cNvSpPr/>
                      <p:nvPr/>
                    </p:nvSpPr>
                    <p:spPr>
                      <a:xfrm>
                        <a:off x="780212" y="5535963"/>
                        <a:ext cx="730856" cy="226863"/>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QG3</a:t>
                        </a:r>
                      </a:p>
                    </p:txBody>
                  </p:sp>
                  <p:sp>
                    <p:nvSpPr>
                      <p:cNvPr id="202" name="Dodecagon 201"/>
                      <p:cNvSpPr/>
                      <p:nvPr/>
                    </p:nvSpPr>
                    <p:spPr>
                      <a:xfrm>
                        <a:off x="3627670" y="5429750"/>
                        <a:ext cx="713733" cy="335067"/>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QG7</a:t>
                        </a:r>
                      </a:p>
                    </p:txBody>
                  </p:sp>
                  <p:sp>
                    <p:nvSpPr>
                      <p:cNvPr id="204" name="Dodecagon 203"/>
                      <p:cNvSpPr/>
                      <p:nvPr/>
                    </p:nvSpPr>
                    <p:spPr>
                      <a:xfrm>
                        <a:off x="6979592" y="2715554"/>
                        <a:ext cx="632680" cy="239563"/>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QG11</a:t>
                        </a:r>
                      </a:p>
                    </p:txBody>
                  </p:sp>
                  <p:sp>
                    <p:nvSpPr>
                      <p:cNvPr id="207" name="Rectangle 206"/>
                      <p:cNvSpPr/>
                      <p:nvPr/>
                    </p:nvSpPr>
                    <p:spPr>
                      <a:xfrm>
                        <a:off x="5937104" y="4040246"/>
                        <a:ext cx="1273080" cy="316145"/>
                      </a:xfrm>
                      <a:prstGeom prst="rect">
                        <a:avLst/>
                      </a:prstGeom>
                    </p:spPr>
                    <p:txBody>
                      <a:bodyPr wrap="square">
                        <a:spAutoFit/>
                      </a:bodyPr>
                      <a:lstStyle/>
                      <a:p>
                        <a:pPr algn="ctr"/>
                        <a:r>
                          <a:rPr lang="en-US" sz="675" b="1" dirty="0">
                            <a:solidFill>
                              <a:schemeClr val="bg1">
                                <a:lumMod val="50000"/>
                              </a:schemeClr>
                            </a:solidFill>
                            <a:ea typeface="Verdana" panose="020B0604030504040204" pitchFamily="34" charset="0"/>
                            <a:cs typeface="Verdana" panose="020B0604030504040204" pitchFamily="34" charset="0"/>
                          </a:rPr>
                          <a:t>Publish</a:t>
                        </a:r>
                      </a:p>
                    </p:txBody>
                  </p:sp>
                  <p:grpSp>
                    <p:nvGrpSpPr>
                      <p:cNvPr id="231" name="Group 230"/>
                      <p:cNvGrpSpPr/>
                      <p:nvPr/>
                    </p:nvGrpSpPr>
                    <p:grpSpPr>
                      <a:xfrm>
                        <a:off x="3542270" y="4713809"/>
                        <a:ext cx="901028" cy="693787"/>
                        <a:chOff x="3542270" y="4573129"/>
                        <a:chExt cx="901028" cy="693787"/>
                      </a:xfrm>
                    </p:grpSpPr>
                    <p:sp>
                      <p:nvSpPr>
                        <p:cNvPr id="36" name="Up-Down Arrow 35"/>
                        <p:cNvSpPr/>
                        <p:nvPr/>
                      </p:nvSpPr>
                      <p:spPr bwMode="auto">
                        <a:xfrm rot="16200000">
                          <a:off x="3632523" y="4584756"/>
                          <a:ext cx="186442" cy="366948"/>
                        </a:xfrm>
                        <a:prstGeom prst="upDownArrow">
                          <a:avLst/>
                        </a:prstGeom>
                        <a:solidFill>
                          <a:srgbClr val="E1A06B"/>
                        </a:solidFill>
                        <a:ln w="9525">
                          <a:noFill/>
                          <a:miter lim="800000"/>
                          <a:headEnd/>
                          <a:tailEnd/>
                        </a:ln>
                      </p:spPr>
                      <p:txBody>
                        <a:bodyPr wrap="square">
                          <a:spAutoFit/>
                        </a:bodyPr>
                        <a:lstStyle/>
                        <a:p>
                          <a:endParaRPr lang="en-US" sz="750"/>
                        </a:p>
                      </p:txBody>
                    </p:sp>
                    <p:grpSp>
                      <p:nvGrpSpPr>
                        <p:cNvPr id="210" name="Group 209"/>
                        <p:cNvGrpSpPr/>
                        <p:nvPr/>
                      </p:nvGrpSpPr>
                      <p:grpSpPr>
                        <a:xfrm>
                          <a:off x="3564532" y="4573129"/>
                          <a:ext cx="878766" cy="693787"/>
                          <a:chOff x="3564532" y="4573129"/>
                          <a:chExt cx="878766" cy="693787"/>
                        </a:xfrm>
                      </p:grpSpPr>
                      <p:pic>
                        <p:nvPicPr>
                          <p:cNvPr id="208" name="Picture 207"/>
                          <p:cNvPicPr>
                            <a:picLocks noChangeAspect="1"/>
                          </p:cNvPicPr>
                          <p:nvPr/>
                        </p:nvPicPr>
                        <p:blipFill>
                          <a:blip r:embed="rId17"/>
                          <a:stretch>
                            <a:fillRect/>
                          </a:stretch>
                        </p:blipFill>
                        <p:spPr>
                          <a:xfrm flipH="1" flipV="1">
                            <a:off x="3696169" y="4573129"/>
                            <a:ext cx="613867" cy="415045"/>
                          </a:xfrm>
                          <a:prstGeom prst="rect">
                            <a:avLst/>
                          </a:prstGeom>
                        </p:spPr>
                      </p:pic>
                      <p:sp>
                        <p:nvSpPr>
                          <p:cNvPr id="209" name="TextBox 208"/>
                          <p:cNvSpPr txBox="1"/>
                          <p:nvPr/>
                        </p:nvSpPr>
                        <p:spPr>
                          <a:xfrm>
                            <a:off x="3564532" y="4932175"/>
                            <a:ext cx="878766" cy="334741"/>
                          </a:xfrm>
                          <a:prstGeom prst="rect">
                            <a:avLst/>
                          </a:prstGeom>
                          <a:noFill/>
                        </p:spPr>
                        <p:txBody>
                          <a:bodyPr wrap="square" rtlCol="0">
                            <a:spAutoFit/>
                          </a:bodyPr>
                          <a:lstStyle/>
                          <a:p>
                            <a:pPr algn="ctr"/>
                            <a:r>
                              <a:rPr lang="en-US" sz="750" b="1" dirty="0">
                                <a:solidFill>
                                  <a:srgbClr val="FF6600"/>
                                </a:solidFill>
                              </a:rPr>
                              <a:t>EMR</a:t>
                            </a:r>
                          </a:p>
                        </p:txBody>
                      </p:sp>
                    </p:grpSp>
                  </p:grpSp>
                  <p:pic>
                    <p:nvPicPr>
                      <p:cNvPr id="212" name="Picture 5" descr="http://www.hurricanesoftwares.com/wp-content/uploads/2009/03/import-CSV-in-php.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087117" y="3374760"/>
                        <a:ext cx="249883" cy="250470"/>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Elbow Connector 213"/>
                      <p:cNvCxnSpPr/>
                      <p:nvPr/>
                    </p:nvCxnSpPr>
                    <p:spPr>
                      <a:xfrm flipV="1">
                        <a:off x="6492718" y="3005819"/>
                        <a:ext cx="1166919" cy="575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Rectangle 215"/>
                      <p:cNvSpPr/>
                      <p:nvPr/>
                    </p:nvSpPr>
                    <p:spPr>
                      <a:xfrm>
                        <a:off x="6339191" y="3559705"/>
                        <a:ext cx="1273080" cy="446322"/>
                      </a:xfrm>
                      <a:prstGeom prst="rect">
                        <a:avLst/>
                      </a:prstGeom>
                    </p:spPr>
                    <p:txBody>
                      <a:bodyPr wrap="square">
                        <a:spAutoFit/>
                      </a:bodyPr>
                      <a:lstStyle/>
                      <a:p>
                        <a:pPr algn="ctr"/>
                        <a:r>
                          <a:rPr lang="en-US" sz="600" dirty="0">
                            <a:solidFill>
                              <a:schemeClr val="bg1">
                                <a:lumMod val="50000"/>
                              </a:schemeClr>
                            </a:solidFill>
                            <a:ea typeface="Verdana" panose="020B0604030504040204" pitchFamily="34" charset="0"/>
                            <a:cs typeface="Verdana" panose="020B0604030504040204" pitchFamily="34" charset="0"/>
                          </a:rPr>
                          <a:t>Access Reports via</a:t>
                        </a:r>
                      </a:p>
                      <a:p>
                        <a:pPr algn="ctr"/>
                        <a:r>
                          <a:rPr lang="en-US" sz="600" dirty="0">
                            <a:solidFill>
                              <a:schemeClr val="bg1">
                                <a:lumMod val="50000"/>
                              </a:schemeClr>
                            </a:solidFill>
                            <a:ea typeface="Verdana" panose="020B0604030504040204" pitchFamily="34" charset="0"/>
                            <a:cs typeface="Verdana" panose="020B0604030504040204" pitchFamily="34" charset="0"/>
                          </a:rPr>
                          <a:t>AWS console</a:t>
                        </a:r>
                      </a:p>
                    </p:txBody>
                  </p:sp>
                  <p:pic>
                    <p:nvPicPr>
                      <p:cNvPr id="223" name="Picture 5" descr="http://www.hurricanesoftwares.com/wp-content/uploads/2009/03/import-CSV-in-php.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925247" y="3374274"/>
                        <a:ext cx="240394" cy="240959"/>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24"/>
                      <p:cNvPicPr>
                        <a:picLocks noChangeAspect="1"/>
                      </p:cNvPicPr>
                      <p:nvPr/>
                    </p:nvPicPr>
                    <p:blipFill>
                      <a:blip r:embed="rId20"/>
                      <a:stretch>
                        <a:fillRect/>
                      </a:stretch>
                    </p:blipFill>
                    <p:spPr>
                      <a:xfrm>
                        <a:off x="4398479" y="2970569"/>
                        <a:ext cx="784392" cy="261061"/>
                      </a:xfrm>
                      <a:prstGeom prst="rect">
                        <a:avLst/>
                      </a:prstGeom>
                    </p:spPr>
                  </p:pic>
                </p:grpSp>
                <p:pic>
                  <p:nvPicPr>
                    <p:cNvPr id="311" name="Picture 310"/>
                    <p:cNvPicPr>
                      <a:picLocks noChangeAspect="1"/>
                    </p:cNvPicPr>
                    <p:nvPr/>
                  </p:nvPicPr>
                  <p:blipFill>
                    <a:blip r:embed="rId21"/>
                    <a:stretch>
                      <a:fillRect/>
                    </a:stretch>
                  </p:blipFill>
                  <p:spPr>
                    <a:xfrm>
                      <a:off x="10448963" y="2644528"/>
                      <a:ext cx="1007943" cy="318487"/>
                    </a:xfrm>
                    <a:prstGeom prst="rect">
                      <a:avLst/>
                    </a:prstGeom>
                  </p:spPr>
                </p:pic>
              </p:grpSp>
              <p:grpSp>
                <p:nvGrpSpPr>
                  <p:cNvPr id="281" name="Group 280"/>
                  <p:cNvGrpSpPr/>
                  <p:nvPr/>
                </p:nvGrpSpPr>
                <p:grpSpPr>
                  <a:xfrm>
                    <a:off x="2266523" y="1733682"/>
                    <a:ext cx="2124208" cy="3540345"/>
                    <a:chOff x="2266523" y="1733682"/>
                    <a:chExt cx="2124208" cy="3540345"/>
                  </a:xfrm>
                </p:grpSpPr>
                <p:cxnSp>
                  <p:nvCxnSpPr>
                    <p:cNvPr id="272" name="Elbow Connector 271"/>
                    <p:cNvCxnSpPr/>
                    <p:nvPr/>
                  </p:nvCxnSpPr>
                  <p:spPr>
                    <a:xfrm rot="5400000" flipH="1" flipV="1">
                      <a:off x="820774" y="3182714"/>
                      <a:ext cx="3537062" cy="645564"/>
                    </a:xfrm>
                    <a:prstGeom prst="bentConnector3">
                      <a:avLst>
                        <a:gd name="adj1" fmla="val 682"/>
                      </a:avLst>
                    </a:prstGeom>
                    <a:ln>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79" name="Elbow Connector 278"/>
                    <p:cNvCxnSpPr/>
                    <p:nvPr/>
                  </p:nvCxnSpPr>
                  <p:spPr>
                    <a:xfrm>
                      <a:off x="2901058" y="1733682"/>
                      <a:ext cx="1489673" cy="618289"/>
                    </a:xfrm>
                    <a:prstGeom prst="bentConnector3">
                      <a:avLst>
                        <a:gd name="adj1" fmla="val 99793"/>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22" name="Elbow Connector 21"/>
              <p:cNvCxnSpPr/>
              <p:nvPr/>
            </p:nvCxnSpPr>
            <p:spPr>
              <a:xfrm>
                <a:off x="9148967" y="3148948"/>
                <a:ext cx="1499896" cy="877454"/>
              </a:xfrm>
              <a:prstGeom prst="bentConnector3">
                <a:avLst>
                  <a:gd name="adj1" fmla="val 32219"/>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TextBox 148"/>
            <p:cNvSpPr txBox="1"/>
            <p:nvPr/>
          </p:nvSpPr>
          <p:spPr>
            <a:xfrm>
              <a:off x="10149292" y="2192778"/>
              <a:ext cx="1657727" cy="246221"/>
            </a:xfrm>
            <a:prstGeom prst="rect">
              <a:avLst/>
            </a:prstGeom>
            <a:noFill/>
          </p:spPr>
          <p:txBody>
            <a:bodyPr wrap="square" rtlCol="0">
              <a:spAutoFit/>
            </a:bodyPr>
            <a:lstStyle/>
            <a:p>
              <a:pPr algn="ctr"/>
              <a:r>
                <a:rPr lang="en-US" sz="600" b="1" dirty="0" err="1">
                  <a:solidFill>
                    <a:schemeClr val="accent2">
                      <a:lumMod val="75000"/>
                    </a:schemeClr>
                  </a:solidFill>
                </a:rPr>
                <a:t>Adhoc</a:t>
              </a:r>
              <a:r>
                <a:rPr lang="en-US" sz="600" b="1" dirty="0">
                  <a:solidFill>
                    <a:schemeClr val="accent2">
                      <a:lumMod val="75000"/>
                    </a:schemeClr>
                  </a:solidFill>
                </a:rPr>
                <a:t> Analytics Reporting</a:t>
              </a:r>
            </a:p>
          </p:txBody>
        </p:sp>
        <p:pic>
          <p:nvPicPr>
            <p:cNvPr id="16" name="Picture 15"/>
            <p:cNvPicPr>
              <a:picLocks noChangeAspect="1"/>
            </p:cNvPicPr>
            <p:nvPr/>
          </p:nvPicPr>
          <p:blipFill>
            <a:blip r:embed="rId3"/>
            <a:stretch>
              <a:fillRect/>
            </a:stretch>
          </p:blipFill>
          <p:spPr>
            <a:xfrm>
              <a:off x="10452028" y="1944561"/>
              <a:ext cx="847725" cy="323623"/>
            </a:xfrm>
            <a:prstGeom prst="rect">
              <a:avLst/>
            </a:prstGeom>
          </p:spPr>
        </p:pic>
        <p:sp>
          <p:nvSpPr>
            <p:cNvPr id="137" name="Rectangle 136"/>
            <p:cNvSpPr/>
            <p:nvPr/>
          </p:nvSpPr>
          <p:spPr>
            <a:xfrm>
              <a:off x="9498685" y="3551717"/>
              <a:ext cx="1054713" cy="538609"/>
            </a:xfrm>
            <a:prstGeom prst="rect">
              <a:avLst/>
            </a:prstGeom>
          </p:spPr>
          <p:txBody>
            <a:bodyPr wrap="square">
              <a:spAutoFit/>
            </a:bodyPr>
            <a:lstStyle/>
            <a:p>
              <a:pPr algn="ctr"/>
              <a:r>
                <a:rPr lang="en-US" sz="675" b="1" dirty="0">
                  <a:solidFill>
                    <a:schemeClr val="bg1">
                      <a:lumMod val="50000"/>
                    </a:schemeClr>
                  </a:solidFill>
                  <a:ea typeface="Verdana" panose="020B0604030504040204" pitchFamily="34" charset="0"/>
                  <a:cs typeface="Verdana" panose="020B0604030504040204" pitchFamily="34" charset="0"/>
                </a:rPr>
                <a:t>AWS Redshift Copy Cmd – SQL Services</a:t>
              </a:r>
            </a:p>
          </p:txBody>
        </p:sp>
        <p:cxnSp>
          <p:nvCxnSpPr>
            <p:cNvPr id="239" name="Elbow Connector 238"/>
            <p:cNvCxnSpPr/>
            <p:nvPr/>
          </p:nvCxnSpPr>
          <p:spPr>
            <a:xfrm flipH="1" flipV="1">
              <a:off x="11413121" y="2855770"/>
              <a:ext cx="105185" cy="1209844"/>
            </a:xfrm>
            <a:prstGeom prst="bentConnector4">
              <a:avLst>
                <a:gd name="adj1" fmla="val -507107"/>
                <a:gd name="adj2" fmla="val 101966"/>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9743575" y="3275102"/>
              <a:ext cx="2222329" cy="192176"/>
            </a:xfrm>
            <a:prstGeom prst="rect">
              <a:avLst/>
            </a:prstGeom>
            <a:gradFill rotWithShape="1">
              <a:gsLst>
                <a:gs pos="0">
                  <a:srgbClr val="FF9933"/>
                </a:gs>
                <a:gs pos="0">
                  <a:srgbClr val="C0504D">
                    <a:shade val="93000"/>
                    <a:satMod val="130000"/>
                  </a:srgbClr>
                </a:gs>
                <a:gs pos="0">
                  <a:srgbClr val="FF9933"/>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defTabSz="685800">
                <a:defRPr/>
              </a:pPr>
              <a:r>
                <a:rPr lang="en-US" sz="900" b="1" kern="0" dirty="0">
                  <a:latin typeface="Calibri"/>
                  <a:ea typeface="Segoe UI" panose="020B0502040204020203" pitchFamily="34" charset="0"/>
                  <a:cs typeface="Segoe UI" panose="020B0502040204020203" pitchFamily="34" charset="0"/>
                </a:rPr>
                <a:t>AWS Cloud</a:t>
              </a:r>
            </a:p>
          </p:txBody>
        </p:sp>
      </p:grpSp>
      <p:sp>
        <p:nvSpPr>
          <p:cNvPr id="178" name="Dodecagon 177"/>
          <p:cNvSpPr/>
          <p:nvPr/>
        </p:nvSpPr>
        <p:spPr>
          <a:xfrm>
            <a:off x="8618795" y="1980605"/>
            <a:ext cx="455190" cy="92076"/>
          </a:xfrm>
          <a:prstGeom prst="dodecago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ea typeface="Verdana" panose="020B0604030504040204" pitchFamily="34" charset="0"/>
                <a:cs typeface="Verdana" panose="020B0604030504040204" pitchFamily="34" charset="0"/>
              </a:rPr>
              <a:t>QG12</a:t>
            </a:r>
          </a:p>
        </p:txBody>
      </p:sp>
      <p:pic>
        <p:nvPicPr>
          <p:cNvPr id="145" name="Picture 5" descr="http://www.hurricanesoftwares.com/wp-content/uploads/2009/03/import-CSV-in-php.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737985" y="1821822"/>
            <a:ext cx="172955" cy="1495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314" y="253966"/>
            <a:ext cx="4467623" cy="900246"/>
          </a:xfrm>
          <a:prstGeom prst="rect">
            <a:avLst/>
          </a:prstGeom>
        </p:spPr>
        <p:txBody>
          <a:bodyPr wrap="square">
            <a:spAutoFit/>
          </a:bodyPr>
          <a:lstStyle/>
          <a:p>
            <a:pPr marL="0" lvl="1" algn="just">
              <a:buClr>
                <a:srgbClr val="000000"/>
              </a:buClr>
              <a:buSzPct val="80000"/>
              <a:defRPr/>
            </a:pPr>
            <a:r>
              <a:rPr lang="en-US" sz="750" b="1" kern="0" dirty="0">
                <a:solidFill>
                  <a:srgbClr val="0070C0"/>
                </a:solidFill>
                <a:effectLst>
                  <a:outerShdw blurRad="63500" sx="102000" sy="102000" algn="ctr" rotWithShape="0">
                    <a:prstClr val="white">
                      <a:alpha val="40000"/>
                    </a:prstClr>
                  </a:outerShdw>
                </a:effectLst>
                <a:cs typeface="Calibri" panose="020F0502020204030204" pitchFamily="34" charset="0"/>
              </a:rPr>
              <a:t>Business Driver:</a:t>
            </a:r>
          </a:p>
          <a:p>
            <a:pPr marL="128588" lvl="1" indent="-128588" algn="just">
              <a:buClr>
                <a:srgbClr val="000000"/>
              </a:buClr>
              <a:buSzPct val="80000"/>
              <a:buFont typeface="Wingdings" panose="05000000000000000000" pitchFamily="2" charset="2"/>
              <a:buChar char="§"/>
              <a:defRPr/>
            </a:pPr>
            <a:r>
              <a:rPr lang="en-US" sz="750" b="1" dirty="0">
                <a:solidFill>
                  <a:schemeClr val="tx2"/>
                </a:solidFill>
                <a:ea typeface="Arial Unicode MS" pitchFamily="34" charset="-128"/>
              </a:rPr>
              <a:t>QA</a:t>
            </a:r>
            <a:r>
              <a:rPr lang="en-US" sz="750" dirty="0">
                <a:solidFill>
                  <a:schemeClr val="tx2"/>
                </a:solidFill>
                <a:ea typeface="Arial Unicode MS" pitchFamily="34" charset="-128"/>
              </a:rPr>
              <a:t>: To provide QA services (data quality-correctness , Integrity &amp; Domain E2E) for the new member data hub implementation on AWS Cloud from various on premise data sources.  </a:t>
            </a:r>
          </a:p>
          <a:p>
            <a:pPr marL="128588" lvl="1" indent="-128588" algn="just">
              <a:buClr>
                <a:srgbClr val="000000"/>
              </a:buClr>
              <a:buSzPct val="80000"/>
              <a:buFont typeface="Wingdings" panose="05000000000000000000" pitchFamily="2" charset="2"/>
              <a:buChar char="§"/>
              <a:defRPr/>
            </a:pPr>
            <a:r>
              <a:rPr lang="en-US" sz="750" b="1" dirty="0">
                <a:solidFill>
                  <a:schemeClr val="tx2"/>
                </a:solidFill>
                <a:ea typeface="Arial Unicode MS" pitchFamily="34" charset="-128"/>
              </a:rPr>
              <a:t>Implementation</a:t>
            </a:r>
            <a:r>
              <a:rPr lang="en-US" sz="750" dirty="0">
                <a:solidFill>
                  <a:schemeClr val="tx2"/>
                </a:solidFill>
                <a:ea typeface="Arial Unicode MS" pitchFamily="34" charset="-128"/>
              </a:rPr>
              <a:t>: 40+ Data files from various sources to load Member Demography, Member benefits, State Medicaid member demography, Group/Employer,</a:t>
            </a:r>
            <a:r>
              <a:rPr lang="en-US" altLang="en-US" sz="750" dirty="0">
                <a:solidFill>
                  <a:schemeClr val="tx2"/>
                </a:solidFill>
              </a:rPr>
              <a:t> Medicaid Retention</a:t>
            </a:r>
            <a:r>
              <a:rPr lang="en-US" sz="750" dirty="0">
                <a:solidFill>
                  <a:schemeClr val="tx2"/>
                </a:solidFill>
                <a:ea typeface="Arial Unicode MS" pitchFamily="34" charset="-128"/>
              </a:rPr>
              <a:t>.</a:t>
            </a:r>
          </a:p>
          <a:p>
            <a:pPr marL="128588" lvl="1" indent="-128588" algn="just">
              <a:buClr>
                <a:srgbClr val="000000"/>
              </a:buClr>
              <a:buSzPct val="80000"/>
              <a:buFont typeface="Wingdings" panose="05000000000000000000" pitchFamily="2" charset="2"/>
              <a:buChar char="§"/>
              <a:defRPr/>
            </a:pPr>
            <a:r>
              <a:rPr lang="en-US" sz="750" b="1" dirty="0">
                <a:solidFill>
                  <a:schemeClr val="tx2"/>
                </a:solidFill>
                <a:ea typeface="Arial Unicode MS" pitchFamily="34" charset="-128"/>
              </a:rPr>
              <a:t>Challenges</a:t>
            </a:r>
            <a:r>
              <a:rPr lang="en-US" sz="750" dirty="0">
                <a:solidFill>
                  <a:schemeClr val="tx2"/>
                </a:solidFill>
                <a:ea typeface="Arial Unicode MS" pitchFamily="34" charset="-128"/>
              </a:rPr>
              <a:t>: On demand data accessibility challenges from SAS data model by various business users , Cost, Maintenance</a:t>
            </a:r>
            <a:endParaRPr lang="en-US" sz="750" b="1" kern="0" dirty="0">
              <a:solidFill>
                <a:schemeClr val="tx2"/>
              </a:solidFill>
              <a:effectLst>
                <a:outerShdw blurRad="63500" sx="102000" sy="102000" algn="ctr" rotWithShape="0">
                  <a:prstClr val="white">
                    <a:alpha val="40000"/>
                  </a:prstClr>
                </a:outerShdw>
              </a:effectLst>
              <a:cs typeface="Calibri" panose="020F0502020204030204" pitchFamily="34" charset="0"/>
            </a:endParaRPr>
          </a:p>
        </p:txBody>
      </p:sp>
      <p:sp>
        <p:nvSpPr>
          <p:cNvPr id="10" name="Title 9"/>
          <p:cNvSpPr>
            <a:spLocks noGrp="1"/>
          </p:cNvSpPr>
          <p:nvPr>
            <p:ph type="title"/>
          </p:nvPr>
        </p:nvSpPr>
        <p:spPr/>
        <p:txBody>
          <a:bodyPr/>
          <a:lstStyle/>
          <a:p>
            <a:r>
              <a:rPr lang="en-US" altLang="en-US" sz="2000" dirty="0"/>
              <a:t>Case Study : Amazon Web Services (AWS) QA in leading Health Insurance</a:t>
            </a:r>
            <a:r>
              <a:rPr lang="en-US" sz="2000" dirty="0"/>
              <a:t/>
            </a:r>
            <a:br>
              <a:rPr lang="en-US" sz="2000" dirty="0"/>
            </a:br>
            <a:endParaRPr lang="en-US" sz="2000" dirty="0"/>
          </a:p>
        </p:txBody>
      </p:sp>
      <p:pic>
        <p:nvPicPr>
          <p:cNvPr id="151" name="Picture 150"/>
          <p:cNvPicPr>
            <a:picLocks noChangeAspect="1"/>
          </p:cNvPicPr>
          <p:nvPr/>
        </p:nvPicPr>
        <p:blipFill>
          <a:blip r:embed="rId22"/>
          <a:stretch>
            <a:fillRect/>
          </a:stretch>
        </p:blipFill>
        <p:spPr>
          <a:xfrm>
            <a:off x="2283413" y="1297280"/>
            <a:ext cx="477536" cy="317016"/>
          </a:xfrm>
          <a:prstGeom prst="rect">
            <a:avLst/>
          </a:prstGeom>
        </p:spPr>
      </p:pic>
    </p:spTree>
    <p:extLst>
      <p:ext uri="{BB962C8B-B14F-4D97-AF65-F5344CB8AC3E}">
        <p14:creationId xmlns:p14="http://schemas.microsoft.com/office/powerpoint/2010/main" val="1625472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sp>
        <p:nvSpPr>
          <p:cNvPr id="2" name="Slide Number Placeholder 1"/>
          <p:cNvSpPr>
            <a:spLocks noGrp="1"/>
          </p:cNvSpPr>
          <p:nvPr>
            <p:ph type="sldNum" sz="quarter" idx="4294967295"/>
          </p:nvPr>
        </p:nvSpPr>
        <p:spPr>
          <a:xfrm>
            <a:off x="0" y="4781550"/>
            <a:ext cx="506413" cy="325438"/>
          </a:xfrm>
        </p:spPr>
        <p:txBody>
          <a:bodyPr/>
          <a:lstStyle/>
          <a:p>
            <a:fld id="{B32AB80A-78BA-6B42-BA0D-B44ACF890F5A}"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52259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500" b="1" dirty="0">
                <a:latin typeface="Candara" panose="020E0502030303020204" pitchFamily="34" charset="0"/>
              </a:rPr>
              <a:t>Cognizant/ Microsoft | 360° Partnership Overview</a:t>
            </a:r>
          </a:p>
        </p:txBody>
      </p:sp>
      <p:sp>
        <p:nvSpPr>
          <p:cNvPr id="49" name="Slide Number Placeholder 48"/>
          <p:cNvSpPr>
            <a:spLocks noGrp="1"/>
          </p:cNvSpPr>
          <p:nvPr>
            <p:ph type="sldNum" sz="quarter" idx="4294967295"/>
          </p:nvPr>
        </p:nvSpPr>
        <p:spPr>
          <a:xfrm>
            <a:off x="7086600" y="4767263"/>
            <a:ext cx="2057400" cy="273050"/>
          </a:xfrm>
        </p:spPr>
        <p:txBody>
          <a:bodyPr/>
          <a:lstStyle/>
          <a:p>
            <a:fld id="{720C8176-D3C0-40EC-8744-0E5B377E6EEF}" type="slidenum">
              <a:rPr lang="en-US" smtClean="0">
                <a:solidFill>
                  <a:srgbClr val="353535">
                    <a:tint val="75000"/>
                  </a:srgbClr>
                </a:solidFill>
              </a:rPr>
              <a:pPr/>
              <a:t>2</a:t>
            </a:fld>
            <a:endParaRPr lang="en-US" dirty="0">
              <a:solidFill>
                <a:srgbClr val="353535">
                  <a:tint val="75000"/>
                </a:srgbClr>
              </a:solidFill>
            </a:endParaRPr>
          </a:p>
        </p:txBody>
      </p:sp>
      <p:grpSp>
        <p:nvGrpSpPr>
          <p:cNvPr id="5" name="Group 4"/>
          <p:cNvGrpSpPr/>
          <p:nvPr/>
        </p:nvGrpSpPr>
        <p:grpSpPr>
          <a:xfrm>
            <a:off x="3591982" y="1124902"/>
            <a:ext cx="5436297" cy="783931"/>
            <a:chOff x="485746" y="4390113"/>
            <a:chExt cx="10870775" cy="731088"/>
          </a:xfrm>
          <a:solidFill>
            <a:schemeClr val="bg1">
              <a:lumMod val="65000"/>
            </a:schemeClr>
          </a:solidFill>
        </p:grpSpPr>
        <p:sp>
          <p:nvSpPr>
            <p:cNvPr id="424" name="TextBox 423"/>
            <p:cNvSpPr txBox="1"/>
            <p:nvPr/>
          </p:nvSpPr>
          <p:spPr>
            <a:xfrm>
              <a:off x="485746" y="4390113"/>
              <a:ext cx="2558640" cy="731088"/>
            </a:xfrm>
            <a:prstGeom prst="rect">
              <a:avLst/>
            </a:prstGeom>
            <a:grpFill/>
            <a:ln w="9525" cap="flat" cmpd="sng" algn="ctr">
              <a:noFill/>
              <a:prstDash val="solid"/>
            </a:ln>
            <a:effectLst>
              <a:outerShdw blurRad="50800" dist="38100" dir="5400000" algn="t" rotWithShape="0">
                <a:prstClr val="black">
                  <a:alpha val="40000"/>
                </a:prstClr>
              </a:outerShdw>
            </a:effectLst>
          </p:spPr>
          <p:txBody>
            <a:bodyPr rtlCol="0" anchor="ctr"/>
            <a:lstStyle>
              <a:defPPr>
                <a:defRPr lang="en-US"/>
              </a:defPPr>
              <a:lvl1pPr marR="0" lvl="0" indent="0" algn="r" defTabSz="594360" fontAlgn="auto">
                <a:lnSpc>
                  <a:spcPct val="100000"/>
                </a:lnSpc>
                <a:spcBef>
                  <a:spcPts val="0"/>
                </a:spcBef>
                <a:spcAft>
                  <a:spcPts val="0"/>
                </a:spcAft>
                <a:buClrTx/>
                <a:buSzTx/>
                <a:buFontTx/>
                <a:buNone/>
                <a:tabLst/>
                <a:defRPr kumimoji="0" sz="1430" b="1" i="0" u="none" strike="noStrike" kern="0" cap="none" spc="0" normalizeH="0" baseline="0">
                  <a:ln>
                    <a:noFill/>
                  </a:ln>
                  <a:solidFill>
                    <a:srgbClr val="FFFFFF"/>
                  </a:solidFill>
                  <a:effectLst/>
                  <a:uLnTx/>
                  <a:uFillTx/>
                  <a:latin typeface="Segoe UI"/>
                </a:defRPr>
              </a:lvl1pPr>
            </a:lstStyle>
            <a:p>
              <a:pPr algn="ctr"/>
              <a:r>
                <a:rPr lang="en-US" sz="1176" b="0" dirty="0">
                  <a:latin typeface="Candara" panose="020E0502030303020204" pitchFamily="34" charset="0"/>
                </a:rPr>
                <a:t>Groundbreaking </a:t>
              </a:r>
              <a:br>
                <a:rPr lang="en-US" sz="1176" b="0" dirty="0">
                  <a:latin typeface="Candara" panose="020E0502030303020204" pitchFamily="34" charset="0"/>
                </a:rPr>
              </a:br>
              <a:r>
                <a:rPr lang="en-US" sz="1176" b="0" dirty="0">
                  <a:latin typeface="Candara" panose="020E0502030303020204" pitchFamily="34" charset="0"/>
                </a:rPr>
                <a:t>5-year initiative</a:t>
              </a:r>
            </a:p>
          </p:txBody>
        </p:sp>
        <p:sp>
          <p:nvSpPr>
            <p:cNvPr id="425" name="TextBox 424"/>
            <p:cNvSpPr txBox="1"/>
            <p:nvPr/>
          </p:nvSpPr>
          <p:spPr>
            <a:xfrm>
              <a:off x="8598497" y="4390113"/>
              <a:ext cx="2758024" cy="731088"/>
            </a:xfrm>
            <a:prstGeom prst="rect">
              <a:avLst/>
            </a:prstGeom>
            <a:grpFill/>
            <a:ln w="9525" cap="flat" cmpd="sng" algn="ctr">
              <a:noFill/>
              <a:prstDash val="solid"/>
            </a:ln>
            <a:effectLst>
              <a:outerShdw blurRad="50800" dist="38100" dir="5400000" algn="t" rotWithShape="0">
                <a:prstClr val="black">
                  <a:alpha val="40000"/>
                </a:prstClr>
              </a:outerShdw>
            </a:effectLst>
          </p:spPr>
          <p:txBody>
            <a:bodyPr rtlCol="0" anchor="ctr"/>
            <a:lstStyle>
              <a:defPPr>
                <a:defRPr lang="en-US"/>
              </a:defPPr>
              <a:lvl1pPr marR="0" lvl="0" indent="0" algn="r" defTabSz="594360" fontAlgn="auto">
                <a:lnSpc>
                  <a:spcPct val="100000"/>
                </a:lnSpc>
                <a:spcBef>
                  <a:spcPts val="0"/>
                </a:spcBef>
                <a:spcAft>
                  <a:spcPts val="0"/>
                </a:spcAft>
                <a:buClrTx/>
                <a:buSzTx/>
                <a:buFontTx/>
                <a:buNone/>
                <a:tabLst/>
                <a:defRPr kumimoji="0" sz="1430" b="1" i="0" u="none" strike="noStrike" kern="0" cap="none" spc="0" normalizeH="0" baseline="0">
                  <a:ln>
                    <a:noFill/>
                  </a:ln>
                  <a:solidFill>
                    <a:srgbClr val="FFFFFF"/>
                  </a:solidFill>
                  <a:effectLst/>
                  <a:uLnTx/>
                  <a:uFillTx/>
                  <a:latin typeface="Segoe UI"/>
                </a:defRPr>
              </a:lvl1pPr>
            </a:lstStyle>
            <a:p>
              <a:pPr algn="ctr"/>
              <a:r>
                <a:rPr lang="en-US" sz="1176" b="0" dirty="0">
                  <a:latin typeface="Candara" panose="020E0502030303020204" pitchFamily="34" charset="0"/>
                </a:rPr>
                <a:t>CEO driven focus on digital transformation</a:t>
              </a:r>
            </a:p>
          </p:txBody>
        </p:sp>
        <p:sp>
          <p:nvSpPr>
            <p:cNvPr id="426" name="TextBox 425"/>
            <p:cNvSpPr txBox="1"/>
            <p:nvPr/>
          </p:nvSpPr>
          <p:spPr>
            <a:xfrm>
              <a:off x="3117013" y="4390113"/>
              <a:ext cx="2558640" cy="731088"/>
            </a:xfrm>
            <a:prstGeom prst="rect">
              <a:avLst/>
            </a:prstGeom>
            <a:grpFill/>
            <a:ln w="9525" cap="flat" cmpd="sng" algn="ctr">
              <a:noFill/>
              <a:prstDash val="solid"/>
            </a:ln>
            <a:effectLst>
              <a:outerShdw blurRad="50800" dist="38100" dir="5400000" algn="t" rotWithShape="0">
                <a:prstClr val="black">
                  <a:alpha val="40000"/>
                </a:prstClr>
              </a:outerShdw>
            </a:effectLst>
          </p:spPr>
          <p:txBody>
            <a:bodyPr rtlCol="0" anchor="ctr"/>
            <a:lstStyle>
              <a:defPPr>
                <a:defRPr lang="en-US"/>
              </a:defPPr>
              <a:lvl1pPr marR="0" lvl="0" indent="0" algn="r" defTabSz="594360" fontAlgn="auto">
                <a:lnSpc>
                  <a:spcPct val="100000"/>
                </a:lnSpc>
                <a:spcBef>
                  <a:spcPts val="0"/>
                </a:spcBef>
                <a:spcAft>
                  <a:spcPts val="0"/>
                </a:spcAft>
                <a:buClrTx/>
                <a:buSzTx/>
                <a:buFontTx/>
                <a:buNone/>
                <a:tabLst/>
                <a:defRPr kumimoji="0" sz="1430" b="1" i="0" u="none" strike="noStrike" kern="0" cap="none" spc="0" normalizeH="0" baseline="0">
                  <a:ln>
                    <a:noFill/>
                  </a:ln>
                  <a:solidFill>
                    <a:srgbClr val="FFFFFF"/>
                  </a:solidFill>
                  <a:effectLst/>
                  <a:uLnTx/>
                  <a:uFillTx/>
                  <a:latin typeface="Segoe UI"/>
                </a:defRPr>
              </a:lvl1pPr>
            </a:lstStyle>
            <a:p>
              <a:pPr algn="ctr"/>
              <a:r>
                <a:rPr lang="en-US" sz="1176" b="0" dirty="0">
                  <a:latin typeface="Candara" panose="020E0502030303020204" pitchFamily="34" charset="0"/>
                </a:rPr>
                <a:t>Built on a deep 15-year relationship</a:t>
              </a:r>
            </a:p>
          </p:txBody>
        </p:sp>
        <p:sp>
          <p:nvSpPr>
            <p:cNvPr id="427" name="TextBox 426"/>
            <p:cNvSpPr txBox="1"/>
            <p:nvPr/>
          </p:nvSpPr>
          <p:spPr>
            <a:xfrm>
              <a:off x="5748280" y="4390113"/>
              <a:ext cx="2777589" cy="731088"/>
            </a:xfrm>
            <a:prstGeom prst="rect">
              <a:avLst/>
            </a:prstGeom>
            <a:grpFill/>
            <a:ln w="9525" cap="flat" cmpd="sng" algn="ctr">
              <a:noFill/>
              <a:prstDash val="solid"/>
            </a:ln>
            <a:effectLst>
              <a:outerShdw blurRad="50800" dist="38100" dir="5400000" algn="t" rotWithShape="0">
                <a:prstClr val="black">
                  <a:alpha val="40000"/>
                </a:prstClr>
              </a:outerShdw>
            </a:effectLst>
          </p:spPr>
          <p:txBody>
            <a:bodyPr rtlCol="0" anchor="ctr"/>
            <a:lstStyle>
              <a:defPPr>
                <a:defRPr lang="en-US"/>
              </a:defPPr>
              <a:lvl1pPr marR="0" lvl="0" indent="0" algn="r" defTabSz="594360" fontAlgn="auto">
                <a:lnSpc>
                  <a:spcPct val="100000"/>
                </a:lnSpc>
                <a:spcBef>
                  <a:spcPts val="0"/>
                </a:spcBef>
                <a:spcAft>
                  <a:spcPts val="0"/>
                </a:spcAft>
                <a:buClrTx/>
                <a:buSzTx/>
                <a:buFontTx/>
                <a:buNone/>
                <a:tabLst/>
                <a:defRPr kumimoji="0" sz="1430" b="1" i="0" u="none" strike="noStrike" kern="0" cap="none" spc="0" normalizeH="0" baseline="0">
                  <a:ln>
                    <a:noFill/>
                  </a:ln>
                  <a:solidFill>
                    <a:srgbClr val="FFFFFF"/>
                  </a:solidFill>
                  <a:effectLst/>
                  <a:uLnTx/>
                  <a:uFillTx/>
                  <a:latin typeface="Segoe UI"/>
                </a:defRPr>
              </a:lvl1pPr>
            </a:lstStyle>
            <a:p>
              <a:pPr algn="ctr"/>
              <a:r>
                <a:rPr lang="en-IN" sz="1176" b="0" dirty="0">
                  <a:latin typeface="Candara" panose="020E0502030303020204" pitchFamily="34" charset="0"/>
                </a:rPr>
                <a:t>Global Go-To- Partner for Cognitive Services</a:t>
              </a:r>
              <a:endParaRPr lang="en-US" sz="1176" b="0" dirty="0">
                <a:latin typeface="Candara" panose="020E0502030303020204" pitchFamily="34" charset="0"/>
              </a:endParaRPr>
            </a:p>
          </p:txBody>
        </p:sp>
      </p:grpSp>
      <p:sp>
        <p:nvSpPr>
          <p:cNvPr id="429" name="Freeform 428"/>
          <p:cNvSpPr/>
          <p:nvPr/>
        </p:nvSpPr>
        <p:spPr bwMode="auto">
          <a:xfrm>
            <a:off x="1762308" y="2073998"/>
            <a:ext cx="7200760" cy="1151027"/>
          </a:xfrm>
          <a:custGeom>
            <a:avLst/>
            <a:gdLst>
              <a:gd name="connsiteX0" fmla="*/ 0 w 11449050"/>
              <a:gd name="connsiteY0" fmla="*/ 1409700 h 1409700"/>
              <a:gd name="connsiteX1" fmla="*/ 3067050 w 11449050"/>
              <a:gd name="connsiteY1" fmla="*/ 1409700 h 1409700"/>
              <a:gd name="connsiteX2" fmla="*/ 3067050 w 11449050"/>
              <a:gd name="connsiteY2" fmla="*/ 0 h 1409700"/>
              <a:gd name="connsiteX3" fmla="*/ 11449050 w 11449050"/>
              <a:gd name="connsiteY3" fmla="*/ 0 h 1409700"/>
              <a:gd name="connsiteX0" fmla="*/ 0 w 11049000"/>
              <a:gd name="connsiteY0" fmla="*/ 1409700 h 1409700"/>
              <a:gd name="connsiteX1" fmla="*/ 2667000 w 11049000"/>
              <a:gd name="connsiteY1" fmla="*/ 1409700 h 1409700"/>
              <a:gd name="connsiteX2" fmla="*/ 2667000 w 11049000"/>
              <a:gd name="connsiteY2" fmla="*/ 0 h 1409700"/>
              <a:gd name="connsiteX3" fmla="*/ 11049000 w 11049000"/>
              <a:gd name="connsiteY3" fmla="*/ 0 h 1409700"/>
              <a:gd name="connsiteX0" fmla="*/ 0 w 10902950"/>
              <a:gd name="connsiteY0" fmla="*/ 1409700 h 1409700"/>
              <a:gd name="connsiteX1" fmla="*/ 2520950 w 10902950"/>
              <a:gd name="connsiteY1" fmla="*/ 1409700 h 1409700"/>
              <a:gd name="connsiteX2" fmla="*/ 2520950 w 10902950"/>
              <a:gd name="connsiteY2" fmla="*/ 0 h 1409700"/>
              <a:gd name="connsiteX3" fmla="*/ 10902950 w 10902950"/>
              <a:gd name="connsiteY3" fmla="*/ 0 h 1409700"/>
              <a:gd name="connsiteX0" fmla="*/ 0 w 10909300"/>
              <a:gd name="connsiteY0" fmla="*/ 1416050 h 1416050"/>
              <a:gd name="connsiteX1" fmla="*/ 2527300 w 10909300"/>
              <a:gd name="connsiteY1" fmla="*/ 1409700 h 1416050"/>
              <a:gd name="connsiteX2" fmla="*/ 2527300 w 10909300"/>
              <a:gd name="connsiteY2" fmla="*/ 0 h 1416050"/>
              <a:gd name="connsiteX3" fmla="*/ 10909300 w 10909300"/>
              <a:gd name="connsiteY3" fmla="*/ 0 h 1416050"/>
            </a:gdLst>
            <a:ahLst/>
            <a:cxnLst>
              <a:cxn ang="0">
                <a:pos x="connsiteX0" y="connsiteY0"/>
              </a:cxn>
              <a:cxn ang="0">
                <a:pos x="connsiteX1" y="connsiteY1"/>
              </a:cxn>
              <a:cxn ang="0">
                <a:pos x="connsiteX2" y="connsiteY2"/>
              </a:cxn>
              <a:cxn ang="0">
                <a:pos x="connsiteX3" y="connsiteY3"/>
              </a:cxn>
            </a:cxnLst>
            <a:rect l="l" t="t" r="r" b="b"/>
            <a:pathLst>
              <a:path w="10909300" h="1416050">
                <a:moveTo>
                  <a:pt x="0" y="1416050"/>
                </a:moveTo>
                <a:lnTo>
                  <a:pt x="2527300" y="1409700"/>
                </a:lnTo>
                <a:lnTo>
                  <a:pt x="2527300" y="0"/>
                </a:lnTo>
                <a:lnTo>
                  <a:pt x="10909300" y="0"/>
                </a:lnTo>
              </a:path>
            </a:pathLst>
          </a:cu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24" dirty="0">
              <a:solidFill>
                <a:srgbClr val="FFFFFF"/>
              </a:solidFill>
              <a:latin typeface="Candara" panose="020E0502030303020204" pitchFamily="34" charset="0"/>
            </a:endParaRPr>
          </a:p>
        </p:txBody>
      </p:sp>
      <p:sp>
        <p:nvSpPr>
          <p:cNvPr id="707" name="TextBox 706"/>
          <p:cNvSpPr txBox="1"/>
          <p:nvPr/>
        </p:nvSpPr>
        <p:spPr>
          <a:xfrm>
            <a:off x="3493791" y="2061697"/>
            <a:ext cx="1832363" cy="927661"/>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Leveraging Synergies</a:t>
            </a:r>
          </a:p>
          <a:p>
            <a:pPr marL="127748" indent="-127748">
              <a:spcAft>
                <a:spcPts val="441"/>
              </a:spcAft>
              <a:buFont typeface="Wingdings" panose="05000000000000000000" pitchFamily="2" charset="2"/>
              <a:buChar char="§"/>
            </a:pPr>
            <a:r>
              <a:rPr lang="en-US" sz="1029" dirty="0">
                <a:solidFill>
                  <a:srgbClr val="353535"/>
                </a:solidFill>
                <a:latin typeface="Candara" panose="020E0502030303020204" pitchFamily="34" charset="0"/>
              </a:rPr>
              <a:t>Industry Capability</a:t>
            </a:r>
          </a:p>
          <a:p>
            <a:pPr marL="127748" indent="-127748">
              <a:spcAft>
                <a:spcPts val="441"/>
              </a:spcAft>
              <a:buFont typeface="Wingdings" panose="05000000000000000000" pitchFamily="2" charset="2"/>
              <a:buChar char="§"/>
            </a:pPr>
            <a:r>
              <a:rPr lang="en-US" sz="1029" dirty="0">
                <a:solidFill>
                  <a:srgbClr val="353535"/>
                </a:solidFill>
                <a:latin typeface="Candara" panose="020E0502030303020204" pitchFamily="34" charset="0"/>
              </a:rPr>
              <a:t>Technology/Architecture</a:t>
            </a:r>
          </a:p>
          <a:p>
            <a:pPr marL="127748" indent="-127748">
              <a:spcAft>
                <a:spcPts val="441"/>
              </a:spcAft>
              <a:buFont typeface="Wingdings" panose="05000000000000000000" pitchFamily="2" charset="2"/>
              <a:buChar char="§"/>
            </a:pPr>
            <a:r>
              <a:rPr lang="en-US" sz="1029" dirty="0">
                <a:solidFill>
                  <a:srgbClr val="353535"/>
                </a:solidFill>
                <a:latin typeface="Candara" panose="020E0502030303020204" pitchFamily="34" charset="0"/>
              </a:rPr>
              <a:t>Knowledge and IP </a:t>
            </a:r>
          </a:p>
        </p:txBody>
      </p:sp>
      <p:sp>
        <p:nvSpPr>
          <p:cNvPr id="708" name="TextBox 707"/>
          <p:cNvSpPr txBox="1"/>
          <p:nvPr/>
        </p:nvSpPr>
        <p:spPr>
          <a:xfrm>
            <a:off x="5358851" y="2061697"/>
            <a:ext cx="1171589" cy="461507"/>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Innovative Breakthroughs</a:t>
            </a:r>
          </a:p>
        </p:txBody>
      </p:sp>
      <p:sp>
        <p:nvSpPr>
          <p:cNvPr id="709" name="TextBox 708"/>
          <p:cNvSpPr txBox="1"/>
          <p:nvPr/>
        </p:nvSpPr>
        <p:spPr>
          <a:xfrm>
            <a:off x="5358850" y="2683469"/>
            <a:ext cx="1397401" cy="461507"/>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Deeper Customer Relevance</a:t>
            </a:r>
          </a:p>
        </p:txBody>
      </p:sp>
      <p:sp>
        <p:nvSpPr>
          <p:cNvPr id="713" name="Rectangle 712"/>
          <p:cNvSpPr/>
          <p:nvPr/>
        </p:nvSpPr>
        <p:spPr bwMode="auto">
          <a:xfrm>
            <a:off x="5296482" y="2581479"/>
            <a:ext cx="3646285" cy="4385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712" name="TextBox 711"/>
          <p:cNvSpPr txBox="1"/>
          <p:nvPr/>
        </p:nvSpPr>
        <p:spPr>
          <a:xfrm>
            <a:off x="7858142" y="2061697"/>
            <a:ext cx="1000196" cy="461507"/>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Impart </a:t>
            </a:r>
            <a:br>
              <a:rPr lang="en-US" sz="1176" dirty="0">
                <a:solidFill>
                  <a:srgbClr val="0078D7"/>
                </a:solidFill>
                <a:latin typeface="Candara" panose="020E0502030303020204" pitchFamily="34" charset="0"/>
              </a:rPr>
            </a:br>
            <a:r>
              <a:rPr lang="en-US" sz="1176" dirty="0">
                <a:solidFill>
                  <a:srgbClr val="0078D7"/>
                </a:solidFill>
                <a:latin typeface="Candara" panose="020E0502030303020204" pitchFamily="34" charset="0"/>
              </a:rPr>
              <a:t>Reliability</a:t>
            </a:r>
          </a:p>
        </p:txBody>
      </p:sp>
      <p:sp>
        <p:nvSpPr>
          <p:cNvPr id="714" name="Rectangle 713"/>
          <p:cNvSpPr/>
          <p:nvPr/>
        </p:nvSpPr>
        <p:spPr bwMode="auto">
          <a:xfrm>
            <a:off x="7823744" y="2137010"/>
            <a:ext cx="28486" cy="470623"/>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710" name="TextBox 709"/>
          <p:cNvSpPr txBox="1"/>
          <p:nvPr/>
        </p:nvSpPr>
        <p:spPr>
          <a:xfrm>
            <a:off x="6704882" y="2061697"/>
            <a:ext cx="1000196" cy="461507"/>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Build </a:t>
            </a:r>
            <a:br>
              <a:rPr lang="en-US" sz="1176" dirty="0">
                <a:solidFill>
                  <a:srgbClr val="0078D7"/>
                </a:solidFill>
                <a:latin typeface="Candara" panose="020E0502030303020204" pitchFamily="34" charset="0"/>
              </a:rPr>
            </a:br>
            <a:r>
              <a:rPr lang="en-US" sz="1176" dirty="0">
                <a:solidFill>
                  <a:srgbClr val="0078D7"/>
                </a:solidFill>
                <a:latin typeface="Candara" panose="020E0502030303020204" pitchFamily="34" charset="0"/>
              </a:rPr>
              <a:t>Preferences</a:t>
            </a:r>
          </a:p>
        </p:txBody>
      </p:sp>
      <p:sp>
        <p:nvSpPr>
          <p:cNvPr id="711" name="TextBox 710"/>
          <p:cNvSpPr txBox="1"/>
          <p:nvPr/>
        </p:nvSpPr>
        <p:spPr>
          <a:xfrm>
            <a:off x="6704882" y="2683469"/>
            <a:ext cx="1262905" cy="461507"/>
          </a:xfrm>
          <a:prstGeom prst="rect">
            <a:avLst/>
          </a:prstGeom>
          <a:noFill/>
        </p:spPr>
        <p:txBody>
          <a:bodyPr wrap="square" lIns="67232" tIns="67232" rIns="67232" bIns="67232" rtlCol="0">
            <a:spAutoFit/>
          </a:bodyPr>
          <a:lstStyle/>
          <a:p>
            <a:pPr>
              <a:lnSpc>
                <a:spcPct val="90000"/>
              </a:lnSpc>
              <a:spcAft>
                <a:spcPts val="441"/>
              </a:spcAft>
            </a:pPr>
            <a:r>
              <a:rPr lang="en-US" sz="1176" dirty="0">
                <a:solidFill>
                  <a:srgbClr val="0078D7"/>
                </a:solidFill>
                <a:latin typeface="Candara" panose="020E0502030303020204" pitchFamily="34" charset="0"/>
              </a:rPr>
              <a:t>Higher Azure </a:t>
            </a:r>
            <a:br>
              <a:rPr lang="en-US" sz="1176" dirty="0">
                <a:solidFill>
                  <a:srgbClr val="0078D7"/>
                </a:solidFill>
                <a:latin typeface="Candara" panose="020E0502030303020204" pitchFamily="34" charset="0"/>
              </a:rPr>
            </a:br>
            <a:r>
              <a:rPr lang="en-US" sz="1176" dirty="0">
                <a:solidFill>
                  <a:srgbClr val="0078D7"/>
                </a:solidFill>
                <a:latin typeface="Candara" panose="020E0502030303020204" pitchFamily="34" charset="0"/>
              </a:rPr>
              <a:t>Consumption </a:t>
            </a:r>
          </a:p>
        </p:txBody>
      </p:sp>
      <p:sp>
        <p:nvSpPr>
          <p:cNvPr id="716" name="Rectangle 715"/>
          <p:cNvSpPr/>
          <p:nvPr/>
        </p:nvSpPr>
        <p:spPr bwMode="auto">
          <a:xfrm>
            <a:off x="6662715" y="2137010"/>
            <a:ext cx="29673" cy="105196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717" name="Rectangle 716"/>
          <p:cNvSpPr/>
          <p:nvPr/>
        </p:nvSpPr>
        <p:spPr bwMode="auto">
          <a:xfrm>
            <a:off x="5285074" y="2137010"/>
            <a:ext cx="29673" cy="105196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413" name="Rectangle 412"/>
          <p:cNvSpPr/>
          <p:nvPr/>
        </p:nvSpPr>
        <p:spPr>
          <a:xfrm>
            <a:off x="3084099" y="3265055"/>
            <a:ext cx="6059902" cy="1351832"/>
          </a:xfrm>
          <a:prstGeom prst="rect">
            <a:avLst/>
          </a:prstGeom>
          <a:solidFill>
            <a:srgbClr val="FFFFFF">
              <a:lumMod val="85000"/>
            </a:srgbClr>
          </a:solidFill>
          <a:ln w="9525" cap="flat" cmpd="sng" algn="ctr">
            <a:noFill/>
            <a:prstDash val="solid"/>
          </a:ln>
          <a:effectLst/>
        </p:spPr>
        <p:txBody>
          <a:bodyPr rtlCol="0" anchor="ctr"/>
          <a:lstStyle/>
          <a:p>
            <a:pPr algn="ctr" defTabSz="672358">
              <a:defRPr/>
            </a:pPr>
            <a:endParaRPr lang="en-US" sz="2059" kern="0" dirty="0">
              <a:solidFill>
                <a:srgbClr val="FFFFFF"/>
              </a:solidFill>
              <a:latin typeface="Candara" panose="020E0502030303020204" pitchFamily="34" charset="0"/>
              <a:ea typeface="Segoe UI" panose="020B0502040204020203" pitchFamily="34" charset="0"/>
              <a:cs typeface="Segoe UI" panose="020B0502040204020203" pitchFamily="34" charset="0"/>
            </a:endParaRPr>
          </a:p>
        </p:txBody>
      </p:sp>
      <p:sp>
        <p:nvSpPr>
          <p:cNvPr id="421" name="Rectangle 420"/>
          <p:cNvSpPr/>
          <p:nvPr/>
        </p:nvSpPr>
        <p:spPr>
          <a:xfrm>
            <a:off x="4613176" y="3305341"/>
            <a:ext cx="3247508" cy="612988"/>
          </a:xfrm>
          <a:prstGeom prst="rect">
            <a:avLst/>
          </a:prstGeom>
        </p:spPr>
        <p:txBody>
          <a:bodyPr wrap="square">
            <a:spAutoFit/>
          </a:bodyPr>
          <a:lstStyle/>
          <a:p>
            <a:pPr defTabSz="672358">
              <a:defRPr/>
            </a:pPr>
            <a:r>
              <a:rPr lang="en-US" sz="2059" kern="0" dirty="0">
                <a:solidFill>
                  <a:srgbClr val="00188F">
                    <a:lumMod val="75000"/>
                    <a:lumOff val="25000"/>
                  </a:srgbClr>
                </a:solidFill>
                <a:latin typeface="Candara" panose="020E0502030303020204" pitchFamily="34" charset="0"/>
                <a:ea typeface="Segoe UI" panose="020B0502040204020203" pitchFamily="34" charset="0"/>
                <a:cs typeface="Segoe UI" panose="020B0502040204020203" pitchFamily="34" charset="0"/>
              </a:rPr>
              <a:t>“</a:t>
            </a:r>
            <a:r>
              <a:rPr lang="en-US" sz="1324" kern="0" dirty="0">
                <a:solidFill>
                  <a:srgbClr val="00188F">
                    <a:lumMod val="75000"/>
                    <a:lumOff val="25000"/>
                  </a:srgbClr>
                </a:solidFill>
                <a:latin typeface="Candara" panose="020E0502030303020204" pitchFamily="34" charset="0"/>
                <a:ea typeface="Segoe UI" panose="020B0502040204020203" pitchFamily="34" charset="0"/>
                <a:cs typeface="Segoe UI" panose="020B0502040204020203" pitchFamily="34" charset="0"/>
              </a:rPr>
              <a:t>Our industry does not respect tradition, only innovation ” </a:t>
            </a:r>
          </a:p>
        </p:txBody>
      </p:sp>
      <p:cxnSp>
        <p:nvCxnSpPr>
          <p:cNvPr id="422" name="Straight Connector 421"/>
          <p:cNvCxnSpPr/>
          <p:nvPr/>
        </p:nvCxnSpPr>
        <p:spPr>
          <a:xfrm>
            <a:off x="4768988" y="3925010"/>
            <a:ext cx="749638" cy="0"/>
          </a:xfrm>
          <a:prstGeom prst="line">
            <a:avLst/>
          </a:prstGeom>
          <a:noFill/>
          <a:ln w="38100" cap="flat" cmpd="sng" algn="ctr">
            <a:solidFill>
              <a:srgbClr val="00188F">
                <a:lumMod val="75000"/>
                <a:lumOff val="25000"/>
              </a:srgbClr>
            </a:solidFill>
            <a:prstDash val="solid"/>
          </a:ln>
          <a:effectLst/>
        </p:spPr>
      </p:cxnSp>
      <p:sp>
        <p:nvSpPr>
          <p:cNvPr id="423" name="Rectangle 422"/>
          <p:cNvSpPr/>
          <p:nvPr/>
        </p:nvSpPr>
        <p:spPr>
          <a:xfrm>
            <a:off x="4712664" y="3925648"/>
            <a:ext cx="3514379" cy="454227"/>
          </a:xfrm>
          <a:prstGeom prst="rect">
            <a:avLst/>
          </a:prstGeom>
        </p:spPr>
        <p:txBody>
          <a:bodyPr wrap="square">
            <a:spAutoFit/>
          </a:bodyPr>
          <a:lstStyle/>
          <a:p>
            <a:pPr defTabSz="672358">
              <a:defRPr/>
            </a:pPr>
            <a:r>
              <a:rPr lang="en-US" sz="1176" i="1" kern="0" dirty="0">
                <a:solidFill>
                  <a:srgbClr val="00188F">
                    <a:lumMod val="75000"/>
                    <a:lumOff val="25000"/>
                  </a:srgbClr>
                </a:solidFill>
                <a:latin typeface="Candara" panose="020E0502030303020204" pitchFamily="34" charset="0"/>
                <a:ea typeface="Segoe UI" panose="020B0502040204020203" pitchFamily="34" charset="0"/>
                <a:cs typeface="Segoe UI" panose="020B0502040204020203" pitchFamily="34" charset="0"/>
              </a:rPr>
              <a:t>Satya Nadella</a:t>
            </a:r>
          </a:p>
          <a:p>
            <a:pPr defTabSz="672358">
              <a:defRPr/>
            </a:pPr>
            <a:r>
              <a:rPr lang="en-US" sz="1176" i="1" kern="0" dirty="0">
                <a:solidFill>
                  <a:srgbClr val="00188F">
                    <a:lumMod val="75000"/>
                    <a:lumOff val="25000"/>
                  </a:srgbClr>
                </a:solidFill>
                <a:latin typeface="Candara" panose="020E0502030303020204" pitchFamily="34" charset="0"/>
                <a:ea typeface="Segoe UI" panose="020B0502040204020203" pitchFamily="34" charset="0"/>
                <a:cs typeface="Segoe UI" panose="020B0502040204020203" pitchFamily="34" charset="0"/>
              </a:rPr>
              <a:t>Microsoft CEO</a:t>
            </a:r>
          </a:p>
        </p:txBody>
      </p:sp>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l="18208"/>
          <a:stretch/>
        </p:blipFill>
        <p:spPr>
          <a:xfrm>
            <a:off x="1" y="932150"/>
            <a:ext cx="3471740" cy="2341176"/>
          </a:xfrm>
          <a:prstGeom prst="rect">
            <a:avLst/>
          </a:prstGeom>
        </p:spPr>
      </p:pic>
      <p:sp>
        <p:nvSpPr>
          <p:cNvPr id="428" name="Rectangle 427"/>
          <p:cNvSpPr/>
          <p:nvPr/>
        </p:nvSpPr>
        <p:spPr>
          <a:xfrm>
            <a:off x="266356" y="1250502"/>
            <a:ext cx="1642065" cy="626798"/>
          </a:xfrm>
          <a:prstGeom prst="rect">
            <a:avLst/>
          </a:prstGeom>
          <a:noFill/>
          <a:ln w="9525" cap="flat" cmpd="sng" algn="ctr">
            <a:noFill/>
            <a:prstDash val="solid"/>
          </a:ln>
          <a:effectLst/>
        </p:spPr>
        <p:txBody>
          <a:bodyPr rtlCol="0" anchor="ctr"/>
          <a:lstStyle/>
          <a:p>
            <a:pPr algn="ctr" defTabSz="437033"/>
            <a:r>
              <a:rPr lang="en-US" sz="1324" kern="0" dirty="0">
                <a:solidFill>
                  <a:srgbClr val="0078D7"/>
                </a:solidFill>
                <a:latin typeface="Candara" panose="020E0502030303020204" pitchFamily="34" charset="0"/>
              </a:rPr>
              <a:t>Winning Together </a:t>
            </a:r>
          </a:p>
          <a:p>
            <a:pPr algn="ctr" defTabSz="437033"/>
            <a:r>
              <a:rPr lang="en-US" sz="1176" kern="0" dirty="0">
                <a:solidFill>
                  <a:srgbClr val="107C10"/>
                </a:solidFill>
                <a:latin typeface="Candara" panose="020E0502030303020204" pitchFamily="34" charset="0"/>
              </a:rPr>
              <a:t>Sell, Build, and Enable Together </a:t>
            </a:r>
          </a:p>
        </p:txBody>
      </p:sp>
      <p:pic>
        <p:nvPicPr>
          <p:cNvPr id="33" name="Picture 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875733" y="3287256"/>
            <a:ext cx="1152546" cy="1177091"/>
          </a:xfrm>
          <a:prstGeom prst="rect">
            <a:avLst/>
          </a:prstGeom>
        </p:spPr>
      </p:pic>
      <p:sp>
        <p:nvSpPr>
          <p:cNvPr id="415" name="Flowchart: Manual Input 13"/>
          <p:cNvSpPr/>
          <p:nvPr/>
        </p:nvSpPr>
        <p:spPr>
          <a:xfrm>
            <a:off x="4538475" y="4115989"/>
            <a:ext cx="4605525" cy="50089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58 w 10000"/>
              <a:gd name="connsiteY0" fmla="*/ 6358 h 10000"/>
              <a:gd name="connsiteX1" fmla="*/ 10000 w 10000"/>
              <a:gd name="connsiteY1" fmla="*/ 0 h 10000"/>
              <a:gd name="connsiteX2" fmla="*/ 10000 w 10000"/>
              <a:gd name="connsiteY2" fmla="*/ 10000 h 10000"/>
              <a:gd name="connsiteX3" fmla="*/ 0 w 10000"/>
              <a:gd name="connsiteY3" fmla="*/ 10000 h 10000"/>
              <a:gd name="connsiteX4" fmla="*/ 58 w 10000"/>
              <a:gd name="connsiteY4" fmla="*/ 635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8" y="6358"/>
                </a:moveTo>
                <a:lnTo>
                  <a:pt x="10000" y="0"/>
                </a:lnTo>
                <a:lnTo>
                  <a:pt x="10000" y="10000"/>
                </a:lnTo>
                <a:lnTo>
                  <a:pt x="0" y="10000"/>
                </a:lnTo>
                <a:cubicBezTo>
                  <a:pt x="19" y="8786"/>
                  <a:pt x="39" y="7572"/>
                  <a:pt x="58" y="6358"/>
                </a:cubicBezTo>
                <a:close/>
              </a:path>
            </a:pathLst>
          </a:custGeom>
          <a:gradFill flip="none" rotWithShape="1">
            <a:gsLst>
              <a:gs pos="0">
                <a:srgbClr val="0078D7">
                  <a:shade val="30000"/>
                  <a:satMod val="115000"/>
                </a:srgbClr>
              </a:gs>
              <a:gs pos="50000">
                <a:srgbClr val="0078D7">
                  <a:shade val="67500"/>
                  <a:satMod val="115000"/>
                </a:srgbClr>
              </a:gs>
              <a:gs pos="100000">
                <a:srgbClr val="0078D7">
                  <a:shade val="100000"/>
                  <a:satMod val="115000"/>
                </a:srgbClr>
              </a:gs>
            </a:gsLst>
            <a:lin ang="10800000" scaled="1"/>
            <a:tileRect/>
          </a:gradFill>
          <a:ln w="9525" cap="flat" cmpd="sng" algn="ctr">
            <a:noFill/>
            <a:prstDash val="solid"/>
          </a:ln>
          <a:effectLst/>
        </p:spPr>
        <p:txBody>
          <a:bodyPr rtlCol="0" anchor="ctr"/>
          <a:lstStyle/>
          <a:p>
            <a:pPr algn="r" defTabSz="437033">
              <a:defRPr/>
            </a:pPr>
            <a:endParaRPr lang="en-US" sz="882" b="1" kern="0" dirty="0">
              <a:solidFill>
                <a:srgbClr val="FFFFFF"/>
              </a:solidFill>
              <a:latin typeface="Candara" panose="020E0502030303020204" pitchFamily="34" charset="0"/>
              <a:ea typeface="Segoe UI" panose="020B0502040204020203" pitchFamily="34" charset="0"/>
              <a:cs typeface="Segoe UI" panose="020B0502040204020203" pitchFamily="34" charset="0"/>
            </a:endParaRPr>
          </a:p>
        </p:txBody>
      </p:sp>
      <p:sp>
        <p:nvSpPr>
          <p:cNvPr id="416" name="Flowchart: Manual Input 415"/>
          <p:cNvSpPr/>
          <p:nvPr/>
        </p:nvSpPr>
        <p:spPr>
          <a:xfrm rot="5400000">
            <a:off x="1795317" y="1469738"/>
            <a:ext cx="1351833" cy="4942466"/>
          </a:xfrm>
          <a:prstGeom prst="flowChartManualInput">
            <a:avLst/>
          </a:prstGeom>
          <a:gradFill flip="none" rotWithShape="1">
            <a:gsLst>
              <a:gs pos="0">
                <a:srgbClr val="107C10">
                  <a:shade val="30000"/>
                  <a:satMod val="115000"/>
                </a:srgbClr>
              </a:gs>
              <a:gs pos="63000">
                <a:srgbClr val="BAD80A">
                  <a:lumMod val="76000"/>
                </a:srgbClr>
              </a:gs>
              <a:gs pos="100000">
                <a:srgbClr val="BAD80A"/>
              </a:gs>
            </a:gsLst>
            <a:lin ang="8100000" scaled="1"/>
            <a:tileRect/>
          </a:gradFill>
          <a:ln w="9525" cap="flat" cmpd="sng" algn="ctr">
            <a:noFill/>
            <a:prstDash val="solid"/>
          </a:ln>
          <a:effectLst/>
        </p:spPr>
        <p:txBody>
          <a:bodyPr rtlCol="0" anchor="ctr"/>
          <a:lstStyle/>
          <a:p>
            <a:pPr algn="r" defTabSz="437033">
              <a:defRPr/>
            </a:pPr>
            <a:endParaRPr lang="en-US" sz="882" b="1" kern="0" dirty="0">
              <a:solidFill>
                <a:srgbClr val="FFFFFF"/>
              </a:solidFill>
              <a:latin typeface="Candara" panose="020E0502030303020204" pitchFamily="34" charset="0"/>
              <a:ea typeface="Segoe UI" panose="020B0502040204020203" pitchFamily="34" charset="0"/>
              <a:cs typeface="Segoe UI" panose="020B0502040204020203" pitchFamily="34" charset="0"/>
            </a:endParaRPr>
          </a:p>
        </p:txBody>
      </p:sp>
      <p:pic>
        <p:nvPicPr>
          <p:cNvPr id="34" name="Picture 4" descr="Image result for Frank D'Souza picture pn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166263" y="3699235"/>
            <a:ext cx="939329" cy="917652"/>
          </a:xfrm>
          <a:prstGeom prst="rect">
            <a:avLst/>
          </a:prstGeom>
          <a:extLst>
            <a:ext uri="{909E8E84-426E-40DD-AFC4-6F175D3DCCD1}">
              <a14:hiddenFill xmlns:a14="http://schemas.microsoft.com/office/drawing/2010/main">
                <a:solidFill>
                  <a:srgbClr val="FFFFFF"/>
                </a:solidFill>
              </a14:hiddenFill>
            </a:ext>
          </a:extLst>
        </p:spPr>
      </p:pic>
      <p:sp>
        <p:nvSpPr>
          <p:cNvPr id="418" name="Rectangle 417"/>
          <p:cNvSpPr/>
          <p:nvPr/>
        </p:nvSpPr>
        <p:spPr>
          <a:xfrm>
            <a:off x="222279" y="3305341"/>
            <a:ext cx="3520363" cy="612988"/>
          </a:xfrm>
          <a:prstGeom prst="rect">
            <a:avLst/>
          </a:prstGeom>
        </p:spPr>
        <p:txBody>
          <a:bodyPr wrap="square">
            <a:spAutoFit/>
          </a:bodyPr>
          <a:lstStyle/>
          <a:p>
            <a:pPr defTabSz="672358">
              <a:defRPr/>
            </a:pPr>
            <a:r>
              <a:rPr lang="en-US" sz="2059" kern="0" dirty="0">
                <a:solidFill>
                  <a:srgbClr val="FFFFFF"/>
                </a:solidFill>
                <a:latin typeface="Candara" panose="020E0502030303020204" pitchFamily="34" charset="0"/>
                <a:ea typeface="Segoe UI" panose="020B0502040204020203" pitchFamily="34" charset="0"/>
                <a:cs typeface="Segoe UI" panose="020B0502040204020203" pitchFamily="34" charset="0"/>
              </a:rPr>
              <a:t>“</a:t>
            </a:r>
            <a:r>
              <a:rPr lang="en-US" sz="1324" kern="0" dirty="0">
                <a:solidFill>
                  <a:srgbClr val="FFFFFF"/>
                </a:solidFill>
                <a:latin typeface="Candara" panose="020E0502030303020204" pitchFamily="34" charset="0"/>
                <a:ea typeface="Segoe UI" panose="020B0502040204020203" pitchFamily="34" charset="0"/>
                <a:cs typeface="Segoe UI" panose="020B0502040204020203" pitchFamily="34" charset="0"/>
              </a:rPr>
              <a:t> The only sustainable advantage you can have over others is agility ” </a:t>
            </a:r>
          </a:p>
        </p:txBody>
      </p:sp>
      <p:cxnSp>
        <p:nvCxnSpPr>
          <p:cNvPr id="419" name="Straight Connector 418"/>
          <p:cNvCxnSpPr/>
          <p:nvPr/>
        </p:nvCxnSpPr>
        <p:spPr>
          <a:xfrm>
            <a:off x="305736" y="3925010"/>
            <a:ext cx="749638" cy="0"/>
          </a:xfrm>
          <a:prstGeom prst="line">
            <a:avLst/>
          </a:prstGeom>
          <a:noFill/>
          <a:ln w="38100" cap="flat" cmpd="sng" algn="ctr">
            <a:solidFill>
              <a:schemeClr val="accent3">
                <a:lumMod val="20000"/>
                <a:lumOff val="80000"/>
              </a:schemeClr>
            </a:solidFill>
            <a:prstDash val="solid"/>
          </a:ln>
          <a:effectLst/>
        </p:spPr>
      </p:cxnSp>
      <p:sp>
        <p:nvSpPr>
          <p:cNvPr id="420" name="Rectangle 419"/>
          <p:cNvSpPr/>
          <p:nvPr/>
        </p:nvSpPr>
        <p:spPr>
          <a:xfrm>
            <a:off x="209428" y="3925648"/>
            <a:ext cx="3514379" cy="454227"/>
          </a:xfrm>
          <a:prstGeom prst="rect">
            <a:avLst/>
          </a:prstGeom>
        </p:spPr>
        <p:txBody>
          <a:bodyPr wrap="square">
            <a:spAutoFit/>
          </a:bodyPr>
          <a:lstStyle/>
          <a:p>
            <a:pPr defTabSz="672358">
              <a:defRPr/>
            </a:pPr>
            <a:r>
              <a:rPr lang="en-US" sz="1176" i="1" kern="0" dirty="0">
                <a:solidFill>
                  <a:srgbClr val="FFFFFF"/>
                </a:solidFill>
                <a:latin typeface="Candara" panose="020E0502030303020204" pitchFamily="34" charset="0"/>
                <a:ea typeface="Segoe UI" panose="020B0502040204020203" pitchFamily="34" charset="0"/>
                <a:cs typeface="Segoe UI" panose="020B0502040204020203" pitchFamily="34" charset="0"/>
              </a:rPr>
              <a:t>Francisco D’Souza</a:t>
            </a:r>
          </a:p>
          <a:p>
            <a:pPr defTabSz="672358">
              <a:defRPr/>
            </a:pPr>
            <a:r>
              <a:rPr lang="en-US" sz="1176" i="1" kern="0" dirty="0">
                <a:solidFill>
                  <a:srgbClr val="FFFFFF"/>
                </a:solidFill>
                <a:latin typeface="Candara" panose="020E0502030303020204" pitchFamily="34" charset="0"/>
                <a:ea typeface="Segoe UI" panose="020B0502040204020203" pitchFamily="34" charset="0"/>
                <a:cs typeface="Segoe UI" panose="020B0502040204020203" pitchFamily="34" charset="0"/>
              </a:rPr>
              <a:t>Cognizant CEO</a:t>
            </a:r>
          </a:p>
        </p:txBody>
      </p:sp>
      <p:sp>
        <p:nvSpPr>
          <p:cNvPr id="35" name="Slide Number Placeholder 1"/>
          <p:cNvSpPr>
            <a:spLocks noGrp="1"/>
          </p:cNvSpPr>
          <p:nvPr>
            <p:ph type="sldNum" sz="quarter" idx="12"/>
          </p:nvPr>
        </p:nvSpPr>
        <p:spPr>
          <a:xfrm>
            <a:off x="39646" y="4728848"/>
            <a:ext cx="539195" cy="375771"/>
          </a:xfrm>
        </p:spPr>
        <p:txBody>
          <a:bodyPr/>
          <a:lstStyle/>
          <a:p>
            <a:r>
              <a:rPr lang="en-US" dirty="0" smtClean="0"/>
              <a:t>2</a:t>
            </a:r>
            <a:endParaRPr lang="en-US" dirty="0"/>
          </a:p>
        </p:txBody>
      </p:sp>
    </p:spTree>
    <p:extLst>
      <p:ext uri="{BB962C8B-B14F-4D97-AF65-F5344CB8AC3E}">
        <p14:creationId xmlns:p14="http://schemas.microsoft.com/office/powerpoint/2010/main" val="233887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500" b="1" dirty="0">
                <a:latin typeface="Candara" panose="020E0502030303020204" pitchFamily="34" charset="0"/>
              </a:rPr>
              <a:t>Microsoft Partner of the Year Award Winner.</a:t>
            </a:r>
          </a:p>
        </p:txBody>
      </p:sp>
      <p:sp>
        <p:nvSpPr>
          <p:cNvPr id="49" name="Slide Number Placeholder 48"/>
          <p:cNvSpPr>
            <a:spLocks noGrp="1"/>
          </p:cNvSpPr>
          <p:nvPr>
            <p:ph type="sldNum" sz="quarter" idx="4294967295"/>
          </p:nvPr>
        </p:nvSpPr>
        <p:spPr>
          <a:xfrm>
            <a:off x="7086600" y="4767263"/>
            <a:ext cx="2057400" cy="273050"/>
          </a:xfrm>
        </p:spPr>
        <p:txBody>
          <a:bodyPr/>
          <a:lstStyle/>
          <a:p>
            <a:fld id="{720C8176-D3C0-40EC-8744-0E5B377E6EEF}" type="slidenum">
              <a:rPr lang="en-US" smtClean="0">
                <a:solidFill>
                  <a:srgbClr val="353535">
                    <a:tint val="75000"/>
                  </a:srgbClr>
                </a:solidFill>
              </a:rPr>
              <a:pPr/>
              <a:t>3</a:t>
            </a:fld>
            <a:endParaRPr lang="en-US" dirty="0">
              <a:solidFill>
                <a:srgbClr val="353535">
                  <a:tint val="75000"/>
                </a:srgbClr>
              </a:solidFill>
            </a:endParaRPr>
          </a:p>
        </p:txBody>
      </p:sp>
      <p:grpSp>
        <p:nvGrpSpPr>
          <p:cNvPr id="19" name="Group 18"/>
          <p:cNvGrpSpPr/>
          <p:nvPr/>
        </p:nvGrpSpPr>
        <p:grpSpPr>
          <a:xfrm>
            <a:off x="711017" y="744478"/>
            <a:ext cx="7457654" cy="3950912"/>
            <a:chOff x="1695450" y="1167728"/>
            <a:chExt cx="7548793" cy="5321972"/>
          </a:xfrm>
        </p:grpSpPr>
        <p:sp>
          <p:nvSpPr>
            <p:cNvPr id="13" name="Rectangle 12"/>
            <p:cNvSpPr/>
            <p:nvPr/>
          </p:nvSpPr>
          <p:spPr bwMode="auto">
            <a:xfrm>
              <a:off x="1695450" y="1167728"/>
              <a:ext cx="7537450" cy="5311775"/>
            </a:xfrm>
            <a:prstGeom prst="rect">
              <a:avLst/>
            </a:prstGeom>
            <a:solidFill>
              <a:schemeClr val="bg1">
                <a:lumMod val="95000"/>
              </a:schemeClr>
            </a:solidFill>
            <a:ln>
              <a:solidFill>
                <a:srgbClr val="00B29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9" name="Freeform 8"/>
            <p:cNvSpPr/>
            <p:nvPr/>
          </p:nvSpPr>
          <p:spPr bwMode="auto">
            <a:xfrm>
              <a:off x="1752600" y="5778500"/>
              <a:ext cx="4102100" cy="711200"/>
            </a:xfrm>
            <a:custGeom>
              <a:avLst/>
              <a:gdLst>
                <a:gd name="connsiteX0" fmla="*/ 0 w 4102100"/>
                <a:gd name="connsiteY0" fmla="*/ 711200 h 711200"/>
                <a:gd name="connsiteX1" fmla="*/ 3276600 w 4102100"/>
                <a:gd name="connsiteY1" fmla="*/ 0 h 711200"/>
                <a:gd name="connsiteX2" fmla="*/ 4102100 w 4102100"/>
                <a:gd name="connsiteY2" fmla="*/ 711200 h 711200"/>
                <a:gd name="connsiteX3" fmla="*/ 0 w 4102100"/>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4102100" h="711200">
                  <a:moveTo>
                    <a:pt x="0" y="711200"/>
                  </a:moveTo>
                  <a:lnTo>
                    <a:pt x="3276600" y="0"/>
                  </a:lnTo>
                  <a:lnTo>
                    <a:pt x="4102100" y="711200"/>
                  </a:lnTo>
                  <a:lnTo>
                    <a:pt x="0" y="711200"/>
                  </a:lnTo>
                  <a:close/>
                </a:path>
              </a:pathLst>
            </a:cu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10" name="Freeform 9"/>
            <p:cNvSpPr/>
            <p:nvPr/>
          </p:nvSpPr>
          <p:spPr bwMode="auto">
            <a:xfrm>
              <a:off x="5029200" y="5779294"/>
              <a:ext cx="1828800" cy="710406"/>
            </a:xfrm>
            <a:custGeom>
              <a:avLst/>
              <a:gdLst>
                <a:gd name="connsiteX0" fmla="*/ 1778000 w 1828800"/>
                <a:gd name="connsiteY0" fmla="*/ 698500 h 698500"/>
                <a:gd name="connsiteX1" fmla="*/ 825500 w 1828800"/>
                <a:gd name="connsiteY1" fmla="*/ 685800 h 698500"/>
                <a:gd name="connsiteX2" fmla="*/ 0 w 1828800"/>
                <a:gd name="connsiteY2" fmla="*/ 0 h 698500"/>
                <a:gd name="connsiteX3" fmla="*/ 1828800 w 1828800"/>
                <a:gd name="connsiteY3" fmla="*/ 698500 h 698500"/>
                <a:gd name="connsiteX4" fmla="*/ 1828800 w 1828800"/>
                <a:gd name="connsiteY4" fmla="*/ 698500 h 698500"/>
                <a:gd name="connsiteX5" fmla="*/ 1778000 w 1828800"/>
                <a:gd name="connsiteY5" fmla="*/ 698500 h 698500"/>
                <a:gd name="connsiteX0" fmla="*/ 1778000 w 1828800"/>
                <a:gd name="connsiteY0" fmla="*/ 698500 h 698500"/>
                <a:gd name="connsiteX1" fmla="*/ 819150 w 1828800"/>
                <a:gd name="connsiteY1" fmla="*/ 698500 h 698500"/>
                <a:gd name="connsiteX2" fmla="*/ 0 w 1828800"/>
                <a:gd name="connsiteY2" fmla="*/ 0 h 698500"/>
                <a:gd name="connsiteX3" fmla="*/ 1828800 w 1828800"/>
                <a:gd name="connsiteY3" fmla="*/ 698500 h 698500"/>
                <a:gd name="connsiteX4" fmla="*/ 1828800 w 1828800"/>
                <a:gd name="connsiteY4" fmla="*/ 698500 h 698500"/>
                <a:gd name="connsiteX5" fmla="*/ 1778000 w 1828800"/>
                <a:gd name="connsiteY5" fmla="*/ 698500 h 698500"/>
                <a:gd name="connsiteX0" fmla="*/ 1778000 w 1828800"/>
                <a:gd name="connsiteY0" fmla="*/ 710406 h 710406"/>
                <a:gd name="connsiteX1" fmla="*/ 819150 w 1828800"/>
                <a:gd name="connsiteY1" fmla="*/ 710406 h 710406"/>
                <a:gd name="connsiteX2" fmla="*/ 0 w 1828800"/>
                <a:gd name="connsiteY2" fmla="*/ 0 h 710406"/>
                <a:gd name="connsiteX3" fmla="*/ 1828800 w 1828800"/>
                <a:gd name="connsiteY3" fmla="*/ 710406 h 710406"/>
                <a:gd name="connsiteX4" fmla="*/ 1828800 w 1828800"/>
                <a:gd name="connsiteY4" fmla="*/ 710406 h 710406"/>
                <a:gd name="connsiteX5" fmla="*/ 1778000 w 1828800"/>
                <a:gd name="connsiteY5" fmla="*/ 710406 h 71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710406">
                  <a:moveTo>
                    <a:pt x="1778000" y="710406"/>
                  </a:moveTo>
                  <a:lnTo>
                    <a:pt x="819150" y="710406"/>
                  </a:lnTo>
                  <a:lnTo>
                    <a:pt x="0" y="0"/>
                  </a:lnTo>
                  <a:lnTo>
                    <a:pt x="1828800" y="710406"/>
                  </a:lnTo>
                  <a:lnTo>
                    <a:pt x="1828800" y="710406"/>
                  </a:lnTo>
                  <a:lnTo>
                    <a:pt x="1778000" y="710406"/>
                  </a:lnTo>
                  <a:close/>
                </a:path>
              </a:pathLst>
            </a:cu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12" name="Freeform 11"/>
            <p:cNvSpPr/>
            <p:nvPr/>
          </p:nvSpPr>
          <p:spPr bwMode="auto">
            <a:xfrm>
              <a:off x="6310953" y="5203926"/>
              <a:ext cx="2933290" cy="1282699"/>
            </a:xfrm>
            <a:custGeom>
              <a:avLst/>
              <a:gdLst>
                <a:gd name="connsiteX0" fmla="*/ 2844800 w 2844800"/>
                <a:gd name="connsiteY0" fmla="*/ 0 h 1282700"/>
                <a:gd name="connsiteX1" fmla="*/ 2832100 w 2844800"/>
                <a:gd name="connsiteY1" fmla="*/ 1282700 h 1282700"/>
                <a:gd name="connsiteX2" fmla="*/ 406400 w 2844800"/>
                <a:gd name="connsiteY2" fmla="*/ 1282700 h 1282700"/>
                <a:gd name="connsiteX3" fmla="*/ 0 w 2844800"/>
                <a:gd name="connsiteY3" fmla="*/ 1066800 h 1282700"/>
                <a:gd name="connsiteX4" fmla="*/ 2844800 w 2844800"/>
                <a:gd name="connsiteY4" fmla="*/ 0 h 1282700"/>
                <a:gd name="connsiteX0" fmla="*/ 2876550 w 2876550"/>
                <a:gd name="connsiteY0" fmla="*/ 0 h 1282700"/>
                <a:gd name="connsiteX1" fmla="*/ 2863850 w 2876550"/>
                <a:gd name="connsiteY1" fmla="*/ 1282700 h 1282700"/>
                <a:gd name="connsiteX2" fmla="*/ 438150 w 2876550"/>
                <a:gd name="connsiteY2" fmla="*/ 1282700 h 1282700"/>
                <a:gd name="connsiteX3" fmla="*/ 0 w 2876550"/>
                <a:gd name="connsiteY3" fmla="*/ 1073150 h 1282700"/>
                <a:gd name="connsiteX4" fmla="*/ 2876550 w 2876550"/>
                <a:gd name="connsiteY4" fmla="*/ 0 h 1282700"/>
                <a:gd name="connsiteX0" fmla="*/ 2876550 w 2876550"/>
                <a:gd name="connsiteY0" fmla="*/ 0 h 1282700"/>
                <a:gd name="connsiteX1" fmla="*/ 2870200 w 2876550"/>
                <a:gd name="connsiteY1" fmla="*/ 1282700 h 1282700"/>
                <a:gd name="connsiteX2" fmla="*/ 438150 w 2876550"/>
                <a:gd name="connsiteY2" fmla="*/ 1282700 h 1282700"/>
                <a:gd name="connsiteX3" fmla="*/ 0 w 2876550"/>
                <a:gd name="connsiteY3" fmla="*/ 1073150 h 1282700"/>
                <a:gd name="connsiteX4" fmla="*/ 2876550 w 2876550"/>
                <a:gd name="connsiteY4" fmla="*/ 0 h 1282700"/>
                <a:gd name="connsiteX0" fmla="*/ 2895600 w 2895600"/>
                <a:gd name="connsiteY0" fmla="*/ 0 h 1282700"/>
                <a:gd name="connsiteX1" fmla="*/ 2889250 w 2895600"/>
                <a:gd name="connsiteY1" fmla="*/ 1282700 h 1282700"/>
                <a:gd name="connsiteX2" fmla="*/ 457200 w 2895600"/>
                <a:gd name="connsiteY2" fmla="*/ 1282700 h 1282700"/>
                <a:gd name="connsiteX3" fmla="*/ 0 w 2895600"/>
                <a:gd name="connsiteY3" fmla="*/ 1073150 h 1282700"/>
                <a:gd name="connsiteX4" fmla="*/ 2895600 w 2895600"/>
                <a:gd name="connsiteY4" fmla="*/ 0 h 1282700"/>
                <a:gd name="connsiteX0" fmla="*/ 2921946 w 2921946"/>
                <a:gd name="connsiteY0" fmla="*/ 0 h 1282700"/>
                <a:gd name="connsiteX1" fmla="*/ 2915596 w 2921946"/>
                <a:gd name="connsiteY1" fmla="*/ 1282700 h 1282700"/>
                <a:gd name="connsiteX2" fmla="*/ 483546 w 2921946"/>
                <a:gd name="connsiteY2" fmla="*/ 1282700 h 1282700"/>
                <a:gd name="connsiteX3" fmla="*/ 0 w 2921946"/>
                <a:gd name="connsiteY3" fmla="*/ 1073150 h 1282700"/>
                <a:gd name="connsiteX4" fmla="*/ 2921946 w 2921946"/>
                <a:gd name="connsiteY4" fmla="*/ 0 h 128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946" h="1282700">
                  <a:moveTo>
                    <a:pt x="2921946" y="0"/>
                  </a:moveTo>
                  <a:cubicBezTo>
                    <a:pt x="2919829" y="427567"/>
                    <a:pt x="2917713" y="855133"/>
                    <a:pt x="2915596" y="1282700"/>
                  </a:cubicBezTo>
                  <a:lnTo>
                    <a:pt x="483546" y="1282700"/>
                  </a:lnTo>
                  <a:lnTo>
                    <a:pt x="0" y="1073150"/>
                  </a:lnTo>
                  <a:lnTo>
                    <a:pt x="2921946" y="0"/>
                  </a:lnTo>
                  <a:close/>
                </a:path>
              </a:pathLst>
            </a:cu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cxnSp>
          <p:nvCxnSpPr>
            <p:cNvPr id="16" name="Straight Connector 15"/>
            <p:cNvCxnSpPr/>
            <p:nvPr/>
          </p:nvCxnSpPr>
          <p:spPr>
            <a:xfrm>
              <a:off x="2523182" y="2547938"/>
              <a:ext cx="6709718" cy="0"/>
            </a:xfrm>
            <a:prstGeom prst="line">
              <a:avLst/>
            </a:prstGeom>
            <a:ln w="76200">
              <a:solidFill>
                <a:srgbClr val="005AA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Freeform 5"/>
            <p:cNvSpPr/>
            <p:nvPr/>
          </p:nvSpPr>
          <p:spPr bwMode="auto">
            <a:xfrm>
              <a:off x="1695450" y="1171575"/>
              <a:ext cx="1428750" cy="2752725"/>
            </a:xfrm>
            <a:custGeom>
              <a:avLst/>
              <a:gdLst>
                <a:gd name="connsiteX0" fmla="*/ 9525 w 1428750"/>
                <a:gd name="connsiteY0" fmla="*/ 2752725 h 2752725"/>
                <a:gd name="connsiteX1" fmla="*/ 1428750 w 1428750"/>
                <a:gd name="connsiteY1" fmla="*/ 0 h 2752725"/>
                <a:gd name="connsiteX2" fmla="*/ 0 w 1428750"/>
                <a:gd name="connsiteY2" fmla="*/ 0 h 2752725"/>
                <a:gd name="connsiteX3" fmla="*/ 9525 w 1428750"/>
                <a:gd name="connsiteY3" fmla="*/ 2752725 h 2752725"/>
              </a:gdLst>
              <a:ahLst/>
              <a:cxnLst>
                <a:cxn ang="0">
                  <a:pos x="connsiteX0" y="connsiteY0"/>
                </a:cxn>
                <a:cxn ang="0">
                  <a:pos x="connsiteX1" y="connsiteY1"/>
                </a:cxn>
                <a:cxn ang="0">
                  <a:pos x="connsiteX2" y="connsiteY2"/>
                </a:cxn>
                <a:cxn ang="0">
                  <a:pos x="connsiteX3" y="connsiteY3"/>
                </a:cxn>
              </a:cxnLst>
              <a:rect l="l" t="t" r="r" b="b"/>
              <a:pathLst>
                <a:path w="1428750" h="2752725">
                  <a:moveTo>
                    <a:pt x="9525" y="2752725"/>
                  </a:moveTo>
                  <a:lnTo>
                    <a:pt x="1428750" y="0"/>
                  </a:lnTo>
                  <a:lnTo>
                    <a:pt x="0" y="0"/>
                  </a:lnTo>
                  <a:lnTo>
                    <a:pt x="9525" y="2752725"/>
                  </a:lnTo>
                  <a:close/>
                </a:path>
              </a:pathLst>
            </a:cu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8" name="Freeform 7"/>
            <p:cNvSpPr/>
            <p:nvPr/>
          </p:nvSpPr>
          <p:spPr bwMode="auto">
            <a:xfrm>
              <a:off x="2209799" y="1171575"/>
              <a:ext cx="1828990" cy="1762125"/>
            </a:xfrm>
            <a:custGeom>
              <a:avLst/>
              <a:gdLst>
                <a:gd name="connsiteX0" fmla="*/ 0 w 2457450"/>
                <a:gd name="connsiteY0" fmla="*/ 1762125 h 1762125"/>
                <a:gd name="connsiteX1" fmla="*/ 2457450 w 2457450"/>
                <a:gd name="connsiteY1" fmla="*/ 0 h 1762125"/>
                <a:gd name="connsiteX2" fmla="*/ 904875 w 2457450"/>
                <a:gd name="connsiteY2" fmla="*/ 0 h 1762125"/>
                <a:gd name="connsiteX3" fmla="*/ 0 w 2457450"/>
                <a:gd name="connsiteY3" fmla="*/ 1762125 h 1762125"/>
                <a:gd name="connsiteX0" fmla="*/ 0 w 1828990"/>
                <a:gd name="connsiteY0" fmla="*/ 1762125 h 1762125"/>
                <a:gd name="connsiteX1" fmla="*/ 1828990 w 1828990"/>
                <a:gd name="connsiteY1" fmla="*/ 0 h 1762125"/>
                <a:gd name="connsiteX2" fmla="*/ 904875 w 1828990"/>
                <a:gd name="connsiteY2" fmla="*/ 0 h 1762125"/>
                <a:gd name="connsiteX3" fmla="*/ 0 w 1828990"/>
                <a:gd name="connsiteY3" fmla="*/ 1762125 h 1762125"/>
              </a:gdLst>
              <a:ahLst/>
              <a:cxnLst>
                <a:cxn ang="0">
                  <a:pos x="connsiteX0" y="connsiteY0"/>
                </a:cxn>
                <a:cxn ang="0">
                  <a:pos x="connsiteX1" y="connsiteY1"/>
                </a:cxn>
                <a:cxn ang="0">
                  <a:pos x="connsiteX2" y="connsiteY2"/>
                </a:cxn>
                <a:cxn ang="0">
                  <a:pos x="connsiteX3" y="connsiteY3"/>
                </a:cxn>
              </a:cxnLst>
              <a:rect l="l" t="t" r="r" b="b"/>
              <a:pathLst>
                <a:path w="1828990" h="1762125">
                  <a:moveTo>
                    <a:pt x="0" y="1762125"/>
                  </a:moveTo>
                  <a:lnTo>
                    <a:pt x="1828990" y="0"/>
                  </a:lnTo>
                  <a:lnTo>
                    <a:pt x="904875" y="0"/>
                  </a:lnTo>
                  <a:lnTo>
                    <a:pt x="0" y="1762125"/>
                  </a:lnTo>
                  <a:close/>
                </a:path>
              </a:pathLst>
            </a:cu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grpSp>
      <p:sp>
        <p:nvSpPr>
          <p:cNvPr id="110" name="Rectangle 109"/>
          <p:cNvSpPr/>
          <p:nvPr/>
        </p:nvSpPr>
        <p:spPr>
          <a:xfrm>
            <a:off x="2183978" y="1212878"/>
            <a:ext cx="5256439" cy="409215"/>
          </a:xfrm>
          <a:prstGeom prst="rect">
            <a:avLst/>
          </a:prstGeom>
        </p:spPr>
        <p:txBody>
          <a:bodyPr wrap="none">
            <a:spAutoFit/>
          </a:bodyPr>
          <a:lstStyle/>
          <a:p>
            <a:pPr lvl="0" algn="ctr"/>
            <a:r>
              <a:rPr lang="en-US" sz="2059" b="1" dirty="0">
                <a:solidFill>
                  <a:prstClr val="black"/>
                </a:solidFill>
                <a:latin typeface="Candara" panose="020E0502030303020204" pitchFamily="34" charset="0"/>
                <a:ea typeface="Calibri" panose="020F0502020204030204" pitchFamily="34" charset="0"/>
              </a:rPr>
              <a:t>Microsoft Partner of the Year Award Winner.</a:t>
            </a:r>
          </a:p>
        </p:txBody>
      </p:sp>
      <p:sp>
        <p:nvSpPr>
          <p:cNvPr id="123" name="Freeform 122"/>
          <p:cNvSpPr/>
          <p:nvPr/>
        </p:nvSpPr>
        <p:spPr bwMode="auto">
          <a:xfrm flipH="1">
            <a:off x="7236763" y="879827"/>
            <a:ext cx="866781" cy="883834"/>
          </a:xfrm>
          <a:custGeom>
            <a:avLst/>
            <a:gdLst>
              <a:gd name="connsiteX0" fmla="*/ 52350 w 451903"/>
              <a:gd name="connsiteY0" fmla="*/ 20131 h 460794"/>
              <a:gd name="connsiteX1" fmla="*/ 83306 w 451903"/>
              <a:gd name="connsiteY1" fmla="*/ 35609 h 460794"/>
              <a:gd name="connsiteX2" fmla="*/ 121406 w 451903"/>
              <a:gd name="connsiteY2" fmla="*/ 249922 h 460794"/>
              <a:gd name="connsiteX3" fmla="*/ 14250 w 451903"/>
              <a:gd name="connsiteY3" fmla="*/ 61803 h 460794"/>
              <a:gd name="connsiteX4" fmla="*/ 52350 w 451903"/>
              <a:gd name="connsiteY4" fmla="*/ 20131 h 460794"/>
              <a:gd name="connsiteX5" fmla="*/ 395250 w 451903"/>
              <a:gd name="connsiteY5" fmla="*/ 20131 h 460794"/>
              <a:gd name="connsiteX6" fmla="*/ 433350 w 451903"/>
              <a:gd name="connsiteY6" fmla="*/ 61803 h 460794"/>
              <a:gd name="connsiteX7" fmla="*/ 326194 w 451903"/>
              <a:gd name="connsiteY7" fmla="*/ 249922 h 460794"/>
              <a:gd name="connsiteX8" fmla="*/ 364294 w 451903"/>
              <a:gd name="connsiteY8" fmla="*/ 35609 h 460794"/>
              <a:gd name="connsiteX9" fmla="*/ 395250 w 451903"/>
              <a:gd name="connsiteY9" fmla="*/ 20131 h 460794"/>
              <a:gd name="connsiteX10" fmla="*/ 40457 w 451903"/>
              <a:gd name="connsiteY10" fmla="*/ 2106 h 460794"/>
              <a:gd name="connsiteX11" fmla="*/ 3845 w 451903"/>
              <a:gd name="connsiteY11" fmla="*/ 44075 h 460794"/>
              <a:gd name="connsiteX12" fmla="*/ 194345 w 451903"/>
              <a:gd name="connsiteY12" fmla="*/ 408407 h 460794"/>
              <a:gd name="connsiteX13" fmla="*/ 125289 w 451903"/>
              <a:gd name="connsiteY13" fmla="*/ 460794 h 460794"/>
              <a:gd name="connsiteX14" fmla="*/ 325314 w 451903"/>
              <a:gd name="connsiteY14" fmla="*/ 460794 h 460794"/>
              <a:gd name="connsiteX15" fmla="*/ 258639 w 451903"/>
              <a:gd name="connsiteY15" fmla="*/ 410788 h 460794"/>
              <a:gd name="connsiteX16" fmla="*/ 449139 w 451903"/>
              <a:gd name="connsiteY16" fmla="*/ 63125 h 460794"/>
              <a:gd name="connsiteX17" fmla="*/ 346745 w 451903"/>
              <a:gd name="connsiteY17" fmla="*/ 36932 h 460794"/>
              <a:gd name="connsiteX18" fmla="*/ 96714 w 451903"/>
              <a:gd name="connsiteY18" fmla="*/ 36932 h 460794"/>
              <a:gd name="connsiteX19" fmla="*/ 40457 w 451903"/>
              <a:gd name="connsiteY19" fmla="*/ 2106 h 46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1903" h="460794">
                <a:moveTo>
                  <a:pt x="52350" y="20131"/>
                </a:moveTo>
                <a:cubicBezTo>
                  <a:pt x="66836" y="19337"/>
                  <a:pt x="80131" y="28069"/>
                  <a:pt x="83306" y="35609"/>
                </a:cubicBezTo>
                <a:cubicBezTo>
                  <a:pt x="81718" y="116572"/>
                  <a:pt x="96800" y="178484"/>
                  <a:pt x="121406" y="249922"/>
                </a:cubicBezTo>
                <a:cubicBezTo>
                  <a:pt x="47587" y="184835"/>
                  <a:pt x="16631" y="107839"/>
                  <a:pt x="14250" y="61803"/>
                </a:cubicBezTo>
                <a:cubicBezTo>
                  <a:pt x="22188" y="31244"/>
                  <a:pt x="37865" y="20925"/>
                  <a:pt x="52350" y="20131"/>
                </a:cubicBezTo>
                <a:close/>
                <a:moveTo>
                  <a:pt x="395250" y="20131"/>
                </a:moveTo>
                <a:cubicBezTo>
                  <a:pt x="409735" y="20925"/>
                  <a:pt x="425412" y="31244"/>
                  <a:pt x="433350" y="61803"/>
                </a:cubicBezTo>
                <a:cubicBezTo>
                  <a:pt x="430969" y="107839"/>
                  <a:pt x="400013" y="184835"/>
                  <a:pt x="326194" y="249922"/>
                </a:cubicBezTo>
                <a:cubicBezTo>
                  <a:pt x="350800" y="178484"/>
                  <a:pt x="365882" y="116572"/>
                  <a:pt x="364294" y="35609"/>
                </a:cubicBezTo>
                <a:cubicBezTo>
                  <a:pt x="367469" y="28069"/>
                  <a:pt x="380764" y="19337"/>
                  <a:pt x="395250" y="20131"/>
                </a:cubicBezTo>
                <a:close/>
                <a:moveTo>
                  <a:pt x="40457" y="2106"/>
                </a:moveTo>
                <a:cubicBezTo>
                  <a:pt x="19720" y="8356"/>
                  <a:pt x="2258" y="27407"/>
                  <a:pt x="3845" y="44075"/>
                </a:cubicBezTo>
                <a:cubicBezTo>
                  <a:pt x="-35842" y="222670"/>
                  <a:pt x="245939" y="286963"/>
                  <a:pt x="194345" y="408407"/>
                </a:cubicBezTo>
                <a:cubicBezTo>
                  <a:pt x="142751" y="423488"/>
                  <a:pt x="129259" y="436188"/>
                  <a:pt x="125289" y="460794"/>
                </a:cubicBezTo>
                <a:lnTo>
                  <a:pt x="325314" y="460794"/>
                </a:lnTo>
                <a:cubicBezTo>
                  <a:pt x="334045" y="444125"/>
                  <a:pt x="302296" y="420313"/>
                  <a:pt x="258639" y="410788"/>
                </a:cubicBezTo>
                <a:cubicBezTo>
                  <a:pt x="188789" y="321094"/>
                  <a:pt x="483270" y="183776"/>
                  <a:pt x="449139" y="63125"/>
                </a:cubicBezTo>
                <a:cubicBezTo>
                  <a:pt x="436440" y="-7518"/>
                  <a:pt x="361826" y="-4344"/>
                  <a:pt x="346745" y="36932"/>
                </a:cubicBezTo>
                <a:lnTo>
                  <a:pt x="96714" y="36932"/>
                </a:lnTo>
                <a:cubicBezTo>
                  <a:pt x="85205" y="2403"/>
                  <a:pt x="61194" y="-4145"/>
                  <a:pt x="40457" y="2106"/>
                </a:cubicBezTo>
                <a:close/>
              </a:path>
            </a:pathLst>
          </a:cu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Candara" panose="020E0502030303020204" pitchFamily="34" charset="0"/>
              <a:ea typeface="Segoe UI" pitchFamily="34" charset="0"/>
              <a:cs typeface="Segoe UI" pitchFamily="34" charset="0"/>
            </a:endParaRPr>
          </a:p>
        </p:txBody>
      </p:sp>
      <p:sp>
        <p:nvSpPr>
          <p:cNvPr id="30" name="Rectangle 29"/>
          <p:cNvSpPr/>
          <p:nvPr/>
        </p:nvSpPr>
        <p:spPr>
          <a:xfrm>
            <a:off x="2260798" y="2072091"/>
            <a:ext cx="3550440" cy="569130"/>
          </a:xfrm>
          <a:prstGeom prst="rect">
            <a:avLst/>
          </a:prstGeom>
        </p:spPr>
        <p:txBody>
          <a:bodyPr wrap="square">
            <a:spAutoFit/>
          </a:bodyPr>
          <a:lstStyle/>
          <a:p>
            <a:pPr algn="ctr" defTabSz="672358">
              <a:lnSpc>
                <a:spcPct val="117000"/>
              </a:lnSpc>
            </a:pPr>
            <a:r>
              <a:rPr lang="en-US" sz="1324" b="1" dirty="0">
                <a:solidFill>
                  <a:prstClr val="black"/>
                </a:solidFill>
                <a:latin typeface="Candara" panose="020E0502030303020204" pitchFamily="34" charset="0"/>
                <a:ea typeface="Calibri" panose="020F0502020204030204" pitchFamily="34" charset="0"/>
                <a:cs typeface="Times New Roman" panose="02020603050405020304" pitchFamily="18" charset="0"/>
              </a:rPr>
              <a:t>Cognizant </a:t>
            </a:r>
            <a:r>
              <a:rPr lang="en-US" sz="1324" b="1" dirty="0" err="1">
                <a:solidFill>
                  <a:prstClr val="black"/>
                </a:solidFill>
                <a:latin typeface="Candara" panose="020E0502030303020204" pitchFamily="34" charset="0"/>
                <a:ea typeface="Calibri" panose="020F0502020204030204" pitchFamily="34" charset="0"/>
                <a:cs typeface="Times New Roman" panose="02020603050405020304" pitchFamily="18" charset="0"/>
              </a:rPr>
              <a:t>BigDecisions</a:t>
            </a:r>
            <a:r>
              <a:rPr lang="en-US" sz="1324" b="1" baseline="30000" dirty="0">
                <a:solidFill>
                  <a:prstClr val="black"/>
                </a:solidFill>
                <a:latin typeface="Candara" panose="020E0502030303020204" pitchFamily="34" charset="0"/>
                <a:ea typeface="Calibri" panose="020F0502020204030204" pitchFamily="34" charset="0"/>
                <a:cs typeface="Times New Roman" panose="02020603050405020304" pitchFamily="18" charset="0"/>
              </a:rPr>
              <a:t>®</a:t>
            </a:r>
            <a:r>
              <a:rPr lang="en-US" sz="1324" b="1" dirty="0">
                <a:solidFill>
                  <a:prstClr val="black"/>
                </a:solidFill>
                <a:latin typeface="Candara" panose="020E0502030303020204" pitchFamily="34" charset="0"/>
                <a:ea typeface="Calibri" panose="020F0502020204030204" pitchFamily="34" charset="0"/>
                <a:cs typeface="Times New Roman" panose="02020603050405020304" pitchFamily="18" charset="0"/>
              </a:rPr>
              <a:t> </a:t>
            </a:r>
            <a:r>
              <a:rPr lang="en-US" sz="1324" dirty="0">
                <a:solidFill>
                  <a:prstClr val="black"/>
                </a:solidFill>
                <a:latin typeface="Candara" panose="020E0502030303020204" pitchFamily="34" charset="0"/>
                <a:ea typeface="Calibri" panose="020F0502020204030204" pitchFamily="34" charset="0"/>
                <a:cs typeface="Times New Roman" panose="02020603050405020304" pitchFamily="18" charset="0"/>
              </a:rPr>
              <a:t>Winner for the </a:t>
            </a:r>
            <a:r>
              <a:rPr lang="en-US" sz="1324" b="1" dirty="0">
                <a:solidFill>
                  <a:prstClr val="black"/>
                </a:solidFill>
                <a:latin typeface="Candara" panose="020E0502030303020204" pitchFamily="34" charset="0"/>
                <a:ea typeface="Calibri" panose="020F0502020204030204" pitchFamily="34" charset="0"/>
                <a:cs typeface="Times New Roman" panose="02020603050405020304" pitchFamily="18" charset="0"/>
              </a:rPr>
              <a:t>Data Platform Partner of the Year</a:t>
            </a:r>
            <a:r>
              <a:rPr lang="en-US" sz="1324" dirty="0">
                <a:solidFill>
                  <a:prstClr val="black"/>
                </a:solidFill>
                <a:latin typeface="Candara" panose="020E0502030303020204" pitchFamily="34" charset="0"/>
                <a:ea typeface="Calibri" panose="020F0502020204030204" pitchFamily="34" charset="0"/>
                <a:cs typeface="Times New Roman" panose="02020603050405020304" pitchFamily="18" charset="0"/>
              </a:rPr>
              <a:t>.  </a:t>
            </a:r>
            <a:endParaRPr lang="en-US" sz="1765" dirty="0">
              <a:solidFill>
                <a:prstClr val="black"/>
              </a:solidFill>
              <a:latin typeface="Candara" panose="020E0502030303020204" pitchFamily="34" charset="0"/>
              <a:ea typeface="Calibri" panose="020F0502020204030204" pitchFamily="34" charset="0"/>
              <a:cs typeface="Times New Roman" panose="02020603050405020304" pitchFamily="18" charset="0"/>
            </a:endParaRPr>
          </a:p>
        </p:txBody>
      </p:sp>
      <p:sp>
        <p:nvSpPr>
          <p:cNvPr id="126" name="Rectangle 125"/>
          <p:cNvSpPr/>
          <p:nvPr/>
        </p:nvSpPr>
        <p:spPr>
          <a:xfrm>
            <a:off x="2288578" y="2797592"/>
            <a:ext cx="3439904" cy="805029"/>
          </a:xfrm>
          <a:prstGeom prst="rect">
            <a:avLst/>
          </a:prstGeom>
        </p:spPr>
        <p:txBody>
          <a:bodyPr wrap="square">
            <a:spAutoFit/>
          </a:bodyPr>
          <a:lstStyle/>
          <a:p>
            <a:pPr algn="ctr" defTabSz="672358">
              <a:lnSpc>
                <a:spcPct val="150000"/>
              </a:lnSpc>
            </a:pPr>
            <a:r>
              <a:rPr lang="en-US" sz="1029" dirty="0">
                <a:solidFill>
                  <a:prstClr val="black"/>
                </a:solidFill>
                <a:latin typeface="Candara" panose="020E0502030303020204" pitchFamily="34" charset="0"/>
                <a:ea typeface="Calibri" panose="020F0502020204030204" pitchFamily="34" charset="0"/>
                <a:cs typeface="Times New Roman" panose="02020603050405020304" pitchFamily="18" charset="0"/>
              </a:rPr>
              <a:t>This achievement highlights our exceptional work in </a:t>
            </a:r>
            <a:r>
              <a:rPr lang="en-US" sz="1029" b="1" dirty="0">
                <a:solidFill>
                  <a:prstClr val="black"/>
                </a:solidFill>
                <a:latin typeface="Candara" panose="020E0502030303020204" pitchFamily="34" charset="0"/>
                <a:ea typeface="Calibri" panose="020F0502020204030204" pitchFamily="34" charset="0"/>
                <a:cs typeface="Times New Roman" panose="02020603050405020304" pitchFamily="18" charset="0"/>
              </a:rPr>
              <a:t>delivering Microsoft products and services that positively impact our mutual customers.</a:t>
            </a:r>
            <a:endParaRPr lang="en-US" sz="1324" b="1" dirty="0">
              <a:solidFill>
                <a:prstClr val="black"/>
              </a:solidFill>
              <a:latin typeface="Candara" panose="020E0502030303020204" pitchFamily="34" charset="0"/>
              <a:ea typeface="Calibri" panose="020F0502020204030204" pitchFamily="34" charset="0"/>
              <a:cs typeface="Times New Roman" panose="02020603050405020304" pitchFamily="18" charset="0"/>
            </a:endParaRPr>
          </a:p>
        </p:txBody>
      </p:sp>
      <p:cxnSp>
        <p:nvCxnSpPr>
          <p:cNvPr id="448" name="Straight Connector 447"/>
          <p:cNvCxnSpPr/>
          <p:nvPr/>
        </p:nvCxnSpPr>
        <p:spPr>
          <a:xfrm>
            <a:off x="5739688" y="2151721"/>
            <a:ext cx="0" cy="1792913"/>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5877971" y="2151722"/>
            <a:ext cx="2145032" cy="1631216"/>
          </a:xfrm>
          <a:prstGeom prst="rect">
            <a:avLst/>
          </a:prstGeom>
        </p:spPr>
        <p:txBody>
          <a:bodyPr wrap="square">
            <a:spAutoFit/>
          </a:bodyPr>
          <a:lstStyle/>
          <a:p>
            <a:pPr defTabSz="672358">
              <a:lnSpc>
                <a:spcPts val="1544"/>
              </a:lnSpc>
            </a:pPr>
            <a:r>
              <a:rPr lang="en-US" sz="1029" dirty="0">
                <a:solidFill>
                  <a:prstClr val="black"/>
                </a:solidFill>
                <a:latin typeface="Candara" panose="020E0502030303020204" pitchFamily="34" charset="0"/>
                <a:ea typeface="Calibri" panose="020F0502020204030204" pitchFamily="34" charset="0"/>
                <a:cs typeface="Times New Roman" panose="02020603050405020304" pitchFamily="18" charset="0"/>
              </a:rPr>
              <a:t>Cognizant </a:t>
            </a:r>
            <a:r>
              <a:rPr lang="en-US" sz="1029" dirty="0" err="1">
                <a:solidFill>
                  <a:prstClr val="black"/>
                </a:solidFill>
                <a:latin typeface="Candara" panose="020E0502030303020204" pitchFamily="34" charset="0"/>
                <a:ea typeface="Calibri" panose="020F0502020204030204" pitchFamily="34" charset="0"/>
                <a:cs typeface="Times New Roman" panose="02020603050405020304" pitchFamily="18" charset="0"/>
              </a:rPr>
              <a:t>BigDecisions</a:t>
            </a:r>
            <a:r>
              <a:rPr lang="en-US" sz="1029" dirty="0">
                <a:solidFill>
                  <a:prstClr val="black"/>
                </a:solidFill>
                <a:latin typeface="Candara" panose="020E0502030303020204" pitchFamily="34" charset="0"/>
                <a:ea typeface="Calibri" panose="020F0502020204030204" pitchFamily="34" charset="0"/>
                <a:cs typeface="Times New Roman" panose="02020603050405020304" pitchFamily="18" charset="0"/>
              </a:rPr>
              <a:t>® is an </a:t>
            </a:r>
            <a:r>
              <a:rPr lang="en-US" sz="1029" b="1" dirty="0">
                <a:solidFill>
                  <a:prstClr val="black"/>
                </a:solidFill>
                <a:latin typeface="Candara" panose="020E0502030303020204" pitchFamily="34" charset="0"/>
                <a:ea typeface="Calibri" panose="020F0502020204030204" pitchFamily="34" charset="0"/>
                <a:cs typeface="Times New Roman" panose="02020603050405020304" pitchFamily="18" charset="0"/>
              </a:rPr>
              <a:t>end-to-end System of Intelligence Platform t</a:t>
            </a:r>
            <a:r>
              <a:rPr lang="en-US" sz="1029" dirty="0">
                <a:solidFill>
                  <a:prstClr val="black"/>
                </a:solidFill>
                <a:latin typeface="Candara" panose="020E0502030303020204" pitchFamily="34" charset="0"/>
                <a:ea typeface="Calibri" panose="020F0502020204030204" pitchFamily="34" charset="0"/>
                <a:cs typeface="Times New Roman" panose="02020603050405020304" pitchFamily="18" charset="0"/>
              </a:rPr>
              <a:t>hat applies sophisticated, advanced analytics to complex data- of any scale - to extract actionable, valuable insights that lead to better decisions. </a:t>
            </a:r>
          </a:p>
        </p:txBody>
      </p:sp>
      <p:pic>
        <p:nvPicPr>
          <p:cNvPr id="453" name="Picture 452"/>
          <p:cNvPicPr>
            <a:picLocks noChangeAspect="1"/>
          </p:cNvPicPr>
          <p:nvPr/>
        </p:nvPicPr>
        <p:blipFill>
          <a:blip r:embed="rId2">
            <a:clrChange>
              <a:clrFrom>
                <a:srgbClr val="FEFDFC"/>
              </a:clrFrom>
              <a:clrTo>
                <a:srgbClr val="FEFDFC">
                  <a:alpha val="0"/>
                </a:srgbClr>
              </a:clrTo>
            </a:clrChange>
            <a:extLst>
              <a:ext uri="{28A0092B-C50C-407E-A947-70E740481C1C}">
                <a14:useLocalDpi xmlns:a14="http://schemas.microsoft.com/office/drawing/2010/main" val="0"/>
              </a:ext>
            </a:extLst>
          </a:blip>
          <a:stretch>
            <a:fillRect/>
          </a:stretch>
        </p:blipFill>
        <p:spPr>
          <a:xfrm>
            <a:off x="710387" y="2646110"/>
            <a:ext cx="1500765" cy="1123649"/>
          </a:xfrm>
          <a:prstGeom prst="rect">
            <a:avLst/>
          </a:prstGeom>
        </p:spPr>
      </p:pic>
      <p:sp>
        <p:nvSpPr>
          <p:cNvPr id="20" name="Slide Number Placeholder 1"/>
          <p:cNvSpPr>
            <a:spLocks noGrp="1"/>
          </p:cNvSpPr>
          <p:nvPr>
            <p:ph type="sldNum" sz="quarter" idx="12"/>
          </p:nvPr>
        </p:nvSpPr>
        <p:spPr>
          <a:xfrm>
            <a:off x="39646" y="4728848"/>
            <a:ext cx="539195" cy="375771"/>
          </a:xfrm>
        </p:spPr>
        <p:txBody>
          <a:bodyPr/>
          <a:lstStyle/>
          <a:p>
            <a:r>
              <a:rPr lang="en-US" dirty="0" smtClean="0"/>
              <a:t>4</a:t>
            </a:r>
            <a:endParaRPr lang="en-US" dirty="0"/>
          </a:p>
        </p:txBody>
      </p:sp>
    </p:spTree>
    <p:extLst>
      <p:ext uri="{BB962C8B-B14F-4D97-AF65-F5344CB8AC3E}">
        <p14:creationId xmlns:p14="http://schemas.microsoft.com/office/powerpoint/2010/main" val="11634983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4</a:t>
            </a:fld>
            <a:endParaRPr lang="en-US" dirty="0">
              <a:solidFill>
                <a:prstClr val="white"/>
              </a:solidFill>
            </a:endParaRPr>
          </a:p>
        </p:txBody>
      </p:sp>
      <p:sp>
        <p:nvSpPr>
          <p:cNvPr id="3" name="Title 2"/>
          <p:cNvSpPr>
            <a:spLocks noGrp="1"/>
          </p:cNvSpPr>
          <p:nvPr>
            <p:ph type="title"/>
          </p:nvPr>
        </p:nvSpPr>
        <p:spPr>
          <a:xfrm>
            <a:off x="0" y="35905"/>
            <a:ext cx="9280478" cy="455444"/>
          </a:xfrm>
        </p:spPr>
        <p:txBody>
          <a:bodyPr/>
          <a:lstStyle/>
          <a:p>
            <a:r>
              <a:rPr lang="it-IT" dirty="0"/>
              <a:t>Cognizant’s AI &amp; Analytics </a:t>
            </a:r>
            <a:r>
              <a:rPr lang="it-IT" dirty="0" smtClean="0"/>
              <a:t>–BISQUAD Capabilities</a:t>
            </a:r>
            <a:endParaRPr lang="it-IT" dirty="0"/>
          </a:p>
        </p:txBody>
      </p:sp>
      <p:grpSp>
        <p:nvGrpSpPr>
          <p:cNvPr id="15" name="Group 14"/>
          <p:cNvGrpSpPr/>
          <p:nvPr/>
        </p:nvGrpSpPr>
        <p:grpSpPr>
          <a:xfrm>
            <a:off x="373917" y="2023267"/>
            <a:ext cx="8323238" cy="434567"/>
            <a:chOff x="3223696" y="2285145"/>
            <a:chExt cx="13363271" cy="1407167"/>
          </a:xfr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0" scaled="1"/>
            <a:tileRect/>
          </a:gradFill>
        </p:grpSpPr>
        <p:sp>
          <p:nvSpPr>
            <p:cNvPr id="16" name="Rounded Rectangle 15"/>
            <p:cNvSpPr/>
            <p:nvPr/>
          </p:nvSpPr>
          <p:spPr>
            <a:xfrm>
              <a:off x="14112709" y="2320712"/>
              <a:ext cx="2474258" cy="13716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ETL/Structured Data QA</a:t>
              </a:r>
              <a:endParaRPr lang="en-US" sz="10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Rounded Rectangle 16"/>
            <p:cNvSpPr/>
            <p:nvPr/>
          </p:nvSpPr>
          <p:spPr>
            <a:xfrm>
              <a:off x="3223696" y="2285145"/>
              <a:ext cx="2474259" cy="13716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DevOps-Data QA</a:t>
              </a:r>
              <a:endParaRPr lang="en-US" sz="10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Rounded Rectangle 17"/>
            <p:cNvSpPr/>
            <p:nvPr/>
          </p:nvSpPr>
          <p:spPr>
            <a:xfrm>
              <a:off x="5931037" y="2285145"/>
              <a:ext cx="2474259" cy="13716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BigData QA</a:t>
              </a:r>
              <a:endParaRPr lang="en-US" sz="10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ounded Rectangle 18"/>
            <p:cNvSpPr/>
            <p:nvPr/>
          </p:nvSpPr>
          <p:spPr>
            <a:xfrm>
              <a:off x="8638378" y="2285145"/>
              <a:ext cx="2474259" cy="13716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Analytics/AI-Data QA</a:t>
              </a:r>
              <a:endParaRPr lang="en-US" sz="10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Rounded Rectangle 19"/>
            <p:cNvSpPr/>
            <p:nvPr/>
          </p:nvSpPr>
          <p:spPr>
            <a:xfrm>
              <a:off x="11345719" y="2285145"/>
              <a:ext cx="2474259" cy="137160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MDM/EDM QA</a:t>
              </a:r>
              <a:endParaRPr lang="en-US" sz="10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grpSp>
      <p:cxnSp>
        <p:nvCxnSpPr>
          <p:cNvPr id="21" name="Straight Connector 20"/>
          <p:cNvCxnSpPr/>
          <p:nvPr/>
        </p:nvCxnSpPr>
        <p:spPr>
          <a:xfrm>
            <a:off x="1979848" y="1632047"/>
            <a:ext cx="11908" cy="2878956"/>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648228" y="1641435"/>
            <a:ext cx="26941" cy="2861193"/>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30423" y="1641435"/>
            <a:ext cx="24652" cy="2861193"/>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502715" y="2697322"/>
            <a:ext cx="648610" cy="487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24"/>
          <p:cNvSpPr/>
          <p:nvPr/>
        </p:nvSpPr>
        <p:spPr>
          <a:xfrm>
            <a:off x="4097547" y="2715075"/>
            <a:ext cx="648610" cy="48794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a:xfrm>
            <a:off x="6906130" y="2404872"/>
            <a:ext cx="1977109" cy="500137"/>
          </a:xfrm>
          <a:prstGeom prst="rect">
            <a:avLst/>
          </a:prstGeom>
        </p:spPr>
        <p:txBody>
          <a:bodyPr wrap="square">
            <a:spAutoFit/>
          </a:bodyPr>
          <a:lstStyle/>
          <a:p>
            <a:pPr algn="ctr"/>
            <a:r>
              <a:rPr lang="en-US" sz="1600" b="1" kern="0" smtClean="0">
                <a:solidFill>
                  <a:srgbClr val="6DB33F"/>
                </a:solidFill>
                <a:latin typeface="Segoe UI" panose="020B0502040204020203" pitchFamily="34" charset="0"/>
                <a:ea typeface="Segoe UI" panose="020B0502040204020203" pitchFamily="34" charset="0"/>
                <a:cs typeface="Segoe UI" panose="020B0502040204020203" pitchFamily="34" charset="0"/>
              </a:rPr>
              <a:t>Platinum</a:t>
            </a:r>
            <a:endParaRPr lang="en-US" sz="1600" b="1" kern="0" dirty="0">
              <a:solidFill>
                <a:srgbClr val="6DB33F"/>
              </a:solidFill>
              <a:latin typeface="Segoe UI" panose="020B0502040204020203" pitchFamily="34" charset="0"/>
              <a:ea typeface="Segoe UI" panose="020B0502040204020203" pitchFamily="34" charset="0"/>
              <a:cs typeface="Segoe UI" panose="020B0502040204020203" pitchFamily="34" charset="0"/>
            </a:endParaRPr>
          </a:p>
          <a:p>
            <a:pPr marL="171450" indent="-171450" defTabSz="534924" fontAlgn="base">
              <a:spcBef>
                <a:spcPct val="0"/>
              </a:spcBef>
              <a:spcAft>
                <a:spcPct val="0"/>
              </a:spcAft>
              <a:buFont typeface="Arial" charset="0"/>
              <a:buChar char="•"/>
            </a:pPr>
            <a:endParaRPr lang="en-US" sz="100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a:xfrm>
            <a:off x="498448" y="2400293"/>
            <a:ext cx="1206029" cy="338554"/>
          </a:xfrm>
          <a:prstGeom prst="rect">
            <a:avLst/>
          </a:prstGeom>
        </p:spPr>
        <p:txBody>
          <a:bodyPr wrap="square">
            <a:spAutoFit/>
          </a:bodyPr>
          <a:lstStyle/>
          <a:p>
            <a:pPr algn="ctr"/>
            <a:r>
              <a:rPr lang="en-US" sz="1600" b="1" kern="0" dirty="0" smtClean="0">
                <a:solidFill>
                  <a:srgbClr val="50B3CF"/>
                </a:solidFill>
                <a:latin typeface="Segoe UI" panose="020B0502040204020203" pitchFamily="34" charset="0"/>
                <a:ea typeface="Segoe UI" panose="020B0502040204020203" pitchFamily="34" charset="0"/>
                <a:cs typeface="Segoe UI" panose="020B0502040204020203" pitchFamily="34" charset="0"/>
              </a:rPr>
              <a:t>Jupiter</a:t>
            </a:r>
            <a:endParaRPr lang="en-US" sz="1600" b="1" kern="0" dirty="0">
              <a:solidFill>
                <a:srgbClr val="50B3CF"/>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p:nvPr/>
        </p:nvSpPr>
        <p:spPr>
          <a:xfrm>
            <a:off x="2163704" y="2396450"/>
            <a:ext cx="1326632" cy="338554"/>
          </a:xfrm>
          <a:prstGeom prst="rect">
            <a:avLst/>
          </a:prstGeom>
        </p:spPr>
        <p:txBody>
          <a:bodyPr wrap="square">
            <a:spAutoFit/>
          </a:bodyPr>
          <a:lstStyle/>
          <a:p>
            <a:pPr algn="ctr"/>
            <a:r>
              <a:rPr lang="en-US" sz="1600" b="1" kern="0" dirty="0" smtClean="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rPr>
              <a:t>BRAVO</a:t>
            </a:r>
            <a:endParaRPr lang="en-US" sz="1600" b="1" kern="0" dirty="0">
              <a:solidFill>
                <a:srgbClr val="141414">
                  <a:lumMod val="75000"/>
                  <a:lumOff val="2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Rectangle 28"/>
          <p:cNvSpPr/>
          <p:nvPr/>
        </p:nvSpPr>
        <p:spPr>
          <a:xfrm>
            <a:off x="3787484" y="2373050"/>
            <a:ext cx="1285908" cy="338554"/>
          </a:xfrm>
          <a:prstGeom prst="rect">
            <a:avLst/>
          </a:prstGeom>
        </p:spPr>
        <p:txBody>
          <a:bodyPr wrap="square">
            <a:spAutoFit/>
          </a:bodyPr>
          <a:lstStyle/>
          <a:p>
            <a:pPr algn="ctr"/>
            <a:r>
              <a:rPr lang="en-US" sz="1600" b="1" kern="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RAPID</a:t>
            </a:r>
            <a:endParaRPr lang="en-US" sz="1600" b="1" kern="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a:xfrm>
            <a:off x="5465647" y="2399323"/>
            <a:ext cx="1206029" cy="338554"/>
          </a:xfrm>
          <a:prstGeom prst="rect">
            <a:avLst/>
          </a:prstGeom>
        </p:spPr>
        <p:txBody>
          <a:bodyPr wrap="square">
            <a:spAutoFit/>
          </a:bodyPr>
          <a:lstStyle/>
          <a:p>
            <a:pPr algn="ctr"/>
            <a:r>
              <a:rPr lang="en-US" sz="1600" b="1" kern="0" dirty="0" smtClean="0">
                <a:solidFill>
                  <a:schemeClr val="accent4"/>
                </a:solidFill>
                <a:latin typeface="Segoe UI" panose="020B0502040204020203" pitchFamily="34" charset="0"/>
                <a:ea typeface="Segoe UI" panose="020B0502040204020203" pitchFamily="34" charset="0"/>
                <a:cs typeface="Segoe UI" panose="020B0502040204020203" pitchFamily="34" charset="0"/>
              </a:rPr>
              <a:t>MARS</a:t>
            </a:r>
            <a:endParaRPr lang="en-US" sz="1600" b="1" kern="0" dirty="0">
              <a:solidFill>
                <a:schemeClr val="accent4"/>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bwMode="auto">
          <a:xfrm>
            <a:off x="0" y="4573869"/>
            <a:ext cx="9144000" cy="182255"/>
          </a:xfrm>
          <a:prstGeom prst="rect">
            <a:avLst/>
          </a:prstGeom>
          <a:solidFill>
            <a:schemeClr val="accent5">
              <a:lumMod val="50000"/>
            </a:schemeClr>
          </a:solidFill>
          <a:ln w="9525" cap="flat" cmpd="sng" algn="ctr">
            <a:solidFill>
              <a:srgbClr val="00206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defRPr/>
            </a:pP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Provides the right </a:t>
            </a:r>
            <a:r>
              <a:rPr lang="en-US" sz="1200" dirty="0" smtClean="0">
                <a:solidFill>
                  <a:schemeClr val="bg2"/>
                </a:solidFill>
                <a:latin typeface="Segoe UI" panose="020B0502040204020203" pitchFamily="34" charset="0"/>
                <a:ea typeface="Segoe UI" panose="020B0502040204020203" pitchFamily="34" charset="0"/>
                <a:cs typeface="Segoe UI" panose="020B0502040204020203" pitchFamily="34" charset="0"/>
              </a:rPr>
              <a:t>insight </a:t>
            </a:r>
            <a:r>
              <a:rPr lang="en-US" sz="1200" kern="0" dirty="0" smtClean="0">
                <a:solidFill>
                  <a:prstClr val="white"/>
                </a:solidFill>
                <a:latin typeface="Segoe UI" panose="020B0502040204020203" pitchFamily="34" charset="0"/>
                <a:ea typeface="Segoe UI" panose="020B0502040204020203" pitchFamily="34" charset="0"/>
                <a:cs typeface="Segoe UI" panose="020B0502040204020203" pitchFamily="34" charset="0"/>
              </a:rPr>
              <a:t>for </a:t>
            </a:r>
            <a:r>
              <a:rPr lang="en-US" sz="1200" kern="0" dirty="0">
                <a:solidFill>
                  <a:prstClr val="white"/>
                </a:solidFill>
                <a:latin typeface="Segoe UI" panose="020B0502040204020203" pitchFamily="34" charset="0"/>
                <a:ea typeface="Segoe UI" panose="020B0502040204020203" pitchFamily="34" charset="0"/>
                <a:cs typeface="Segoe UI" panose="020B0502040204020203" pitchFamily="34" charset="0"/>
              </a:rPr>
              <a:t>optimizing every stage of Software Life Cycle</a:t>
            </a:r>
          </a:p>
        </p:txBody>
      </p:sp>
      <p:sp>
        <p:nvSpPr>
          <p:cNvPr id="32" name="Rectangle 31"/>
          <p:cNvSpPr/>
          <p:nvPr/>
        </p:nvSpPr>
        <p:spPr>
          <a:xfrm>
            <a:off x="7566666" y="2749031"/>
            <a:ext cx="612692" cy="48794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Segoe UI"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a:xfrm>
            <a:off x="765639" y="2716470"/>
            <a:ext cx="612692" cy="487948"/>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Segoe UI" panose="020B0502040204020203" pitchFamily="34" charset="0"/>
              <a:ea typeface="Segoe UI" panose="020B0502040204020203" pitchFamily="34" charset="0"/>
              <a:cs typeface="Segoe UI" panose="020B0502040204020203" pitchFamily="34" charset="0"/>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4790" y="2799634"/>
            <a:ext cx="393449" cy="393449"/>
          </a:xfrm>
          <a:prstGeom prst="rect">
            <a:avLst/>
          </a:prstGeom>
        </p:spPr>
      </p:pic>
      <p:pic>
        <p:nvPicPr>
          <p:cNvPr id="35" name="Picture 34"/>
          <p:cNvPicPr>
            <a:picLocks noChangeAspect="1"/>
          </p:cNvPicPr>
          <p:nvPr/>
        </p:nvPicPr>
        <p:blipFill>
          <a:blip r:embed="rId3"/>
          <a:stretch>
            <a:fillRect/>
          </a:stretch>
        </p:blipFill>
        <p:spPr>
          <a:xfrm>
            <a:off x="918271" y="2806155"/>
            <a:ext cx="307429" cy="307429"/>
          </a:xfrm>
          <a:prstGeom prst="rect">
            <a:avLst/>
          </a:prstGeom>
        </p:spPr>
      </p:pic>
      <p:pic>
        <p:nvPicPr>
          <p:cNvPr id="36" name="Picture 35" descr="C:\Users\441230\Desktop\Bravo_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2" y="2782374"/>
            <a:ext cx="345928" cy="293291"/>
          </a:xfrm>
          <a:prstGeom prst="rect">
            <a:avLst/>
          </a:prstGeom>
          <a:noFill/>
          <a:ln>
            <a:noFill/>
          </a:ln>
        </p:spPr>
      </p:pic>
      <p:sp>
        <p:nvSpPr>
          <p:cNvPr id="37" name="Rectangle 36"/>
          <p:cNvSpPr/>
          <p:nvPr/>
        </p:nvSpPr>
        <p:spPr>
          <a:xfrm>
            <a:off x="5797121" y="2740514"/>
            <a:ext cx="643056" cy="46807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39" name="Straight Connector 38"/>
          <p:cNvCxnSpPr/>
          <p:nvPr/>
        </p:nvCxnSpPr>
        <p:spPr>
          <a:xfrm flipH="1">
            <a:off x="7037862" y="1641435"/>
            <a:ext cx="40874" cy="2861193"/>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403429" y="1641435"/>
            <a:ext cx="4075974" cy="335665"/>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Segoe UI" panose="020B0502040204020203" pitchFamily="34" charset="0"/>
                <a:ea typeface="Segoe UI" panose="020B0502040204020203" pitchFamily="34" charset="0"/>
                <a:cs typeface="Segoe UI" panose="020B0502040204020203" pitchFamily="34" charset="0"/>
              </a:rPr>
              <a:t>Modernization and NextGen</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51" name="Rectangle 50"/>
          <p:cNvSpPr/>
          <p:nvPr/>
        </p:nvSpPr>
        <p:spPr>
          <a:xfrm>
            <a:off x="4572000" y="1632047"/>
            <a:ext cx="4104602" cy="335665"/>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Segoe UI" panose="020B0502040204020203" pitchFamily="34" charset="0"/>
                <a:ea typeface="Segoe UI" panose="020B0502040204020203" pitchFamily="34" charset="0"/>
                <a:cs typeface="Segoe UI" panose="020B0502040204020203" pitchFamily="34" charset="0"/>
              </a:rPr>
              <a:t>AI, Analytics and Data Insights</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52" name="TextBox 51"/>
          <p:cNvSpPr txBox="1"/>
          <p:nvPr/>
        </p:nvSpPr>
        <p:spPr>
          <a:xfrm>
            <a:off x="7037862" y="3250201"/>
            <a:ext cx="1908901" cy="553998"/>
          </a:xfrm>
          <a:prstGeom prst="rect">
            <a:avLst/>
          </a:prstGeom>
          <a:noFill/>
        </p:spPr>
        <p:txBody>
          <a:bodyPr wrap="square" rtlCol="0">
            <a:spAutoFit/>
          </a:bodyPr>
          <a:lstStyle/>
          <a:p>
            <a:pPr algn="ctr" defTabSz="534924" fontAlgn="base">
              <a:spcBef>
                <a:spcPct val="0"/>
              </a:spcBef>
              <a:spcAft>
                <a:spcPct val="0"/>
              </a:spcAft>
            </a:pPr>
            <a:r>
              <a:rPr lang="en-US" sz="75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Suite that helps accelerate </a:t>
            </a:r>
            <a:r>
              <a:rPr lang="en-US" sz="750" i="1" kern="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ETL, DW/BI </a:t>
            </a:r>
            <a:r>
              <a:rPr lang="en-US" sz="75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QA lifecycle phases</a:t>
            </a:r>
          </a:p>
          <a:p>
            <a:pPr algn="ctr" defTabSz="534924" fontAlgn="base">
              <a:spcBef>
                <a:spcPct val="0"/>
              </a:spcBef>
              <a:spcAft>
                <a:spcPct val="0"/>
              </a:spcAft>
            </a:pPr>
            <a:r>
              <a:rPr lang="en-US" sz="75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DW/BI QA effort reduction by 25% -</a:t>
            </a:r>
            <a:r>
              <a:rPr lang="en-US" sz="750" i="1" kern="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30</a:t>
            </a:r>
            <a:r>
              <a:rPr lang="en-US" sz="75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a:t>
            </a:r>
          </a:p>
          <a:p>
            <a:pPr marL="171450" indent="-171450" defTabSz="534924" fontAlgn="base">
              <a:spcBef>
                <a:spcPct val="0"/>
              </a:spcBef>
              <a:spcAft>
                <a:spcPct val="0"/>
              </a:spcAft>
              <a:buFont typeface="Arial" charset="0"/>
              <a:buChar char="•"/>
            </a:pPr>
            <a:endParaRPr lang="en-US" sz="750" i="1"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53" name="Rectangle 52"/>
          <p:cNvSpPr/>
          <p:nvPr/>
        </p:nvSpPr>
        <p:spPr>
          <a:xfrm>
            <a:off x="7078736" y="3903597"/>
            <a:ext cx="1893937" cy="669414"/>
          </a:xfrm>
          <a:prstGeom prst="rect">
            <a:avLst/>
          </a:prstGeom>
        </p:spPr>
        <p:txBody>
          <a:bodyPr wrap="square">
            <a:spAutoFit/>
          </a:bodyPr>
          <a:lstStyle/>
          <a:p>
            <a:pPr marL="171450" lvl="2" indent="-171450" defTabSz="534924" fontAlgn="base">
              <a:spcBef>
                <a:spcPct val="0"/>
              </a:spcBef>
              <a:spcAft>
                <a:spcPct val="0"/>
              </a:spcAft>
              <a:buFont typeface="Arial" charset="0"/>
              <a:buChar char="•"/>
            </a:pPr>
            <a:r>
              <a:rPr lang="en-US" sz="750" kern="0" dirty="0" smtClean="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TASQ </a:t>
            </a:r>
            <a:r>
              <a:rPr lang="en-US" sz="750"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 Automated Test case designer and executor</a:t>
            </a:r>
          </a:p>
          <a:p>
            <a:pPr marL="171450" lvl="2" indent="-171450" defTabSz="534924" fontAlgn="base">
              <a:spcBef>
                <a:spcPct val="0"/>
              </a:spcBef>
              <a:spcAft>
                <a:spcPct val="0"/>
              </a:spcAft>
              <a:buFont typeface="Arial" charset="0"/>
              <a:buChar char="•"/>
            </a:pPr>
            <a:r>
              <a:rPr lang="en-US" sz="750"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Data Comparator</a:t>
            </a:r>
          </a:p>
          <a:p>
            <a:pPr marL="171450" lvl="2" indent="-171450" defTabSz="534924" fontAlgn="base">
              <a:spcBef>
                <a:spcPct val="0"/>
              </a:spcBef>
              <a:spcAft>
                <a:spcPct val="0"/>
              </a:spcAft>
              <a:buFont typeface="Arial" charset="0"/>
              <a:buChar char="•"/>
            </a:pPr>
            <a:r>
              <a:rPr lang="en-US" sz="750"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BI Report burstor/comparator</a:t>
            </a:r>
          </a:p>
          <a:p>
            <a:pPr marL="171450" lvl="2" indent="-171450" defTabSz="534924" fontAlgn="base">
              <a:spcBef>
                <a:spcPct val="0"/>
              </a:spcBef>
              <a:spcAft>
                <a:spcPct val="0"/>
              </a:spcAft>
              <a:buFont typeface="Arial" charset="0"/>
              <a:buChar char="•"/>
            </a:pPr>
            <a:r>
              <a:rPr lang="en-US" sz="750" kern="0" dirty="0">
                <a:solidFill>
                  <a:schemeClr val="accent2">
                    <a:lumMod val="75000"/>
                  </a:schemeClr>
                </a:solidFill>
                <a:latin typeface="Segoe UI" panose="020B0502040204020203" pitchFamily="34" charset="0"/>
                <a:ea typeface="Segoe UI" panose="020B0502040204020203" pitchFamily="34" charset="0"/>
                <a:cs typeface="Segoe UI" panose="020B0502040204020203" pitchFamily="34" charset="0"/>
              </a:rPr>
              <a:t>Data Analyzer and Generator</a:t>
            </a:r>
          </a:p>
        </p:txBody>
      </p:sp>
      <p:sp>
        <p:nvSpPr>
          <p:cNvPr id="54" name="TextBox 53"/>
          <p:cNvSpPr txBox="1"/>
          <p:nvPr/>
        </p:nvSpPr>
        <p:spPr>
          <a:xfrm>
            <a:off x="5432689" y="3278878"/>
            <a:ext cx="1703787" cy="553998"/>
          </a:xfrm>
          <a:prstGeom prst="rect">
            <a:avLst/>
          </a:prstGeom>
          <a:noFill/>
        </p:spPr>
        <p:txBody>
          <a:bodyPr wrap="square" rtlCol="0">
            <a:spAutoFit/>
          </a:bodyPr>
          <a:lstStyle/>
          <a:p>
            <a:pPr algn="ctr" defTabSz="534924" fontAlgn="base">
              <a:spcBef>
                <a:spcPct val="0"/>
              </a:spcBef>
              <a:spcAft>
                <a:spcPct val="0"/>
              </a:spcAft>
            </a:pPr>
            <a:r>
              <a:rPr lang="en-US" sz="750" i="1"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MDM </a:t>
            </a:r>
            <a:r>
              <a:rPr lang="en-US" sz="750" i="1" kern="0" dirty="0" smtClean="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Automation </a:t>
            </a:r>
            <a:r>
              <a:rPr lang="en-US" sz="750" i="1"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&amp; Regression Solution</a:t>
            </a:r>
          </a:p>
          <a:p>
            <a:pPr algn="ctr" defTabSz="534924" fontAlgn="base">
              <a:spcBef>
                <a:spcPct val="0"/>
              </a:spcBef>
              <a:spcAft>
                <a:spcPct val="0"/>
              </a:spcAft>
            </a:pPr>
            <a:r>
              <a:rPr lang="en-US" sz="750" i="1"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MDM QA effort savings by 25-30%</a:t>
            </a:r>
          </a:p>
          <a:p>
            <a:pPr marL="171450" indent="-171450">
              <a:buFont typeface="Arial" charset="0"/>
              <a:buChar char="•"/>
            </a:pPr>
            <a:endParaRPr lang="en-US" sz="75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55" name="TextBox 54"/>
          <p:cNvSpPr txBox="1"/>
          <p:nvPr/>
        </p:nvSpPr>
        <p:spPr>
          <a:xfrm>
            <a:off x="3743377" y="3288319"/>
            <a:ext cx="1587046" cy="553998"/>
          </a:xfrm>
          <a:prstGeom prst="rect">
            <a:avLst/>
          </a:prstGeom>
          <a:noFill/>
        </p:spPr>
        <p:txBody>
          <a:bodyPr wrap="square" rtlCol="0">
            <a:spAutoFit/>
          </a:bodyPr>
          <a:lstStyle/>
          <a:p>
            <a:pPr algn="ctr" defTabSz="534924" fontAlgn="base">
              <a:spcBef>
                <a:spcPct val="0"/>
              </a:spcBef>
              <a:spcAft>
                <a:spcPct val="0"/>
              </a:spcAft>
            </a:pPr>
            <a:r>
              <a:rPr lang="en-US" sz="750" i="1" kern="0" dirty="0">
                <a:solidFill>
                  <a:srgbClr val="002060"/>
                </a:solidFill>
                <a:latin typeface="Segoe UI" panose="020B0502040204020203" pitchFamily="34" charset="0"/>
                <a:ea typeface="Segoe UI" panose="020B0502040204020203" pitchFamily="34" charset="0"/>
                <a:cs typeface="Segoe UI" panose="020B0502040204020203" pitchFamily="34" charset="0"/>
              </a:rPr>
              <a:t>AI </a:t>
            </a:r>
            <a:r>
              <a:rPr lang="en-US" sz="750" i="1" kern="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&amp; Analytics </a:t>
            </a:r>
            <a:r>
              <a:rPr lang="en-US" sz="750" i="1" kern="0" dirty="0">
                <a:solidFill>
                  <a:srgbClr val="002060"/>
                </a:solidFill>
                <a:latin typeface="Segoe UI" panose="020B0502040204020203" pitchFamily="34" charset="0"/>
                <a:ea typeface="Segoe UI" panose="020B0502040204020203" pitchFamily="34" charset="0"/>
                <a:cs typeface="Segoe UI" panose="020B0502040204020203" pitchFamily="34" charset="0"/>
              </a:rPr>
              <a:t>driven  QA Automation </a:t>
            </a:r>
            <a:r>
              <a:rPr lang="en-US" sz="750" i="1" kern="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Solution, Intelligent Bot Network (ION)</a:t>
            </a:r>
            <a:endParaRPr lang="en-US" sz="750" i="1" kern="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a:p>
            <a:pPr marL="171450" indent="-171450">
              <a:buFont typeface="Arial" charset="0"/>
              <a:buChar char="•"/>
            </a:pPr>
            <a:endParaRPr lang="en-US" sz="75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56" name="TextBox 55"/>
          <p:cNvSpPr txBox="1"/>
          <p:nvPr/>
        </p:nvSpPr>
        <p:spPr>
          <a:xfrm>
            <a:off x="2061182" y="3254399"/>
            <a:ext cx="1587046" cy="553998"/>
          </a:xfrm>
          <a:prstGeom prst="rect">
            <a:avLst/>
          </a:prstGeom>
          <a:noFill/>
        </p:spPr>
        <p:txBody>
          <a:bodyPr wrap="square" rtlCol="0">
            <a:spAutoFit/>
          </a:bodyPr>
          <a:lstStyle/>
          <a:p>
            <a:pPr algn="ctr" defTabSz="1421588"/>
            <a:r>
              <a:rPr lang="en-US" sz="750" i="1" kern="0" dirty="0">
                <a:solidFill>
                  <a:schemeClr val="tx2"/>
                </a:solidFill>
                <a:latin typeface="Segoe UI" panose="020B0502040204020203" pitchFamily="34" charset="0"/>
                <a:ea typeface="Segoe UI" panose="020B0502040204020203" pitchFamily="34" charset="0"/>
                <a:cs typeface="Segoe UI" panose="020B0502040204020203" pitchFamily="34" charset="0"/>
              </a:rPr>
              <a:t>BigData Framework for validation and </a:t>
            </a:r>
            <a:r>
              <a:rPr lang="en-US" sz="750" i="1"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Optimization. Big </a:t>
            </a:r>
            <a:r>
              <a:rPr lang="en-US" sz="750" i="1" kern="0" dirty="0">
                <a:solidFill>
                  <a:schemeClr val="tx2"/>
                </a:solidFill>
                <a:latin typeface="Segoe UI" panose="020B0502040204020203" pitchFamily="34" charset="0"/>
                <a:ea typeface="Segoe UI" panose="020B0502040204020203" pitchFamily="34" charset="0"/>
                <a:cs typeface="Segoe UI" panose="020B0502040204020203" pitchFamily="34" charset="0"/>
              </a:rPr>
              <a:t>Data QA effort reduction by 30%-40%</a:t>
            </a:r>
          </a:p>
          <a:p>
            <a:pPr marL="171450" indent="-171450" algn="ctr">
              <a:buFont typeface="Arial" charset="0"/>
              <a:buChar char="•"/>
            </a:pPr>
            <a:endParaRPr lang="en-US" sz="750" i="1"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57" name="TextBox 56"/>
          <p:cNvSpPr txBox="1"/>
          <p:nvPr/>
        </p:nvSpPr>
        <p:spPr>
          <a:xfrm>
            <a:off x="202261" y="3193098"/>
            <a:ext cx="1927934" cy="553998"/>
          </a:xfrm>
          <a:prstGeom prst="rect">
            <a:avLst/>
          </a:prstGeom>
          <a:noFill/>
        </p:spPr>
        <p:txBody>
          <a:bodyPr wrap="square" rtlCol="0">
            <a:spAutoFit/>
          </a:bodyPr>
          <a:lstStyle/>
          <a:p>
            <a:pPr algn="ctr" defTabSz="534924" fontAlgn="base">
              <a:spcBef>
                <a:spcPct val="0"/>
              </a:spcBef>
              <a:spcAft>
                <a:spcPct val="0"/>
              </a:spcAft>
            </a:pPr>
            <a:r>
              <a:rPr lang="en-US" sz="750" i="1"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 </a:t>
            </a:r>
            <a:r>
              <a:rPr lang="en-US" sz="750" i="1" kern="0" dirty="0" smtClean="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A Platform </a:t>
            </a:r>
            <a:r>
              <a:rPr lang="en-US" sz="750" i="1"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for Continuous Data Testing</a:t>
            </a:r>
          </a:p>
          <a:p>
            <a:pPr algn="ctr" defTabSz="534924" fontAlgn="base">
              <a:spcBef>
                <a:spcPct val="0"/>
              </a:spcBef>
              <a:spcAft>
                <a:spcPct val="0"/>
              </a:spcAft>
            </a:pPr>
            <a:r>
              <a:rPr lang="en-US" sz="750" i="1"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Accelerates Dev. Ops-CI/CD, Cloud and Agile QA </a:t>
            </a:r>
            <a:r>
              <a:rPr lang="en-US" sz="750" i="1" kern="0" dirty="0" smtClean="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delivery. </a:t>
            </a:r>
          </a:p>
          <a:p>
            <a:pPr algn="ctr" defTabSz="534924" fontAlgn="base">
              <a:spcBef>
                <a:spcPct val="0"/>
              </a:spcBef>
              <a:spcAft>
                <a:spcPct val="0"/>
              </a:spcAft>
            </a:pPr>
            <a:r>
              <a:rPr lang="en-US" sz="750" i="1" kern="0" dirty="0" smtClean="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QA Automation 50-60%</a:t>
            </a:r>
            <a:endParaRPr lang="en-US" sz="750" i="1"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58" name="Rectangle 57"/>
          <p:cNvSpPr/>
          <p:nvPr/>
        </p:nvSpPr>
        <p:spPr>
          <a:xfrm>
            <a:off x="364953" y="3702179"/>
            <a:ext cx="8358570" cy="142928"/>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b="1" smtClean="0">
                <a:latin typeface="Segoe UI" panose="020B0502040204020203" pitchFamily="34" charset="0"/>
                <a:ea typeface="Segoe UI" panose="020B0502040204020203" pitchFamily="34" charset="0"/>
                <a:cs typeface="Segoe UI" panose="020B0502040204020203" pitchFamily="34" charset="0"/>
              </a:rPr>
              <a:t>Benefits</a:t>
            </a:r>
            <a:endParaRPr lang="en-US" sz="750" b="1" dirty="0">
              <a:latin typeface="Segoe UI" panose="020B0502040204020203" pitchFamily="34" charset="0"/>
              <a:ea typeface="Segoe UI" panose="020B0502040204020203" pitchFamily="34" charset="0"/>
              <a:cs typeface="Segoe UI" panose="020B0502040204020203" pitchFamily="34" charset="0"/>
            </a:endParaRPr>
          </a:p>
        </p:txBody>
      </p:sp>
      <p:sp>
        <p:nvSpPr>
          <p:cNvPr id="59" name="Rectangle 58"/>
          <p:cNvSpPr/>
          <p:nvPr/>
        </p:nvSpPr>
        <p:spPr>
          <a:xfrm>
            <a:off x="5373004" y="3821215"/>
            <a:ext cx="1685295" cy="784830"/>
          </a:xfrm>
          <a:prstGeom prst="rect">
            <a:avLst/>
          </a:prstGeom>
        </p:spPr>
        <p:txBody>
          <a:bodyPr wrap="square">
            <a:spAutoFit/>
          </a:bodyPr>
          <a:lstStyle/>
          <a:p>
            <a:pPr marL="111125" indent="-111125" defTabSz="1421588">
              <a:buFont typeface="Arial" panose="020B0604020202020204" pitchFamily="34" charset="0"/>
              <a:buChar char="•"/>
            </a:pPr>
            <a:r>
              <a:rPr lang="en-US" sz="750"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Open source (JMeter/Selenium) based toolkit </a:t>
            </a:r>
            <a:r>
              <a:rPr lang="en-US" sz="750" kern="0" dirty="0" smtClean="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 </a:t>
            </a:r>
          </a:p>
          <a:p>
            <a:pPr marL="111125" indent="-111125" defTabSz="1421588">
              <a:buFont typeface="Arial" panose="020B0604020202020204" pitchFamily="34" charset="0"/>
              <a:buChar char="•"/>
            </a:pPr>
            <a:r>
              <a:rPr lang="en-US" sz="750"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S</a:t>
            </a:r>
            <a:r>
              <a:rPr lang="en-US" sz="750" kern="0" dirty="0" smtClean="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upport </a:t>
            </a:r>
            <a:r>
              <a:rPr lang="en-US" sz="750"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rPr>
              <a:t>E2E MDM QA – data acquisition, core MDM (match/merge, survivorship), consumption services and UI</a:t>
            </a:r>
            <a:endParaRPr lang="en-IN" sz="750" kern="0" dirty="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0" name="Rectangle 59"/>
          <p:cNvSpPr/>
          <p:nvPr/>
        </p:nvSpPr>
        <p:spPr>
          <a:xfrm>
            <a:off x="3672568" y="3803223"/>
            <a:ext cx="1670890" cy="784830"/>
          </a:xfrm>
          <a:prstGeom prst="rect">
            <a:avLst/>
          </a:prstGeom>
        </p:spPr>
        <p:txBody>
          <a:bodyPr wrap="square">
            <a:spAutoFit/>
          </a:bodyPr>
          <a:lstStyle/>
          <a:p>
            <a:pPr marL="171450" indent="-171450" defTabSz="1306168">
              <a:buFont typeface="Arial" charset="0"/>
              <a:buChar char="•"/>
            </a:pPr>
            <a:r>
              <a:rPr lang="en-US" sz="750" kern="0" dirty="0">
                <a:solidFill>
                  <a:srgbClr val="002060"/>
                </a:solidFill>
                <a:latin typeface="Segoe UI" panose="020B0502040204020203" pitchFamily="34" charset="0"/>
                <a:ea typeface="Segoe UI" panose="020B0502040204020203" pitchFamily="34" charset="0"/>
                <a:cs typeface="Segoe UI" panose="020B0502040204020203" pitchFamily="34" charset="0"/>
              </a:rPr>
              <a:t>Defect Clustering – Text mining of defect data to derive clusters for RCA</a:t>
            </a:r>
          </a:p>
          <a:p>
            <a:pPr marL="171450" indent="-171450" defTabSz="1306168">
              <a:buFont typeface="Arial" charset="0"/>
              <a:buChar char="•"/>
            </a:pPr>
            <a:r>
              <a:rPr lang="en-US" sz="750" kern="0" dirty="0">
                <a:solidFill>
                  <a:srgbClr val="002060"/>
                </a:solidFill>
                <a:latin typeface="Segoe UI" panose="020B0502040204020203" pitchFamily="34" charset="0"/>
                <a:ea typeface="Segoe UI" panose="020B0502040204020203" pitchFamily="34" charset="0"/>
                <a:cs typeface="Segoe UI" panose="020B0502040204020203" pitchFamily="34" charset="0"/>
              </a:rPr>
              <a:t>Regression Scenario </a:t>
            </a:r>
            <a:r>
              <a:rPr lang="en-US" sz="750" kern="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Selection</a:t>
            </a:r>
          </a:p>
          <a:p>
            <a:pPr marL="171450" indent="-171450" defTabSz="1306168">
              <a:buFont typeface="Arial" charset="0"/>
              <a:buChar char="•"/>
            </a:pPr>
            <a:r>
              <a:rPr lang="en-US" sz="750" kern="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Intelligent Bot for Test design and Execution </a:t>
            </a:r>
            <a:endParaRPr lang="en-US" sz="750" kern="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61" name="Rectangle 60"/>
          <p:cNvSpPr/>
          <p:nvPr/>
        </p:nvSpPr>
        <p:spPr>
          <a:xfrm>
            <a:off x="2018652" y="3875373"/>
            <a:ext cx="1724726" cy="669414"/>
          </a:xfrm>
          <a:prstGeom prst="rect">
            <a:avLst/>
          </a:prstGeom>
        </p:spPr>
        <p:txBody>
          <a:bodyPr wrap="square">
            <a:spAutoFit/>
          </a:bodyPr>
          <a:lstStyle/>
          <a:p>
            <a:pPr marL="171450" indent="-171450" defTabSz="1306168">
              <a:buFont typeface="Arial" charset="0"/>
              <a:buChar char="•"/>
            </a:pPr>
            <a:r>
              <a:rPr lang="en-US" sz="750" kern="0" dirty="0">
                <a:solidFill>
                  <a:schemeClr val="tx2"/>
                </a:solidFill>
                <a:latin typeface="Segoe UI" panose="020B0502040204020203" pitchFamily="34" charset="0"/>
                <a:ea typeface="Segoe UI" panose="020B0502040204020203" pitchFamily="34" charset="0"/>
                <a:cs typeface="Segoe UI" panose="020B0502040204020203" pitchFamily="34" charset="0"/>
              </a:rPr>
              <a:t>Parser, Hadoop (Spark/MR) comparator, Hadoop script builder and executor</a:t>
            </a:r>
            <a:endParaRPr lang="en-IN" sz="75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indent="-171450" defTabSz="1306168">
              <a:buFont typeface="Arial" charset="0"/>
              <a:buChar char="•"/>
            </a:pPr>
            <a:r>
              <a:rPr lang="en-IN" sz="750" kern="0" dirty="0">
                <a:solidFill>
                  <a:schemeClr val="tx2"/>
                </a:solidFill>
                <a:latin typeface="Segoe UI" panose="020B0502040204020203" pitchFamily="34" charset="0"/>
                <a:ea typeface="Segoe UI" panose="020B0502040204020203" pitchFamily="34" charset="0"/>
                <a:cs typeface="Segoe UI" panose="020B0502040204020203" pitchFamily="34" charset="0"/>
              </a:rPr>
              <a:t>Analytical Model health checker and outlier analyser</a:t>
            </a:r>
          </a:p>
        </p:txBody>
      </p:sp>
      <p:sp>
        <p:nvSpPr>
          <p:cNvPr id="62" name="Rectangle 61"/>
          <p:cNvSpPr/>
          <p:nvPr/>
        </p:nvSpPr>
        <p:spPr>
          <a:xfrm>
            <a:off x="340674" y="3875126"/>
            <a:ext cx="1677977" cy="669414"/>
          </a:xfrm>
          <a:prstGeom prst="rect">
            <a:avLst/>
          </a:prstGeom>
        </p:spPr>
        <p:txBody>
          <a:bodyPr wrap="square">
            <a:spAutoFit/>
          </a:bodyPr>
          <a:lstStyle/>
          <a:p>
            <a:pPr marL="171450" lvl="2" indent="-171450" defTabSz="534924" fontAlgn="base">
              <a:spcBef>
                <a:spcPct val="0"/>
              </a:spcBef>
              <a:spcAft>
                <a:spcPct val="0"/>
              </a:spcAft>
              <a:buFont typeface="Arial" charset="0"/>
              <a:buChar char="•"/>
            </a:pPr>
            <a:r>
              <a:rPr lang="en-US" sz="750"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Automation from the get go</a:t>
            </a:r>
          </a:p>
          <a:p>
            <a:pPr marL="171450" lvl="2" indent="-171450" defTabSz="534924" fontAlgn="base">
              <a:spcBef>
                <a:spcPct val="0"/>
              </a:spcBef>
              <a:spcAft>
                <a:spcPct val="0"/>
              </a:spcAft>
              <a:buFont typeface="Arial" charset="0"/>
              <a:buChar char="•"/>
            </a:pPr>
            <a:r>
              <a:rPr lang="en-US" sz="750"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Reusable libraries and integration with other CI tools</a:t>
            </a:r>
          </a:p>
          <a:p>
            <a:pPr marL="171450" lvl="2" indent="-171450" defTabSz="534924" fontAlgn="base">
              <a:spcBef>
                <a:spcPct val="0"/>
              </a:spcBef>
              <a:spcAft>
                <a:spcPct val="0"/>
              </a:spcAft>
              <a:buFont typeface="Arial" charset="0"/>
              <a:buChar char="•"/>
            </a:pPr>
            <a:r>
              <a:rPr lang="en-US" sz="750" kern="0" dirty="0">
                <a:solidFill>
                  <a:schemeClr val="accent3">
                    <a:lumMod val="75000"/>
                  </a:schemeClr>
                </a:solidFill>
                <a:latin typeface="Segoe UI" panose="020B0502040204020203" pitchFamily="34" charset="0"/>
                <a:ea typeface="Segoe UI" panose="020B0502040204020203" pitchFamily="34" charset="0"/>
                <a:cs typeface="Segoe UI" panose="020B0502040204020203" pitchFamily="34" charset="0"/>
              </a:rPr>
              <a:t>One repository for acceptance Criteria, test Scripts and results</a:t>
            </a:r>
          </a:p>
        </p:txBody>
      </p:sp>
      <p:pic>
        <p:nvPicPr>
          <p:cNvPr id="63" name="Picture 62"/>
          <p:cNvPicPr>
            <a:picLocks noChangeAspect="1"/>
          </p:cNvPicPr>
          <p:nvPr/>
        </p:nvPicPr>
        <p:blipFill>
          <a:blip r:embed="rId5"/>
          <a:stretch>
            <a:fillRect/>
          </a:stretch>
        </p:blipFill>
        <p:spPr>
          <a:xfrm>
            <a:off x="4292865" y="2839063"/>
            <a:ext cx="257975" cy="239972"/>
          </a:xfrm>
          <a:prstGeom prst="rect">
            <a:avLst/>
          </a:prstGeom>
        </p:spPr>
      </p:pic>
      <p:pic>
        <p:nvPicPr>
          <p:cNvPr id="64" name="Picture 2" descr="http://www.specommerce.com.s3.amazonaws.com/images/icons/icon-store-operation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1974" y="2774790"/>
            <a:ext cx="418165" cy="41816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7838" y="464852"/>
            <a:ext cx="511182" cy="511182"/>
          </a:xfrm>
          <a:prstGeom prst="rect">
            <a:avLst/>
          </a:prstGeom>
        </p:spPr>
      </p:pic>
      <p:pic>
        <p:nvPicPr>
          <p:cNvPr id="66" name="Picture 65"/>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9228" y="1038899"/>
            <a:ext cx="701957" cy="530521"/>
          </a:xfrm>
          <a:prstGeom prst="rect">
            <a:avLst/>
          </a:prstGeom>
        </p:spPr>
      </p:pic>
      <p:sp>
        <p:nvSpPr>
          <p:cNvPr id="67" name="TextBox 66"/>
          <p:cNvSpPr txBox="1"/>
          <p:nvPr/>
        </p:nvSpPr>
        <p:spPr>
          <a:xfrm>
            <a:off x="125020" y="512881"/>
            <a:ext cx="2183113" cy="292388"/>
          </a:xfrm>
          <a:prstGeom prst="rect">
            <a:avLst/>
          </a:prstGeom>
        </p:spPr>
        <p:txBody>
          <a:bodyPr wrap="square">
            <a:spAutoFit/>
          </a:bodyPr>
          <a:lstStyle>
            <a:defPPr>
              <a:defRPr lang="en-US"/>
            </a:defPPr>
            <a:lvl1pPr lvl="0" algn="ctr">
              <a:spcAft>
                <a:spcPts val="300"/>
              </a:spcAft>
              <a:buClr>
                <a:srgbClr val="000000"/>
              </a:buClr>
              <a:buSzPct val="100000"/>
              <a:tabLst>
                <a:tab pos="171450" algn="l"/>
              </a:tabLst>
              <a:defRPr sz="1400" b="1">
                <a:solidFill>
                  <a:srgbClr val="679E2A"/>
                </a:solidFill>
                <a:cs typeface="Calibri" pitchFamily="34" charset="0"/>
              </a:defRPr>
            </a:lvl1pPr>
          </a:lstStyle>
          <a:p>
            <a:r>
              <a:rPr lang="en-US" sz="1300" dirty="0">
                <a:latin typeface="Arial" panose="020B0604020202020204" pitchFamily="34" charset="0"/>
                <a:cs typeface="Arial" panose="020B0604020202020204" pitchFamily="34" charset="0"/>
              </a:rPr>
              <a:t>2750+</a:t>
            </a:r>
          </a:p>
        </p:txBody>
      </p:sp>
      <p:sp>
        <p:nvSpPr>
          <p:cNvPr id="68" name="TextBox 67"/>
          <p:cNvSpPr txBox="1"/>
          <p:nvPr/>
        </p:nvSpPr>
        <p:spPr>
          <a:xfrm>
            <a:off x="90433" y="695577"/>
            <a:ext cx="2252288" cy="292388"/>
          </a:xfrm>
          <a:prstGeom prst="rect">
            <a:avLst/>
          </a:prstGeom>
        </p:spPr>
        <p:txBody>
          <a:bodyPr wrap="square">
            <a:spAutoFit/>
          </a:bodyPr>
          <a:lstStyle>
            <a:defPPr>
              <a:defRPr lang="en-US"/>
            </a:defPPr>
            <a:lvl1pPr lvl="0" algn="ctr">
              <a:spcAft>
                <a:spcPts val="300"/>
              </a:spcAft>
              <a:buClr>
                <a:srgbClr val="000000"/>
              </a:buClr>
              <a:buSzPct val="100000"/>
              <a:tabLst>
                <a:tab pos="171450" algn="l"/>
              </a:tabLst>
              <a:defRPr sz="3600" b="1">
                <a:solidFill>
                  <a:srgbClr val="679E2A"/>
                </a:solidFill>
                <a:cs typeface="Calibri" pitchFamily="34" charset="0"/>
              </a:defRPr>
            </a:lvl1pPr>
          </a:lstStyle>
          <a:p>
            <a:r>
              <a:rPr lang="en-US" sz="1300" dirty="0">
                <a:latin typeface="Arial" panose="020B0604020202020204" pitchFamily="34" charset="0"/>
                <a:cs typeface="Arial" panose="020B0604020202020204" pitchFamily="34" charset="0"/>
              </a:rPr>
              <a:t>Resources</a:t>
            </a:r>
          </a:p>
        </p:txBody>
      </p:sp>
      <p:sp>
        <p:nvSpPr>
          <p:cNvPr id="69" name="TextBox 68"/>
          <p:cNvSpPr txBox="1"/>
          <p:nvPr/>
        </p:nvSpPr>
        <p:spPr>
          <a:xfrm>
            <a:off x="64494" y="1056829"/>
            <a:ext cx="2183113" cy="292388"/>
          </a:xfrm>
          <a:prstGeom prst="rect">
            <a:avLst/>
          </a:prstGeom>
          <a:noFill/>
        </p:spPr>
        <p:txBody>
          <a:bodyPr wrap="square" rtlCol="0">
            <a:spAutoFit/>
          </a:bodyPr>
          <a:lstStyle>
            <a:defPPr>
              <a:defRPr lang="en-US"/>
            </a:defPPr>
            <a:lvl1pPr algn="ctr">
              <a:defRPr sz="3600" b="1">
                <a:solidFill>
                  <a:srgbClr val="538022"/>
                </a:solidFill>
              </a:defRPr>
            </a:lvl1pPr>
          </a:lstStyle>
          <a:p>
            <a:pPr>
              <a:spcAft>
                <a:spcPts val="480"/>
              </a:spcAft>
              <a:buClr>
                <a:srgbClr val="000000"/>
              </a:buClr>
              <a:buSzPct val="100000"/>
              <a:tabLst>
                <a:tab pos="274320" algn="l"/>
              </a:tabLst>
            </a:pPr>
            <a:r>
              <a:rPr lang="en-US" sz="1300" dirty="0">
                <a:solidFill>
                  <a:srgbClr val="679E2A"/>
                </a:solidFill>
                <a:latin typeface="Arial" panose="020B0604020202020204" pitchFamily="34" charset="0"/>
                <a:cs typeface="Arial" panose="020B0604020202020204" pitchFamily="34" charset="0"/>
              </a:rPr>
              <a:t>210+</a:t>
            </a:r>
          </a:p>
        </p:txBody>
      </p:sp>
      <p:sp>
        <p:nvSpPr>
          <p:cNvPr id="70" name="TextBox 69"/>
          <p:cNvSpPr txBox="1"/>
          <p:nvPr/>
        </p:nvSpPr>
        <p:spPr>
          <a:xfrm>
            <a:off x="69734" y="1321580"/>
            <a:ext cx="2252288" cy="292388"/>
          </a:xfrm>
          <a:prstGeom prst="rect">
            <a:avLst/>
          </a:prstGeom>
        </p:spPr>
        <p:txBody>
          <a:bodyPr wrap="square">
            <a:spAutoFit/>
          </a:bodyPr>
          <a:lstStyle>
            <a:defPPr>
              <a:defRPr lang="en-US"/>
            </a:defPPr>
            <a:lvl1pPr lvl="0" algn="ctr">
              <a:spcAft>
                <a:spcPts val="300"/>
              </a:spcAft>
              <a:buClr>
                <a:srgbClr val="000000"/>
              </a:buClr>
              <a:buSzPct val="100000"/>
              <a:tabLst>
                <a:tab pos="171450" algn="l"/>
              </a:tabLst>
              <a:defRPr b="1">
                <a:solidFill>
                  <a:srgbClr val="679E2A"/>
                </a:solidFill>
                <a:cs typeface="Calibri" pitchFamily="34" charset="0"/>
              </a:defRPr>
            </a:lvl1pPr>
          </a:lstStyle>
          <a:p>
            <a:r>
              <a:rPr lang="en-US" sz="1300" dirty="0">
                <a:latin typeface="Arial" panose="020B0604020202020204" pitchFamily="34" charset="0"/>
                <a:cs typeface="Arial" panose="020B0604020202020204" pitchFamily="34" charset="0"/>
              </a:rPr>
              <a:t>Clients</a:t>
            </a:r>
          </a:p>
        </p:txBody>
      </p:sp>
      <p:sp>
        <p:nvSpPr>
          <p:cNvPr id="71" name="Rectangle 70"/>
          <p:cNvSpPr/>
          <p:nvPr/>
        </p:nvSpPr>
        <p:spPr>
          <a:xfrm>
            <a:off x="1991756" y="495417"/>
            <a:ext cx="7087392" cy="1292662"/>
          </a:xfrm>
          <a:prstGeom prst="rect">
            <a:avLst/>
          </a:prstGeom>
        </p:spPr>
        <p:txBody>
          <a:bodyPr wrap="square">
            <a:spAutoFit/>
          </a:bodyPr>
          <a:lstStyle/>
          <a:p>
            <a:pPr marL="365760" indent="-365760" defTabSz="269240" eaLnBrk="0" hangingPunct="0">
              <a:buFont typeface="Wingdings" pitchFamily="2" charset="2"/>
              <a:buChar char="§"/>
              <a:defRPr/>
            </a:pPr>
            <a:r>
              <a:rPr lang="en-US" sz="1000" kern="0" dirty="0" smtClean="0">
                <a:solidFill>
                  <a:srgbClr val="000000"/>
                </a:solidFill>
                <a:latin typeface="Calibri" panose="020F0502020204030204" pitchFamily="34" charset="0"/>
                <a:ea typeface="ＭＳ Ｐゴシック" pitchFamily="34" charset="-128"/>
                <a:cs typeface="Arial" panose="020B0604020202020204" pitchFamily="34" charset="0"/>
              </a:rPr>
              <a:t>Dedicated </a:t>
            </a:r>
            <a:r>
              <a:rPr lang="en-US" sz="1000" kern="0" dirty="0">
                <a:solidFill>
                  <a:srgbClr val="000000"/>
                </a:solidFill>
                <a:latin typeface="Calibri" panose="020F0502020204030204" pitchFamily="34" charset="0"/>
                <a:ea typeface="ＭＳ Ｐゴシック" pitchFamily="34" charset="-128"/>
                <a:cs typeface="Arial" panose="020B0604020202020204" pitchFamily="34" charset="0"/>
              </a:rPr>
              <a:t>&amp; </a:t>
            </a:r>
            <a:r>
              <a:rPr lang="en-US" sz="1000" kern="0" dirty="0" smtClean="0">
                <a:solidFill>
                  <a:srgbClr val="000000"/>
                </a:solidFill>
                <a:latin typeface="Calibri" panose="020F0502020204030204" pitchFamily="34" charset="0"/>
                <a:ea typeface="ＭＳ Ｐゴシック" pitchFamily="34" charset="-128"/>
                <a:cs typeface="Arial" panose="020B0604020202020204" pitchFamily="34" charset="0"/>
              </a:rPr>
              <a:t>focused </a:t>
            </a:r>
            <a:r>
              <a:rPr lang="en-US" sz="1000" kern="0" dirty="0">
                <a:solidFill>
                  <a:srgbClr val="000000"/>
                </a:solidFill>
                <a:latin typeface="Calibri" panose="020F0502020204030204" pitchFamily="34" charset="0"/>
                <a:ea typeface="ＭＳ Ｐゴシック" pitchFamily="34" charset="-128"/>
                <a:cs typeface="Arial" panose="020B0604020202020204" pitchFamily="34" charset="0"/>
              </a:rPr>
              <a:t>independent verification &amp; validation </a:t>
            </a:r>
            <a:r>
              <a:rPr lang="en-US" sz="1000" kern="0" dirty="0" smtClean="0">
                <a:solidFill>
                  <a:srgbClr val="000000"/>
                </a:solidFill>
                <a:latin typeface="Calibri" panose="020F0502020204030204" pitchFamily="34" charset="0"/>
                <a:ea typeface="ＭＳ Ｐゴシック" pitchFamily="34" charset="-128"/>
                <a:cs typeface="Arial" panose="020B0604020202020204" pitchFamily="34" charset="0"/>
              </a:rPr>
              <a:t>arm for Data QA with extensive </a:t>
            </a:r>
            <a:r>
              <a:rPr lang="en-US" sz="1000" kern="0" dirty="0">
                <a:solidFill>
                  <a:srgbClr val="000000"/>
                </a:solidFill>
                <a:latin typeface="Calibri" panose="020F0502020204030204" pitchFamily="34" charset="0"/>
                <a:ea typeface="ＭＳ Ｐゴシック" pitchFamily="34" charset="-128"/>
                <a:cs typeface="Arial" panose="020B0604020202020204" pitchFamily="34" charset="0"/>
              </a:rPr>
              <a:t>AIM technology coverage</a:t>
            </a:r>
          </a:p>
          <a:p>
            <a:pPr marL="1097280" lvl="2" indent="-365760" defTabSz="269240" eaLnBrk="0" hangingPunct="0">
              <a:buFont typeface="Wingdings" pitchFamily="2" charset="2"/>
              <a:buChar char="§"/>
              <a:defRPr/>
            </a:pPr>
            <a:r>
              <a:rPr lang="en-US" sz="900" kern="0" dirty="0">
                <a:solidFill>
                  <a:srgbClr val="000000"/>
                </a:solidFill>
                <a:latin typeface="Calibri" panose="020F0502020204030204" pitchFamily="34" charset="0"/>
                <a:ea typeface="ＭＳ Ｐゴシック" pitchFamily="34" charset="-128"/>
                <a:cs typeface="Arial" panose="020B0604020202020204" pitchFamily="34" charset="0"/>
              </a:rPr>
              <a:t>ETL: Informatica, Datastage, Abinitio, SSIS,ODI, OWB </a:t>
            </a:r>
            <a:r>
              <a:rPr lang="en-US" sz="900" kern="0" dirty="0" smtClean="0">
                <a:solidFill>
                  <a:srgbClr val="000000"/>
                </a:solidFill>
                <a:latin typeface="Calibri" panose="020F0502020204030204" pitchFamily="34" charset="0"/>
                <a:ea typeface="ＭＳ Ｐゴシック" pitchFamily="34" charset="-128"/>
                <a:cs typeface="Arial" panose="020B0604020202020204" pitchFamily="34" charset="0"/>
              </a:rPr>
              <a:t>etc.</a:t>
            </a:r>
          </a:p>
          <a:p>
            <a:pPr marL="1097280" lvl="2" indent="-365760" defTabSz="269240" eaLnBrk="0" hangingPunct="0">
              <a:buFont typeface="Wingdings" pitchFamily="2" charset="2"/>
              <a:buChar char="§"/>
              <a:defRPr/>
            </a:pPr>
            <a:r>
              <a:rPr lang="en-US" sz="900" kern="0" dirty="0" smtClean="0">
                <a:solidFill>
                  <a:srgbClr val="000000"/>
                </a:solidFill>
                <a:latin typeface="Calibri" panose="020F0502020204030204" pitchFamily="34" charset="0"/>
                <a:ea typeface="ＭＳ Ｐゴシック" pitchFamily="34" charset="-128"/>
                <a:cs typeface="Arial" panose="020B0604020202020204" pitchFamily="34" charset="0"/>
              </a:rPr>
              <a:t>BI   </a:t>
            </a:r>
            <a:r>
              <a:rPr lang="en-US" sz="900" kern="0" dirty="0">
                <a:solidFill>
                  <a:srgbClr val="000000"/>
                </a:solidFill>
                <a:latin typeface="Calibri" panose="020F0502020204030204" pitchFamily="34" charset="0"/>
                <a:ea typeface="ＭＳ Ｐゴシック" pitchFamily="34" charset="-128"/>
                <a:cs typeface="Arial" panose="020B0604020202020204" pitchFamily="34" charset="0"/>
              </a:rPr>
              <a:t>: Business Objects, Cognos, SSRS/SSAS, MSTR etc.</a:t>
            </a:r>
          </a:p>
          <a:p>
            <a:pPr marL="1097280" lvl="2" indent="-365760" defTabSz="269240" eaLnBrk="0" hangingPunct="0">
              <a:buFont typeface="Wingdings" pitchFamily="2" charset="2"/>
              <a:buChar char="§"/>
              <a:defRPr/>
            </a:pPr>
            <a:r>
              <a:rPr lang="en-US" sz="900" kern="0" dirty="0">
                <a:solidFill>
                  <a:srgbClr val="000000"/>
                </a:solidFill>
                <a:latin typeface="Calibri" panose="020F0502020204030204" pitchFamily="34" charset="0"/>
                <a:ea typeface="ＭＳ Ｐゴシック" pitchFamily="34" charset="-128"/>
                <a:cs typeface="Arial" panose="020B0604020202020204" pitchFamily="34" charset="0"/>
              </a:rPr>
              <a:t>Database :  Oracle, Teradata, Netezza, SQL Server, DB2 etc.</a:t>
            </a:r>
          </a:p>
          <a:p>
            <a:pPr marL="1097280" lvl="2" indent="-365760" defTabSz="269240" eaLnBrk="0" hangingPunct="0">
              <a:buFont typeface="Wingdings" pitchFamily="2" charset="2"/>
              <a:buChar char="§"/>
              <a:defRPr/>
            </a:pPr>
            <a:r>
              <a:rPr lang="en-US" sz="900" kern="0" dirty="0">
                <a:solidFill>
                  <a:srgbClr val="000000"/>
                </a:solidFill>
                <a:latin typeface="Calibri" panose="020F0502020204030204" pitchFamily="34" charset="0"/>
                <a:ea typeface="ＭＳ Ｐゴシック" pitchFamily="34" charset="-128"/>
                <a:cs typeface="Arial" panose="020B0604020202020204" pitchFamily="34" charset="0"/>
              </a:rPr>
              <a:t>Big Data – Hadoop technologies</a:t>
            </a:r>
          </a:p>
          <a:p>
            <a:pPr marL="365760" indent="-365760" defTabSz="269240" eaLnBrk="0" hangingPunct="0">
              <a:buFont typeface="Wingdings" pitchFamily="2" charset="2"/>
              <a:buChar char="§"/>
              <a:defRPr/>
            </a:pPr>
            <a:r>
              <a:rPr lang="en-US" sz="1000" kern="0" dirty="0">
                <a:solidFill>
                  <a:srgbClr val="000000"/>
                </a:solidFill>
                <a:latin typeface="Calibri" panose="020F0502020204030204" pitchFamily="34" charset="0"/>
                <a:ea typeface="ＭＳ Ｐゴシック" pitchFamily="34" charset="-128"/>
                <a:cs typeface="Arial" panose="020B0604020202020204" pitchFamily="34" charset="0"/>
              </a:rPr>
              <a:t>Well defined QA process controls, hand-off mechanisms, metrics monitoring and reporting procedures</a:t>
            </a:r>
          </a:p>
          <a:p>
            <a:pPr marL="365760" indent="-365760" defTabSz="269240" eaLnBrk="0" hangingPunct="0">
              <a:buFont typeface="Wingdings" pitchFamily="2" charset="2"/>
              <a:buChar char="§"/>
              <a:defRPr/>
            </a:pPr>
            <a:r>
              <a:rPr lang="en-US" sz="1000" kern="0" dirty="0">
                <a:solidFill>
                  <a:srgbClr val="000000"/>
                </a:solidFill>
                <a:latin typeface="Calibri" panose="020F0502020204030204" pitchFamily="34" charset="0"/>
                <a:ea typeface="ＭＳ Ｐゴシック" pitchFamily="34" charset="-128"/>
                <a:cs typeface="Arial" panose="020B0604020202020204" pitchFamily="34" charset="0"/>
              </a:rPr>
              <a:t>Industry best practices, processes, standards, methodologies &amp; tool sets</a:t>
            </a:r>
          </a:p>
          <a:p>
            <a:pPr defTabSz="269240" eaLnBrk="0" hangingPunct="0">
              <a:defRPr/>
            </a:pPr>
            <a:endParaRPr lang="en-US" sz="1200" kern="0" dirty="0">
              <a:solidFill>
                <a:srgbClr val="000000"/>
              </a:solidFill>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69247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5</a:t>
            </a:fld>
            <a:endParaRPr lang="en-US" dirty="0">
              <a:solidFill>
                <a:prstClr val="white"/>
              </a:solidFill>
            </a:endParaRPr>
          </a:p>
        </p:txBody>
      </p:sp>
      <p:sp>
        <p:nvSpPr>
          <p:cNvPr id="3" name="Title 2"/>
          <p:cNvSpPr>
            <a:spLocks noGrp="1"/>
          </p:cNvSpPr>
          <p:nvPr>
            <p:ph type="title"/>
          </p:nvPr>
        </p:nvSpPr>
        <p:spPr/>
        <p:txBody>
          <a:bodyPr/>
          <a:lstStyle/>
          <a:p>
            <a:r>
              <a:rPr lang="en-US" dirty="0" smtClean="0"/>
              <a:t>What &amp; Why Cloud Computing?</a:t>
            </a:r>
            <a:endParaRPr lang="en-US" dirty="0"/>
          </a:p>
        </p:txBody>
      </p:sp>
      <p:sp>
        <p:nvSpPr>
          <p:cNvPr id="21" name="Rectangle 20"/>
          <p:cNvSpPr/>
          <p:nvPr/>
        </p:nvSpPr>
        <p:spPr>
          <a:xfrm>
            <a:off x="419724" y="726621"/>
            <a:ext cx="1498883" cy="9715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 Computing </a:t>
            </a:r>
            <a:endParaRPr lang="en-US" dirty="0"/>
          </a:p>
        </p:txBody>
      </p:sp>
      <p:sp>
        <p:nvSpPr>
          <p:cNvPr id="22" name="Rectangle 21"/>
          <p:cNvSpPr/>
          <p:nvPr/>
        </p:nvSpPr>
        <p:spPr>
          <a:xfrm>
            <a:off x="1992086" y="726621"/>
            <a:ext cx="6384471" cy="97155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The </a:t>
            </a:r>
            <a:r>
              <a:rPr lang="en-US" dirty="0"/>
              <a:t>practice of using a network of remote servers hosted on the Internet to store, manage, and process data, rather than a local server or a personal computer.</a:t>
            </a:r>
          </a:p>
        </p:txBody>
      </p:sp>
      <p:grpSp>
        <p:nvGrpSpPr>
          <p:cNvPr id="28" name="Group 27"/>
          <p:cNvGrpSpPr/>
          <p:nvPr/>
        </p:nvGrpSpPr>
        <p:grpSpPr>
          <a:xfrm>
            <a:off x="943929" y="1872111"/>
            <a:ext cx="2290499" cy="2661557"/>
            <a:chOff x="571500" y="1812471"/>
            <a:chExt cx="2290499" cy="2661557"/>
          </a:xfrm>
        </p:grpSpPr>
        <p:sp>
          <p:nvSpPr>
            <p:cNvPr id="23" name="Rounded Rectangle 22"/>
            <p:cNvSpPr/>
            <p:nvPr/>
          </p:nvSpPr>
          <p:spPr>
            <a:xfrm>
              <a:off x="571500" y="1812471"/>
              <a:ext cx="2180111" cy="2661557"/>
            </a:xfrm>
            <a:prstGeom prst="roundRect">
              <a:avLst>
                <a:gd name="adj" fmla="val 551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2"/>
            <a:stretch>
              <a:fillRect/>
            </a:stretch>
          </p:blipFill>
          <p:spPr>
            <a:xfrm>
              <a:off x="1302268" y="1895632"/>
              <a:ext cx="765567" cy="744764"/>
            </a:xfrm>
            <a:prstGeom prst="rect">
              <a:avLst/>
            </a:prstGeom>
          </p:spPr>
        </p:pic>
        <p:sp>
          <p:nvSpPr>
            <p:cNvPr id="25" name="TextBox 24"/>
            <p:cNvSpPr txBox="1"/>
            <p:nvPr/>
          </p:nvSpPr>
          <p:spPr>
            <a:xfrm>
              <a:off x="1158002" y="2746057"/>
              <a:ext cx="1037772" cy="338554"/>
            </a:xfrm>
            <a:prstGeom prst="rect">
              <a:avLst/>
            </a:prstGeom>
            <a:noFill/>
          </p:spPr>
          <p:txBody>
            <a:bodyPr wrap="square" rtlCol="0">
              <a:spAutoFit/>
            </a:bodyPr>
            <a:lstStyle/>
            <a:p>
              <a:r>
                <a:rPr lang="en-US" sz="1600" b="1" dirty="0" smtClean="0">
                  <a:solidFill>
                    <a:schemeClr val="accent4">
                      <a:lumMod val="50000"/>
                    </a:schemeClr>
                  </a:solidFill>
                </a:rPr>
                <a:t>Speed</a:t>
              </a:r>
              <a:endParaRPr lang="en-US" sz="1600" b="1" dirty="0">
                <a:solidFill>
                  <a:schemeClr val="accent4">
                    <a:lumMod val="50000"/>
                  </a:schemeClr>
                </a:solidFill>
              </a:endParaRPr>
            </a:p>
          </p:txBody>
        </p:sp>
        <p:sp>
          <p:nvSpPr>
            <p:cNvPr id="26" name="TextBox 25"/>
            <p:cNvSpPr txBox="1"/>
            <p:nvPr/>
          </p:nvSpPr>
          <p:spPr>
            <a:xfrm>
              <a:off x="928389" y="3207358"/>
              <a:ext cx="1933610" cy="1200329"/>
            </a:xfrm>
            <a:prstGeom prst="rect">
              <a:avLst/>
            </a:prstGeom>
            <a:noFill/>
          </p:spPr>
          <p:txBody>
            <a:bodyPr wrap="square" rtlCol="0">
              <a:spAutoFit/>
            </a:bodyPr>
            <a:lstStyle/>
            <a:p>
              <a:r>
                <a:rPr lang="en-US" dirty="0" smtClean="0">
                  <a:solidFill>
                    <a:schemeClr val="accent4">
                      <a:lumMod val="50000"/>
                    </a:schemeClr>
                  </a:solidFill>
                </a:rPr>
                <a:t>Faster than Traditional Application Development</a:t>
              </a:r>
              <a:endParaRPr lang="en-US" dirty="0">
                <a:solidFill>
                  <a:schemeClr val="accent4">
                    <a:lumMod val="50000"/>
                  </a:schemeClr>
                </a:solidFill>
              </a:endParaRPr>
            </a:p>
          </p:txBody>
        </p:sp>
      </p:grpSp>
      <p:grpSp>
        <p:nvGrpSpPr>
          <p:cNvPr id="37" name="Group 36"/>
          <p:cNvGrpSpPr/>
          <p:nvPr/>
        </p:nvGrpSpPr>
        <p:grpSpPr>
          <a:xfrm>
            <a:off x="3466557" y="1872112"/>
            <a:ext cx="2134247" cy="2661557"/>
            <a:chOff x="2985407" y="1810238"/>
            <a:chExt cx="2195604" cy="2661557"/>
          </a:xfrm>
        </p:grpSpPr>
        <p:grpSp>
          <p:nvGrpSpPr>
            <p:cNvPr id="29" name="Group 28"/>
            <p:cNvGrpSpPr/>
            <p:nvPr/>
          </p:nvGrpSpPr>
          <p:grpSpPr>
            <a:xfrm>
              <a:off x="2985407" y="1810238"/>
              <a:ext cx="2195604" cy="2661557"/>
              <a:chOff x="571500" y="1812471"/>
              <a:chExt cx="2195604" cy="2661557"/>
            </a:xfrm>
          </p:grpSpPr>
          <p:sp>
            <p:nvSpPr>
              <p:cNvPr id="30" name="Rounded Rectangle 29"/>
              <p:cNvSpPr/>
              <p:nvPr/>
            </p:nvSpPr>
            <p:spPr>
              <a:xfrm>
                <a:off x="571500" y="1812471"/>
                <a:ext cx="2195604" cy="2661557"/>
              </a:xfrm>
              <a:prstGeom prst="roundRect">
                <a:avLst>
                  <a:gd name="adj" fmla="val 551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TextBox 31"/>
              <p:cNvSpPr txBox="1"/>
              <p:nvPr/>
            </p:nvSpPr>
            <p:spPr>
              <a:xfrm>
                <a:off x="936061" y="2724283"/>
                <a:ext cx="1419777" cy="338554"/>
              </a:xfrm>
              <a:prstGeom prst="rect">
                <a:avLst/>
              </a:prstGeom>
              <a:noFill/>
            </p:spPr>
            <p:txBody>
              <a:bodyPr wrap="square" rtlCol="0">
                <a:spAutoFit/>
              </a:bodyPr>
              <a:lstStyle/>
              <a:p>
                <a:r>
                  <a:rPr lang="en-US" sz="1600" b="1" smtClean="0">
                    <a:solidFill>
                      <a:srgbClr val="0070C0"/>
                    </a:solidFill>
                  </a:rPr>
                  <a:t>Scalablility</a:t>
                </a:r>
                <a:endParaRPr lang="en-US" sz="1600" b="1" dirty="0">
                  <a:solidFill>
                    <a:srgbClr val="0070C0"/>
                  </a:solidFill>
                </a:endParaRPr>
              </a:p>
            </p:txBody>
          </p:sp>
          <p:sp>
            <p:nvSpPr>
              <p:cNvPr id="33" name="TextBox 32"/>
              <p:cNvSpPr txBox="1"/>
              <p:nvPr/>
            </p:nvSpPr>
            <p:spPr>
              <a:xfrm>
                <a:off x="747221" y="3207358"/>
                <a:ext cx="1979909" cy="1200329"/>
              </a:xfrm>
              <a:prstGeom prst="rect">
                <a:avLst/>
              </a:prstGeom>
              <a:noFill/>
            </p:spPr>
            <p:txBody>
              <a:bodyPr wrap="square" rtlCol="0">
                <a:spAutoFit/>
              </a:bodyPr>
              <a:lstStyle/>
              <a:p>
                <a:pPr marL="285750" indent="-285750">
                  <a:buFont typeface="Arial" charset="0"/>
                  <a:buChar char="•"/>
                </a:pPr>
                <a:r>
                  <a:rPr lang="en-US" dirty="0" smtClean="0">
                    <a:solidFill>
                      <a:srgbClr val="0070C0"/>
                    </a:solidFill>
                  </a:rPr>
                  <a:t>Scale out quickly</a:t>
                </a:r>
                <a:endParaRPr lang="en-US" dirty="0">
                  <a:solidFill>
                    <a:srgbClr val="0070C0"/>
                  </a:solidFill>
                </a:endParaRPr>
              </a:p>
              <a:p>
                <a:pPr marL="285750" indent="-285750">
                  <a:buFont typeface="Arial" charset="0"/>
                  <a:buChar char="•"/>
                </a:pPr>
                <a:r>
                  <a:rPr lang="en-US" dirty="0" smtClean="0">
                    <a:solidFill>
                      <a:srgbClr val="0070C0"/>
                    </a:solidFill>
                  </a:rPr>
                  <a:t>Provide global Scale</a:t>
                </a:r>
                <a:endParaRPr lang="en-US" dirty="0">
                  <a:solidFill>
                    <a:srgbClr val="0070C0"/>
                  </a:solidFill>
                </a:endParaRPr>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433" y="1940536"/>
              <a:ext cx="718988" cy="713414"/>
            </a:xfrm>
            <a:prstGeom prst="rect">
              <a:avLst/>
            </a:prstGeom>
          </p:spPr>
        </p:pic>
      </p:grpSp>
      <p:grpSp>
        <p:nvGrpSpPr>
          <p:cNvPr id="45" name="Group 44"/>
          <p:cNvGrpSpPr/>
          <p:nvPr/>
        </p:nvGrpSpPr>
        <p:grpSpPr>
          <a:xfrm>
            <a:off x="5911006" y="1872112"/>
            <a:ext cx="2253279" cy="2661557"/>
            <a:chOff x="5620885" y="1810238"/>
            <a:chExt cx="2253279" cy="2661557"/>
          </a:xfrm>
        </p:grpSpPr>
        <p:grpSp>
          <p:nvGrpSpPr>
            <p:cNvPr id="39" name="Group 38"/>
            <p:cNvGrpSpPr/>
            <p:nvPr/>
          </p:nvGrpSpPr>
          <p:grpSpPr>
            <a:xfrm>
              <a:off x="5620885" y="1810238"/>
              <a:ext cx="2253279" cy="2661557"/>
              <a:chOff x="205242" y="1812471"/>
              <a:chExt cx="2253279" cy="2661557"/>
            </a:xfrm>
          </p:grpSpPr>
          <p:sp>
            <p:nvSpPr>
              <p:cNvPr id="41" name="Rounded Rectangle 40"/>
              <p:cNvSpPr/>
              <p:nvPr/>
            </p:nvSpPr>
            <p:spPr>
              <a:xfrm>
                <a:off x="205242" y="1812471"/>
                <a:ext cx="2170566" cy="2661557"/>
              </a:xfrm>
              <a:prstGeom prst="roundRect">
                <a:avLst>
                  <a:gd name="adj" fmla="val 5519"/>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TextBox 41"/>
              <p:cNvSpPr txBox="1"/>
              <p:nvPr/>
            </p:nvSpPr>
            <p:spPr>
              <a:xfrm>
                <a:off x="299291" y="2738996"/>
                <a:ext cx="2074748" cy="338554"/>
              </a:xfrm>
              <a:prstGeom prst="rect">
                <a:avLst/>
              </a:prstGeom>
              <a:noFill/>
            </p:spPr>
            <p:txBody>
              <a:bodyPr wrap="square" rtlCol="0">
                <a:spAutoFit/>
              </a:bodyPr>
              <a:lstStyle/>
              <a:p>
                <a:r>
                  <a:rPr lang="en-US" sz="1600" b="1" dirty="0" smtClean="0">
                    <a:solidFill>
                      <a:srgbClr val="FFC000"/>
                    </a:solidFill>
                  </a:rPr>
                  <a:t>Cost Effectiveness</a:t>
                </a:r>
                <a:endParaRPr lang="en-US" sz="1600" b="1" dirty="0">
                  <a:solidFill>
                    <a:srgbClr val="FFC000"/>
                  </a:solidFill>
                </a:endParaRPr>
              </a:p>
            </p:txBody>
          </p:sp>
          <p:sp>
            <p:nvSpPr>
              <p:cNvPr id="43" name="TextBox 42"/>
              <p:cNvSpPr txBox="1"/>
              <p:nvPr/>
            </p:nvSpPr>
            <p:spPr>
              <a:xfrm>
                <a:off x="411667" y="3302514"/>
                <a:ext cx="2046854" cy="923330"/>
              </a:xfrm>
              <a:prstGeom prst="rect">
                <a:avLst/>
              </a:prstGeom>
              <a:noFill/>
            </p:spPr>
            <p:txBody>
              <a:bodyPr wrap="square" rtlCol="0">
                <a:spAutoFit/>
              </a:bodyPr>
              <a:lstStyle/>
              <a:p>
                <a:pPr marL="285750" indent="-285750">
                  <a:buFont typeface="Arial" charset="0"/>
                  <a:buChar char="•"/>
                </a:pPr>
                <a:r>
                  <a:rPr lang="en-US" dirty="0" smtClean="0">
                    <a:solidFill>
                      <a:schemeClr val="accent6">
                        <a:lumMod val="75000"/>
                      </a:schemeClr>
                    </a:solidFill>
                  </a:rPr>
                  <a:t>Lower Cost</a:t>
                </a:r>
              </a:p>
              <a:p>
                <a:pPr marL="285750" indent="-285750">
                  <a:buFont typeface="Arial" charset="0"/>
                  <a:buChar char="•"/>
                </a:pPr>
                <a:r>
                  <a:rPr lang="en-US" dirty="0" smtClean="0">
                    <a:solidFill>
                      <a:schemeClr val="accent6">
                        <a:lumMod val="75000"/>
                      </a:schemeClr>
                    </a:solidFill>
                  </a:rPr>
                  <a:t>Lower Maintenance</a:t>
                </a:r>
                <a:endParaRPr lang="en-US" dirty="0">
                  <a:solidFill>
                    <a:schemeClr val="accent6">
                      <a:lumMod val="75000"/>
                    </a:schemeClr>
                  </a:solidFill>
                </a:endParaRPr>
              </a:p>
            </p:txBody>
          </p:sp>
        </p:grpSp>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3584" y="1960667"/>
              <a:ext cx="676998" cy="664029"/>
            </a:xfrm>
            <a:prstGeom prst="rect">
              <a:avLst/>
            </a:prstGeom>
          </p:spPr>
        </p:pic>
      </p:grpSp>
    </p:spTree>
    <p:extLst>
      <p:ext uri="{BB962C8B-B14F-4D97-AF65-F5344CB8AC3E}">
        <p14:creationId xmlns:p14="http://schemas.microsoft.com/office/powerpoint/2010/main" val="144097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6</a:t>
            </a:fld>
            <a:endParaRPr lang="en-US" dirty="0">
              <a:solidFill>
                <a:prstClr val="white"/>
              </a:solidFill>
            </a:endParaRPr>
          </a:p>
        </p:txBody>
      </p:sp>
      <p:sp>
        <p:nvSpPr>
          <p:cNvPr id="3" name="Title 2"/>
          <p:cNvSpPr>
            <a:spLocks noGrp="1"/>
          </p:cNvSpPr>
          <p:nvPr>
            <p:ph type="title"/>
          </p:nvPr>
        </p:nvSpPr>
        <p:spPr/>
        <p:txBody>
          <a:bodyPr/>
          <a:lstStyle/>
          <a:p>
            <a:r>
              <a:rPr lang="en-US" dirty="0" smtClean="0"/>
              <a:t>What is Microsoft Azure?</a:t>
            </a:r>
            <a:endParaRPr lang="en-US" dirty="0"/>
          </a:p>
        </p:txBody>
      </p:sp>
      <p:grpSp>
        <p:nvGrpSpPr>
          <p:cNvPr id="17" name="Group 16"/>
          <p:cNvGrpSpPr/>
          <p:nvPr/>
        </p:nvGrpSpPr>
        <p:grpSpPr>
          <a:xfrm>
            <a:off x="931026" y="746992"/>
            <a:ext cx="6809304" cy="3144131"/>
            <a:chOff x="989216" y="1213460"/>
            <a:chExt cx="6809304" cy="3144131"/>
          </a:xfrm>
        </p:grpSpPr>
        <p:sp>
          <p:nvSpPr>
            <p:cNvPr id="4" name="Rounded Rectangle 3"/>
            <p:cNvSpPr/>
            <p:nvPr/>
          </p:nvSpPr>
          <p:spPr>
            <a:xfrm>
              <a:off x="989216" y="1221970"/>
              <a:ext cx="1637608" cy="3117273"/>
            </a:xfrm>
            <a:prstGeom prst="roundRect">
              <a:avLst>
                <a:gd name="adj" fmla="val 9009"/>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79914" y="1562793"/>
              <a:ext cx="798023" cy="70842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384877" y="1562793"/>
              <a:ext cx="776434" cy="708429"/>
            </a:xfrm>
            <a:prstGeom prst="rect">
              <a:avLst/>
            </a:prstGeom>
          </p:spPr>
        </p:pic>
        <p:sp>
          <p:nvSpPr>
            <p:cNvPr id="7" name="Rounded Rectangle 6"/>
            <p:cNvSpPr/>
            <p:nvPr/>
          </p:nvSpPr>
          <p:spPr>
            <a:xfrm>
              <a:off x="2721034" y="1221971"/>
              <a:ext cx="1637608" cy="3117272"/>
            </a:xfrm>
            <a:prstGeom prst="roundRect">
              <a:avLst>
                <a:gd name="adj" fmla="val 9009"/>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3166980" y="1562793"/>
              <a:ext cx="745715" cy="708429"/>
            </a:xfrm>
            <a:prstGeom prst="rect">
              <a:avLst/>
            </a:prstGeom>
          </p:spPr>
        </p:pic>
        <p:sp>
          <p:nvSpPr>
            <p:cNvPr id="9" name="Rounded Rectangle 8"/>
            <p:cNvSpPr/>
            <p:nvPr/>
          </p:nvSpPr>
          <p:spPr>
            <a:xfrm>
              <a:off x="4452852" y="1213460"/>
              <a:ext cx="1637608" cy="3117272"/>
            </a:xfrm>
            <a:prstGeom prst="roundRect">
              <a:avLst>
                <a:gd name="adj" fmla="val 9009"/>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160912" y="1213460"/>
              <a:ext cx="1637608" cy="3117272"/>
            </a:xfrm>
            <a:prstGeom prst="roundRect">
              <a:avLst>
                <a:gd name="adj" fmla="val 9009"/>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4924550" y="1562793"/>
              <a:ext cx="693294" cy="664556"/>
            </a:xfrm>
            <a:prstGeom prst="rect">
              <a:avLst/>
            </a:prstGeom>
          </p:spPr>
        </p:pic>
        <p:pic>
          <p:nvPicPr>
            <p:cNvPr id="12" name="Picture 11"/>
            <p:cNvPicPr>
              <a:picLocks noChangeAspect="1"/>
            </p:cNvPicPr>
            <p:nvPr/>
          </p:nvPicPr>
          <p:blipFill>
            <a:blip r:embed="rId5"/>
            <a:stretch>
              <a:fillRect/>
            </a:stretch>
          </p:blipFill>
          <p:spPr>
            <a:xfrm>
              <a:off x="6674716" y="1562793"/>
              <a:ext cx="684817" cy="664556"/>
            </a:xfrm>
            <a:prstGeom prst="rect">
              <a:avLst/>
            </a:prstGeom>
          </p:spPr>
        </p:pic>
        <p:sp>
          <p:nvSpPr>
            <p:cNvPr id="13" name="TextBox 12"/>
            <p:cNvSpPr txBox="1"/>
            <p:nvPr/>
          </p:nvSpPr>
          <p:spPr>
            <a:xfrm>
              <a:off x="1255223" y="2660073"/>
              <a:ext cx="1213659" cy="923330"/>
            </a:xfrm>
            <a:prstGeom prst="rect">
              <a:avLst/>
            </a:prstGeom>
            <a:noFill/>
          </p:spPr>
          <p:txBody>
            <a:bodyPr wrap="square" rtlCol="0">
              <a:spAutoFit/>
            </a:bodyPr>
            <a:lstStyle/>
            <a:p>
              <a:r>
                <a:rPr lang="en-US" dirty="0" smtClean="0">
                  <a:solidFill>
                    <a:schemeClr val="bg1"/>
                  </a:solidFill>
                </a:rPr>
                <a:t>Flexible cloud platform</a:t>
              </a:r>
              <a:endParaRPr lang="en-US" dirty="0">
                <a:solidFill>
                  <a:schemeClr val="bg1"/>
                </a:solidFill>
              </a:endParaRPr>
            </a:p>
          </p:txBody>
        </p:sp>
        <p:sp>
          <p:nvSpPr>
            <p:cNvPr id="14" name="TextBox 13"/>
            <p:cNvSpPr txBox="1"/>
            <p:nvPr/>
          </p:nvSpPr>
          <p:spPr>
            <a:xfrm>
              <a:off x="3011981" y="2326266"/>
              <a:ext cx="1346661" cy="2031325"/>
            </a:xfrm>
            <a:prstGeom prst="rect">
              <a:avLst/>
            </a:prstGeom>
            <a:noFill/>
          </p:spPr>
          <p:txBody>
            <a:bodyPr wrap="square" rtlCol="0">
              <a:spAutoFit/>
            </a:bodyPr>
            <a:lstStyle/>
            <a:p>
              <a:r>
                <a:rPr lang="en-US" dirty="0" smtClean="0">
                  <a:solidFill>
                    <a:schemeClr val="bg1"/>
                  </a:solidFill>
                </a:rPr>
                <a:t>Build, Deploy and Manage Application across Global Network</a:t>
              </a:r>
              <a:endParaRPr lang="en-US" dirty="0">
                <a:solidFill>
                  <a:schemeClr val="bg1"/>
                </a:solidFill>
              </a:endParaRPr>
            </a:p>
          </p:txBody>
        </p:sp>
        <p:sp>
          <p:nvSpPr>
            <p:cNvPr id="15" name="TextBox 14"/>
            <p:cNvSpPr txBox="1"/>
            <p:nvPr/>
          </p:nvSpPr>
          <p:spPr>
            <a:xfrm>
              <a:off x="4608024" y="2401614"/>
              <a:ext cx="1731818" cy="1754326"/>
            </a:xfrm>
            <a:prstGeom prst="rect">
              <a:avLst/>
            </a:prstGeom>
            <a:noFill/>
          </p:spPr>
          <p:txBody>
            <a:bodyPr wrap="square" rtlCol="0">
              <a:spAutoFit/>
            </a:bodyPr>
            <a:lstStyle/>
            <a:p>
              <a:r>
                <a:rPr lang="en-US" dirty="0" smtClean="0">
                  <a:solidFill>
                    <a:schemeClr val="bg1"/>
                  </a:solidFill>
                </a:rPr>
                <a:t>Build Applications using any Language, Tool or Framework</a:t>
              </a:r>
              <a:endParaRPr lang="en-US" dirty="0">
                <a:solidFill>
                  <a:schemeClr val="bg1"/>
                </a:solidFill>
              </a:endParaRPr>
            </a:p>
          </p:txBody>
        </p:sp>
        <p:sp>
          <p:nvSpPr>
            <p:cNvPr id="16" name="TextBox 15"/>
            <p:cNvSpPr txBox="1"/>
            <p:nvPr/>
          </p:nvSpPr>
          <p:spPr>
            <a:xfrm>
              <a:off x="6245632" y="2401614"/>
              <a:ext cx="1552888" cy="1754326"/>
            </a:xfrm>
            <a:prstGeom prst="rect">
              <a:avLst/>
            </a:prstGeom>
            <a:noFill/>
          </p:spPr>
          <p:txBody>
            <a:bodyPr wrap="square" rtlCol="0">
              <a:spAutoFit/>
            </a:bodyPr>
            <a:lstStyle/>
            <a:p>
              <a:r>
                <a:rPr lang="en-US" dirty="0" smtClean="0">
                  <a:solidFill>
                    <a:schemeClr val="bg1"/>
                  </a:solidFill>
                </a:rPr>
                <a:t>Integrate Public Cloud application with your Existing </a:t>
              </a:r>
              <a:r>
                <a:rPr lang="en-US" smtClean="0">
                  <a:solidFill>
                    <a:schemeClr val="bg1"/>
                  </a:solidFill>
                </a:rPr>
                <a:t>IT Environment</a:t>
              </a:r>
              <a:endParaRPr lang="en-US" dirty="0">
                <a:solidFill>
                  <a:schemeClr val="bg1"/>
                </a:solidFill>
              </a:endParaRPr>
            </a:p>
          </p:txBody>
        </p:sp>
      </p:grpSp>
      <p:sp>
        <p:nvSpPr>
          <p:cNvPr id="18" name="Left-Right Arrow 17"/>
          <p:cNvSpPr/>
          <p:nvPr/>
        </p:nvSpPr>
        <p:spPr>
          <a:xfrm>
            <a:off x="2410692" y="3658367"/>
            <a:ext cx="374071" cy="232756"/>
          </a:xfrm>
          <a:prstGeom prst="leftRightArrow">
            <a:avLst/>
          </a:prstGeom>
          <a:solidFill>
            <a:schemeClr val="bg1">
              <a:lumMod val="7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Right Arrow 18"/>
          <p:cNvSpPr/>
          <p:nvPr/>
        </p:nvSpPr>
        <p:spPr>
          <a:xfrm>
            <a:off x="4148643" y="3658367"/>
            <a:ext cx="374071" cy="232756"/>
          </a:xfrm>
          <a:prstGeom prst="leftRightArrow">
            <a:avLst>
              <a:gd name="adj1" fmla="val 57142"/>
              <a:gd name="adj2" fmla="val 50000"/>
            </a:avLst>
          </a:prstGeom>
          <a:solidFill>
            <a:schemeClr val="bg1">
              <a:lumMod val="7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Right Arrow 19"/>
          <p:cNvSpPr/>
          <p:nvPr/>
        </p:nvSpPr>
        <p:spPr>
          <a:xfrm>
            <a:off x="5845234" y="3658367"/>
            <a:ext cx="374071" cy="232756"/>
          </a:xfrm>
          <a:prstGeom prst="leftRightArrow">
            <a:avLst/>
          </a:prstGeom>
          <a:solidFill>
            <a:schemeClr val="bg1">
              <a:lumMod val="7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304363" y="4119907"/>
            <a:ext cx="8458636" cy="429764"/>
            <a:chOff x="304363" y="4277853"/>
            <a:chExt cx="8458636" cy="429764"/>
          </a:xfrm>
        </p:grpSpPr>
        <p:sp>
          <p:nvSpPr>
            <p:cNvPr id="21" name="Rectangle 20"/>
            <p:cNvSpPr/>
            <p:nvPr/>
          </p:nvSpPr>
          <p:spPr>
            <a:xfrm>
              <a:off x="304363" y="4281796"/>
              <a:ext cx="2680378" cy="42582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smtClean="0"/>
            </a:p>
            <a:p>
              <a:pPr algn="ctr"/>
              <a:r>
                <a:rPr lang="en-US" sz="1100" dirty="0" smtClean="0"/>
                <a:t>IaaS </a:t>
              </a:r>
              <a:r>
                <a:rPr lang="en-US" sz="1100" dirty="0"/>
                <a:t>(Infrastructure as a </a:t>
              </a:r>
              <a:r>
                <a:rPr lang="en-US" sz="1100" dirty="0" smtClean="0"/>
                <a:t>Service)</a:t>
              </a:r>
            </a:p>
            <a:p>
              <a:pPr algn="ctr"/>
              <a:r>
                <a:rPr lang="en-US" sz="1100" dirty="0" smtClean="0"/>
                <a:t>Infrastructure on Cloud, VMs, Network</a:t>
              </a:r>
            </a:p>
            <a:p>
              <a:pPr algn="ctr"/>
              <a:endParaRPr lang="en-US" sz="1100" dirty="0"/>
            </a:p>
          </p:txBody>
        </p:sp>
        <p:sp>
          <p:nvSpPr>
            <p:cNvPr id="22" name="Rectangle 21"/>
            <p:cNvSpPr/>
            <p:nvPr/>
          </p:nvSpPr>
          <p:spPr>
            <a:xfrm>
              <a:off x="3036003" y="4281329"/>
              <a:ext cx="2680378" cy="426288"/>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PaaS (Platform as a Service</a:t>
              </a:r>
              <a:r>
                <a:rPr lang="en-US" sz="1050" dirty="0" smtClean="0"/>
                <a:t>)</a:t>
              </a:r>
            </a:p>
            <a:p>
              <a:pPr algn="ctr"/>
              <a:r>
                <a:rPr lang="en-US" sz="1200" dirty="0" smtClean="0"/>
                <a:t>OS, Storage, Middleware </a:t>
              </a:r>
              <a:r>
                <a:rPr lang="en-US" sz="1200" dirty="0" err="1" smtClean="0"/>
                <a:t>etc</a:t>
              </a:r>
              <a:endParaRPr lang="en-US" sz="1200" dirty="0"/>
            </a:p>
          </p:txBody>
        </p:sp>
        <p:sp>
          <p:nvSpPr>
            <p:cNvPr id="23" name="Rectangle 22"/>
            <p:cNvSpPr/>
            <p:nvPr/>
          </p:nvSpPr>
          <p:spPr>
            <a:xfrm>
              <a:off x="5767643" y="4277853"/>
              <a:ext cx="2995356" cy="42976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smtClean="0"/>
            </a:p>
            <a:p>
              <a:pPr algn="ctr"/>
              <a:r>
                <a:rPr lang="en-US" sz="1050" dirty="0" smtClean="0"/>
                <a:t>SaaS </a:t>
              </a:r>
              <a:r>
                <a:rPr lang="en-US" sz="1050" dirty="0"/>
                <a:t>(Software as a Service</a:t>
              </a:r>
              <a:r>
                <a:rPr lang="en-US" sz="1050" dirty="0" smtClean="0"/>
                <a:t>)</a:t>
              </a:r>
            </a:p>
            <a:p>
              <a:pPr algn="ctr"/>
              <a:r>
                <a:rPr lang="en-US" sz="1050" dirty="0" smtClean="0"/>
                <a:t>Microsoft, Oracle, SAP, Java, </a:t>
              </a:r>
              <a:r>
                <a:rPr lang="en-US" sz="1050" dirty="0" err="1" smtClean="0"/>
                <a:t>Sfdc</a:t>
              </a:r>
              <a:r>
                <a:rPr lang="en-US" sz="1050" dirty="0" smtClean="0"/>
                <a:t> </a:t>
              </a:r>
              <a:r>
                <a:rPr lang="en-US" sz="1050" dirty="0" err="1" smtClean="0"/>
                <a:t>etc</a:t>
              </a:r>
              <a:endParaRPr lang="en-US" sz="1050" dirty="0" smtClean="0"/>
            </a:p>
            <a:p>
              <a:pPr algn="ctr"/>
              <a:endParaRPr lang="en-US" sz="1200" dirty="0"/>
            </a:p>
          </p:txBody>
        </p:sp>
      </p:grpSp>
    </p:spTree>
    <p:extLst>
      <p:ext uri="{BB962C8B-B14F-4D97-AF65-F5344CB8AC3E}">
        <p14:creationId xmlns:p14="http://schemas.microsoft.com/office/powerpoint/2010/main" val="208226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7</a:t>
            </a:fld>
            <a:endParaRPr lang="en-US" dirty="0">
              <a:solidFill>
                <a:prstClr val="white"/>
              </a:solidFill>
            </a:endParaRPr>
          </a:p>
        </p:txBody>
      </p:sp>
      <p:sp>
        <p:nvSpPr>
          <p:cNvPr id="3" name="Title 2"/>
          <p:cNvSpPr>
            <a:spLocks noGrp="1"/>
          </p:cNvSpPr>
          <p:nvPr>
            <p:ph type="title"/>
          </p:nvPr>
        </p:nvSpPr>
        <p:spPr/>
        <p:txBody>
          <a:bodyPr/>
          <a:lstStyle/>
          <a:p>
            <a:r>
              <a:rPr lang="en-US" dirty="0" smtClean="0"/>
              <a:t>Azure Services</a:t>
            </a:r>
            <a:endParaRPr lang="en-US" dirty="0"/>
          </a:p>
        </p:txBody>
      </p:sp>
      <p:sp>
        <p:nvSpPr>
          <p:cNvPr id="5" name="Rectangle 4"/>
          <p:cNvSpPr/>
          <p:nvPr/>
        </p:nvSpPr>
        <p:spPr>
          <a:xfrm>
            <a:off x="5353048" y="698029"/>
            <a:ext cx="3409951" cy="726361"/>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353047" y="1528789"/>
            <a:ext cx="3409952" cy="65881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53047" y="2273852"/>
            <a:ext cx="3409952" cy="67787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353049" y="3037983"/>
            <a:ext cx="3409952" cy="655535"/>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04362" y="701282"/>
            <a:ext cx="1653872" cy="740507"/>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Mobile Service</a:t>
            </a:r>
            <a:endParaRPr lang="en-US" dirty="0"/>
          </a:p>
        </p:txBody>
      </p:sp>
      <p:sp>
        <p:nvSpPr>
          <p:cNvPr id="13" name="Rectangle 12"/>
          <p:cNvSpPr/>
          <p:nvPr/>
        </p:nvSpPr>
        <p:spPr>
          <a:xfrm>
            <a:off x="304362" y="1537869"/>
            <a:ext cx="1653872" cy="658951"/>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Compute</a:t>
            </a:r>
            <a:endParaRPr lang="en-US" dirty="0"/>
          </a:p>
        </p:txBody>
      </p:sp>
      <p:sp>
        <p:nvSpPr>
          <p:cNvPr id="14" name="Rectangle 13"/>
          <p:cNvSpPr/>
          <p:nvPr/>
        </p:nvSpPr>
        <p:spPr>
          <a:xfrm>
            <a:off x="304362" y="2272001"/>
            <a:ext cx="1653872" cy="63681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Storage</a:t>
            </a:r>
            <a:endParaRPr lang="en-US" dirty="0"/>
          </a:p>
        </p:txBody>
      </p:sp>
      <p:sp>
        <p:nvSpPr>
          <p:cNvPr id="15" name="Rectangle 14"/>
          <p:cNvSpPr/>
          <p:nvPr/>
        </p:nvSpPr>
        <p:spPr>
          <a:xfrm>
            <a:off x="304362" y="2991555"/>
            <a:ext cx="1653872" cy="67899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Service</a:t>
            </a:r>
            <a:endParaRPr lang="en-US" dirty="0"/>
          </a:p>
        </p:txBody>
      </p:sp>
      <p:sp>
        <p:nvSpPr>
          <p:cNvPr id="16" name="Rectangle 15"/>
          <p:cNvSpPr/>
          <p:nvPr/>
        </p:nvSpPr>
        <p:spPr>
          <a:xfrm>
            <a:off x="304362" y="3789600"/>
            <a:ext cx="1653872" cy="601387"/>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17" name="Rectangle 16"/>
          <p:cNvSpPr/>
          <p:nvPr/>
        </p:nvSpPr>
        <p:spPr>
          <a:xfrm>
            <a:off x="5353048" y="3789601"/>
            <a:ext cx="3409952" cy="601387"/>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013220" y="701466"/>
            <a:ext cx="3284844" cy="7153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Quickly create powerful cloud apps using a fully-managed platform</a:t>
            </a:r>
          </a:p>
        </p:txBody>
      </p:sp>
      <p:pic>
        <p:nvPicPr>
          <p:cNvPr id="19" name="Picture 18"/>
          <p:cNvPicPr>
            <a:picLocks noChangeAspect="1"/>
          </p:cNvPicPr>
          <p:nvPr/>
        </p:nvPicPr>
        <p:blipFill>
          <a:blip r:embed="rId2"/>
          <a:stretch>
            <a:fillRect/>
          </a:stretch>
        </p:blipFill>
        <p:spPr>
          <a:xfrm>
            <a:off x="5615422" y="795159"/>
            <a:ext cx="374904" cy="356085"/>
          </a:xfrm>
          <a:prstGeom prst="rect">
            <a:avLst/>
          </a:prstGeom>
        </p:spPr>
      </p:pic>
      <p:sp>
        <p:nvSpPr>
          <p:cNvPr id="20" name="TextBox 19"/>
          <p:cNvSpPr txBox="1"/>
          <p:nvPr/>
        </p:nvSpPr>
        <p:spPr>
          <a:xfrm>
            <a:off x="5496094" y="1174768"/>
            <a:ext cx="1067707" cy="230832"/>
          </a:xfrm>
          <a:prstGeom prst="rect">
            <a:avLst/>
          </a:prstGeom>
          <a:noFill/>
        </p:spPr>
        <p:txBody>
          <a:bodyPr wrap="square" rtlCol="0">
            <a:spAutoFit/>
          </a:bodyPr>
          <a:lstStyle/>
          <a:p>
            <a:r>
              <a:rPr lang="en-US" sz="900" dirty="0" smtClean="0">
                <a:solidFill>
                  <a:schemeClr val="bg2"/>
                </a:solidFill>
              </a:rPr>
              <a:t>Web Apps</a:t>
            </a:r>
            <a:endParaRPr lang="en-US" sz="900" dirty="0">
              <a:solidFill>
                <a:schemeClr val="bg2"/>
              </a:solidFill>
            </a:endParaRPr>
          </a:p>
        </p:txBody>
      </p:sp>
      <p:pic>
        <p:nvPicPr>
          <p:cNvPr id="21" name="Picture 20"/>
          <p:cNvPicPr>
            <a:picLocks noChangeAspect="1"/>
          </p:cNvPicPr>
          <p:nvPr/>
        </p:nvPicPr>
        <p:blipFill>
          <a:blip r:embed="rId3"/>
          <a:stretch>
            <a:fillRect/>
          </a:stretch>
        </p:blipFill>
        <p:spPr>
          <a:xfrm>
            <a:off x="6430020" y="803875"/>
            <a:ext cx="374904" cy="349808"/>
          </a:xfrm>
          <a:prstGeom prst="rect">
            <a:avLst/>
          </a:prstGeom>
        </p:spPr>
      </p:pic>
      <p:sp>
        <p:nvSpPr>
          <p:cNvPr id="22" name="TextBox 21"/>
          <p:cNvSpPr txBox="1"/>
          <p:nvPr/>
        </p:nvSpPr>
        <p:spPr>
          <a:xfrm>
            <a:off x="6316718" y="1164205"/>
            <a:ext cx="1067707" cy="230832"/>
          </a:xfrm>
          <a:prstGeom prst="rect">
            <a:avLst/>
          </a:prstGeom>
          <a:noFill/>
        </p:spPr>
        <p:txBody>
          <a:bodyPr wrap="square" rtlCol="0">
            <a:spAutoFit/>
          </a:bodyPr>
          <a:lstStyle/>
          <a:p>
            <a:r>
              <a:rPr lang="en-US" sz="900" dirty="0" smtClean="0">
                <a:solidFill>
                  <a:schemeClr val="bg2"/>
                </a:solidFill>
              </a:rPr>
              <a:t>Mobile Apps</a:t>
            </a:r>
            <a:endParaRPr lang="en-US" sz="900" dirty="0">
              <a:solidFill>
                <a:schemeClr val="bg2"/>
              </a:solidFill>
            </a:endParaRPr>
          </a:p>
        </p:txBody>
      </p:sp>
      <p:pic>
        <p:nvPicPr>
          <p:cNvPr id="23" name="Picture 22"/>
          <p:cNvPicPr>
            <a:picLocks noChangeAspect="1"/>
          </p:cNvPicPr>
          <p:nvPr/>
        </p:nvPicPr>
        <p:blipFill>
          <a:blip r:embed="rId4"/>
          <a:stretch>
            <a:fillRect/>
          </a:stretch>
        </p:blipFill>
        <p:spPr>
          <a:xfrm>
            <a:off x="7244618" y="818743"/>
            <a:ext cx="376622" cy="333824"/>
          </a:xfrm>
          <a:prstGeom prst="rect">
            <a:avLst/>
          </a:prstGeom>
        </p:spPr>
      </p:pic>
      <p:sp>
        <p:nvSpPr>
          <p:cNvPr id="24" name="TextBox 23"/>
          <p:cNvSpPr txBox="1"/>
          <p:nvPr/>
        </p:nvSpPr>
        <p:spPr>
          <a:xfrm>
            <a:off x="7203430" y="1167867"/>
            <a:ext cx="1067707" cy="230832"/>
          </a:xfrm>
          <a:prstGeom prst="rect">
            <a:avLst/>
          </a:prstGeom>
          <a:noFill/>
        </p:spPr>
        <p:txBody>
          <a:bodyPr wrap="square" rtlCol="0">
            <a:spAutoFit/>
          </a:bodyPr>
          <a:lstStyle/>
          <a:p>
            <a:r>
              <a:rPr lang="en-US" sz="900" dirty="0" smtClean="0">
                <a:solidFill>
                  <a:schemeClr val="bg2"/>
                </a:solidFill>
              </a:rPr>
              <a:t>API Apps</a:t>
            </a:r>
            <a:endParaRPr lang="en-US" sz="900" dirty="0">
              <a:solidFill>
                <a:schemeClr val="bg2"/>
              </a:solidFill>
            </a:endParaRPr>
          </a:p>
        </p:txBody>
      </p:sp>
      <p:sp>
        <p:nvSpPr>
          <p:cNvPr id="25" name="Rectangle 24"/>
          <p:cNvSpPr/>
          <p:nvPr/>
        </p:nvSpPr>
        <p:spPr>
          <a:xfrm>
            <a:off x="2074215" y="1553298"/>
            <a:ext cx="3197644" cy="64352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2"/>
                </a:solidFill>
              </a:rPr>
              <a:t>Azure Virtual Machines gives you the flexibility of virtualization for a wide range of computing solutions—development and testing, running applications and extending your datacenter.</a:t>
            </a:r>
            <a:endParaRPr lang="en-US" sz="1000" dirty="0">
              <a:solidFill>
                <a:schemeClr val="tx2"/>
              </a:solidFill>
            </a:endParaRPr>
          </a:p>
        </p:txBody>
      </p:sp>
      <p:pic>
        <p:nvPicPr>
          <p:cNvPr id="26" name="Picture 25"/>
          <p:cNvPicPr>
            <a:picLocks noChangeAspect="1"/>
          </p:cNvPicPr>
          <p:nvPr/>
        </p:nvPicPr>
        <p:blipFill>
          <a:blip r:embed="rId5"/>
          <a:stretch>
            <a:fillRect/>
          </a:stretch>
        </p:blipFill>
        <p:spPr>
          <a:xfrm>
            <a:off x="5591825" y="1616908"/>
            <a:ext cx="347433" cy="334273"/>
          </a:xfrm>
          <a:prstGeom prst="rect">
            <a:avLst/>
          </a:prstGeom>
        </p:spPr>
      </p:pic>
      <p:sp>
        <p:nvSpPr>
          <p:cNvPr id="27" name="TextBox 26"/>
          <p:cNvSpPr txBox="1"/>
          <p:nvPr/>
        </p:nvSpPr>
        <p:spPr>
          <a:xfrm>
            <a:off x="5280421" y="1968986"/>
            <a:ext cx="1067707" cy="230832"/>
          </a:xfrm>
          <a:prstGeom prst="rect">
            <a:avLst/>
          </a:prstGeom>
          <a:noFill/>
        </p:spPr>
        <p:txBody>
          <a:bodyPr wrap="square" rtlCol="0">
            <a:spAutoFit/>
          </a:bodyPr>
          <a:lstStyle/>
          <a:p>
            <a:r>
              <a:rPr lang="en-US" sz="900" dirty="0" smtClean="0">
                <a:solidFill>
                  <a:schemeClr val="bg2"/>
                </a:solidFill>
              </a:rPr>
              <a:t>Virtual Machine</a:t>
            </a:r>
            <a:endParaRPr lang="en-US" sz="900" dirty="0">
              <a:solidFill>
                <a:schemeClr val="bg2"/>
              </a:solidFill>
            </a:endParaRPr>
          </a:p>
        </p:txBody>
      </p:sp>
      <p:pic>
        <p:nvPicPr>
          <p:cNvPr id="28" name="Picture 27"/>
          <p:cNvPicPr>
            <a:picLocks noChangeAspect="1"/>
          </p:cNvPicPr>
          <p:nvPr/>
        </p:nvPicPr>
        <p:blipFill>
          <a:blip r:embed="rId6"/>
          <a:stretch>
            <a:fillRect/>
          </a:stretch>
        </p:blipFill>
        <p:spPr>
          <a:xfrm>
            <a:off x="6440062" y="1635558"/>
            <a:ext cx="341914" cy="326008"/>
          </a:xfrm>
          <a:prstGeom prst="rect">
            <a:avLst/>
          </a:prstGeom>
        </p:spPr>
      </p:pic>
      <p:pic>
        <p:nvPicPr>
          <p:cNvPr id="30" name="Picture 29"/>
          <p:cNvPicPr>
            <a:picLocks noChangeAspect="1"/>
          </p:cNvPicPr>
          <p:nvPr/>
        </p:nvPicPr>
        <p:blipFill>
          <a:blip r:embed="rId7"/>
          <a:stretch>
            <a:fillRect/>
          </a:stretch>
        </p:blipFill>
        <p:spPr>
          <a:xfrm>
            <a:off x="7339982" y="1620101"/>
            <a:ext cx="345345" cy="354802"/>
          </a:xfrm>
          <a:prstGeom prst="rect">
            <a:avLst/>
          </a:prstGeom>
        </p:spPr>
      </p:pic>
      <p:sp>
        <p:nvSpPr>
          <p:cNvPr id="31" name="TextBox 30"/>
          <p:cNvSpPr txBox="1"/>
          <p:nvPr/>
        </p:nvSpPr>
        <p:spPr>
          <a:xfrm>
            <a:off x="7112661" y="1959553"/>
            <a:ext cx="1067707" cy="230832"/>
          </a:xfrm>
          <a:prstGeom prst="rect">
            <a:avLst/>
          </a:prstGeom>
          <a:noFill/>
        </p:spPr>
        <p:txBody>
          <a:bodyPr wrap="square" rtlCol="0">
            <a:spAutoFit/>
          </a:bodyPr>
          <a:lstStyle/>
          <a:p>
            <a:r>
              <a:rPr lang="en-US" sz="900" dirty="0" smtClean="0">
                <a:solidFill>
                  <a:schemeClr val="bg2"/>
                </a:solidFill>
              </a:rPr>
              <a:t>App Service</a:t>
            </a:r>
            <a:endParaRPr lang="en-US" sz="900" dirty="0">
              <a:solidFill>
                <a:schemeClr val="bg2"/>
              </a:solidFill>
            </a:endParaRPr>
          </a:p>
        </p:txBody>
      </p:sp>
      <p:pic>
        <p:nvPicPr>
          <p:cNvPr id="32" name="Picture 31"/>
          <p:cNvPicPr>
            <a:picLocks noChangeAspect="1"/>
          </p:cNvPicPr>
          <p:nvPr/>
        </p:nvPicPr>
        <p:blipFill>
          <a:blip r:embed="rId8"/>
          <a:stretch>
            <a:fillRect/>
          </a:stretch>
        </p:blipFill>
        <p:spPr>
          <a:xfrm>
            <a:off x="5522549" y="2412122"/>
            <a:ext cx="371593" cy="313200"/>
          </a:xfrm>
          <a:prstGeom prst="rect">
            <a:avLst/>
          </a:prstGeom>
        </p:spPr>
      </p:pic>
      <p:sp>
        <p:nvSpPr>
          <p:cNvPr id="33" name="TextBox 32"/>
          <p:cNvSpPr txBox="1"/>
          <p:nvPr/>
        </p:nvSpPr>
        <p:spPr>
          <a:xfrm>
            <a:off x="5307187" y="2737616"/>
            <a:ext cx="1067707" cy="230832"/>
          </a:xfrm>
          <a:prstGeom prst="rect">
            <a:avLst/>
          </a:prstGeom>
          <a:noFill/>
        </p:spPr>
        <p:txBody>
          <a:bodyPr wrap="square" rtlCol="0">
            <a:spAutoFit/>
          </a:bodyPr>
          <a:lstStyle/>
          <a:p>
            <a:r>
              <a:rPr lang="en-US" sz="900" dirty="0" smtClean="0">
                <a:solidFill>
                  <a:schemeClr val="bg2"/>
                </a:solidFill>
              </a:rPr>
              <a:t>Blob Storage</a:t>
            </a:r>
            <a:endParaRPr lang="en-US" sz="900" dirty="0">
              <a:solidFill>
                <a:schemeClr val="bg2"/>
              </a:solidFill>
            </a:endParaRPr>
          </a:p>
        </p:txBody>
      </p:sp>
      <p:pic>
        <p:nvPicPr>
          <p:cNvPr id="34" name="Picture 33"/>
          <p:cNvPicPr>
            <a:picLocks noChangeAspect="1"/>
          </p:cNvPicPr>
          <p:nvPr/>
        </p:nvPicPr>
        <p:blipFill>
          <a:blip r:embed="rId9"/>
          <a:stretch>
            <a:fillRect/>
          </a:stretch>
        </p:blipFill>
        <p:spPr>
          <a:xfrm>
            <a:off x="7407356" y="2412654"/>
            <a:ext cx="349430" cy="355508"/>
          </a:xfrm>
          <a:prstGeom prst="rect">
            <a:avLst/>
          </a:prstGeom>
        </p:spPr>
      </p:pic>
      <p:sp>
        <p:nvSpPr>
          <p:cNvPr id="35" name="TextBox 34"/>
          <p:cNvSpPr txBox="1"/>
          <p:nvPr/>
        </p:nvSpPr>
        <p:spPr>
          <a:xfrm>
            <a:off x="7067178" y="2755008"/>
            <a:ext cx="1157701" cy="230832"/>
          </a:xfrm>
          <a:prstGeom prst="rect">
            <a:avLst/>
          </a:prstGeom>
          <a:noFill/>
        </p:spPr>
        <p:txBody>
          <a:bodyPr wrap="square" rtlCol="0">
            <a:spAutoFit/>
          </a:bodyPr>
          <a:lstStyle>
            <a:defPPr>
              <a:defRPr lang="en-US"/>
            </a:defPPr>
            <a:lvl1pPr>
              <a:defRPr sz="900">
                <a:solidFill>
                  <a:schemeClr val="bg2"/>
                </a:solidFill>
              </a:defRPr>
            </a:lvl1pPr>
          </a:lstStyle>
          <a:p>
            <a:r>
              <a:rPr lang="en-US" dirty="0"/>
              <a:t>Data Lake Storage</a:t>
            </a:r>
          </a:p>
        </p:txBody>
      </p:sp>
      <p:pic>
        <p:nvPicPr>
          <p:cNvPr id="36" name="Picture 35"/>
          <p:cNvPicPr>
            <a:picLocks noChangeAspect="1"/>
          </p:cNvPicPr>
          <p:nvPr/>
        </p:nvPicPr>
        <p:blipFill>
          <a:blip r:embed="rId10"/>
          <a:stretch>
            <a:fillRect/>
          </a:stretch>
        </p:blipFill>
        <p:spPr>
          <a:xfrm>
            <a:off x="8224879" y="2419196"/>
            <a:ext cx="329477" cy="339342"/>
          </a:xfrm>
          <a:prstGeom prst="rect">
            <a:avLst/>
          </a:prstGeom>
        </p:spPr>
      </p:pic>
      <p:sp>
        <p:nvSpPr>
          <p:cNvPr id="37" name="TextBox 36"/>
          <p:cNvSpPr txBox="1"/>
          <p:nvPr/>
        </p:nvSpPr>
        <p:spPr>
          <a:xfrm>
            <a:off x="8111642" y="2739616"/>
            <a:ext cx="1346385" cy="230832"/>
          </a:xfrm>
          <a:prstGeom prst="rect">
            <a:avLst/>
          </a:prstGeom>
          <a:noFill/>
        </p:spPr>
        <p:txBody>
          <a:bodyPr wrap="square" rtlCol="0">
            <a:spAutoFit/>
          </a:bodyPr>
          <a:lstStyle>
            <a:defPPr>
              <a:defRPr lang="en-US"/>
            </a:defPPr>
            <a:lvl1pPr>
              <a:defRPr sz="900">
                <a:solidFill>
                  <a:schemeClr val="bg2"/>
                </a:solidFill>
              </a:defRPr>
            </a:lvl1pPr>
          </a:lstStyle>
          <a:p>
            <a:r>
              <a:rPr lang="en-US" dirty="0"/>
              <a:t>Back-up</a:t>
            </a:r>
          </a:p>
        </p:txBody>
      </p:sp>
      <p:sp>
        <p:nvSpPr>
          <p:cNvPr id="38" name="Rectangle 37"/>
          <p:cNvSpPr/>
          <p:nvPr/>
        </p:nvSpPr>
        <p:spPr>
          <a:xfrm>
            <a:off x="2035112" y="2287666"/>
            <a:ext cx="3226821" cy="6524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Offload the heavy lifting of </a:t>
            </a:r>
            <a:r>
              <a:rPr lang="en-US" sz="1000" dirty="0" smtClean="0">
                <a:solidFill>
                  <a:schemeClr val="tx2"/>
                </a:solidFill>
              </a:rPr>
              <a:t>datacenter management. </a:t>
            </a:r>
            <a:r>
              <a:rPr lang="en-US" sz="1000" dirty="0">
                <a:solidFill>
                  <a:schemeClr val="tx2"/>
                </a:solidFill>
              </a:rPr>
              <a:t>Fast, familiar and flexible analytics platform for </a:t>
            </a:r>
            <a:r>
              <a:rPr lang="en-US" sz="1000" dirty="0" smtClean="0">
                <a:solidFill>
                  <a:schemeClr val="tx2"/>
                </a:solidFill>
              </a:rPr>
              <a:t>enterprise</a:t>
            </a:r>
            <a:endParaRPr lang="en-US" sz="1000" dirty="0">
              <a:solidFill>
                <a:schemeClr val="tx2"/>
              </a:solidFill>
            </a:endParaRPr>
          </a:p>
        </p:txBody>
      </p:sp>
      <p:pic>
        <p:nvPicPr>
          <p:cNvPr id="39" name="Picture 38"/>
          <p:cNvPicPr>
            <a:picLocks noChangeAspect="1"/>
          </p:cNvPicPr>
          <p:nvPr/>
        </p:nvPicPr>
        <p:blipFill>
          <a:blip r:embed="rId11"/>
          <a:stretch>
            <a:fillRect/>
          </a:stretch>
        </p:blipFill>
        <p:spPr>
          <a:xfrm>
            <a:off x="5542213" y="3122552"/>
            <a:ext cx="313393" cy="327001"/>
          </a:xfrm>
          <a:prstGeom prst="rect">
            <a:avLst/>
          </a:prstGeom>
        </p:spPr>
      </p:pic>
      <p:sp>
        <p:nvSpPr>
          <p:cNvPr id="40" name="TextBox 39"/>
          <p:cNvSpPr txBox="1"/>
          <p:nvPr/>
        </p:nvSpPr>
        <p:spPr>
          <a:xfrm>
            <a:off x="5397774" y="3459385"/>
            <a:ext cx="1067707" cy="230832"/>
          </a:xfrm>
          <a:prstGeom prst="rect">
            <a:avLst/>
          </a:prstGeom>
          <a:noFill/>
        </p:spPr>
        <p:txBody>
          <a:bodyPr wrap="square" rtlCol="0">
            <a:spAutoFit/>
          </a:bodyPr>
          <a:lstStyle/>
          <a:p>
            <a:r>
              <a:rPr lang="en-US" sz="900" dirty="0" smtClean="0">
                <a:solidFill>
                  <a:schemeClr val="bg2"/>
                </a:solidFill>
              </a:rPr>
              <a:t>SQL DB</a:t>
            </a:r>
            <a:endParaRPr lang="en-US" sz="900" dirty="0">
              <a:solidFill>
                <a:schemeClr val="bg2"/>
              </a:solidFill>
            </a:endParaRPr>
          </a:p>
        </p:txBody>
      </p:sp>
      <p:sp>
        <p:nvSpPr>
          <p:cNvPr id="41" name="Rectangle 40"/>
          <p:cNvSpPr/>
          <p:nvPr/>
        </p:nvSpPr>
        <p:spPr>
          <a:xfrm>
            <a:off x="2042924" y="3040085"/>
            <a:ext cx="3228636" cy="6534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The intelligent relational cloud database </a:t>
            </a:r>
            <a:r>
              <a:rPr lang="en-US" sz="1000" dirty="0" smtClean="0">
                <a:solidFill>
                  <a:schemeClr val="tx2"/>
                </a:solidFill>
              </a:rPr>
              <a:t>service.</a:t>
            </a:r>
            <a:endParaRPr lang="en-US" sz="1000" dirty="0">
              <a:solidFill>
                <a:schemeClr val="tx2"/>
              </a:solidFill>
            </a:endParaRPr>
          </a:p>
          <a:p>
            <a:r>
              <a:rPr lang="en-US" sz="1000" dirty="0" smtClean="0">
                <a:solidFill>
                  <a:schemeClr val="tx2"/>
                </a:solidFill>
              </a:rPr>
              <a:t>Fast</a:t>
            </a:r>
            <a:r>
              <a:rPr lang="en-US" sz="1000" dirty="0">
                <a:solidFill>
                  <a:schemeClr val="tx2"/>
                </a:solidFill>
              </a:rPr>
              <a:t>, familiar and flexible analytics platform for </a:t>
            </a:r>
            <a:r>
              <a:rPr lang="en-US" sz="1000" dirty="0" smtClean="0">
                <a:solidFill>
                  <a:schemeClr val="tx2"/>
                </a:solidFill>
              </a:rPr>
              <a:t>enterprise. </a:t>
            </a:r>
            <a:r>
              <a:rPr lang="en-US" sz="1000" dirty="0">
                <a:solidFill>
                  <a:schemeClr val="tx2"/>
                </a:solidFill>
              </a:rPr>
              <a:t>Hybrid data integration at scale, made </a:t>
            </a:r>
            <a:r>
              <a:rPr lang="en-US" sz="1000" dirty="0" smtClean="0">
                <a:solidFill>
                  <a:schemeClr val="tx2"/>
                </a:solidFill>
              </a:rPr>
              <a:t>easy by Data Factory</a:t>
            </a:r>
            <a:endParaRPr lang="en-US" sz="1000" dirty="0">
              <a:solidFill>
                <a:schemeClr val="tx2"/>
              </a:solidFill>
            </a:endParaRPr>
          </a:p>
        </p:txBody>
      </p:sp>
      <p:pic>
        <p:nvPicPr>
          <p:cNvPr id="42" name="Picture 41"/>
          <p:cNvPicPr>
            <a:picLocks noChangeAspect="1"/>
          </p:cNvPicPr>
          <p:nvPr/>
        </p:nvPicPr>
        <p:blipFill>
          <a:blip r:embed="rId12"/>
          <a:stretch>
            <a:fillRect/>
          </a:stretch>
        </p:blipFill>
        <p:spPr>
          <a:xfrm>
            <a:off x="7370012" y="3126237"/>
            <a:ext cx="337625" cy="340399"/>
          </a:xfrm>
          <a:prstGeom prst="rect">
            <a:avLst/>
          </a:prstGeom>
        </p:spPr>
      </p:pic>
      <p:sp>
        <p:nvSpPr>
          <p:cNvPr id="43" name="TextBox 42"/>
          <p:cNvSpPr txBox="1"/>
          <p:nvPr/>
        </p:nvSpPr>
        <p:spPr>
          <a:xfrm>
            <a:off x="7277342" y="3466964"/>
            <a:ext cx="1067707" cy="230832"/>
          </a:xfrm>
          <a:prstGeom prst="rect">
            <a:avLst/>
          </a:prstGeom>
          <a:noFill/>
        </p:spPr>
        <p:txBody>
          <a:bodyPr wrap="square" rtlCol="0">
            <a:spAutoFit/>
          </a:bodyPr>
          <a:lstStyle/>
          <a:p>
            <a:r>
              <a:rPr lang="en-US" sz="900" dirty="0" smtClean="0">
                <a:solidFill>
                  <a:schemeClr val="bg2"/>
                </a:solidFill>
              </a:rPr>
              <a:t>SQL DW</a:t>
            </a:r>
            <a:endParaRPr lang="en-US" sz="900" dirty="0">
              <a:solidFill>
                <a:schemeClr val="bg2"/>
              </a:solidFill>
            </a:endParaRPr>
          </a:p>
        </p:txBody>
      </p:sp>
      <p:pic>
        <p:nvPicPr>
          <p:cNvPr id="44" name="Picture 43"/>
          <p:cNvPicPr>
            <a:picLocks noChangeAspect="1"/>
          </p:cNvPicPr>
          <p:nvPr/>
        </p:nvPicPr>
        <p:blipFill>
          <a:blip r:embed="rId13"/>
          <a:stretch>
            <a:fillRect/>
          </a:stretch>
        </p:blipFill>
        <p:spPr>
          <a:xfrm>
            <a:off x="8165886" y="3130890"/>
            <a:ext cx="329477" cy="321063"/>
          </a:xfrm>
          <a:prstGeom prst="rect">
            <a:avLst/>
          </a:prstGeom>
        </p:spPr>
      </p:pic>
      <p:sp>
        <p:nvSpPr>
          <p:cNvPr id="45" name="TextBox 44"/>
          <p:cNvSpPr txBox="1"/>
          <p:nvPr/>
        </p:nvSpPr>
        <p:spPr>
          <a:xfrm>
            <a:off x="7960761" y="3466964"/>
            <a:ext cx="1067707" cy="230832"/>
          </a:xfrm>
          <a:prstGeom prst="rect">
            <a:avLst/>
          </a:prstGeom>
          <a:noFill/>
        </p:spPr>
        <p:txBody>
          <a:bodyPr wrap="square" rtlCol="0">
            <a:spAutoFit/>
          </a:bodyPr>
          <a:lstStyle/>
          <a:p>
            <a:r>
              <a:rPr lang="en-US" sz="900" dirty="0" smtClean="0">
                <a:solidFill>
                  <a:schemeClr val="bg2"/>
                </a:solidFill>
              </a:rPr>
              <a:t>Data Factory</a:t>
            </a:r>
            <a:endParaRPr lang="en-US" sz="900" dirty="0">
              <a:solidFill>
                <a:schemeClr val="bg2"/>
              </a:solidFill>
            </a:endParaRPr>
          </a:p>
        </p:txBody>
      </p:sp>
      <p:sp>
        <p:nvSpPr>
          <p:cNvPr id="46" name="Rectangle 45"/>
          <p:cNvSpPr/>
          <p:nvPr/>
        </p:nvSpPr>
        <p:spPr>
          <a:xfrm>
            <a:off x="2074215" y="3789601"/>
            <a:ext cx="3197345" cy="60138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2"/>
                </a:solidFill>
              </a:rPr>
              <a:t>Your private network in the </a:t>
            </a:r>
            <a:r>
              <a:rPr lang="en-US" sz="1000" dirty="0" smtClean="0">
                <a:solidFill>
                  <a:schemeClr val="tx2"/>
                </a:solidFill>
              </a:rPr>
              <a:t>cloud. </a:t>
            </a:r>
            <a:r>
              <a:rPr lang="en-US" sz="1000" dirty="0">
                <a:solidFill>
                  <a:schemeClr val="tx2"/>
                </a:solidFill>
              </a:rPr>
              <a:t>Deliver high availability and network performance to your </a:t>
            </a:r>
            <a:r>
              <a:rPr lang="en-US" sz="1000" dirty="0" smtClean="0">
                <a:solidFill>
                  <a:schemeClr val="tx2"/>
                </a:solidFill>
              </a:rPr>
              <a:t>applications. Route incoming traffic for high performance and availability.</a:t>
            </a:r>
            <a:endParaRPr lang="en-US" sz="1000" dirty="0">
              <a:solidFill>
                <a:schemeClr val="tx2"/>
              </a:solidFill>
            </a:endParaRPr>
          </a:p>
        </p:txBody>
      </p:sp>
      <p:pic>
        <p:nvPicPr>
          <p:cNvPr id="47" name="Picture 46"/>
          <p:cNvPicPr>
            <a:picLocks noChangeAspect="1"/>
          </p:cNvPicPr>
          <p:nvPr/>
        </p:nvPicPr>
        <p:blipFill>
          <a:blip r:embed="rId14"/>
          <a:stretch>
            <a:fillRect/>
          </a:stretch>
        </p:blipFill>
        <p:spPr>
          <a:xfrm>
            <a:off x="5502821" y="3837941"/>
            <a:ext cx="317947" cy="260289"/>
          </a:xfrm>
          <a:prstGeom prst="rect">
            <a:avLst/>
          </a:prstGeom>
        </p:spPr>
      </p:pic>
      <p:sp>
        <p:nvSpPr>
          <p:cNvPr id="48" name="TextBox 47"/>
          <p:cNvSpPr txBox="1"/>
          <p:nvPr/>
        </p:nvSpPr>
        <p:spPr>
          <a:xfrm>
            <a:off x="5386721" y="4136328"/>
            <a:ext cx="1067707" cy="230832"/>
          </a:xfrm>
          <a:prstGeom prst="rect">
            <a:avLst/>
          </a:prstGeom>
          <a:noFill/>
        </p:spPr>
        <p:txBody>
          <a:bodyPr wrap="square" rtlCol="0">
            <a:spAutoFit/>
          </a:bodyPr>
          <a:lstStyle/>
          <a:p>
            <a:r>
              <a:rPr lang="en-US" sz="900" dirty="0" smtClean="0">
                <a:solidFill>
                  <a:schemeClr val="bg2"/>
                </a:solidFill>
              </a:rPr>
              <a:t>Virtual Network</a:t>
            </a:r>
            <a:endParaRPr lang="en-US" sz="900" dirty="0">
              <a:solidFill>
                <a:schemeClr val="bg2"/>
              </a:solidFill>
            </a:endParaRPr>
          </a:p>
        </p:txBody>
      </p:sp>
      <p:sp>
        <p:nvSpPr>
          <p:cNvPr id="49" name="TextBox 48"/>
          <p:cNvSpPr txBox="1"/>
          <p:nvPr/>
        </p:nvSpPr>
        <p:spPr>
          <a:xfrm>
            <a:off x="6569589" y="4142660"/>
            <a:ext cx="1067707" cy="230832"/>
          </a:xfrm>
          <a:prstGeom prst="rect">
            <a:avLst/>
          </a:prstGeom>
          <a:noFill/>
        </p:spPr>
        <p:txBody>
          <a:bodyPr wrap="square" rtlCol="0">
            <a:spAutoFit/>
          </a:bodyPr>
          <a:lstStyle/>
          <a:p>
            <a:r>
              <a:rPr lang="en-US" sz="900" dirty="0" smtClean="0">
                <a:solidFill>
                  <a:schemeClr val="bg2"/>
                </a:solidFill>
              </a:rPr>
              <a:t>Load Balancer</a:t>
            </a:r>
            <a:endParaRPr lang="en-US" sz="900" dirty="0">
              <a:solidFill>
                <a:schemeClr val="bg2"/>
              </a:solidFill>
            </a:endParaRPr>
          </a:p>
        </p:txBody>
      </p:sp>
      <p:pic>
        <p:nvPicPr>
          <p:cNvPr id="50" name="Picture 49"/>
          <p:cNvPicPr>
            <a:picLocks noChangeAspect="1"/>
          </p:cNvPicPr>
          <p:nvPr/>
        </p:nvPicPr>
        <p:blipFill>
          <a:blip r:embed="rId15"/>
          <a:stretch>
            <a:fillRect/>
          </a:stretch>
        </p:blipFill>
        <p:spPr>
          <a:xfrm>
            <a:off x="6808528" y="3824394"/>
            <a:ext cx="333813" cy="333813"/>
          </a:xfrm>
          <a:prstGeom prst="rect">
            <a:avLst/>
          </a:prstGeom>
        </p:spPr>
      </p:pic>
      <p:pic>
        <p:nvPicPr>
          <p:cNvPr id="51" name="Picture 50"/>
          <p:cNvPicPr>
            <a:picLocks noChangeAspect="1"/>
          </p:cNvPicPr>
          <p:nvPr/>
        </p:nvPicPr>
        <p:blipFill>
          <a:blip r:embed="rId16"/>
          <a:stretch>
            <a:fillRect/>
          </a:stretch>
        </p:blipFill>
        <p:spPr>
          <a:xfrm>
            <a:off x="7909908" y="3824394"/>
            <a:ext cx="386751" cy="335518"/>
          </a:xfrm>
          <a:prstGeom prst="rect">
            <a:avLst/>
          </a:prstGeom>
        </p:spPr>
      </p:pic>
      <p:sp>
        <p:nvSpPr>
          <p:cNvPr id="52" name="TextBox 51"/>
          <p:cNvSpPr txBox="1"/>
          <p:nvPr/>
        </p:nvSpPr>
        <p:spPr>
          <a:xfrm>
            <a:off x="7659364" y="4140955"/>
            <a:ext cx="1067707" cy="230832"/>
          </a:xfrm>
          <a:prstGeom prst="rect">
            <a:avLst/>
          </a:prstGeom>
          <a:noFill/>
        </p:spPr>
        <p:txBody>
          <a:bodyPr wrap="square" rtlCol="0">
            <a:spAutoFit/>
          </a:bodyPr>
          <a:lstStyle/>
          <a:p>
            <a:r>
              <a:rPr lang="en-US" sz="900" dirty="0" smtClean="0">
                <a:solidFill>
                  <a:schemeClr val="bg2"/>
                </a:solidFill>
              </a:rPr>
              <a:t>Traffic Manager</a:t>
            </a:r>
            <a:endParaRPr lang="en-US" sz="900" dirty="0">
              <a:solidFill>
                <a:schemeClr val="bg2"/>
              </a:solidFill>
            </a:endParaRPr>
          </a:p>
        </p:txBody>
      </p:sp>
      <p:sp>
        <p:nvSpPr>
          <p:cNvPr id="53" name="Rectangle 52"/>
          <p:cNvSpPr/>
          <p:nvPr/>
        </p:nvSpPr>
        <p:spPr>
          <a:xfrm>
            <a:off x="304363" y="4428439"/>
            <a:ext cx="2680378" cy="25297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IaaS (Infrastructure as a </a:t>
            </a:r>
            <a:r>
              <a:rPr lang="en-US" sz="1100" dirty="0" smtClean="0"/>
              <a:t>Service)</a:t>
            </a:r>
            <a:endParaRPr lang="en-US" sz="1100" dirty="0"/>
          </a:p>
        </p:txBody>
      </p:sp>
      <p:sp>
        <p:nvSpPr>
          <p:cNvPr id="54" name="Rectangle 53"/>
          <p:cNvSpPr/>
          <p:nvPr/>
        </p:nvSpPr>
        <p:spPr>
          <a:xfrm>
            <a:off x="3036003" y="4427971"/>
            <a:ext cx="2680378" cy="25297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PaaS (Platform as a Service)</a:t>
            </a:r>
          </a:p>
        </p:txBody>
      </p:sp>
      <p:sp>
        <p:nvSpPr>
          <p:cNvPr id="55" name="Rectangle 54"/>
          <p:cNvSpPr/>
          <p:nvPr/>
        </p:nvSpPr>
        <p:spPr>
          <a:xfrm>
            <a:off x="5767643" y="4443087"/>
            <a:ext cx="2995356" cy="25297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SaaS (Software as a Service</a:t>
            </a:r>
            <a:r>
              <a:rPr lang="en-US" sz="1200" dirty="0" smtClean="0"/>
              <a:t>)</a:t>
            </a:r>
            <a:endParaRPr lang="en-US" sz="1200" dirty="0"/>
          </a:p>
        </p:txBody>
      </p:sp>
      <p:pic>
        <p:nvPicPr>
          <p:cNvPr id="4" name="Picture 3"/>
          <p:cNvPicPr>
            <a:picLocks noChangeAspect="1"/>
          </p:cNvPicPr>
          <p:nvPr/>
        </p:nvPicPr>
        <p:blipFill>
          <a:blip r:embed="rId17"/>
          <a:stretch>
            <a:fillRect/>
          </a:stretch>
        </p:blipFill>
        <p:spPr>
          <a:xfrm>
            <a:off x="8060934" y="812383"/>
            <a:ext cx="338328" cy="338328"/>
          </a:xfrm>
          <a:prstGeom prst="rect">
            <a:avLst/>
          </a:prstGeom>
        </p:spPr>
      </p:pic>
      <p:sp>
        <p:nvSpPr>
          <p:cNvPr id="56" name="TextBox 55"/>
          <p:cNvSpPr txBox="1"/>
          <p:nvPr/>
        </p:nvSpPr>
        <p:spPr>
          <a:xfrm>
            <a:off x="7889296" y="1153948"/>
            <a:ext cx="1067707" cy="230832"/>
          </a:xfrm>
          <a:prstGeom prst="rect">
            <a:avLst/>
          </a:prstGeom>
          <a:noFill/>
        </p:spPr>
        <p:txBody>
          <a:bodyPr wrap="square" rtlCol="0">
            <a:spAutoFit/>
          </a:bodyPr>
          <a:lstStyle/>
          <a:p>
            <a:r>
              <a:rPr lang="en-US" sz="900" dirty="0" smtClean="0">
                <a:solidFill>
                  <a:schemeClr val="bg2"/>
                </a:solidFill>
              </a:rPr>
              <a:t>Logic Apps</a:t>
            </a:r>
            <a:endParaRPr lang="en-US" sz="900" dirty="0">
              <a:solidFill>
                <a:schemeClr val="bg2"/>
              </a:solidFill>
            </a:endParaRPr>
          </a:p>
        </p:txBody>
      </p:sp>
      <p:pic>
        <p:nvPicPr>
          <p:cNvPr id="8" name="Picture 7"/>
          <p:cNvPicPr>
            <a:picLocks noChangeAspect="1"/>
          </p:cNvPicPr>
          <p:nvPr/>
        </p:nvPicPr>
        <p:blipFill>
          <a:blip r:embed="rId18"/>
          <a:stretch>
            <a:fillRect/>
          </a:stretch>
        </p:blipFill>
        <p:spPr>
          <a:xfrm>
            <a:off x="8173437" y="1621238"/>
            <a:ext cx="415108" cy="348155"/>
          </a:xfrm>
          <a:prstGeom prst="rect">
            <a:avLst/>
          </a:prstGeom>
        </p:spPr>
      </p:pic>
      <p:sp>
        <p:nvSpPr>
          <p:cNvPr id="58" name="TextBox 57"/>
          <p:cNvSpPr txBox="1"/>
          <p:nvPr/>
        </p:nvSpPr>
        <p:spPr>
          <a:xfrm>
            <a:off x="6280153" y="1956159"/>
            <a:ext cx="1067707" cy="230832"/>
          </a:xfrm>
          <a:prstGeom prst="rect">
            <a:avLst/>
          </a:prstGeom>
          <a:noFill/>
        </p:spPr>
        <p:txBody>
          <a:bodyPr wrap="square" rtlCol="0">
            <a:spAutoFit/>
          </a:bodyPr>
          <a:lstStyle/>
          <a:p>
            <a:r>
              <a:rPr lang="en-US" sz="900" dirty="0" smtClean="0">
                <a:solidFill>
                  <a:schemeClr val="bg2"/>
                </a:solidFill>
              </a:rPr>
              <a:t>Functions</a:t>
            </a:r>
            <a:endParaRPr lang="en-US" sz="900" dirty="0">
              <a:solidFill>
                <a:schemeClr val="bg2"/>
              </a:solidFill>
            </a:endParaRPr>
          </a:p>
        </p:txBody>
      </p:sp>
      <p:sp>
        <p:nvSpPr>
          <p:cNvPr id="59" name="TextBox 58"/>
          <p:cNvSpPr txBox="1"/>
          <p:nvPr/>
        </p:nvSpPr>
        <p:spPr>
          <a:xfrm>
            <a:off x="7917675" y="1950759"/>
            <a:ext cx="1067707" cy="230832"/>
          </a:xfrm>
          <a:prstGeom prst="rect">
            <a:avLst/>
          </a:prstGeom>
          <a:noFill/>
        </p:spPr>
        <p:txBody>
          <a:bodyPr wrap="square" rtlCol="0">
            <a:spAutoFit/>
          </a:bodyPr>
          <a:lstStyle/>
          <a:p>
            <a:r>
              <a:rPr lang="en-US" sz="900" dirty="0" smtClean="0">
                <a:solidFill>
                  <a:schemeClr val="bg2"/>
                </a:solidFill>
              </a:rPr>
              <a:t>Cloud Service</a:t>
            </a:r>
            <a:endParaRPr lang="en-US" sz="900" dirty="0">
              <a:solidFill>
                <a:schemeClr val="bg2"/>
              </a:solidFill>
            </a:endParaRPr>
          </a:p>
        </p:txBody>
      </p:sp>
      <p:pic>
        <p:nvPicPr>
          <p:cNvPr id="60" name="Picture 59"/>
          <p:cNvPicPr>
            <a:picLocks noChangeAspect="1"/>
          </p:cNvPicPr>
          <p:nvPr/>
        </p:nvPicPr>
        <p:blipFill>
          <a:blip r:embed="rId19"/>
          <a:stretch>
            <a:fillRect/>
          </a:stretch>
        </p:blipFill>
        <p:spPr>
          <a:xfrm>
            <a:off x="6399219" y="2412654"/>
            <a:ext cx="359190" cy="370411"/>
          </a:xfrm>
          <a:prstGeom prst="rect">
            <a:avLst/>
          </a:prstGeom>
        </p:spPr>
      </p:pic>
      <p:sp>
        <p:nvSpPr>
          <p:cNvPr id="61" name="TextBox 60"/>
          <p:cNvSpPr txBox="1"/>
          <p:nvPr/>
        </p:nvSpPr>
        <p:spPr>
          <a:xfrm>
            <a:off x="6187194" y="2750090"/>
            <a:ext cx="1100635" cy="230832"/>
          </a:xfrm>
          <a:prstGeom prst="rect">
            <a:avLst/>
          </a:prstGeom>
          <a:noFill/>
        </p:spPr>
        <p:txBody>
          <a:bodyPr wrap="square" rtlCol="0">
            <a:spAutoFit/>
          </a:bodyPr>
          <a:lstStyle>
            <a:defPPr>
              <a:defRPr lang="en-US"/>
            </a:defPPr>
            <a:lvl1pPr>
              <a:defRPr sz="900">
                <a:solidFill>
                  <a:schemeClr val="bg2"/>
                </a:solidFill>
              </a:defRPr>
            </a:lvl1pPr>
          </a:lstStyle>
          <a:p>
            <a:r>
              <a:rPr lang="en-US" dirty="0"/>
              <a:t>Disk Storage</a:t>
            </a:r>
          </a:p>
        </p:txBody>
      </p:sp>
      <p:pic>
        <p:nvPicPr>
          <p:cNvPr id="62" name="Picture 61"/>
          <p:cNvPicPr>
            <a:picLocks noChangeAspect="1"/>
          </p:cNvPicPr>
          <p:nvPr/>
        </p:nvPicPr>
        <p:blipFill>
          <a:blip r:embed="rId20"/>
          <a:stretch>
            <a:fillRect/>
          </a:stretch>
        </p:blipFill>
        <p:spPr>
          <a:xfrm>
            <a:off x="6432004" y="3128794"/>
            <a:ext cx="315516" cy="339328"/>
          </a:xfrm>
          <a:prstGeom prst="rect">
            <a:avLst/>
          </a:prstGeom>
        </p:spPr>
      </p:pic>
      <p:sp>
        <p:nvSpPr>
          <p:cNvPr id="64" name="TextBox 63"/>
          <p:cNvSpPr txBox="1"/>
          <p:nvPr/>
        </p:nvSpPr>
        <p:spPr>
          <a:xfrm>
            <a:off x="6043389" y="3442386"/>
            <a:ext cx="1160041" cy="230832"/>
          </a:xfrm>
          <a:prstGeom prst="rect">
            <a:avLst/>
          </a:prstGeom>
          <a:noFill/>
        </p:spPr>
        <p:txBody>
          <a:bodyPr wrap="square" rtlCol="0">
            <a:spAutoFit/>
          </a:bodyPr>
          <a:lstStyle>
            <a:defPPr>
              <a:defRPr lang="en-US"/>
            </a:defPPr>
            <a:lvl1pPr>
              <a:defRPr sz="900">
                <a:solidFill>
                  <a:schemeClr val="bg2"/>
                </a:solidFill>
              </a:defRPr>
            </a:lvl1pPr>
          </a:lstStyle>
          <a:p>
            <a:r>
              <a:rPr lang="en-US" dirty="0"/>
              <a:t>Machine  Learning</a:t>
            </a:r>
          </a:p>
        </p:txBody>
      </p:sp>
    </p:spTree>
    <p:extLst>
      <p:ext uri="{BB962C8B-B14F-4D97-AF65-F5344CB8AC3E}">
        <p14:creationId xmlns:p14="http://schemas.microsoft.com/office/powerpoint/2010/main" val="1879178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 name="Diagram 178"/>
          <p:cNvGraphicFramePr/>
          <p:nvPr>
            <p:extLst>
              <p:ext uri="{D42A27DB-BD31-4B8C-83A1-F6EECF244321}">
                <p14:modId xmlns:p14="http://schemas.microsoft.com/office/powerpoint/2010/main" val="1884108766"/>
              </p:ext>
            </p:extLst>
          </p:nvPr>
        </p:nvGraphicFramePr>
        <p:xfrm>
          <a:off x="2437324" y="390769"/>
          <a:ext cx="339809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24213" y="233427"/>
            <a:ext cx="8458638" cy="455444"/>
          </a:xfrm>
        </p:spPr>
        <p:txBody>
          <a:bodyPr>
            <a:normAutofit fontScale="90000"/>
          </a:bodyPr>
          <a:lstStyle/>
          <a:p>
            <a:r>
              <a:rPr lang="en-US" dirty="0" smtClean="0"/>
              <a:t>Azure Cloud Data Validation Framework</a:t>
            </a:r>
            <a:r>
              <a:rPr lang="en-US" dirty="0"/>
              <a:t/>
            </a:r>
            <a:br>
              <a:rPr lang="en-US" dirty="0"/>
            </a:br>
            <a:endParaRPr lang="en-US" dirty="0"/>
          </a:p>
        </p:txBody>
      </p:sp>
      <p:sp>
        <p:nvSpPr>
          <p:cNvPr id="6" name="TextBox 5"/>
          <p:cNvSpPr txBox="1"/>
          <p:nvPr/>
        </p:nvSpPr>
        <p:spPr>
          <a:xfrm>
            <a:off x="494303" y="584035"/>
            <a:ext cx="908386" cy="246221"/>
          </a:xfrm>
          <a:prstGeom prst="rect">
            <a:avLst/>
          </a:prstGeom>
          <a:noFill/>
        </p:spPr>
        <p:txBody>
          <a:bodyPr wrap="square" rtlCol="0">
            <a:spAutoFit/>
          </a:bodyPr>
          <a:lstStyle/>
          <a:p>
            <a:r>
              <a:rPr lang="en-US" sz="1000" b="1" dirty="0"/>
              <a:t>On Premise</a:t>
            </a:r>
          </a:p>
        </p:txBody>
      </p:sp>
      <p:grpSp>
        <p:nvGrpSpPr>
          <p:cNvPr id="21" name="Group 20"/>
          <p:cNvGrpSpPr/>
          <p:nvPr/>
        </p:nvGrpSpPr>
        <p:grpSpPr>
          <a:xfrm>
            <a:off x="2078279" y="714578"/>
            <a:ext cx="6704572" cy="207749"/>
            <a:chOff x="4953000" y="1143505"/>
            <a:chExt cx="9401450" cy="332399"/>
          </a:xfrm>
        </p:grpSpPr>
        <p:sp>
          <p:nvSpPr>
            <p:cNvPr id="5" name="Rectangle 4"/>
            <p:cNvSpPr/>
            <p:nvPr/>
          </p:nvSpPr>
          <p:spPr>
            <a:xfrm>
              <a:off x="4953000" y="1143505"/>
              <a:ext cx="9401450" cy="276999"/>
            </a:xfrm>
            <a:prstGeom prst="rect">
              <a:avLst/>
            </a:prstGeom>
            <a:solidFill>
              <a:srgbClr val="007FE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solidFill>
                  <a:schemeClr val="bg1"/>
                </a:solidFill>
              </a:endParaRPr>
            </a:p>
          </p:txBody>
        </p:sp>
        <p:sp>
          <p:nvSpPr>
            <p:cNvPr id="32" name="TextBox 31"/>
            <p:cNvSpPr txBox="1"/>
            <p:nvPr/>
          </p:nvSpPr>
          <p:spPr>
            <a:xfrm>
              <a:off x="5362066" y="1143505"/>
              <a:ext cx="610938" cy="332399"/>
            </a:xfrm>
            <a:prstGeom prst="rect">
              <a:avLst/>
            </a:prstGeom>
            <a:noFill/>
          </p:spPr>
          <p:txBody>
            <a:bodyPr wrap="none" rtlCol="0">
              <a:spAutoFit/>
            </a:bodyPr>
            <a:lstStyle/>
            <a:p>
              <a:r>
                <a:rPr lang="en-US" sz="750" dirty="0">
                  <a:solidFill>
                    <a:schemeClr val="bg1"/>
                  </a:solidFill>
                </a:rPr>
                <a:t>IaaS</a:t>
              </a:r>
            </a:p>
          </p:txBody>
        </p:sp>
        <p:sp>
          <p:nvSpPr>
            <p:cNvPr id="33" name="TextBox 32"/>
            <p:cNvSpPr txBox="1"/>
            <p:nvPr/>
          </p:nvSpPr>
          <p:spPr>
            <a:xfrm>
              <a:off x="9165674" y="1143505"/>
              <a:ext cx="669926" cy="332399"/>
            </a:xfrm>
            <a:prstGeom prst="rect">
              <a:avLst/>
            </a:prstGeom>
            <a:noFill/>
          </p:spPr>
          <p:txBody>
            <a:bodyPr wrap="none" rtlCol="0">
              <a:spAutoFit/>
            </a:bodyPr>
            <a:lstStyle/>
            <a:p>
              <a:r>
                <a:rPr lang="en-US" sz="750" dirty="0">
                  <a:solidFill>
                    <a:schemeClr val="bg1"/>
                  </a:solidFill>
                </a:rPr>
                <a:t>PaaS</a:t>
              </a:r>
            </a:p>
          </p:txBody>
        </p:sp>
        <p:sp>
          <p:nvSpPr>
            <p:cNvPr id="34" name="TextBox 33"/>
            <p:cNvSpPr txBox="1"/>
            <p:nvPr/>
          </p:nvSpPr>
          <p:spPr>
            <a:xfrm>
              <a:off x="13059050" y="1143505"/>
              <a:ext cx="669926" cy="332399"/>
            </a:xfrm>
            <a:prstGeom prst="rect">
              <a:avLst/>
            </a:prstGeom>
            <a:noFill/>
          </p:spPr>
          <p:txBody>
            <a:bodyPr wrap="none" rtlCol="0">
              <a:spAutoFit/>
            </a:bodyPr>
            <a:lstStyle/>
            <a:p>
              <a:r>
                <a:rPr lang="en-US" sz="750" dirty="0">
                  <a:solidFill>
                    <a:schemeClr val="bg1"/>
                  </a:solidFill>
                </a:rPr>
                <a:t>SaaS</a:t>
              </a:r>
            </a:p>
          </p:txBody>
        </p:sp>
      </p:grpSp>
      <p:sp>
        <p:nvSpPr>
          <p:cNvPr id="8" name="Rectangle 7"/>
          <p:cNvSpPr/>
          <p:nvPr/>
        </p:nvSpPr>
        <p:spPr>
          <a:xfrm>
            <a:off x="2043478" y="606995"/>
            <a:ext cx="6780164" cy="312118"/>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9" name="TextBox 8"/>
          <p:cNvSpPr txBox="1"/>
          <p:nvPr/>
        </p:nvSpPr>
        <p:spPr>
          <a:xfrm>
            <a:off x="4810225" y="554558"/>
            <a:ext cx="752130" cy="207749"/>
          </a:xfrm>
          <a:prstGeom prst="rect">
            <a:avLst/>
          </a:prstGeom>
          <a:noFill/>
        </p:spPr>
        <p:txBody>
          <a:bodyPr wrap="none" rtlCol="0">
            <a:spAutoFit/>
          </a:bodyPr>
          <a:lstStyle/>
          <a:p>
            <a:pPr algn="ctr"/>
            <a:r>
              <a:rPr lang="en-US" sz="750" b="1" dirty="0"/>
              <a:t>Azure Cloud</a:t>
            </a:r>
          </a:p>
        </p:txBody>
      </p:sp>
      <p:sp>
        <p:nvSpPr>
          <p:cNvPr id="38" name="Rectangle 37"/>
          <p:cNvSpPr/>
          <p:nvPr/>
        </p:nvSpPr>
        <p:spPr>
          <a:xfrm>
            <a:off x="535094" y="616781"/>
            <a:ext cx="827729" cy="243698"/>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b="1" dirty="0"/>
          </a:p>
        </p:txBody>
      </p:sp>
      <p:cxnSp>
        <p:nvCxnSpPr>
          <p:cNvPr id="12" name="Straight Connector 11"/>
          <p:cNvCxnSpPr/>
          <p:nvPr/>
        </p:nvCxnSpPr>
        <p:spPr>
          <a:xfrm flipV="1">
            <a:off x="103780" y="952500"/>
            <a:ext cx="8967136" cy="43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1" name="Right Arrow 170"/>
          <p:cNvSpPr/>
          <p:nvPr/>
        </p:nvSpPr>
        <p:spPr>
          <a:xfrm>
            <a:off x="1432959" y="699097"/>
            <a:ext cx="499464" cy="137970"/>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80" name="Rectangle 179"/>
          <p:cNvSpPr/>
          <p:nvPr/>
        </p:nvSpPr>
        <p:spPr>
          <a:xfrm>
            <a:off x="224129" y="4054613"/>
            <a:ext cx="8642487" cy="640612"/>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81" name="Rectangle 180"/>
          <p:cNvSpPr/>
          <p:nvPr/>
        </p:nvSpPr>
        <p:spPr>
          <a:xfrm>
            <a:off x="224129" y="4414453"/>
            <a:ext cx="737390" cy="134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8" b="1" dirty="0">
                <a:solidFill>
                  <a:schemeClr val="accent6">
                    <a:lumMod val="50000"/>
                  </a:schemeClr>
                </a:solidFill>
              </a:rPr>
              <a:t>QA Tools &amp; </a:t>
            </a:r>
          </a:p>
          <a:p>
            <a:pPr algn="ctr"/>
            <a:r>
              <a:rPr lang="en-US" sz="688" b="1" dirty="0">
                <a:solidFill>
                  <a:schemeClr val="accent6">
                    <a:lumMod val="50000"/>
                  </a:schemeClr>
                </a:solidFill>
              </a:rPr>
              <a:t>Accelerators</a:t>
            </a:r>
          </a:p>
        </p:txBody>
      </p:sp>
      <p:pic>
        <p:nvPicPr>
          <p:cNvPr id="182" name="Picture 2" descr="tools-icon-dc03032e7a208bddbb6a0e52463db320.png (475×474)"/>
          <p:cNvPicPr>
            <a:picLocks noChangeAspect="1" noChangeArrowheads="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358" y="4135555"/>
            <a:ext cx="142291" cy="168675"/>
          </a:xfrm>
          <a:prstGeom prst="rect">
            <a:avLst/>
          </a:prstGeom>
          <a:noFill/>
          <a:extLst>
            <a:ext uri="{909E8E84-426E-40DD-AFC4-6F175D3DCCD1}">
              <a14:hiddenFill xmlns:a14="http://schemas.microsoft.com/office/drawing/2010/main">
                <a:solidFill>
                  <a:srgbClr val="FFFFFF"/>
                </a:solidFill>
              </a14:hiddenFill>
            </a:ext>
          </a:extLst>
        </p:spPr>
      </p:pic>
      <p:sp>
        <p:nvSpPr>
          <p:cNvPr id="183" name="Rectangle 182"/>
          <p:cNvSpPr/>
          <p:nvPr/>
        </p:nvSpPr>
        <p:spPr>
          <a:xfrm>
            <a:off x="984306" y="4064981"/>
            <a:ext cx="913805" cy="584775"/>
          </a:xfrm>
          <a:prstGeom prst="rect">
            <a:avLst/>
          </a:prstGeom>
          <a:ln>
            <a:solidFill>
              <a:schemeClr val="bg2">
                <a:lumMod val="75000"/>
              </a:schemeClr>
            </a:solidFill>
          </a:ln>
        </p:spPr>
        <p:txBody>
          <a:bodyPr wrap="square">
            <a:spAutoFit/>
          </a:bodyPr>
          <a:lstStyle/>
          <a:p>
            <a:pPr defTabSz="685723"/>
            <a:r>
              <a:rPr lang="en-US" sz="800" b="1" kern="0" dirty="0">
                <a:latin typeface="Calibri" panose="020F0502020204030204"/>
              </a:rPr>
              <a:t>BRAVO : Big data Framework for Validation &amp; Optimization</a:t>
            </a:r>
          </a:p>
        </p:txBody>
      </p:sp>
      <p:pic>
        <p:nvPicPr>
          <p:cNvPr id="184" name="Picture 183"/>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803301" y="4221301"/>
            <a:ext cx="348184" cy="355420"/>
          </a:xfrm>
          <a:prstGeom prst="rect">
            <a:avLst/>
          </a:prstGeom>
        </p:spPr>
      </p:pic>
      <p:sp>
        <p:nvSpPr>
          <p:cNvPr id="185" name="TextBox 184"/>
          <p:cNvSpPr txBox="1"/>
          <p:nvPr/>
        </p:nvSpPr>
        <p:spPr>
          <a:xfrm>
            <a:off x="2135260" y="4523743"/>
            <a:ext cx="1294923" cy="161670"/>
          </a:xfrm>
          <a:prstGeom prst="rect">
            <a:avLst/>
          </a:prstGeom>
          <a:noFill/>
        </p:spPr>
        <p:txBody>
          <a:bodyPr wrap="square" lIns="45806" tIns="22903" rIns="45806" bIns="22903"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888528"/>
            <a:r>
              <a:rPr lang="en-US" sz="750" dirty="0">
                <a:solidFill>
                  <a:schemeClr val="tx2"/>
                </a:solidFill>
                <a:latin typeface="Segoe UI "/>
              </a:rPr>
              <a:t>Source Data Analyzer</a:t>
            </a:r>
            <a:endParaRPr lang="en-IN" sz="750" dirty="0">
              <a:solidFill>
                <a:schemeClr val="tx2"/>
              </a:solidFill>
              <a:latin typeface="Segoe UI "/>
            </a:endParaRPr>
          </a:p>
        </p:txBody>
      </p:sp>
      <p:sp>
        <p:nvSpPr>
          <p:cNvPr id="186" name="TextBox 185"/>
          <p:cNvSpPr txBox="1"/>
          <p:nvPr/>
        </p:nvSpPr>
        <p:spPr>
          <a:xfrm>
            <a:off x="3279628" y="4544289"/>
            <a:ext cx="1415333" cy="161670"/>
          </a:xfrm>
          <a:prstGeom prst="rect">
            <a:avLst/>
          </a:prstGeom>
          <a:noFill/>
        </p:spPr>
        <p:txBody>
          <a:bodyPr wrap="square" lIns="45806" tIns="22903" rIns="45806" bIns="22903"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888528"/>
            <a:r>
              <a:rPr lang="en-US" sz="750" dirty="0">
                <a:solidFill>
                  <a:schemeClr val="tx2"/>
                </a:solidFill>
                <a:latin typeface="Segoe UI "/>
              </a:rPr>
              <a:t>Data Ingestion QA</a:t>
            </a:r>
            <a:endParaRPr lang="en-IN" sz="750" dirty="0">
              <a:solidFill>
                <a:schemeClr val="tx2"/>
              </a:solidFill>
              <a:latin typeface="Segoe UI "/>
            </a:endParaRPr>
          </a:p>
        </p:txBody>
      </p:sp>
      <p:sp>
        <p:nvSpPr>
          <p:cNvPr id="187" name="TextBox 186"/>
          <p:cNvSpPr txBox="1"/>
          <p:nvPr/>
        </p:nvSpPr>
        <p:spPr>
          <a:xfrm>
            <a:off x="4619458" y="4549131"/>
            <a:ext cx="1529004" cy="161670"/>
          </a:xfrm>
          <a:prstGeom prst="rect">
            <a:avLst/>
          </a:prstGeom>
          <a:noFill/>
        </p:spPr>
        <p:txBody>
          <a:bodyPr wrap="square" lIns="45806" tIns="22903" rIns="45806" bIns="22903"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888528"/>
            <a:r>
              <a:rPr lang="en-US" sz="750" dirty="0">
                <a:solidFill>
                  <a:schemeClr val="tx2"/>
                </a:solidFill>
                <a:latin typeface="Segoe UI "/>
              </a:rPr>
              <a:t>Data Lake Processing QA</a:t>
            </a:r>
            <a:endParaRPr lang="en-IN" sz="750" dirty="0">
              <a:solidFill>
                <a:schemeClr val="tx2"/>
              </a:solidFill>
              <a:latin typeface="Segoe UI "/>
            </a:endParaRPr>
          </a:p>
        </p:txBody>
      </p:sp>
      <p:pic>
        <p:nvPicPr>
          <p:cNvPr id="188" name="Picture 4" descr="C:\Users\366267\Desktop\an1.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6655787" y="4308406"/>
            <a:ext cx="393186" cy="216366"/>
          </a:xfrm>
          <a:prstGeom prst="rect">
            <a:avLst/>
          </a:prstGeom>
          <a:noFill/>
          <a:extLst>
            <a:ext uri="{909E8E84-426E-40DD-AFC4-6F175D3DCCD1}">
              <a14:hiddenFill xmlns:a14="http://schemas.microsoft.com/office/drawing/2010/main">
                <a:solidFill>
                  <a:srgbClr val="FFFFFF"/>
                </a:solidFill>
              </a14:hiddenFill>
            </a:ext>
          </a:extLst>
        </p:spPr>
      </p:pic>
      <p:sp>
        <p:nvSpPr>
          <p:cNvPr id="189" name="TextBox 188"/>
          <p:cNvSpPr txBox="1"/>
          <p:nvPr/>
        </p:nvSpPr>
        <p:spPr>
          <a:xfrm>
            <a:off x="6212411" y="4543992"/>
            <a:ext cx="1250294" cy="161670"/>
          </a:xfrm>
          <a:prstGeom prst="rect">
            <a:avLst/>
          </a:prstGeom>
          <a:noFill/>
        </p:spPr>
        <p:txBody>
          <a:bodyPr wrap="square" lIns="45806" tIns="22903" rIns="45806" bIns="22903"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888528"/>
            <a:r>
              <a:rPr lang="en-US" sz="750" dirty="0">
                <a:solidFill>
                  <a:schemeClr val="tx2"/>
                </a:solidFill>
                <a:latin typeface="Segoe UI "/>
              </a:rPr>
              <a:t>Analytics QA</a:t>
            </a:r>
            <a:endParaRPr lang="en-IN" sz="750" dirty="0">
              <a:solidFill>
                <a:schemeClr val="tx2"/>
              </a:solidFill>
              <a:latin typeface="Segoe UI "/>
            </a:endParaRPr>
          </a:p>
        </p:txBody>
      </p:sp>
      <p:pic>
        <p:nvPicPr>
          <p:cNvPr id="190" name="Picture 6" descr="C:\Users\366267\Desktop\Capture61.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804233" y="4268496"/>
            <a:ext cx="318933" cy="288165"/>
          </a:xfrm>
          <a:prstGeom prst="rect">
            <a:avLst/>
          </a:prstGeom>
          <a:noFill/>
          <a:extLst>
            <a:ext uri="{909E8E84-426E-40DD-AFC4-6F175D3DCCD1}">
              <a14:hiddenFill xmlns:a14="http://schemas.microsoft.com/office/drawing/2010/main">
                <a:solidFill>
                  <a:srgbClr val="FFFFFF"/>
                </a:solidFill>
              </a14:hiddenFill>
            </a:ext>
          </a:extLst>
        </p:spPr>
      </p:pic>
      <p:sp>
        <p:nvSpPr>
          <p:cNvPr id="191" name="TextBox 190"/>
          <p:cNvSpPr txBox="1"/>
          <p:nvPr/>
        </p:nvSpPr>
        <p:spPr>
          <a:xfrm>
            <a:off x="7477189" y="4561776"/>
            <a:ext cx="1102134" cy="161670"/>
          </a:xfrm>
          <a:prstGeom prst="rect">
            <a:avLst/>
          </a:prstGeom>
          <a:noFill/>
        </p:spPr>
        <p:txBody>
          <a:bodyPr wrap="square" lIns="45806" tIns="22903" rIns="45806" bIns="22903" rtlCol="0">
            <a:spAutoFit/>
          </a:bodyPr>
          <a:lstStyle>
            <a:defPPr>
              <a:defRPr lang="en-US"/>
            </a:defPPr>
            <a:lvl1pPr>
              <a:defRPr sz="2400" b="1">
                <a:latin typeface="Segoe UI Semibold" panose="020B0702040204020203" pitchFamily="34" charset="0"/>
                <a:cs typeface="Segoe UI Semilight" panose="020B0402040204020203" pitchFamily="34" charset="0"/>
              </a:defRPr>
            </a:lvl1pPr>
          </a:lstStyle>
          <a:p>
            <a:pPr algn="ctr" defTabSz="888528"/>
            <a:r>
              <a:rPr lang="en-US" sz="750" dirty="0">
                <a:solidFill>
                  <a:schemeClr val="tx2"/>
                </a:solidFill>
                <a:latin typeface="Segoe UI "/>
              </a:rPr>
              <a:t>Text Mining QA</a:t>
            </a:r>
            <a:endParaRPr lang="en-IN" sz="750" dirty="0">
              <a:solidFill>
                <a:schemeClr val="tx2"/>
              </a:solidFill>
              <a:latin typeface="Segoe UI "/>
            </a:endParaRPr>
          </a:p>
        </p:txBody>
      </p:sp>
      <p:grpSp>
        <p:nvGrpSpPr>
          <p:cNvPr id="10" name="Group 9"/>
          <p:cNvGrpSpPr/>
          <p:nvPr/>
        </p:nvGrpSpPr>
        <p:grpSpPr>
          <a:xfrm>
            <a:off x="2485400" y="4199777"/>
            <a:ext cx="389576" cy="313642"/>
            <a:chOff x="3975160" y="6789103"/>
            <a:chExt cx="960534" cy="501827"/>
          </a:xfrm>
        </p:grpSpPr>
        <p:sp>
          <p:nvSpPr>
            <p:cNvPr id="193" name="Oval 192"/>
            <p:cNvSpPr/>
            <p:nvPr/>
          </p:nvSpPr>
          <p:spPr>
            <a:xfrm>
              <a:off x="3975160" y="6789103"/>
              <a:ext cx="960534" cy="501827"/>
            </a:xfrm>
            <a:prstGeom prst="ellipse">
              <a:avLst/>
            </a:prstGeom>
            <a:solidFill>
              <a:srgbClr val="449492"/>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sp>
          <p:nvSpPr>
            <p:cNvPr id="194" name="Oval 193"/>
            <p:cNvSpPr/>
            <p:nvPr/>
          </p:nvSpPr>
          <p:spPr>
            <a:xfrm>
              <a:off x="4082408" y="6832650"/>
              <a:ext cx="738832" cy="414733"/>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pic>
          <p:nvPicPr>
            <p:cNvPr id="195" name="Picture 7" descr="C:\Users\366267\Desktop\Capture1.png"/>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4111535" y="6868653"/>
              <a:ext cx="709705" cy="3476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3706994" y="4217425"/>
            <a:ext cx="418502" cy="310134"/>
            <a:chOff x="3706265" y="4251212"/>
            <a:chExt cx="418502" cy="310134"/>
          </a:xfrm>
        </p:grpSpPr>
        <p:grpSp>
          <p:nvGrpSpPr>
            <p:cNvPr id="4" name="Group 3"/>
            <p:cNvGrpSpPr/>
            <p:nvPr/>
          </p:nvGrpSpPr>
          <p:grpSpPr>
            <a:xfrm>
              <a:off x="3706265" y="4251212"/>
              <a:ext cx="418502" cy="310134"/>
              <a:chOff x="5880160" y="6801939"/>
              <a:chExt cx="878685" cy="496214"/>
            </a:xfrm>
          </p:grpSpPr>
          <p:sp>
            <p:nvSpPr>
              <p:cNvPr id="199" name="Oval 198"/>
              <p:cNvSpPr/>
              <p:nvPr/>
            </p:nvSpPr>
            <p:spPr>
              <a:xfrm>
                <a:off x="5880160" y="6801939"/>
                <a:ext cx="878685" cy="496214"/>
              </a:xfrm>
              <a:prstGeom prst="ellipse">
                <a:avLst/>
              </a:prstGeom>
              <a:solidFill>
                <a:srgbClr val="449492"/>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sp>
            <p:nvSpPr>
              <p:cNvPr id="200" name="Oval 199"/>
              <p:cNvSpPr/>
              <p:nvPr/>
            </p:nvSpPr>
            <p:spPr>
              <a:xfrm>
                <a:off x="5959078" y="6852614"/>
                <a:ext cx="726186" cy="410094"/>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grpSp>
        <p:pic>
          <p:nvPicPr>
            <p:cNvPr id="198" name="Picture 3" descr="C:\Users\366267\Desktop\Capture31.png"/>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741677" y="4289681"/>
              <a:ext cx="330954" cy="2361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5062834" y="4231551"/>
            <a:ext cx="391727" cy="300347"/>
            <a:chOff x="8100835" y="6826935"/>
            <a:chExt cx="903525" cy="480555"/>
          </a:xfrm>
        </p:grpSpPr>
        <p:sp>
          <p:nvSpPr>
            <p:cNvPr id="202" name="Oval 201"/>
            <p:cNvSpPr/>
            <p:nvPr/>
          </p:nvSpPr>
          <p:spPr>
            <a:xfrm>
              <a:off x="8100835" y="6826935"/>
              <a:ext cx="903525" cy="480555"/>
            </a:xfrm>
            <a:prstGeom prst="ellipse">
              <a:avLst/>
            </a:prstGeom>
            <a:solidFill>
              <a:srgbClr val="449492"/>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sp>
          <p:nvSpPr>
            <p:cNvPr id="203" name="Oval 202"/>
            <p:cNvSpPr/>
            <p:nvPr/>
          </p:nvSpPr>
          <p:spPr>
            <a:xfrm>
              <a:off x="8181984" y="6868636"/>
              <a:ext cx="746715" cy="397153"/>
            </a:xfrm>
            <a:prstGeom prst="ellipse">
              <a:avLst/>
            </a:prstGeom>
            <a:solidFill>
              <a:sysClr val="window" lastClr="FFFFFF">
                <a:lumMod val="85000"/>
              </a:sysClr>
            </a:solidFill>
            <a:ln w="12700" cap="flat" cmpd="sng" algn="ctr">
              <a:noFill/>
              <a:prstDash val="solid"/>
              <a:miter lim="800000"/>
            </a:ln>
            <a:effectLst/>
          </p:spPr>
          <p:txBody>
            <a:bodyPr rtlCol="0" anchor="ctr"/>
            <a:lstStyle/>
            <a:p>
              <a:pPr algn="ctr" defTabSz="888528">
                <a:defRPr/>
              </a:pPr>
              <a:endParaRPr lang="en-IN" sz="1250" kern="0" dirty="0">
                <a:solidFill>
                  <a:prstClr val="black"/>
                </a:solidFill>
                <a:latin typeface="Calibri" panose="020F0502020204030204" pitchFamily="34" charset="0"/>
              </a:endParaRPr>
            </a:p>
          </p:txBody>
        </p:sp>
        <p:pic>
          <p:nvPicPr>
            <p:cNvPr id="204" name="Picture 4" descr="C:\Users\366267\Desktop\Capture41.png"/>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8209397" y="6890546"/>
              <a:ext cx="691726" cy="375242"/>
            </a:xfrm>
            <a:prstGeom prst="rect">
              <a:avLst/>
            </a:prstGeom>
            <a:noFill/>
            <a:extLst>
              <a:ext uri="{909E8E84-426E-40DD-AFC4-6F175D3DCCD1}">
                <a14:hiddenFill xmlns:a14="http://schemas.microsoft.com/office/drawing/2010/main">
                  <a:solidFill>
                    <a:srgbClr val="FFFFFF"/>
                  </a:solidFill>
                </a14:hiddenFill>
              </a:ext>
            </a:extLst>
          </p:spPr>
        </p:pic>
      </p:grpSp>
      <p:sp>
        <p:nvSpPr>
          <p:cNvPr id="209" name="Rectangle 208"/>
          <p:cNvSpPr/>
          <p:nvPr/>
        </p:nvSpPr>
        <p:spPr>
          <a:xfrm>
            <a:off x="2246905" y="3831451"/>
            <a:ext cx="3714750" cy="147440"/>
          </a:xfrm>
          <a:prstGeom prst="rect">
            <a:avLst/>
          </a:prstGeom>
          <a:solidFill>
            <a:schemeClr val="bg1">
              <a:lumMod val="75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solidFill>
                  <a:schemeClr val="tx2"/>
                </a:solidFill>
              </a:rPr>
              <a:t>Rule based Data validation &amp; Non Transformed data comparison</a:t>
            </a:r>
          </a:p>
        </p:txBody>
      </p:sp>
      <p:sp>
        <p:nvSpPr>
          <p:cNvPr id="210" name="Rectangle 209"/>
          <p:cNvSpPr/>
          <p:nvPr/>
        </p:nvSpPr>
        <p:spPr>
          <a:xfrm>
            <a:off x="6223038" y="3859758"/>
            <a:ext cx="2628900" cy="121265"/>
          </a:xfrm>
          <a:prstGeom prst="rect">
            <a:avLst/>
          </a:prstGeom>
          <a:solidFill>
            <a:schemeClr val="bg1">
              <a:lumMod val="75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solidFill>
                  <a:schemeClr val="tx2"/>
                </a:solidFill>
              </a:rPr>
              <a:t>Data Comparison, Security &amp; Performance validation</a:t>
            </a:r>
          </a:p>
        </p:txBody>
      </p:sp>
      <p:sp>
        <p:nvSpPr>
          <p:cNvPr id="213" name="Oval 212"/>
          <p:cNvSpPr/>
          <p:nvPr/>
        </p:nvSpPr>
        <p:spPr>
          <a:xfrm>
            <a:off x="2289032" y="4221851"/>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1</a:t>
            </a:r>
          </a:p>
        </p:txBody>
      </p:sp>
      <p:sp>
        <p:nvSpPr>
          <p:cNvPr id="214" name="Oval 213"/>
          <p:cNvSpPr/>
          <p:nvPr/>
        </p:nvSpPr>
        <p:spPr>
          <a:xfrm>
            <a:off x="3487644" y="4221851"/>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2</a:t>
            </a:r>
          </a:p>
        </p:txBody>
      </p:sp>
      <p:sp>
        <p:nvSpPr>
          <p:cNvPr id="215" name="Oval 214"/>
          <p:cNvSpPr/>
          <p:nvPr/>
        </p:nvSpPr>
        <p:spPr>
          <a:xfrm>
            <a:off x="4883295" y="4221851"/>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3</a:t>
            </a:r>
          </a:p>
        </p:txBody>
      </p:sp>
      <p:sp>
        <p:nvSpPr>
          <p:cNvPr id="110" name="Rectangle 109"/>
          <p:cNvSpPr/>
          <p:nvPr/>
        </p:nvSpPr>
        <p:spPr>
          <a:xfrm>
            <a:off x="2239886" y="1106054"/>
            <a:ext cx="3712248" cy="732322"/>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65" name="Rectangle 164"/>
          <p:cNvSpPr/>
          <p:nvPr/>
        </p:nvSpPr>
        <p:spPr>
          <a:xfrm>
            <a:off x="7681400" y="1240322"/>
            <a:ext cx="1145714" cy="2581111"/>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43" name="Rectangle 142"/>
          <p:cNvSpPr/>
          <p:nvPr/>
        </p:nvSpPr>
        <p:spPr>
          <a:xfrm>
            <a:off x="7988466" y="1249059"/>
            <a:ext cx="794385" cy="2513316"/>
          </a:xfrm>
          <a:prstGeom prst="rect">
            <a:avLst/>
          </a:prstGeom>
          <a:solidFill>
            <a:srgbClr val="0078D7"/>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91" name="Rectangle 90"/>
          <p:cNvSpPr/>
          <p:nvPr/>
        </p:nvSpPr>
        <p:spPr>
          <a:xfrm>
            <a:off x="2240057" y="1882227"/>
            <a:ext cx="3697605" cy="1840048"/>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85" name="Rectangle 84"/>
          <p:cNvSpPr/>
          <p:nvPr/>
        </p:nvSpPr>
        <p:spPr>
          <a:xfrm>
            <a:off x="190500" y="1092756"/>
            <a:ext cx="760095" cy="171450"/>
          </a:xfrm>
          <a:prstGeom prst="rect">
            <a:avLst/>
          </a:prstGeom>
          <a:solidFill>
            <a:srgbClr val="00B0F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solidFill>
                  <a:schemeClr val="bg2"/>
                </a:solidFill>
              </a:rPr>
              <a:t>Source</a:t>
            </a:r>
          </a:p>
        </p:txBody>
      </p:sp>
      <p:grpSp>
        <p:nvGrpSpPr>
          <p:cNvPr id="20" name="Group 19"/>
          <p:cNvGrpSpPr/>
          <p:nvPr/>
        </p:nvGrpSpPr>
        <p:grpSpPr>
          <a:xfrm>
            <a:off x="190500" y="1339632"/>
            <a:ext cx="757996" cy="2392136"/>
            <a:chOff x="304800" y="2143411"/>
            <a:chExt cx="1212794" cy="3827417"/>
          </a:xfrm>
        </p:grpSpPr>
        <p:pic>
          <p:nvPicPr>
            <p:cNvPr id="47" name="Picture 46"/>
            <p:cNvPicPr>
              <a:picLocks noChangeAspect="1"/>
            </p:cNvPicPr>
            <p:nvPr/>
          </p:nvPicPr>
          <p:blipFill>
            <a:blip r:embed="rId15"/>
            <a:stretch>
              <a:fillRect/>
            </a:stretch>
          </p:blipFill>
          <p:spPr>
            <a:xfrm>
              <a:off x="586181" y="2847235"/>
              <a:ext cx="627731" cy="301957"/>
            </a:xfrm>
            <a:prstGeom prst="rect">
              <a:avLst/>
            </a:prstGeom>
          </p:spPr>
        </p:pic>
        <p:pic>
          <p:nvPicPr>
            <p:cNvPr id="48" name="Picture 47"/>
            <p:cNvPicPr>
              <a:picLocks noChangeAspect="1"/>
            </p:cNvPicPr>
            <p:nvPr/>
          </p:nvPicPr>
          <p:blipFill>
            <a:blip r:embed="rId16"/>
            <a:stretch>
              <a:fillRect/>
            </a:stretch>
          </p:blipFill>
          <p:spPr>
            <a:xfrm>
              <a:off x="550791" y="2215714"/>
              <a:ext cx="707673" cy="287677"/>
            </a:xfrm>
            <a:prstGeom prst="rect">
              <a:avLst/>
            </a:prstGeom>
          </p:spPr>
        </p:pic>
        <p:pic>
          <p:nvPicPr>
            <p:cNvPr id="49" name="Picture 48"/>
            <p:cNvPicPr>
              <a:picLocks noChangeAspect="1"/>
            </p:cNvPicPr>
            <p:nvPr/>
          </p:nvPicPr>
          <p:blipFill>
            <a:blip r:embed="rId17"/>
            <a:stretch>
              <a:fillRect/>
            </a:stretch>
          </p:blipFill>
          <p:spPr>
            <a:xfrm>
              <a:off x="572044" y="2561870"/>
              <a:ext cx="704723" cy="226887"/>
            </a:xfrm>
            <a:prstGeom prst="rect">
              <a:avLst/>
            </a:prstGeom>
          </p:spPr>
        </p:pic>
        <p:pic>
          <p:nvPicPr>
            <p:cNvPr id="50" name="Picture 49"/>
            <p:cNvPicPr>
              <a:picLocks noChangeAspect="1"/>
            </p:cNvPicPr>
            <p:nvPr/>
          </p:nvPicPr>
          <p:blipFill>
            <a:blip r:embed="rId18"/>
            <a:stretch>
              <a:fillRect/>
            </a:stretch>
          </p:blipFill>
          <p:spPr>
            <a:xfrm>
              <a:off x="616032" y="3207671"/>
              <a:ext cx="642432" cy="348475"/>
            </a:xfrm>
            <a:prstGeom prst="rect">
              <a:avLst/>
            </a:prstGeom>
          </p:spPr>
        </p:pic>
        <p:grpSp>
          <p:nvGrpSpPr>
            <p:cNvPr id="15" name="Group 14"/>
            <p:cNvGrpSpPr/>
            <p:nvPr/>
          </p:nvGrpSpPr>
          <p:grpSpPr>
            <a:xfrm>
              <a:off x="674463" y="3614625"/>
              <a:ext cx="567335" cy="617035"/>
              <a:chOff x="674463" y="3614625"/>
              <a:chExt cx="567335" cy="617035"/>
            </a:xfrm>
          </p:grpSpPr>
          <p:pic>
            <p:nvPicPr>
              <p:cNvPr id="51" name="Picture 50" descr="Related image"/>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8276" y="3614625"/>
                <a:ext cx="319162" cy="3410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74463" y="3930039"/>
                <a:ext cx="567335" cy="301621"/>
              </a:xfrm>
              <a:prstGeom prst="rect">
                <a:avLst/>
              </a:prstGeom>
              <a:noFill/>
            </p:spPr>
            <p:txBody>
              <a:bodyPr wrap="none" rtlCol="0">
                <a:spAutoFit/>
              </a:bodyPr>
              <a:lstStyle/>
              <a:p>
                <a:r>
                  <a:rPr lang="en-US" sz="625" dirty="0"/>
                  <a:t>Files</a:t>
                </a:r>
              </a:p>
            </p:txBody>
          </p:sp>
        </p:grpSp>
        <p:grpSp>
          <p:nvGrpSpPr>
            <p:cNvPr id="19" name="Group 18"/>
            <p:cNvGrpSpPr/>
            <p:nvPr/>
          </p:nvGrpSpPr>
          <p:grpSpPr>
            <a:xfrm>
              <a:off x="605222" y="4253227"/>
              <a:ext cx="764826" cy="601584"/>
              <a:chOff x="605222" y="4253227"/>
              <a:chExt cx="764826" cy="601584"/>
            </a:xfrm>
          </p:grpSpPr>
          <p:pic>
            <p:nvPicPr>
              <p:cNvPr id="17" name="Picture 16"/>
              <p:cNvPicPr>
                <a:picLocks noChangeAspect="1"/>
              </p:cNvPicPr>
              <p:nvPr/>
            </p:nvPicPr>
            <p:blipFill>
              <a:blip r:embed="rId20"/>
              <a:stretch>
                <a:fillRect/>
              </a:stretch>
            </p:blipFill>
            <p:spPr>
              <a:xfrm>
                <a:off x="803291" y="4253227"/>
                <a:ext cx="323850" cy="354861"/>
              </a:xfrm>
              <a:prstGeom prst="rect">
                <a:avLst/>
              </a:prstGeom>
            </p:spPr>
          </p:pic>
          <p:sp>
            <p:nvSpPr>
              <p:cNvPr id="55" name="TextBox 54"/>
              <p:cNvSpPr txBox="1"/>
              <p:nvPr/>
            </p:nvSpPr>
            <p:spPr>
              <a:xfrm>
                <a:off x="605222" y="4553190"/>
                <a:ext cx="764826" cy="301621"/>
              </a:xfrm>
              <a:prstGeom prst="rect">
                <a:avLst/>
              </a:prstGeom>
              <a:noFill/>
            </p:spPr>
            <p:txBody>
              <a:bodyPr wrap="none" rtlCol="0">
                <a:spAutoFit/>
              </a:bodyPr>
              <a:lstStyle/>
              <a:p>
                <a:r>
                  <a:rPr lang="en-US" sz="625" dirty="0"/>
                  <a:t>SQL DB</a:t>
                </a:r>
              </a:p>
            </p:txBody>
          </p:sp>
        </p:grpSp>
        <p:sp>
          <p:nvSpPr>
            <p:cNvPr id="80" name="Rectangle 79"/>
            <p:cNvSpPr/>
            <p:nvPr/>
          </p:nvSpPr>
          <p:spPr>
            <a:xfrm>
              <a:off x="304800" y="2143411"/>
              <a:ext cx="1212794" cy="3827417"/>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28" name="Picture 27"/>
            <p:cNvPicPr>
              <a:picLocks noChangeAspect="1"/>
            </p:cNvPicPr>
            <p:nvPr/>
          </p:nvPicPr>
          <p:blipFill>
            <a:blip r:embed="rId21"/>
            <a:stretch>
              <a:fillRect/>
            </a:stretch>
          </p:blipFill>
          <p:spPr>
            <a:xfrm>
              <a:off x="410952" y="4888617"/>
              <a:ext cx="987552" cy="470215"/>
            </a:xfrm>
            <a:prstGeom prst="rect">
              <a:avLst/>
            </a:prstGeom>
          </p:spPr>
        </p:pic>
        <p:pic>
          <p:nvPicPr>
            <p:cNvPr id="29" name="Picture 28"/>
            <p:cNvPicPr>
              <a:picLocks noChangeAspect="1"/>
            </p:cNvPicPr>
            <p:nvPr/>
          </p:nvPicPr>
          <p:blipFill>
            <a:blip r:embed="rId22"/>
            <a:stretch>
              <a:fillRect/>
            </a:stretch>
          </p:blipFill>
          <p:spPr>
            <a:xfrm>
              <a:off x="437146" y="5395661"/>
              <a:ext cx="990600" cy="491945"/>
            </a:xfrm>
            <a:prstGeom prst="rect">
              <a:avLst/>
            </a:prstGeom>
          </p:spPr>
        </p:pic>
      </p:grpSp>
      <p:sp>
        <p:nvSpPr>
          <p:cNvPr id="86" name="Rectangle 85"/>
          <p:cNvSpPr/>
          <p:nvPr/>
        </p:nvSpPr>
        <p:spPr>
          <a:xfrm>
            <a:off x="1126463" y="1105948"/>
            <a:ext cx="907310" cy="158258"/>
          </a:xfrm>
          <a:prstGeom prst="rect">
            <a:avLst/>
          </a:prstGeom>
          <a:solidFill>
            <a:srgbClr val="00B0F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solidFill>
                  <a:schemeClr val="bg2"/>
                </a:solidFill>
              </a:rPr>
              <a:t>Ingestion</a:t>
            </a:r>
          </a:p>
        </p:txBody>
      </p:sp>
      <p:pic>
        <p:nvPicPr>
          <p:cNvPr id="44" name="Picture 43"/>
          <p:cNvPicPr>
            <a:picLocks noChangeAspect="1"/>
          </p:cNvPicPr>
          <p:nvPr/>
        </p:nvPicPr>
        <p:blipFill>
          <a:blip r:embed="rId23"/>
          <a:stretch>
            <a:fillRect/>
          </a:stretch>
        </p:blipFill>
        <p:spPr>
          <a:xfrm>
            <a:off x="2536484" y="2740036"/>
            <a:ext cx="488156" cy="369094"/>
          </a:xfrm>
          <a:prstGeom prst="rect">
            <a:avLst/>
          </a:prstGeom>
        </p:spPr>
      </p:pic>
      <p:sp>
        <p:nvSpPr>
          <p:cNvPr id="45" name="Rectangle 44"/>
          <p:cNvSpPr/>
          <p:nvPr/>
        </p:nvSpPr>
        <p:spPr>
          <a:xfrm>
            <a:off x="2368716" y="2649532"/>
            <a:ext cx="3448506" cy="833628"/>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56" name="Picture 55"/>
          <p:cNvPicPr>
            <a:picLocks noChangeAspect="1"/>
          </p:cNvPicPr>
          <p:nvPr/>
        </p:nvPicPr>
        <p:blipFill>
          <a:blip r:embed="rId24"/>
          <a:stretch>
            <a:fillRect/>
          </a:stretch>
        </p:blipFill>
        <p:spPr>
          <a:xfrm>
            <a:off x="5343534" y="3286094"/>
            <a:ext cx="357188" cy="369094"/>
          </a:xfrm>
          <a:prstGeom prst="rect">
            <a:avLst/>
          </a:prstGeom>
        </p:spPr>
      </p:pic>
      <p:sp>
        <p:nvSpPr>
          <p:cNvPr id="112" name="Rectangle 111"/>
          <p:cNvSpPr/>
          <p:nvPr/>
        </p:nvSpPr>
        <p:spPr>
          <a:xfrm>
            <a:off x="2301142" y="1122228"/>
            <a:ext cx="3600450" cy="171450"/>
          </a:xfrm>
          <a:prstGeom prst="rect">
            <a:avLst/>
          </a:prstGeom>
          <a:gradFill flip="none" rotWithShape="1">
            <a:gsLst>
              <a:gs pos="0">
                <a:srgbClr val="007FE1"/>
              </a:gs>
              <a:gs pos="100000">
                <a:srgbClr val="007FE1">
                  <a:tint val="44500"/>
                  <a:satMod val="160000"/>
                </a:srgbClr>
              </a:gs>
              <a:gs pos="100000">
                <a:srgbClr val="007FE1">
                  <a:tint val="23500"/>
                  <a:satMod val="160000"/>
                </a:srgbClr>
              </a:gs>
            </a:gsLst>
            <a:lin ang="18900000" scaled="1"/>
            <a:tileRect/>
          </a:gra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dirty="0" smtClean="0">
                <a:solidFill>
                  <a:schemeClr val="bg1"/>
                </a:solidFill>
              </a:rPr>
              <a:t>Compute [Processing /Transformation]</a:t>
            </a:r>
            <a:endParaRPr lang="en-US" sz="875" dirty="0">
              <a:solidFill>
                <a:schemeClr val="bg1"/>
              </a:solidFill>
            </a:endParaRPr>
          </a:p>
        </p:txBody>
      </p:sp>
      <p:pic>
        <p:nvPicPr>
          <p:cNvPr id="114" name="Picture 113"/>
          <p:cNvPicPr>
            <a:picLocks noChangeAspect="1"/>
          </p:cNvPicPr>
          <p:nvPr/>
        </p:nvPicPr>
        <p:blipFill>
          <a:blip r:embed="rId25"/>
          <a:stretch>
            <a:fillRect/>
          </a:stretch>
        </p:blipFill>
        <p:spPr>
          <a:xfrm>
            <a:off x="3880476" y="1332899"/>
            <a:ext cx="428625" cy="363141"/>
          </a:xfrm>
          <a:prstGeom prst="rect">
            <a:avLst/>
          </a:prstGeom>
        </p:spPr>
      </p:pic>
      <p:pic>
        <p:nvPicPr>
          <p:cNvPr id="115" name="Picture 114"/>
          <p:cNvPicPr>
            <a:picLocks noChangeAspect="1"/>
          </p:cNvPicPr>
          <p:nvPr/>
        </p:nvPicPr>
        <p:blipFill>
          <a:blip r:embed="rId26"/>
          <a:stretch>
            <a:fillRect/>
          </a:stretch>
        </p:blipFill>
        <p:spPr>
          <a:xfrm>
            <a:off x="5338656" y="1326329"/>
            <a:ext cx="440531" cy="363141"/>
          </a:xfrm>
          <a:prstGeom prst="rect">
            <a:avLst/>
          </a:prstGeom>
        </p:spPr>
      </p:pic>
      <p:pic>
        <p:nvPicPr>
          <p:cNvPr id="116" name="Picture 115"/>
          <p:cNvPicPr>
            <a:picLocks noChangeAspect="1"/>
          </p:cNvPicPr>
          <p:nvPr/>
        </p:nvPicPr>
        <p:blipFill>
          <a:blip r:embed="rId27"/>
          <a:stretch>
            <a:fillRect/>
          </a:stretch>
        </p:blipFill>
        <p:spPr>
          <a:xfrm>
            <a:off x="2416342" y="1332899"/>
            <a:ext cx="434578" cy="345281"/>
          </a:xfrm>
          <a:prstGeom prst="rect">
            <a:avLst/>
          </a:prstGeom>
        </p:spPr>
      </p:pic>
      <p:sp>
        <p:nvSpPr>
          <p:cNvPr id="122" name="Rectangle 121"/>
          <p:cNvSpPr/>
          <p:nvPr/>
        </p:nvSpPr>
        <p:spPr>
          <a:xfrm>
            <a:off x="2368716" y="2117480"/>
            <a:ext cx="3448506" cy="490123"/>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123" name="Picture 122"/>
          <p:cNvPicPr>
            <a:picLocks noChangeAspect="1"/>
          </p:cNvPicPr>
          <p:nvPr/>
        </p:nvPicPr>
        <p:blipFill>
          <a:blip r:embed="rId28"/>
          <a:stretch>
            <a:fillRect/>
          </a:stretch>
        </p:blipFill>
        <p:spPr>
          <a:xfrm>
            <a:off x="5108019" y="2802704"/>
            <a:ext cx="308698" cy="351235"/>
          </a:xfrm>
          <a:prstGeom prst="rect">
            <a:avLst/>
          </a:prstGeom>
        </p:spPr>
      </p:pic>
      <p:pic>
        <p:nvPicPr>
          <p:cNvPr id="125" name="Picture 124"/>
          <p:cNvPicPr>
            <a:picLocks noChangeAspect="1"/>
          </p:cNvPicPr>
          <p:nvPr/>
        </p:nvPicPr>
        <p:blipFill>
          <a:blip r:embed="rId29"/>
          <a:stretch>
            <a:fillRect/>
          </a:stretch>
        </p:blipFill>
        <p:spPr>
          <a:xfrm>
            <a:off x="4175128" y="2812128"/>
            <a:ext cx="315516" cy="339328"/>
          </a:xfrm>
          <a:prstGeom prst="rect">
            <a:avLst/>
          </a:prstGeom>
        </p:spPr>
      </p:pic>
      <p:pic>
        <p:nvPicPr>
          <p:cNvPr id="128" name="Picture 127"/>
          <p:cNvPicPr>
            <a:picLocks noChangeAspect="1"/>
          </p:cNvPicPr>
          <p:nvPr/>
        </p:nvPicPr>
        <p:blipFill>
          <a:blip r:embed="rId30"/>
          <a:stretch>
            <a:fillRect/>
          </a:stretch>
        </p:blipFill>
        <p:spPr>
          <a:xfrm>
            <a:off x="3392366" y="2748559"/>
            <a:ext cx="305756" cy="339328"/>
          </a:xfrm>
          <a:prstGeom prst="rect">
            <a:avLst/>
          </a:prstGeom>
        </p:spPr>
      </p:pic>
      <p:grpSp>
        <p:nvGrpSpPr>
          <p:cNvPr id="13" name="Group 12"/>
          <p:cNvGrpSpPr/>
          <p:nvPr/>
        </p:nvGrpSpPr>
        <p:grpSpPr>
          <a:xfrm>
            <a:off x="987592" y="1945454"/>
            <a:ext cx="1225438" cy="846171"/>
            <a:chOff x="1580146" y="3112726"/>
            <a:chExt cx="1960701" cy="1353873"/>
          </a:xfrm>
        </p:grpSpPr>
        <p:pic>
          <p:nvPicPr>
            <p:cNvPr id="37" name="Picture 36"/>
            <p:cNvPicPr>
              <a:picLocks noChangeAspect="1"/>
            </p:cNvPicPr>
            <p:nvPr/>
          </p:nvPicPr>
          <p:blipFill>
            <a:blip r:embed="rId31"/>
            <a:stretch>
              <a:fillRect/>
            </a:stretch>
          </p:blipFill>
          <p:spPr>
            <a:xfrm>
              <a:off x="2213947" y="3390906"/>
              <a:ext cx="685800" cy="714375"/>
            </a:xfrm>
            <a:prstGeom prst="rect">
              <a:avLst/>
            </a:prstGeom>
          </p:spPr>
        </p:pic>
        <p:sp>
          <p:nvSpPr>
            <p:cNvPr id="87" name="Right Arrow 86"/>
            <p:cNvSpPr/>
            <p:nvPr/>
          </p:nvSpPr>
          <p:spPr>
            <a:xfrm rot="20620591">
              <a:off x="1580146" y="4184602"/>
              <a:ext cx="838200" cy="265436"/>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42" name="Right Arrow 41"/>
            <p:cNvSpPr/>
            <p:nvPr/>
          </p:nvSpPr>
          <p:spPr>
            <a:xfrm>
              <a:off x="1733179" y="3724281"/>
              <a:ext cx="430912" cy="222337"/>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89" name="Right Arrow 88"/>
            <p:cNvSpPr/>
            <p:nvPr/>
          </p:nvSpPr>
          <p:spPr>
            <a:xfrm>
              <a:off x="2966611" y="3730544"/>
              <a:ext cx="430912" cy="222337"/>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30" name="Right Arrow 129"/>
            <p:cNvSpPr/>
            <p:nvPr/>
          </p:nvSpPr>
          <p:spPr>
            <a:xfrm rot="1027459">
              <a:off x="2702647" y="4201163"/>
              <a:ext cx="838200" cy="265436"/>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31" name="Right Arrow 130"/>
            <p:cNvSpPr/>
            <p:nvPr/>
          </p:nvSpPr>
          <p:spPr>
            <a:xfrm rot="20620591">
              <a:off x="2691738" y="3118989"/>
              <a:ext cx="838200" cy="265436"/>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32" name="Right Arrow 131"/>
            <p:cNvSpPr/>
            <p:nvPr/>
          </p:nvSpPr>
          <p:spPr>
            <a:xfrm rot="1027459">
              <a:off x="1583848" y="3112726"/>
              <a:ext cx="838200" cy="265436"/>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grpSp>
      <p:sp>
        <p:nvSpPr>
          <p:cNvPr id="134" name="Rectangle 133"/>
          <p:cNvSpPr/>
          <p:nvPr/>
        </p:nvSpPr>
        <p:spPr>
          <a:xfrm>
            <a:off x="1126463" y="3039912"/>
            <a:ext cx="908168" cy="672512"/>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35" name="Rectangle 134"/>
          <p:cNvSpPr/>
          <p:nvPr/>
        </p:nvSpPr>
        <p:spPr>
          <a:xfrm>
            <a:off x="1125088" y="2850244"/>
            <a:ext cx="908685" cy="160020"/>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t>Real – time Data</a:t>
            </a:r>
          </a:p>
        </p:txBody>
      </p:sp>
      <p:pic>
        <p:nvPicPr>
          <p:cNvPr id="136" name="Picture 135"/>
          <p:cNvPicPr>
            <a:picLocks noChangeAspect="1"/>
          </p:cNvPicPr>
          <p:nvPr/>
        </p:nvPicPr>
        <p:blipFill>
          <a:blip r:embed="rId32"/>
          <a:stretch>
            <a:fillRect/>
          </a:stretch>
        </p:blipFill>
        <p:spPr>
          <a:xfrm>
            <a:off x="1606716" y="3177751"/>
            <a:ext cx="315516" cy="291703"/>
          </a:xfrm>
          <a:prstGeom prst="rect">
            <a:avLst/>
          </a:prstGeom>
        </p:spPr>
      </p:pic>
      <p:pic>
        <p:nvPicPr>
          <p:cNvPr id="138" name="Picture 137"/>
          <p:cNvPicPr>
            <a:picLocks noChangeAspect="1"/>
          </p:cNvPicPr>
          <p:nvPr/>
        </p:nvPicPr>
        <p:blipFill>
          <a:blip r:embed="rId33"/>
          <a:stretch>
            <a:fillRect/>
          </a:stretch>
        </p:blipFill>
        <p:spPr>
          <a:xfrm>
            <a:off x="1178092" y="3296014"/>
            <a:ext cx="308223" cy="291703"/>
          </a:xfrm>
          <a:prstGeom prst="rect">
            <a:avLst/>
          </a:prstGeom>
        </p:spPr>
      </p:pic>
      <p:sp>
        <p:nvSpPr>
          <p:cNvPr id="139" name="Right Arrow 138"/>
          <p:cNvSpPr/>
          <p:nvPr/>
        </p:nvSpPr>
        <p:spPr>
          <a:xfrm>
            <a:off x="987591" y="3378118"/>
            <a:ext cx="114300" cy="138961"/>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40" name="Right Arrow 139"/>
          <p:cNvSpPr/>
          <p:nvPr/>
        </p:nvSpPr>
        <p:spPr>
          <a:xfrm>
            <a:off x="2082966" y="3374204"/>
            <a:ext cx="114300" cy="138961"/>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45" name="Right Arrow 144"/>
          <p:cNvSpPr/>
          <p:nvPr/>
        </p:nvSpPr>
        <p:spPr>
          <a:xfrm>
            <a:off x="6002575" y="2671288"/>
            <a:ext cx="171450" cy="137160"/>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46" name="TextBox 145"/>
          <p:cNvSpPr txBox="1"/>
          <p:nvPr/>
        </p:nvSpPr>
        <p:spPr>
          <a:xfrm>
            <a:off x="3884187" y="1682088"/>
            <a:ext cx="537327" cy="188513"/>
          </a:xfrm>
          <a:prstGeom prst="rect">
            <a:avLst/>
          </a:prstGeom>
          <a:noFill/>
        </p:spPr>
        <p:txBody>
          <a:bodyPr wrap="none" rtlCol="0">
            <a:spAutoFit/>
          </a:bodyPr>
          <a:lstStyle/>
          <a:p>
            <a:r>
              <a:rPr lang="en-US" sz="625" dirty="0"/>
              <a:t>Web Role</a:t>
            </a:r>
          </a:p>
        </p:txBody>
      </p:sp>
      <p:sp>
        <p:nvSpPr>
          <p:cNvPr id="147" name="TextBox 146"/>
          <p:cNvSpPr txBox="1"/>
          <p:nvPr/>
        </p:nvSpPr>
        <p:spPr>
          <a:xfrm>
            <a:off x="5285092" y="1675295"/>
            <a:ext cx="631904" cy="188513"/>
          </a:xfrm>
          <a:prstGeom prst="rect">
            <a:avLst/>
          </a:prstGeom>
          <a:noFill/>
        </p:spPr>
        <p:txBody>
          <a:bodyPr wrap="none" rtlCol="0">
            <a:spAutoFit/>
          </a:bodyPr>
          <a:lstStyle/>
          <a:p>
            <a:r>
              <a:rPr lang="en-US" sz="625" dirty="0"/>
              <a:t>Worker Role</a:t>
            </a:r>
          </a:p>
        </p:txBody>
      </p:sp>
      <p:sp>
        <p:nvSpPr>
          <p:cNvPr id="148" name="TextBox 147"/>
          <p:cNvSpPr txBox="1"/>
          <p:nvPr/>
        </p:nvSpPr>
        <p:spPr>
          <a:xfrm>
            <a:off x="2418474" y="1668420"/>
            <a:ext cx="492443" cy="188513"/>
          </a:xfrm>
          <a:prstGeom prst="rect">
            <a:avLst/>
          </a:prstGeom>
          <a:noFill/>
        </p:spPr>
        <p:txBody>
          <a:bodyPr wrap="none" rtlCol="0">
            <a:spAutoFit/>
          </a:bodyPr>
          <a:lstStyle/>
          <a:p>
            <a:r>
              <a:rPr lang="en-US" sz="625" dirty="0"/>
              <a:t>VM Role</a:t>
            </a:r>
          </a:p>
        </p:txBody>
      </p:sp>
      <p:sp>
        <p:nvSpPr>
          <p:cNvPr id="149" name="Rectangle 148"/>
          <p:cNvSpPr/>
          <p:nvPr/>
        </p:nvSpPr>
        <p:spPr>
          <a:xfrm>
            <a:off x="2368716" y="1924039"/>
            <a:ext cx="3445230" cy="116665"/>
          </a:xfrm>
          <a:prstGeom prst="rect">
            <a:avLst/>
          </a:prstGeom>
          <a:solidFill>
            <a:schemeClr val="bg1">
              <a:lumMod val="75000"/>
            </a:schemeClr>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solidFill>
                  <a:schemeClr val="tx2"/>
                </a:solidFill>
              </a:rPr>
              <a:t>Data Processing &amp; Movement</a:t>
            </a:r>
          </a:p>
        </p:txBody>
      </p:sp>
      <p:sp>
        <p:nvSpPr>
          <p:cNvPr id="150" name="TextBox 149"/>
          <p:cNvSpPr txBox="1"/>
          <p:nvPr/>
        </p:nvSpPr>
        <p:spPr>
          <a:xfrm>
            <a:off x="1102543" y="3568387"/>
            <a:ext cx="559769" cy="188513"/>
          </a:xfrm>
          <a:prstGeom prst="rect">
            <a:avLst/>
          </a:prstGeom>
          <a:noFill/>
        </p:spPr>
        <p:txBody>
          <a:bodyPr wrap="none" rtlCol="0">
            <a:spAutoFit/>
          </a:bodyPr>
          <a:lstStyle/>
          <a:p>
            <a:r>
              <a:rPr lang="en-US" sz="625" dirty="0"/>
              <a:t>Event Hub</a:t>
            </a:r>
          </a:p>
        </p:txBody>
      </p:sp>
      <p:sp>
        <p:nvSpPr>
          <p:cNvPr id="151" name="TextBox 150"/>
          <p:cNvSpPr txBox="1"/>
          <p:nvPr/>
        </p:nvSpPr>
        <p:spPr>
          <a:xfrm>
            <a:off x="1368592" y="3040829"/>
            <a:ext cx="787395" cy="188513"/>
          </a:xfrm>
          <a:prstGeom prst="rect">
            <a:avLst/>
          </a:prstGeom>
          <a:noFill/>
        </p:spPr>
        <p:txBody>
          <a:bodyPr wrap="none" rtlCol="0">
            <a:spAutoFit/>
          </a:bodyPr>
          <a:lstStyle/>
          <a:p>
            <a:r>
              <a:rPr lang="en-US" sz="625" dirty="0"/>
              <a:t>Stream Analytics</a:t>
            </a:r>
          </a:p>
        </p:txBody>
      </p:sp>
      <p:sp>
        <p:nvSpPr>
          <p:cNvPr id="152" name="TextBox 151"/>
          <p:cNvSpPr txBox="1"/>
          <p:nvPr/>
        </p:nvSpPr>
        <p:spPr>
          <a:xfrm>
            <a:off x="2547352" y="3105455"/>
            <a:ext cx="559769" cy="188513"/>
          </a:xfrm>
          <a:prstGeom prst="rect">
            <a:avLst/>
          </a:prstGeom>
          <a:noFill/>
        </p:spPr>
        <p:txBody>
          <a:bodyPr wrap="none" rtlCol="0">
            <a:spAutoFit/>
          </a:bodyPr>
          <a:lstStyle/>
          <a:p>
            <a:r>
              <a:rPr lang="en-US" sz="625" dirty="0"/>
              <a:t>HD Insight</a:t>
            </a:r>
          </a:p>
        </p:txBody>
      </p:sp>
      <p:sp>
        <p:nvSpPr>
          <p:cNvPr id="153" name="TextBox 152"/>
          <p:cNvSpPr txBox="1"/>
          <p:nvPr/>
        </p:nvSpPr>
        <p:spPr>
          <a:xfrm>
            <a:off x="3225966" y="3115177"/>
            <a:ext cx="739305" cy="188513"/>
          </a:xfrm>
          <a:prstGeom prst="rect">
            <a:avLst/>
          </a:prstGeom>
          <a:noFill/>
        </p:spPr>
        <p:txBody>
          <a:bodyPr wrap="none" rtlCol="0">
            <a:spAutoFit/>
          </a:bodyPr>
          <a:lstStyle/>
          <a:p>
            <a:r>
              <a:rPr lang="en-US" sz="625" dirty="0"/>
              <a:t>Data lake Store</a:t>
            </a:r>
          </a:p>
        </p:txBody>
      </p:sp>
      <p:sp>
        <p:nvSpPr>
          <p:cNvPr id="154" name="TextBox 153"/>
          <p:cNvSpPr txBox="1"/>
          <p:nvPr/>
        </p:nvSpPr>
        <p:spPr>
          <a:xfrm>
            <a:off x="5098271" y="3573963"/>
            <a:ext cx="878767" cy="188513"/>
          </a:xfrm>
          <a:prstGeom prst="rect">
            <a:avLst/>
          </a:prstGeom>
          <a:noFill/>
        </p:spPr>
        <p:txBody>
          <a:bodyPr wrap="none" rtlCol="0">
            <a:spAutoFit/>
          </a:bodyPr>
          <a:lstStyle/>
          <a:p>
            <a:r>
              <a:rPr lang="en-US" sz="625" dirty="0"/>
              <a:t>Azure Data Factory</a:t>
            </a:r>
          </a:p>
        </p:txBody>
      </p:sp>
      <p:sp>
        <p:nvSpPr>
          <p:cNvPr id="155" name="TextBox 154"/>
          <p:cNvSpPr txBox="1"/>
          <p:nvPr/>
        </p:nvSpPr>
        <p:spPr>
          <a:xfrm>
            <a:off x="4130841" y="3180038"/>
            <a:ext cx="529312" cy="188513"/>
          </a:xfrm>
          <a:prstGeom prst="rect">
            <a:avLst/>
          </a:prstGeom>
          <a:noFill/>
        </p:spPr>
        <p:txBody>
          <a:bodyPr wrap="none" rtlCol="0">
            <a:spAutoFit/>
          </a:bodyPr>
          <a:lstStyle/>
          <a:p>
            <a:r>
              <a:rPr lang="en-US" sz="625" dirty="0"/>
              <a:t>Azure ML</a:t>
            </a:r>
          </a:p>
        </p:txBody>
      </p:sp>
      <p:sp>
        <p:nvSpPr>
          <p:cNvPr id="156" name="TextBox 155"/>
          <p:cNvSpPr txBox="1"/>
          <p:nvPr/>
        </p:nvSpPr>
        <p:spPr>
          <a:xfrm>
            <a:off x="4627399" y="3171156"/>
            <a:ext cx="1255472" cy="188513"/>
          </a:xfrm>
          <a:prstGeom prst="rect">
            <a:avLst/>
          </a:prstGeom>
          <a:noFill/>
        </p:spPr>
        <p:txBody>
          <a:bodyPr wrap="none" rtlCol="0">
            <a:spAutoFit/>
          </a:bodyPr>
          <a:lstStyle/>
          <a:p>
            <a:pPr algn="ctr"/>
            <a:r>
              <a:rPr lang="en-US" sz="625" dirty="0"/>
              <a:t>SQL Server Analysis Services</a:t>
            </a:r>
          </a:p>
        </p:txBody>
      </p:sp>
      <p:grpSp>
        <p:nvGrpSpPr>
          <p:cNvPr id="22" name="Group 21"/>
          <p:cNvGrpSpPr/>
          <p:nvPr/>
        </p:nvGrpSpPr>
        <p:grpSpPr>
          <a:xfrm>
            <a:off x="6226341" y="1215281"/>
            <a:ext cx="1145714" cy="2581060"/>
            <a:chOff x="9962146" y="1785550"/>
            <a:chExt cx="1833142" cy="4234250"/>
          </a:xfrm>
        </p:grpSpPr>
        <p:sp>
          <p:nvSpPr>
            <p:cNvPr id="105" name="Rectangle 104"/>
            <p:cNvSpPr/>
            <p:nvPr/>
          </p:nvSpPr>
          <p:spPr>
            <a:xfrm>
              <a:off x="10446496" y="1850532"/>
              <a:ext cx="1271026" cy="4084888"/>
            </a:xfrm>
            <a:prstGeom prst="rect">
              <a:avLst/>
            </a:prstGeom>
            <a:solidFill>
              <a:srgbClr val="007FE1"/>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pic>
          <p:nvPicPr>
            <p:cNvPr id="103" name="Picture 102"/>
            <p:cNvPicPr>
              <a:picLocks noChangeAspect="1"/>
            </p:cNvPicPr>
            <p:nvPr/>
          </p:nvPicPr>
          <p:blipFill>
            <a:blip r:embed="rId34"/>
            <a:stretch>
              <a:fillRect/>
            </a:stretch>
          </p:blipFill>
          <p:spPr>
            <a:xfrm>
              <a:off x="10589800" y="5336682"/>
              <a:ext cx="1019175" cy="400050"/>
            </a:xfrm>
            <a:prstGeom prst="rect">
              <a:avLst/>
            </a:prstGeom>
          </p:spPr>
        </p:pic>
        <p:pic>
          <p:nvPicPr>
            <p:cNvPr id="106" name="Picture 105"/>
            <p:cNvPicPr>
              <a:picLocks noChangeAspect="1"/>
            </p:cNvPicPr>
            <p:nvPr/>
          </p:nvPicPr>
          <p:blipFill>
            <a:blip r:embed="rId35"/>
            <a:stretch>
              <a:fillRect/>
            </a:stretch>
          </p:blipFill>
          <p:spPr>
            <a:xfrm>
              <a:off x="10699913" y="2761628"/>
              <a:ext cx="790575" cy="676275"/>
            </a:xfrm>
            <a:prstGeom prst="rect">
              <a:avLst/>
            </a:prstGeom>
            <a:solidFill>
              <a:srgbClr val="3333FF"/>
            </a:solidFill>
          </p:spPr>
        </p:pic>
        <p:pic>
          <p:nvPicPr>
            <p:cNvPr id="117" name="Picture 116"/>
            <p:cNvPicPr>
              <a:picLocks noChangeAspect="1"/>
            </p:cNvPicPr>
            <p:nvPr/>
          </p:nvPicPr>
          <p:blipFill>
            <a:blip r:embed="rId36"/>
            <a:stretch>
              <a:fillRect/>
            </a:stretch>
          </p:blipFill>
          <p:spPr>
            <a:xfrm>
              <a:off x="10781760" y="3698382"/>
              <a:ext cx="638175" cy="590550"/>
            </a:xfrm>
            <a:prstGeom prst="rect">
              <a:avLst/>
            </a:prstGeom>
          </p:spPr>
        </p:pic>
        <p:pic>
          <p:nvPicPr>
            <p:cNvPr id="118" name="Picture 117"/>
            <p:cNvPicPr>
              <a:picLocks noChangeAspect="1"/>
            </p:cNvPicPr>
            <p:nvPr/>
          </p:nvPicPr>
          <p:blipFill>
            <a:blip r:embed="rId37"/>
            <a:stretch>
              <a:fillRect/>
            </a:stretch>
          </p:blipFill>
          <p:spPr>
            <a:xfrm>
              <a:off x="10776278" y="1894504"/>
              <a:ext cx="590550" cy="704850"/>
            </a:xfrm>
            <a:prstGeom prst="rect">
              <a:avLst/>
            </a:prstGeom>
          </p:spPr>
        </p:pic>
        <p:pic>
          <p:nvPicPr>
            <p:cNvPr id="119" name="Picture 118"/>
            <p:cNvPicPr>
              <a:picLocks noChangeAspect="1"/>
            </p:cNvPicPr>
            <p:nvPr/>
          </p:nvPicPr>
          <p:blipFill>
            <a:blip r:embed="rId38"/>
            <a:stretch>
              <a:fillRect/>
            </a:stretch>
          </p:blipFill>
          <p:spPr>
            <a:xfrm>
              <a:off x="10845192" y="4557662"/>
              <a:ext cx="574743" cy="569470"/>
            </a:xfrm>
            <a:prstGeom prst="rect">
              <a:avLst/>
            </a:prstGeom>
          </p:spPr>
        </p:pic>
        <p:sp>
          <p:nvSpPr>
            <p:cNvPr id="157" name="TextBox 156"/>
            <p:cNvSpPr txBox="1"/>
            <p:nvPr/>
          </p:nvSpPr>
          <p:spPr>
            <a:xfrm>
              <a:off x="10858930" y="3374533"/>
              <a:ext cx="551945" cy="301621"/>
            </a:xfrm>
            <a:prstGeom prst="rect">
              <a:avLst/>
            </a:prstGeom>
            <a:noFill/>
          </p:spPr>
          <p:txBody>
            <a:bodyPr wrap="none" rtlCol="0">
              <a:spAutoFit/>
            </a:bodyPr>
            <a:lstStyle/>
            <a:p>
              <a:r>
                <a:rPr lang="en-US" sz="625" dirty="0">
                  <a:solidFill>
                    <a:schemeClr val="bg1"/>
                  </a:solidFill>
                </a:rPr>
                <a:t>Blob</a:t>
              </a:r>
            </a:p>
          </p:txBody>
        </p:sp>
        <p:sp>
          <p:nvSpPr>
            <p:cNvPr id="158" name="TextBox 157"/>
            <p:cNvSpPr txBox="1"/>
            <p:nvPr/>
          </p:nvSpPr>
          <p:spPr>
            <a:xfrm>
              <a:off x="10824546" y="4212733"/>
              <a:ext cx="682752" cy="301621"/>
            </a:xfrm>
            <a:prstGeom prst="rect">
              <a:avLst/>
            </a:prstGeom>
            <a:noFill/>
          </p:spPr>
          <p:txBody>
            <a:bodyPr wrap="none" rtlCol="0">
              <a:spAutoFit/>
            </a:bodyPr>
            <a:lstStyle/>
            <a:p>
              <a:r>
                <a:rPr lang="en-US" sz="625" dirty="0">
                  <a:solidFill>
                    <a:schemeClr val="bg1"/>
                  </a:solidFill>
                </a:rPr>
                <a:t>Tables</a:t>
              </a:r>
            </a:p>
          </p:txBody>
        </p:sp>
        <p:sp>
          <p:nvSpPr>
            <p:cNvPr id="159" name="TextBox 158"/>
            <p:cNvSpPr txBox="1"/>
            <p:nvPr/>
          </p:nvSpPr>
          <p:spPr>
            <a:xfrm>
              <a:off x="10858930" y="2518712"/>
              <a:ext cx="544253" cy="301621"/>
            </a:xfrm>
            <a:prstGeom prst="rect">
              <a:avLst/>
            </a:prstGeom>
            <a:noFill/>
          </p:spPr>
          <p:txBody>
            <a:bodyPr wrap="none" rtlCol="0">
              <a:spAutoFit/>
            </a:bodyPr>
            <a:lstStyle/>
            <a:p>
              <a:r>
                <a:rPr lang="en-US" sz="625" dirty="0">
                  <a:solidFill>
                    <a:schemeClr val="bg1"/>
                  </a:solidFill>
                </a:rPr>
                <a:t>Disk</a:t>
              </a:r>
            </a:p>
          </p:txBody>
        </p:sp>
        <p:sp>
          <p:nvSpPr>
            <p:cNvPr id="160" name="TextBox 159"/>
            <p:cNvSpPr txBox="1"/>
            <p:nvPr/>
          </p:nvSpPr>
          <p:spPr>
            <a:xfrm>
              <a:off x="10909459" y="5061886"/>
              <a:ext cx="567334" cy="301621"/>
            </a:xfrm>
            <a:prstGeom prst="rect">
              <a:avLst/>
            </a:prstGeom>
            <a:noFill/>
          </p:spPr>
          <p:txBody>
            <a:bodyPr wrap="none" rtlCol="0">
              <a:spAutoFit/>
            </a:bodyPr>
            <a:lstStyle/>
            <a:p>
              <a:r>
                <a:rPr lang="en-US" sz="625" dirty="0">
                  <a:solidFill>
                    <a:schemeClr val="bg1"/>
                  </a:solidFill>
                </a:rPr>
                <a:t>Files</a:t>
              </a:r>
            </a:p>
          </p:txBody>
        </p:sp>
        <p:sp>
          <p:nvSpPr>
            <p:cNvPr id="161" name="TextBox 160"/>
            <p:cNvSpPr txBox="1"/>
            <p:nvPr/>
          </p:nvSpPr>
          <p:spPr>
            <a:xfrm>
              <a:off x="10804688" y="5676203"/>
              <a:ext cx="682752" cy="301621"/>
            </a:xfrm>
            <a:prstGeom prst="rect">
              <a:avLst/>
            </a:prstGeom>
            <a:noFill/>
          </p:spPr>
          <p:txBody>
            <a:bodyPr wrap="none" rtlCol="0">
              <a:spAutoFit/>
            </a:bodyPr>
            <a:lstStyle/>
            <a:p>
              <a:r>
                <a:rPr lang="en-US" sz="625" dirty="0">
                  <a:solidFill>
                    <a:schemeClr val="bg1"/>
                  </a:solidFill>
                </a:rPr>
                <a:t>Queue</a:t>
              </a:r>
            </a:p>
          </p:txBody>
        </p:sp>
        <p:sp>
          <p:nvSpPr>
            <p:cNvPr id="162" name="Rectangle 161"/>
            <p:cNvSpPr/>
            <p:nvPr/>
          </p:nvSpPr>
          <p:spPr>
            <a:xfrm>
              <a:off x="9962146" y="1785550"/>
              <a:ext cx="1833142" cy="4234250"/>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63" name="Rectangle 162"/>
            <p:cNvSpPr/>
            <p:nvPr/>
          </p:nvSpPr>
          <p:spPr>
            <a:xfrm rot="16200000">
              <a:off x="8166644" y="3757056"/>
              <a:ext cx="4087368" cy="274320"/>
            </a:xfrm>
            <a:prstGeom prst="rect">
              <a:avLst/>
            </a:prstGeom>
            <a:gradFill flip="none" rotWithShape="1">
              <a:gsLst>
                <a:gs pos="0">
                  <a:srgbClr val="007FE1"/>
                </a:gs>
                <a:gs pos="100000">
                  <a:srgbClr val="007FE1">
                    <a:tint val="44500"/>
                    <a:satMod val="160000"/>
                  </a:srgbClr>
                </a:gs>
                <a:gs pos="100000">
                  <a:srgbClr val="007FE1">
                    <a:tint val="23500"/>
                    <a:satMod val="160000"/>
                  </a:srgbClr>
                </a:gs>
              </a:gsLst>
              <a:lin ang="18900000" scaled="1"/>
              <a:tileRect/>
            </a:gra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dirty="0">
                  <a:solidFill>
                    <a:schemeClr val="bg1"/>
                  </a:solidFill>
                </a:rPr>
                <a:t>Storage</a:t>
              </a:r>
            </a:p>
          </p:txBody>
        </p:sp>
      </p:grpSp>
      <p:sp>
        <p:nvSpPr>
          <p:cNvPr id="164" name="Rectangle 163"/>
          <p:cNvSpPr/>
          <p:nvPr/>
        </p:nvSpPr>
        <p:spPr>
          <a:xfrm>
            <a:off x="2442768" y="2691590"/>
            <a:ext cx="1512055" cy="689801"/>
          </a:xfrm>
          <a:prstGeom prst="rect">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166" name="Rectangle 165"/>
          <p:cNvSpPr/>
          <p:nvPr/>
        </p:nvSpPr>
        <p:spPr>
          <a:xfrm rot="16200000">
            <a:off x="6584196" y="2458746"/>
            <a:ext cx="2476095" cy="131161"/>
          </a:xfrm>
          <a:prstGeom prst="rect">
            <a:avLst/>
          </a:prstGeom>
          <a:gradFill flip="none" rotWithShape="1">
            <a:gsLst>
              <a:gs pos="0">
                <a:srgbClr val="007FE1"/>
              </a:gs>
              <a:gs pos="100000">
                <a:srgbClr val="007FE1">
                  <a:tint val="44500"/>
                  <a:satMod val="160000"/>
                </a:srgbClr>
              </a:gs>
              <a:gs pos="100000">
                <a:srgbClr val="007FE1">
                  <a:tint val="23500"/>
                  <a:satMod val="160000"/>
                </a:srgbClr>
              </a:gs>
            </a:gsLst>
            <a:lin ang="18900000" scaled="1"/>
            <a:tileRect/>
          </a:grad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75" dirty="0">
                <a:solidFill>
                  <a:schemeClr val="bg1"/>
                </a:solidFill>
              </a:rPr>
              <a:t>Visualizations</a:t>
            </a:r>
          </a:p>
        </p:txBody>
      </p:sp>
      <p:sp>
        <p:nvSpPr>
          <p:cNvPr id="172" name="Rectangle 171"/>
          <p:cNvSpPr/>
          <p:nvPr/>
        </p:nvSpPr>
        <p:spPr>
          <a:xfrm>
            <a:off x="1136168" y="1691946"/>
            <a:ext cx="907310" cy="158258"/>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t>Batch to Staging</a:t>
            </a:r>
          </a:p>
        </p:txBody>
      </p:sp>
      <p:pic>
        <p:nvPicPr>
          <p:cNvPr id="142" name="Picture 141"/>
          <p:cNvPicPr>
            <a:picLocks noChangeAspect="1"/>
          </p:cNvPicPr>
          <p:nvPr/>
        </p:nvPicPr>
        <p:blipFill>
          <a:blip r:embed="rId39"/>
          <a:stretch>
            <a:fillRect/>
          </a:stretch>
        </p:blipFill>
        <p:spPr>
          <a:xfrm>
            <a:off x="8169421" y="1279666"/>
            <a:ext cx="428625" cy="2037024"/>
          </a:xfrm>
          <a:prstGeom prst="rect">
            <a:avLst/>
          </a:prstGeom>
        </p:spPr>
      </p:pic>
      <p:sp>
        <p:nvSpPr>
          <p:cNvPr id="168" name="TextBox 167"/>
          <p:cNvSpPr txBox="1"/>
          <p:nvPr/>
        </p:nvSpPr>
        <p:spPr>
          <a:xfrm>
            <a:off x="8195011" y="1508695"/>
            <a:ext cx="401072" cy="188513"/>
          </a:xfrm>
          <a:prstGeom prst="rect">
            <a:avLst/>
          </a:prstGeom>
          <a:noFill/>
        </p:spPr>
        <p:txBody>
          <a:bodyPr wrap="none" rtlCol="0">
            <a:spAutoFit/>
          </a:bodyPr>
          <a:lstStyle/>
          <a:p>
            <a:r>
              <a:rPr lang="en-US" sz="625" dirty="0">
                <a:solidFill>
                  <a:schemeClr val="bg1"/>
                </a:solidFill>
              </a:rPr>
              <a:t>SSRS</a:t>
            </a:r>
          </a:p>
        </p:txBody>
      </p:sp>
      <p:sp>
        <p:nvSpPr>
          <p:cNvPr id="169" name="TextBox 168"/>
          <p:cNvSpPr txBox="1"/>
          <p:nvPr/>
        </p:nvSpPr>
        <p:spPr>
          <a:xfrm>
            <a:off x="8121796" y="1891792"/>
            <a:ext cx="582211" cy="188513"/>
          </a:xfrm>
          <a:prstGeom prst="rect">
            <a:avLst/>
          </a:prstGeom>
          <a:noFill/>
        </p:spPr>
        <p:txBody>
          <a:bodyPr wrap="none" rtlCol="0">
            <a:spAutoFit/>
          </a:bodyPr>
          <a:lstStyle/>
          <a:p>
            <a:r>
              <a:rPr lang="en-US" sz="625" dirty="0">
                <a:solidFill>
                  <a:schemeClr val="bg1"/>
                </a:solidFill>
              </a:rPr>
              <a:t>SharePoint</a:t>
            </a:r>
          </a:p>
        </p:txBody>
      </p:sp>
      <p:sp>
        <p:nvSpPr>
          <p:cNvPr id="170" name="TextBox 169"/>
          <p:cNvSpPr txBox="1"/>
          <p:nvPr/>
        </p:nvSpPr>
        <p:spPr>
          <a:xfrm>
            <a:off x="8190081" y="2325191"/>
            <a:ext cx="478016" cy="188513"/>
          </a:xfrm>
          <a:prstGeom prst="rect">
            <a:avLst/>
          </a:prstGeom>
          <a:noFill/>
        </p:spPr>
        <p:txBody>
          <a:bodyPr wrap="none" rtlCol="0">
            <a:spAutoFit/>
          </a:bodyPr>
          <a:lstStyle/>
          <a:p>
            <a:r>
              <a:rPr lang="en-US" sz="625" dirty="0">
                <a:solidFill>
                  <a:schemeClr val="bg1"/>
                </a:solidFill>
              </a:rPr>
              <a:t>Excel BI</a:t>
            </a:r>
          </a:p>
        </p:txBody>
      </p:sp>
      <p:sp>
        <p:nvSpPr>
          <p:cNvPr id="173" name="TextBox 172"/>
          <p:cNvSpPr txBox="1"/>
          <p:nvPr/>
        </p:nvSpPr>
        <p:spPr>
          <a:xfrm>
            <a:off x="8188614" y="2771009"/>
            <a:ext cx="510076" cy="188513"/>
          </a:xfrm>
          <a:prstGeom prst="rect">
            <a:avLst/>
          </a:prstGeom>
          <a:noFill/>
        </p:spPr>
        <p:txBody>
          <a:bodyPr wrap="none" rtlCol="0">
            <a:spAutoFit/>
          </a:bodyPr>
          <a:lstStyle/>
          <a:p>
            <a:r>
              <a:rPr lang="en-US" sz="625" dirty="0">
                <a:solidFill>
                  <a:schemeClr val="bg1"/>
                </a:solidFill>
              </a:rPr>
              <a:t>Power BI</a:t>
            </a:r>
          </a:p>
        </p:txBody>
      </p:sp>
      <p:sp>
        <p:nvSpPr>
          <p:cNvPr id="174" name="TextBox 173"/>
          <p:cNvSpPr txBox="1"/>
          <p:nvPr/>
        </p:nvSpPr>
        <p:spPr>
          <a:xfrm>
            <a:off x="8178966" y="3143095"/>
            <a:ext cx="484428" cy="188513"/>
          </a:xfrm>
          <a:prstGeom prst="rect">
            <a:avLst/>
          </a:prstGeom>
          <a:solidFill>
            <a:srgbClr val="0078D7"/>
          </a:solidFill>
        </p:spPr>
        <p:txBody>
          <a:bodyPr wrap="none" rtlCol="0">
            <a:spAutoFit/>
          </a:bodyPr>
          <a:lstStyle/>
          <a:p>
            <a:r>
              <a:rPr lang="en-US" sz="625" dirty="0">
                <a:solidFill>
                  <a:schemeClr val="bg1"/>
                </a:solidFill>
              </a:rPr>
              <a:t>Datazen</a:t>
            </a:r>
          </a:p>
        </p:txBody>
      </p:sp>
      <p:sp>
        <p:nvSpPr>
          <p:cNvPr id="177" name="Right Arrow 176"/>
          <p:cNvSpPr/>
          <p:nvPr/>
        </p:nvSpPr>
        <p:spPr>
          <a:xfrm>
            <a:off x="7447733" y="2263094"/>
            <a:ext cx="171450" cy="137160"/>
          </a:xfrm>
          <a:prstGeom prst="rightArrow">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75" dirty="0"/>
          </a:p>
        </p:txBody>
      </p:sp>
      <p:sp>
        <p:nvSpPr>
          <p:cNvPr id="205" name="Oval 204"/>
          <p:cNvSpPr/>
          <p:nvPr/>
        </p:nvSpPr>
        <p:spPr>
          <a:xfrm>
            <a:off x="848815" y="1351191"/>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1</a:t>
            </a:r>
          </a:p>
        </p:txBody>
      </p:sp>
      <p:sp>
        <p:nvSpPr>
          <p:cNvPr id="207" name="Oval 206"/>
          <p:cNvSpPr/>
          <p:nvPr/>
        </p:nvSpPr>
        <p:spPr>
          <a:xfrm>
            <a:off x="1486439" y="1429449"/>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2</a:t>
            </a:r>
          </a:p>
        </p:txBody>
      </p:sp>
      <p:sp>
        <p:nvSpPr>
          <p:cNvPr id="208" name="Oval 207"/>
          <p:cNvSpPr/>
          <p:nvPr/>
        </p:nvSpPr>
        <p:spPr>
          <a:xfrm>
            <a:off x="2360749" y="3544146"/>
            <a:ext cx="167903" cy="123306"/>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vert="horz" rtlCol="0" anchor="ctr" anchorCtr="0"/>
          <a:lstStyle/>
          <a:p>
            <a:pPr algn="ctr"/>
            <a:r>
              <a:rPr lang="en-US" sz="1200" dirty="0">
                <a:solidFill>
                  <a:srgbClr val="141414"/>
                </a:solidFill>
                <a:latin typeface="Calibri" panose="020F0502020204030204" pitchFamily="34" charset="0"/>
              </a:rPr>
              <a:t>3</a:t>
            </a:r>
          </a:p>
        </p:txBody>
      </p:sp>
      <p:sp>
        <p:nvSpPr>
          <p:cNvPr id="217" name="Rectangle 216"/>
          <p:cNvSpPr/>
          <p:nvPr/>
        </p:nvSpPr>
        <p:spPr>
          <a:xfrm>
            <a:off x="2444401" y="2159334"/>
            <a:ext cx="907310" cy="109606"/>
          </a:xfrm>
          <a:prstGeom prst="rect">
            <a:avLst/>
          </a:prstGeom>
          <a:noFill/>
          <a:ln w="12700"/>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a:t>ETL</a:t>
            </a:r>
          </a:p>
        </p:txBody>
      </p:sp>
      <p:pic>
        <p:nvPicPr>
          <p:cNvPr id="218" name="Picture 217"/>
          <p:cNvPicPr>
            <a:picLocks noChangeAspect="1"/>
          </p:cNvPicPr>
          <p:nvPr/>
        </p:nvPicPr>
        <p:blipFill>
          <a:blip r:embed="rId40"/>
          <a:stretch>
            <a:fillRect/>
          </a:stretch>
        </p:blipFill>
        <p:spPr>
          <a:xfrm>
            <a:off x="2677065" y="3256194"/>
            <a:ext cx="925274" cy="245481"/>
          </a:xfrm>
          <a:prstGeom prst="rect">
            <a:avLst/>
          </a:prstGeom>
        </p:spPr>
      </p:pic>
      <p:pic>
        <p:nvPicPr>
          <p:cNvPr id="11" name="Picture 10"/>
          <p:cNvPicPr>
            <a:picLocks noChangeAspect="1"/>
          </p:cNvPicPr>
          <p:nvPr/>
        </p:nvPicPr>
        <p:blipFill>
          <a:blip r:embed="rId41"/>
          <a:stretch>
            <a:fillRect/>
          </a:stretch>
        </p:blipFill>
        <p:spPr>
          <a:xfrm>
            <a:off x="8198459" y="3269065"/>
            <a:ext cx="419334" cy="311943"/>
          </a:xfrm>
          <a:prstGeom prst="rect">
            <a:avLst/>
          </a:prstGeom>
        </p:spPr>
      </p:pic>
      <p:pic>
        <p:nvPicPr>
          <p:cNvPr id="14" name="Picture 13"/>
          <p:cNvPicPr>
            <a:picLocks noChangeAspect="1"/>
          </p:cNvPicPr>
          <p:nvPr/>
        </p:nvPicPr>
        <p:blipFill>
          <a:blip r:embed="rId42"/>
          <a:stretch>
            <a:fillRect/>
          </a:stretch>
        </p:blipFill>
        <p:spPr>
          <a:xfrm>
            <a:off x="8213925" y="2940992"/>
            <a:ext cx="392906" cy="244078"/>
          </a:xfrm>
          <a:prstGeom prst="rect">
            <a:avLst/>
          </a:prstGeom>
        </p:spPr>
      </p:pic>
      <p:sp>
        <p:nvSpPr>
          <p:cNvPr id="176" name="TextBox 175"/>
          <p:cNvSpPr txBox="1"/>
          <p:nvPr/>
        </p:nvSpPr>
        <p:spPr>
          <a:xfrm>
            <a:off x="8195502" y="3544085"/>
            <a:ext cx="476412" cy="188513"/>
          </a:xfrm>
          <a:prstGeom prst="rect">
            <a:avLst/>
          </a:prstGeom>
          <a:solidFill>
            <a:srgbClr val="0078D7"/>
          </a:solidFill>
        </p:spPr>
        <p:txBody>
          <a:bodyPr wrap="none" rtlCol="0">
            <a:spAutoFit/>
          </a:bodyPr>
          <a:lstStyle/>
          <a:p>
            <a:r>
              <a:rPr lang="en-US" sz="625" dirty="0">
                <a:solidFill>
                  <a:schemeClr val="bg1"/>
                </a:solidFill>
              </a:rPr>
              <a:t>Tableau</a:t>
            </a:r>
          </a:p>
        </p:txBody>
      </p:sp>
      <p:sp>
        <p:nvSpPr>
          <p:cNvPr id="141" name="Rectangle 140"/>
          <p:cNvSpPr/>
          <p:nvPr/>
        </p:nvSpPr>
        <p:spPr>
          <a:xfrm>
            <a:off x="6123522" y="1043497"/>
            <a:ext cx="1355703" cy="166759"/>
          </a:xfrm>
          <a:prstGeom prst="rect">
            <a:avLst/>
          </a:prstGeom>
          <a:solidFill>
            <a:srgbClr val="00B0F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smtClean="0">
                <a:solidFill>
                  <a:schemeClr val="bg2"/>
                </a:solidFill>
              </a:rPr>
              <a:t>Storage [Data Warehouse]</a:t>
            </a:r>
            <a:endParaRPr lang="en-US" sz="750" dirty="0">
              <a:solidFill>
                <a:schemeClr val="bg2"/>
              </a:solidFill>
            </a:endParaRPr>
          </a:p>
        </p:txBody>
      </p:sp>
      <p:sp>
        <p:nvSpPr>
          <p:cNvPr id="144" name="Rectangle 143"/>
          <p:cNvSpPr/>
          <p:nvPr/>
        </p:nvSpPr>
        <p:spPr>
          <a:xfrm>
            <a:off x="7660735" y="1048214"/>
            <a:ext cx="1166380" cy="174648"/>
          </a:xfrm>
          <a:prstGeom prst="rect">
            <a:avLst/>
          </a:prstGeom>
          <a:solidFill>
            <a:srgbClr val="00B0F0"/>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50" dirty="0" smtClean="0">
                <a:solidFill>
                  <a:schemeClr val="bg2"/>
                </a:solidFill>
              </a:rPr>
              <a:t>Visualization</a:t>
            </a:r>
            <a:endParaRPr lang="en-US" sz="750" dirty="0">
              <a:solidFill>
                <a:schemeClr val="bg2"/>
              </a:solidFill>
            </a:endParaRPr>
          </a:p>
        </p:txBody>
      </p:sp>
      <p:sp>
        <p:nvSpPr>
          <p:cNvPr id="167" name="Slide Number Placeholder 1"/>
          <p:cNvSpPr txBox="1">
            <a:spLocks/>
          </p:cNvSpPr>
          <p:nvPr/>
        </p:nvSpPr>
        <p:spPr>
          <a:xfrm>
            <a:off x="167093" y="4781979"/>
            <a:ext cx="505263" cy="325469"/>
          </a:xfrm>
          <a:prstGeom prst="rect">
            <a:avLst/>
          </a:prstGeom>
        </p:spPr>
        <p:txBody>
          <a:bodyPr/>
          <a:ls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a:lstStyle>
          <a:p>
            <a:pPr algn="r"/>
            <a:r>
              <a:rPr lang="en-US" sz="800" b="1" dirty="0" smtClean="0">
                <a:solidFill>
                  <a:prstClr val="white"/>
                </a:solidFill>
                <a:latin typeface="Calibri" panose="020F0502020204030204" pitchFamily="34" charset="0"/>
              </a:rPr>
              <a:t>6</a:t>
            </a:r>
            <a:endParaRPr lang="en-US" sz="800" b="1" dirty="0">
              <a:solidFill>
                <a:prstClr val="white"/>
              </a:solidFill>
              <a:latin typeface="Calibri" panose="020F0502020204030204" pitchFamily="34" charset="0"/>
            </a:endParaRPr>
          </a:p>
        </p:txBody>
      </p:sp>
      <p:pic>
        <p:nvPicPr>
          <p:cNvPr id="175" name="Picture 174"/>
          <p:cNvPicPr>
            <a:picLocks noChangeAspect="1"/>
          </p:cNvPicPr>
          <p:nvPr/>
        </p:nvPicPr>
        <p:blipFill>
          <a:blip r:embed="rId43"/>
          <a:stretch>
            <a:fillRect/>
          </a:stretch>
        </p:blipFill>
        <p:spPr>
          <a:xfrm>
            <a:off x="4491941" y="1402854"/>
            <a:ext cx="594485" cy="353776"/>
          </a:xfrm>
          <a:prstGeom prst="rect">
            <a:avLst/>
          </a:prstGeom>
        </p:spPr>
      </p:pic>
      <p:pic>
        <p:nvPicPr>
          <p:cNvPr id="178" name="Picture 177"/>
          <p:cNvPicPr>
            <a:picLocks noChangeAspect="1"/>
          </p:cNvPicPr>
          <p:nvPr/>
        </p:nvPicPr>
        <p:blipFill>
          <a:blip r:embed="rId43"/>
          <a:stretch>
            <a:fillRect/>
          </a:stretch>
        </p:blipFill>
        <p:spPr>
          <a:xfrm>
            <a:off x="3055172" y="1402854"/>
            <a:ext cx="594485" cy="353776"/>
          </a:xfrm>
          <a:prstGeom prst="rect">
            <a:avLst/>
          </a:prstGeom>
        </p:spPr>
      </p:pic>
      <p:pic>
        <p:nvPicPr>
          <p:cNvPr id="192" name="Picture 191"/>
          <p:cNvPicPr>
            <a:picLocks noChangeAspect="1"/>
          </p:cNvPicPr>
          <p:nvPr/>
        </p:nvPicPr>
        <p:blipFill>
          <a:blip r:embed="rId44"/>
          <a:stretch>
            <a:fillRect/>
          </a:stretch>
        </p:blipFill>
        <p:spPr>
          <a:xfrm>
            <a:off x="13273" y="592827"/>
            <a:ext cx="383904" cy="490570"/>
          </a:xfrm>
          <a:prstGeom prst="rect">
            <a:avLst/>
          </a:prstGeom>
        </p:spPr>
      </p:pic>
      <p:pic>
        <p:nvPicPr>
          <p:cNvPr id="196" name="Picture 195"/>
          <p:cNvPicPr>
            <a:picLocks noChangeAspect="1"/>
          </p:cNvPicPr>
          <p:nvPr/>
        </p:nvPicPr>
        <p:blipFill>
          <a:blip r:embed="rId45"/>
          <a:stretch>
            <a:fillRect/>
          </a:stretch>
        </p:blipFill>
        <p:spPr>
          <a:xfrm>
            <a:off x="349923" y="779863"/>
            <a:ext cx="286519" cy="310953"/>
          </a:xfrm>
          <a:prstGeom prst="rect">
            <a:avLst/>
          </a:prstGeom>
        </p:spPr>
      </p:pic>
    </p:spTree>
    <p:extLst>
      <p:ext uri="{BB962C8B-B14F-4D97-AF65-F5344CB8AC3E}">
        <p14:creationId xmlns:p14="http://schemas.microsoft.com/office/powerpoint/2010/main" val="223661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36" tIns="45718" rIns="91436" bIns="45718" rtlCol="0" anchor="ctr">
            <a:noAutofit/>
          </a:bodyPr>
          <a:lstStyle/>
          <a:p>
            <a:r>
              <a:rPr lang="en-US" sz="2400" dirty="0">
                <a:solidFill>
                  <a:srgbClr val="0099CC"/>
                </a:solidFill>
                <a:latin typeface="Calibri" panose="020F0502020204030204" pitchFamily="34" charset="0"/>
                <a:cs typeface="Calibri" panose="020F0502020204030204" pitchFamily="34" charset="0"/>
              </a:rPr>
              <a:t>BRAVO – Big data Framework for Validation &amp; Optimization</a:t>
            </a:r>
          </a:p>
        </p:txBody>
      </p:sp>
      <p:sp>
        <p:nvSpPr>
          <p:cNvPr id="27650" name="AutoShape 2"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2" name="AutoShape 4"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sp>
        <p:nvSpPr>
          <p:cNvPr id="27654" name="AutoShape 6" descr="Image result for competency"/>
          <p:cNvSpPr>
            <a:spLocks noChangeAspect="1" noChangeArrowheads="1"/>
          </p:cNvSpPr>
          <p:nvPr/>
        </p:nvSpPr>
        <p:spPr bwMode="auto">
          <a:xfrm>
            <a:off x="155575" y="-108346"/>
            <a:ext cx="304800" cy="228601"/>
          </a:xfrm>
          <a:prstGeom prst="rect">
            <a:avLst/>
          </a:prstGeom>
          <a:noFill/>
        </p:spPr>
        <p:txBody>
          <a:bodyPr vert="horz" wrap="square" lIns="81574" tIns="40789" rIns="81574" bIns="40789" numCol="1" anchor="t" anchorCtr="0" compatLnSpc="1">
            <a:prstTxWarp prst="textNoShape">
              <a:avLst/>
            </a:prstTxWarp>
          </a:bodyPr>
          <a:lstStyle/>
          <a:p>
            <a:endParaRPr lang="en-US" sz="1063" dirty="0">
              <a:solidFill>
                <a:srgbClr val="50B3CF"/>
              </a:solidFill>
            </a:endParaRPr>
          </a:p>
        </p:txBody>
      </p:sp>
      <p:pic>
        <p:nvPicPr>
          <p:cNvPr id="8" name="Picture 7"/>
          <p:cNvPicPr>
            <a:picLocks noChangeAspect="1"/>
          </p:cNvPicPr>
          <p:nvPr/>
        </p:nvPicPr>
        <p:blipFill>
          <a:blip r:embed="rId3"/>
          <a:stretch>
            <a:fillRect/>
          </a:stretch>
        </p:blipFill>
        <p:spPr>
          <a:xfrm>
            <a:off x="295011" y="556847"/>
            <a:ext cx="8023031" cy="4029805"/>
          </a:xfrm>
          <a:prstGeom prst="rect">
            <a:avLst/>
          </a:prstGeom>
        </p:spPr>
      </p:pic>
      <p:sp>
        <p:nvSpPr>
          <p:cNvPr id="7" name="Slide Number Placeholder 1"/>
          <p:cNvSpPr txBox="1">
            <a:spLocks/>
          </p:cNvSpPr>
          <p:nvPr/>
        </p:nvSpPr>
        <p:spPr>
          <a:xfrm>
            <a:off x="167093" y="4781979"/>
            <a:ext cx="505263" cy="325469"/>
          </a:xfrm>
          <a:prstGeom prst="rect">
            <a:avLst/>
          </a:prstGeom>
        </p:spPr>
        <p:txBody>
          <a:bodyPr/>
          <a:ls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a:lstStyle>
          <a:p>
            <a:pPr algn="r"/>
            <a:r>
              <a:rPr lang="en-US" sz="800" b="1" dirty="0" smtClean="0">
                <a:solidFill>
                  <a:prstClr val="white"/>
                </a:solidFill>
                <a:latin typeface="Calibri" panose="020F0502020204030204" pitchFamily="34" charset="0"/>
              </a:rPr>
              <a:t>7</a:t>
            </a:r>
            <a:endParaRPr lang="en-US" sz="800" b="1" dirty="0">
              <a:solidFill>
                <a:prstClr val="white"/>
              </a:solidFill>
              <a:latin typeface="Calibri" panose="020F0502020204030204" pitchFamily="34" charset="0"/>
            </a:endParaRPr>
          </a:p>
        </p:txBody>
      </p:sp>
    </p:spTree>
    <p:extLst>
      <p:ext uri="{BB962C8B-B14F-4D97-AF65-F5344CB8AC3E}">
        <p14:creationId xmlns:p14="http://schemas.microsoft.com/office/powerpoint/2010/main" val="147650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COGNIZANT_Corp_16x9_2016</Template>
  <TotalTime>46196</TotalTime>
  <Words>2897</Words>
  <Application>Microsoft Macintosh PowerPoint</Application>
  <PresentationFormat>On-screen Show (16:9)</PresentationFormat>
  <Paragraphs>555</Paragraphs>
  <Slides>18</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18</vt:i4>
      </vt:variant>
      <vt:variant>
        <vt:lpstr>Custom Shows</vt:lpstr>
      </vt:variant>
      <vt:variant>
        <vt:i4>7</vt:i4>
      </vt:variant>
    </vt:vector>
  </HeadingPairs>
  <TitlesOfParts>
    <vt:vector size="37" baseType="lpstr">
      <vt:lpstr>Arial Unicode MS</vt:lpstr>
      <vt:lpstr>Calibri</vt:lpstr>
      <vt:lpstr>Candara</vt:lpstr>
      <vt:lpstr>ＭＳ Ｐゴシック</vt:lpstr>
      <vt:lpstr>Segoe UI</vt:lpstr>
      <vt:lpstr>Segoe UI </vt:lpstr>
      <vt:lpstr>Segoe UI Semilight</vt:lpstr>
      <vt:lpstr>Times New Roman</vt:lpstr>
      <vt:lpstr>Verdana</vt:lpstr>
      <vt:lpstr>Wingdings</vt:lpstr>
      <vt:lpstr>Arial</vt:lpstr>
      <vt:lpstr>Cognizant_4x3</vt:lpstr>
      <vt:lpstr>PowerPoint Presentation</vt:lpstr>
      <vt:lpstr>Cognizant/ Microsoft | 360° Partnership Overview</vt:lpstr>
      <vt:lpstr>Microsoft Partner of the Year Award Winner.</vt:lpstr>
      <vt:lpstr>Cognizant’s AI &amp; Analytics –BISQUAD Capabilities</vt:lpstr>
      <vt:lpstr>What &amp; Why Cloud Computing?</vt:lpstr>
      <vt:lpstr>What is Microsoft Azure?</vt:lpstr>
      <vt:lpstr>Azure Services</vt:lpstr>
      <vt:lpstr>Azure Cloud Data Validation Framework </vt:lpstr>
      <vt:lpstr>BRAVO – Big data Framework for Validation &amp; Optimization</vt:lpstr>
      <vt:lpstr>Detail Test Coverage Approach</vt:lpstr>
      <vt:lpstr>Migration Test Coverage</vt:lpstr>
      <vt:lpstr>Testing Approach – Metadata Validation</vt:lpstr>
      <vt:lpstr>Testing Approach – Automated Test Design </vt:lpstr>
      <vt:lpstr>Testing Approach – History/Incremental Data Validation</vt:lpstr>
      <vt:lpstr>Testing Approach – Report Validations</vt:lpstr>
      <vt:lpstr>Performance Testing Approach</vt:lpstr>
      <vt:lpstr>Case Study : Amazon Web Services (AWS) QA in leading Health Insurance </vt:lpstr>
      <vt:lpstr>PowerPoint Presentation</vt:lpstr>
      <vt:lpstr>Galic</vt:lpstr>
      <vt:lpstr>Panorama</vt:lpstr>
      <vt:lpstr>Automation</vt:lpstr>
      <vt:lpstr>TDM</vt:lpstr>
      <vt:lpstr>Devops</vt:lpstr>
      <vt:lpstr>Mobile</vt:lpstr>
      <vt:lpstr>Cross-Browser</vt:lpstr>
    </vt:vector>
  </TitlesOfParts>
  <Company>Cognizant Technology Solutions</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Hinthorn</dc:creator>
  <cp:lastModifiedBy>Microsoft Office User</cp:lastModifiedBy>
  <cp:revision>1321</cp:revision>
  <dcterms:created xsi:type="dcterms:W3CDTF">2016-01-06T21:24:12Z</dcterms:created>
  <dcterms:modified xsi:type="dcterms:W3CDTF">2018-02-05T20:54:24Z</dcterms:modified>
</cp:coreProperties>
</file>