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80" r:id="rId4"/>
    <p:sldId id="287" r:id="rId5"/>
    <p:sldId id="275" r:id="rId6"/>
    <p:sldId id="263" r:id="rId7"/>
    <p:sldId id="288" r:id="rId8"/>
    <p:sldId id="27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5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391" y="2599944"/>
            <a:ext cx="376732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368" y="2982595"/>
            <a:ext cx="755726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399" y="2059390"/>
            <a:ext cx="733120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00309" y="6562093"/>
            <a:ext cx="195707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="" xmlns:a16="http://schemas.microsoft.com/office/drawing/2014/main" id="{B225D494-7E65-4B51-A1FE-0E968DB4EB85}"/>
              </a:ext>
            </a:extLst>
          </p:cNvPr>
          <p:cNvSpPr/>
          <p:nvPr/>
        </p:nvSpPr>
        <p:spPr>
          <a:xfrm>
            <a:off x="564592" y="152400"/>
            <a:ext cx="9189008" cy="647700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6">
            <a:extLst>
              <a:ext uri="{FF2B5EF4-FFF2-40B4-BE49-F238E27FC236}">
                <a16:creationId xmlns="" xmlns:a16="http://schemas.microsoft.com/office/drawing/2014/main" id="{16CD8797-9B38-42DA-BAF5-053DE67612F4}"/>
              </a:ext>
            </a:extLst>
          </p:cNvPr>
          <p:cNvSpPr txBox="1"/>
          <p:nvPr/>
        </p:nvSpPr>
        <p:spPr>
          <a:xfrm>
            <a:off x="3733800" y="5181600"/>
            <a:ext cx="5257800" cy="2859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5600" dirty="0" smtClean="0">
                <a:solidFill>
                  <a:schemeClr val="bg1"/>
                </a:solidFill>
                <a:latin typeface="Trebuchet MS"/>
                <a:cs typeface="Trebuchet MS"/>
              </a:rPr>
              <a:t>Smart Contracts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Trebuchet MS"/>
                <a:cs typeface="Trebuchet MS"/>
              </a:rPr>
              <a:t>An Overview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91" y="164084"/>
            <a:ext cx="41598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14" dirty="0">
                <a:solidFill>
                  <a:srgbClr val="5B1553"/>
                </a:solidFill>
              </a:rPr>
              <a:t>Presentation Plan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="" xmlns:a16="http://schemas.microsoft.com/office/drawing/2014/main" id="{B225D494-7E65-4B51-A1FE-0E968DB4EB85}"/>
              </a:ext>
            </a:extLst>
          </p:cNvPr>
          <p:cNvSpPr/>
          <p:nvPr/>
        </p:nvSpPr>
        <p:spPr>
          <a:xfrm>
            <a:off x="564592" y="1600200"/>
            <a:ext cx="8427008" cy="472440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6">
            <a:extLst>
              <a:ext uri="{FF2B5EF4-FFF2-40B4-BE49-F238E27FC236}">
                <a16:creationId xmlns="" xmlns:a16="http://schemas.microsoft.com/office/drawing/2014/main" id="{16CD8797-9B38-42DA-BAF5-053DE67612F4}"/>
              </a:ext>
            </a:extLst>
          </p:cNvPr>
          <p:cNvSpPr txBox="1"/>
          <p:nvPr/>
        </p:nvSpPr>
        <p:spPr>
          <a:xfrm>
            <a:off x="1066800" y="1905000"/>
            <a:ext cx="7772400" cy="44877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Introduction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Some Industry Use Cases</a:t>
            </a: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Implementation Scope in Airlines Industry</a:t>
            </a: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Benefits and Implementation Requirements</a:t>
            </a: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5601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Integrating Artificial and Internet of Things Capabilities</a:t>
            </a: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1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52832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endParaRPr lang="en-US"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7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387C1CF0-5618-4668-B9B4-0133BDC49B7B}"/>
              </a:ext>
            </a:extLst>
          </p:cNvPr>
          <p:cNvSpPr/>
          <p:nvPr/>
        </p:nvSpPr>
        <p:spPr>
          <a:xfrm>
            <a:off x="645450" y="1449363"/>
            <a:ext cx="5064825" cy="1217637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86" y="145711"/>
            <a:ext cx="106444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90" dirty="0" smtClean="0">
                <a:solidFill>
                  <a:srgbClr val="5B1553"/>
                </a:solidFill>
              </a:rPr>
              <a:t>Introduction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64590" y="6523822"/>
            <a:ext cx="45408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lang="en-GB" sz="1400" i="1" spc="-55" dirty="0" smtClean="0">
                <a:solidFill>
                  <a:srgbClr val="BEBEBE"/>
                </a:solidFill>
                <a:latin typeface="Trebuchet MS"/>
                <a:cs typeface="Trebuchet MS"/>
              </a:rPr>
              <a:t>The source of the flow chart is www.blockgeeks.com</a:t>
            </a:r>
            <a:endParaRPr sz="1400" i="1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0" y="6858000"/>
                </a:moveTo>
                <a:lnTo>
                  <a:pt x="342900" y="6858000"/>
                </a:lnTo>
                <a:lnTo>
                  <a:pt x="342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">
            <a:extLst>
              <a:ext uri="{FF2B5EF4-FFF2-40B4-BE49-F238E27FC236}">
                <a16:creationId xmlns="" xmlns:a16="http://schemas.microsoft.com/office/drawing/2014/main" id="{453FE915-E3C3-4B11-B576-6E14DA436CA4}"/>
              </a:ext>
            </a:extLst>
          </p:cNvPr>
          <p:cNvSpPr txBox="1"/>
          <p:nvPr/>
        </p:nvSpPr>
        <p:spPr>
          <a:xfrm>
            <a:off x="793191" y="1580908"/>
            <a:ext cx="4845609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A smart contract is a self-executing program that uses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Distributed ledger technology to store rules for a defined transaction, verify the request. And execute the agreed terms.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: Rounded Corners 6">
            <a:extLst>
              <a:ext uri="{FF2B5EF4-FFF2-40B4-BE49-F238E27FC236}">
                <a16:creationId xmlns="" xmlns:a16="http://schemas.microsoft.com/office/drawing/2014/main" id="{387C1CF0-5618-4668-B9B4-0133BDC49B7B}"/>
              </a:ext>
            </a:extLst>
          </p:cNvPr>
          <p:cNvSpPr/>
          <p:nvPr/>
        </p:nvSpPr>
        <p:spPr>
          <a:xfrm>
            <a:off x="645450" y="3124200"/>
            <a:ext cx="5064825" cy="1209114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371600"/>
            <a:ext cx="6299200" cy="4724400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="" xmlns:a16="http://schemas.microsoft.com/office/drawing/2014/main" id="{453FE915-E3C3-4B11-B576-6E14DA436CA4}"/>
              </a:ext>
            </a:extLst>
          </p:cNvPr>
          <p:cNvSpPr txBox="1"/>
          <p:nvPr/>
        </p:nvSpPr>
        <p:spPr>
          <a:xfrm>
            <a:off x="838200" y="3429000"/>
            <a:ext cx="484560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>
                <a:solidFill>
                  <a:schemeClr val="bg1"/>
                </a:solidFill>
                <a:latin typeface="Trebuchet MS"/>
                <a:cs typeface="Trebuchet MS"/>
              </a:rPr>
              <a:t>Smart Contracts allow the performance of credible transactions without third parties.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6" name="Rectangle: Rounded Corners 6">
            <a:extLst>
              <a:ext uri="{FF2B5EF4-FFF2-40B4-BE49-F238E27FC236}">
                <a16:creationId xmlns="" xmlns:a16="http://schemas.microsoft.com/office/drawing/2014/main" id="{387C1CF0-5618-4668-B9B4-0133BDC49B7B}"/>
              </a:ext>
            </a:extLst>
          </p:cNvPr>
          <p:cNvSpPr/>
          <p:nvPr/>
        </p:nvSpPr>
        <p:spPr>
          <a:xfrm>
            <a:off x="636627" y="4800600"/>
            <a:ext cx="5064825" cy="1132914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ject 6">
            <a:extLst>
              <a:ext uri="{FF2B5EF4-FFF2-40B4-BE49-F238E27FC236}">
                <a16:creationId xmlns="" xmlns:a16="http://schemas.microsoft.com/office/drawing/2014/main" id="{453FE915-E3C3-4B11-B576-6E14DA436CA4}"/>
              </a:ext>
            </a:extLst>
          </p:cNvPr>
          <p:cNvSpPr txBox="1"/>
          <p:nvPr/>
        </p:nvSpPr>
        <p:spPr>
          <a:xfrm>
            <a:off x="838200" y="5181600"/>
            <a:ext cx="484560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It is based on “Blockchain</a:t>
            </a:r>
            <a:r>
              <a:rPr lang="en-US" sz="1600" i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600" i="1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Technology”, which is one form of a secure, distributed ledger of transactions.</a:t>
            </a:r>
            <a:endParaRPr sz="1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95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60894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Some Industry Use Cases</a:t>
            </a:r>
            <a:endParaRPr sz="24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D276A-7DB0-4641-8220-1D6224E0D05C}"/>
              </a:ext>
            </a:extLst>
          </p:cNvPr>
          <p:cNvSpPr/>
          <p:nvPr/>
        </p:nvSpPr>
        <p:spPr>
          <a:xfrm>
            <a:off x="500598" y="1295400"/>
            <a:ext cx="5595402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2427855" y="3124200"/>
            <a:ext cx="1534545" cy="712529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539902" y="1388239"/>
            <a:ext cx="5479898" cy="19543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The French Airlines and AXA, are taking flight insurance to the Blockchain, under the app name of Fizzy.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The insurance is based on a triggering event, e.g. if flight is more than 02 hours late, a customer will automatically notified with compensation options. The money is sent directly to accounts based on the selected option.</a:t>
            </a: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77" y="3177860"/>
            <a:ext cx="1292381" cy="6321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C9D276A-7DB0-4641-8220-1D6224E0D05C}"/>
              </a:ext>
            </a:extLst>
          </p:cNvPr>
          <p:cNvSpPr/>
          <p:nvPr/>
        </p:nvSpPr>
        <p:spPr>
          <a:xfrm>
            <a:off x="6299418" y="1295400"/>
            <a:ext cx="5584019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8458200" y="3124200"/>
            <a:ext cx="1534545" cy="712529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6331102" y="1371600"/>
            <a:ext cx="5479898" cy="10926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The Government of Dubai is testing distributed ledger technology for health records, land title transfer, business registration, tourist engagement and shipping.</a:t>
            </a: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275" y="3181350"/>
            <a:ext cx="1420393" cy="6286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C9D276A-7DB0-4641-8220-1D6224E0D05C}"/>
              </a:ext>
            </a:extLst>
          </p:cNvPr>
          <p:cNvSpPr/>
          <p:nvPr/>
        </p:nvSpPr>
        <p:spPr>
          <a:xfrm>
            <a:off x="504361" y="4024964"/>
            <a:ext cx="5595402" cy="2223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2431618" y="5867400"/>
            <a:ext cx="1534545" cy="712529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543665" y="4131439"/>
            <a:ext cx="5479898" cy="19543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SITA Lab carried out a research project with British Airways, Heathrow, Geneva Airport and Miami International Airport into ‘smart contracts’ residing on a Blockchain, called FlightChain.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Flight Chain, is devised to investigate a single source of truth for flight data to solve the “flight data problem”. It ensures all stakeholders have the same information.</a:t>
            </a: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C9D276A-7DB0-4641-8220-1D6224E0D05C}"/>
              </a:ext>
            </a:extLst>
          </p:cNvPr>
          <p:cNvSpPr/>
          <p:nvPr/>
        </p:nvSpPr>
        <p:spPr>
          <a:xfrm>
            <a:off x="6299418" y="4024964"/>
            <a:ext cx="5584019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F375153-78B1-482E-A125-DC8F64CF13F6}"/>
              </a:ext>
            </a:extLst>
          </p:cNvPr>
          <p:cNvSpPr/>
          <p:nvPr/>
        </p:nvSpPr>
        <p:spPr>
          <a:xfrm>
            <a:off x="8461963" y="5867400"/>
            <a:ext cx="1534545" cy="712529"/>
          </a:xfrm>
          <a:prstGeom prst="rect">
            <a:avLst/>
          </a:prstGeom>
          <a:solidFill>
            <a:schemeClr val="bg1"/>
          </a:solidFill>
          <a:ln w="28575">
            <a:solidFill>
              <a:srgbClr val="5B155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6334865" y="4114800"/>
            <a:ext cx="5479898" cy="15234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err="1" smtClean="0">
                <a:latin typeface="Trebuchet MS"/>
                <a:cs typeface="Trebuchet MS"/>
              </a:rPr>
              <a:t>Propy</a:t>
            </a:r>
            <a:r>
              <a:rPr lang="en-US" sz="1400" spc="120" dirty="0" smtClean="0">
                <a:latin typeface="Trebuchet MS"/>
                <a:cs typeface="Trebuchet MS"/>
              </a:rPr>
              <a:t>, is the first company to develop smart contracts for buying and selling real estate.</a:t>
            </a:r>
            <a:endParaRPr lang="en-US" sz="1400" spc="120" dirty="0">
              <a:latin typeface="Trebuchet MS"/>
              <a:cs typeface="Trebuchet M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It </a:t>
            </a:r>
            <a:r>
              <a:rPr lang="en-US" sz="1400" spc="120" dirty="0">
                <a:latin typeface="Trebuchet MS"/>
                <a:cs typeface="Trebuchet MS"/>
              </a:rPr>
              <a:t>f</a:t>
            </a:r>
            <a:r>
              <a:rPr lang="en-US" sz="1400" spc="120" dirty="0" smtClean="0">
                <a:latin typeface="Trebuchet MS"/>
                <a:cs typeface="Trebuchet MS"/>
              </a:rPr>
              <a:t>acilitates “across-border” real estate marketplace allowing owners and brokers to list properties, where buyers can search and negotiate the sale. Title transfer is still sent through local authorities only.</a:t>
            </a: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6019800"/>
            <a:ext cx="1437227" cy="4637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275" y="5930746"/>
            <a:ext cx="1420393" cy="6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D276A-7DB0-4641-8220-1D6224E0D05C}"/>
              </a:ext>
            </a:extLst>
          </p:cNvPr>
          <p:cNvSpPr/>
          <p:nvPr/>
        </p:nvSpPr>
        <p:spPr>
          <a:xfrm>
            <a:off x="539902" y="2133600"/>
            <a:ext cx="2729078" cy="4166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65A9A1C-D399-43DB-9A81-646046D0E9F2}"/>
              </a:ext>
            </a:extLst>
          </p:cNvPr>
          <p:cNvSpPr/>
          <p:nvPr/>
        </p:nvSpPr>
        <p:spPr>
          <a:xfrm>
            <a:off x="3497580" y="2133600"/>
            <a:ext cx="2598420" cy="4166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EF81D98-45C7-4E0F-B770-6DFD903C3FB9}"/>
              </a:ext>
            </a:extLst>
          </p:cNvPr>
          <p:cNvSpPr/>
          <p:nvPr/>
        </p:nvSpPr>
        <p:spPr>
          <a:xfrm>
            <a:off x="6324600" y="2133600"/>
            <a:ext cx="2590800" cy="4166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D4DC0E5-68EE-413A-AA7B-B24230B88DCD}"/>
              </a:ext>
            </a:extLst>
          </p:cNvPr>
          <p:cNvSpPr/>
          <p:nvPr/>
        </p:nvSpPr>
        <p:spPr>
          <a:xfrm>
            <a:off x="9144000" y="2133600"/>
            <a:ext cx="2743200" cy="4166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0C9C9FBD-4CA9-41F5-9240-CE39CC39CCEC}"/>
              </a:ext>
            </a:extLst>
          </p:cNvPr>
          <p:cNvSpPr/>
          <p:nvPr/>
        </p:nvSpPr>
        <p:spPr>
          <a:xfrm>
            <a:off x="530113" y="1308437"/>
            <a:ext cx="2738867" cy="7394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Ticketing</a:t>
            </a:r>
            <a:endParaRPr lang="en-US" sz="2400" dirty="0"/>
          </a:p>
        </p:txBody>
      </p:sp>
      <p:sp>
        <p:nvSpPr>
          <p:cNvPr id="24" name="object 4"/>
          <p:cNvSpPr txBox="1">
            <a:spLocks noGrp="1"/>
          </p:cNvSpPr>
          <p:nvPr>
            <p:ph type="title"/>
          </p:nvPr>
        </p:nvSpPr>
        <p:spPr>
          <a:xfrm>
            <a:off x="539902" y="154635"/>
            <a:ext cx="93660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90" dirty="0" smtClean="0">
                <a:solidFill>
                  <a:srgbClr val="5B1553"/>
                </a:solidFill>
              </a:rPr>
              <a:t>Implementation Scope in Airlines Industry</a:t>
            </a:r>
            <a:endParaRPr sz="2400" dirty="0"/>
          </a:p>
        </p:txBody>
      </p:sp>
      <p:sp>
        <p:nvSpPr>
          <p:cNvPr id="25" name="Rectangle: Rounded Corners 1">
            <a:extLst>
              <a:ext uri="{FF2B5EF4-FFF2-40B4-BE49-F238E27FC236}">
                <a16:creationId xmlns="" xmlns:a16="http://schemas.microsoft.com/office/drawing/2014/main" id="{0C9C9FBD-4CA9-41F5-9240-CE39CC39CCEC}"/>
              </a:ext>
            </a:extLst>
          </p:cNvPr>
          <p:cNvSpPr/>
          <p:nvPr/>
        </p:nvSpPr>
        <p:spPr>
          <a:xfrm>
            <a:off x="3497580" y="1308437"/>
            <a:ext cx="2598420" cy="7394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Loyalty</a:t>
            </a:r>
            <a:endParaRPr lang="en-US" sz="2400" dirty="0"/>
          </a:p>
        </p:txBody>
      </p:sp>
      <p:sp>
        <p:nvSpPr>
          <p:cNvPr id="26" name="Rectangle: Rounded Corners 1">
            <a:extLst>
              <a:ext uri="{FF2B5EF4-FFF2-40B4-BE49-F238E27FC236}">
                <a16:creationId xmlns="" xmlns:a16="http://schemas.microsoft.com/office/drawing/2014/main" id="{0C9C9FBD-4CA9-41F5-9240-CE39CC39CCEC}"/>
              </a:ext>
            </a:extLst>
          </p:cNvPr>
          <p:cNvSpPr/>
          <p:nvPr/>
        </p:nvSpPr>
        <p:spPr>
          <a:xfrm>
            <a:off x="6324600" y="1308437"/>
            <a:ext cx="2590800" cy="7394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Security &amp; Identity</a:t>
            </a:r>
            <a:endParaRPr lang="en-US" sz="2400" dirty="0"/>
          </a:p>
        </p:txBody>
      </p:sp>
      <p:sp>
        <p:nvSpPr>
          <p:cNvPr id="27" name="Rectangle: Rounded Corners 1">
            <a:extLst>
              <a:ext uri="{FF2B5EF4-FFF2-40B4-BE49-F238E27FC236}">
                <a16:creationId xmlns="" xmlns:a16="http://schemas.microsoft.com/office/drawing/2014/main" id="{0C9C9FBD-4CA9-41F5-9240-CE39CC39CCEC}"/>
              </a:ext>
            </a:extLst>
          </p:cNvPr>
          <p:cNvSpPr/>
          <p:nvPr/>
        </p:nvSpPr>
        <p:spPr>
          <a:xfrm>
            <a:off x="9144000" y="1308437"/>
            <a:ext cx="2743200" cy="739408"/>
          </a:xfrm>
          <a:prstGeom prst="roundRect">
            <a:avLst/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Maintenance</a:t>
            </a:r>
            <a:endParaRPr lang="en-US" sz="2400" dirty="0"/>
          </a:p>
        </p:txBody>
      </p:sp>
      <p:sp>
        <p:nvSpPr>
          <p:cNvPr id="28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539902" y="2355026"/>
            <a:ext cx="2660498" cy="38933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The Blockchain can tokenize the e-ticketing assets and further dematerialize it.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Using smart contracts associated with tickets, airlines can add business logic and terms &amp; conditions around how the tickets to be sold and used.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This will open doors for tickets to be sold by different partners, and in real time, from anywhere in the world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3511702" y="2362200"/>
            <a:ext cx="2508098" cy="38933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By tokenizing loyalty points on the Blockchain, travelers can get instant value by redeeming them on the spot instead for waiting for a long time to get points settled and accrued to use them.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Points can be accepted as “currency” among more providers, travelers get an easier and faster-to-use programs.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6324600" y="2362200"/>
            <a:ext cx="2514600" cy="19543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Blockchain technology with a security wrapper can create a different and less risky way of managing and sharing this information through the use of authorized access requirements </a:t>
            </a:r>
            <a:endParaRPr lang="en-US" sz="1400" spc="-90" dirty="0">
              <a:latin typeface="Trebuchet MS"/>
              <a:cs typeface="Trebuchet MS"/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="" xmlns:a16="http://schemas.microsoft.com/office/drawing/2014/main" id="{CE8D52D2-089D-4B8B-AB1C-28C3E55E00ED}"/>
              </a:ext>
            </a:extLst>
          </p:cNvPr>
          <p:cNvSpPr txBox="1"/>
          <p:nvPr/>
        </p:nvSpPr>
        <p:spPr>
          <a:xfrm>
            <a:off x="9150502" y="2362200"/>
            <a:ext cx="2660498" cy="26007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Blockchain technology can transform maintenance logs, which are at best in cumbersome databases.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spc="120" dirty="0" smtClean="0">
                <a:latin typeface="Trebuchet MS"/>
                <a:cs typeface="Trebuchet MS"/>
              </a:rPr>
              <a:t>It can help the industry to ensure that parts procured are legitimate and can offer a “virtual copy”, including all details</a:t>
            </a:r>
            <a:endParaRPr lang="en-US" sz="1400" spc="-90" dirty="0">
              <a:latin typeface="Trebuchet MS"/>
              <a:cs typeface="Trebuchet MS"/>
            </a:endParaRPr>
          </a:p>
          <a:p>
            <a:pPr algn="ctr"/>
            <a:endParaRPr lang="en-US" sz="1400" spc="-9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139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760220"/>
            <a:ext cx="54102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Benefits</a:t>
            </a:r>
            <a:endParaRPr sz="2400" b="1" u="sng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377" y="264566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340" y="325374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802" y="393954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" y="4320540"/>
            <a:ext cx="167133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541" y="2578220"/>
            <a:ext cx="5471059" cy="2679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Helps in creating trustworthiness between various parties within the sphere of work</a:t>
            </a: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Moves from Central Authority to distributed system for faster processing.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Increases transparency of the transactions.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Reduces the number of intermediaries involved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Runs processes automatically 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541" y="181736"/>
            <a:ext cx="115848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0" dirty="0" smtClean="0">
                <a:solidFill>
                  <a:srgbClr val="5B1553"/>
                </a:solidFill>
              </a:rPr>
              <a:t>Benefits and Implementation Requirements</a:t>
            </a:r>
            <a:endParaRPr sz="2400" dirty="0"/>
          </a:p>
        </p:txBody>
      </p:sp>
      <p:sp>
        <p:nvSpPr>
          <p:cNvPr id="19" name="object 6"/>
          <p:cNvSpPr/>
          <p:nvPr/>
        </p:nvSpPr>
        <p:spPr>
          <a:xfrm>
            <a:off x="762802" y="4692662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/>
          <p:cNvSpPr/>
          <p:nvPr/>
        </p:nvSpPr>
        <p:spPr>
          <a:xfrm>
            <a:off x="6477000" y="1752600"/>
            <a:ext cx="54102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Implementation Requirements</a:t>
            </a:r>
            <a:endParaRPr sz="2400" b="1" u="sng" dirty="0">
              <a:solidFill>
                <a:schemeClr val="bg1"/>
              </a:solidFill>
            </a:endParaRPr>
          </a:p>
        </p:txBody>
      </p:sp>
      <p:sp>
        <p:nvSpPr>
          <p:cNvPr id="24" name="object 5"/>
          <p:cNvSpPr/>
          <p:nvPr/>
        </p:nvSpPr>
        <p:spPr>
          <a:xfrm>
            <a:off x="6603777" y="263804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"/>
          <p:cNvSpPr/>
          <p:nvPr/>
        </p:nvSpPr>
        <p:spPr>
          <a:xfrm>
            <a:off x="6630202" y="403860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/>
          <p:cNvSpPr/>
          <p:nvPr/>
        </p:nvSpPr>
        <p:spPr>
          <a:xfrm>
            <a:off x="6621780" y="4625340"/>
            <a:ext cx="167133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/>
          <p:cNvSpPr txBox="1"/>
          <p:nvPr/>
        </p:nvSpPr>
        <p:spPr>
          <a:xfrm>
            <a:off x="6477001" y="2570600"/>
            <a:ext cx="5334000" cy="35105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Choose a Blockchain platform that suits the business needs. Some platforms are Ethereum; </a:t>
            </a:r>
            <a:r>
              <a:rPr lang="en-GB" sz="1600" spc="-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Pythereum</a:t>
            </a: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 (Python implementation); Quorum; BaaS: Blockchain as a service by Microsoft based on Azure; </a:t>
            </a:r>
            <a:r>
              <a:rPr lang="en-GB" sz="1600" spc="-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Tierion</a:t>
            </a: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, Embark, etc.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Design the nodes, APIs, take care of hardware and all the required configurations.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Define the rules and conditions that must be outlined in smart contracts.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Test the contracts to make sure they contain no mistakes and vulnerabilities.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6630202" y="531114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760220"/>
            <a:ext cx="54102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Artificial Intelligence</a:t>
            </a:r>
            <a:endParaRPr sz="2400" b="1" u="sng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377" y="264566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340" y="350520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802" y="439674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599" y="2578220"/>
            <a:ext cx="5334001" cy="25410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AI can analyse past negotiations to see how parties negotiated in the past suggest type of language and clauses most likely to secure agreement</a:t>
            </a: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AI can also analyze past contracts to identify variables not previously considered, and incorporate them into future contracts.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AI solutions can be developed in Python or Microsoft Azure, and can be implemented as APIs or to define rules.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541" y="181736"/>
            <a:ext cx="115848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10" dirty="0" smtClean="0">
                <a:solidFill>
                  <a:srgbClr val="5B1553"/>
                </a:solidFill>
              </a:rPr>
              <a:t>Integrating AI and IoT Capabilities</a:t>
            </a:r>
            <a:endParaRPr sz="2400" dirty="0"/>
          </a:p>
        </p:txBody>
      </p:sp>
      <p:sp>
        <p:nvSpPr>
          <p:cNvPr id="23" name="object 4"/>
          <p:cNvSpPr/>
          <p:nvPr/>
        </p:nvSpPr>
        <p:spPr>
          <a:xfrm>
            <a:off x="6400801" y="1760220"/>
            <a:ext cx="54102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Internet of Things</a:t>
            </a:r>
            <a:endParaRPr sz="2400" b="1" u="sng" dirty="0">
              <a:solidFill>
                <a:schemeClr val="bg1"/>
              </a:solidFill>
            </a:endParaRPr>
          </a:p>
        </p:txBody>
      </p:sp>
      <p:sp>
        <p:nvSpPr>
          <p:cNvPr id="24" name="object 5"/>
          <p:cNvSpPr/>
          <p:nvPr/>
        </p:nvSpPr>
        <p:spPr>
          <a:xfrm>
            <a:off x="6603777" y="263804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"/>
          <p:cNvSpPr/>
          <p:nvPr/>
        </p:nvSpPr>
        <p:spPr>
          <a:xfrm>
            <a:off x="6603777" y="3519157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/>
          <p:cNvSpPr txBox="1"/>
          <p:nvPr/>
        </p:nvSpPr>
        <p:spPr>
          <a:xfrm>
            <a:off x="6477001" y="2570600"/>
            <a:ext cx="5334000" cy="1971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IoT can facilitate the sharing of services and resources leading to creation of a marketplace of services between devices.</a:t>
            </a:r>
            <a:endParaRPr lang="en-US" sz="1600" spc="-9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GB" sz="160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IoT can allow to automate in a cryptographically verifiable manner several existing and time-consuming workflows.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0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6230">
              <a:lnSpc>
                <a:spcPct val="100000"/>
              </a:lnSpc>
              <a:spcBef>
                <a:spcPts val="105"/>
              </a:spcBef>
              <a:tabLst>
                <a:tab pos="6004560" algn="l"/>
              </a:tabLst>
            </a:pPr>
            <a:r>
              <a:rPr spc="-180" dirty="0"/>
              <a:t>Than</a:t>
            </a:r>
            <a:r>
              <a:rPr spc="-160" dirty="0"/>
              <a:t>k</a:t>
            </a:r>
            <a:r>
              <a:rPr dirty="0"/>
              <a:t>	</a:t>
            </a:r>
            <a:r>
              <a:rPr spc="-950" dirty="0">
                <a:solidFill>
                  <a:srgbClr val="56164D"/>
                </a:solidFill>
              </a:rPr>
              <a:t>Y</a:t>
            </a:r>
            <a:r>
              <a:rPr spc="-90" dirty="0">
                <a:solidFill>
                  <a:srgbClr val="56164D"/>
                </a:solidFill>
              </a:rPr>
              <a:t>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744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Presentation Plan</vt:lpstr>
      <vt:lpstr>Introduction</vt:lpstr>
      <vt:lpstr>Some Industry Use Cases</vt:lpstr>
      <vt:lpstr>Implementation Scope in Airlines Industry</vt:lpstr>
      <vt:lpstr>Benefits and Implementation Requirements</vt:lpstr>
      <vt:lpstr>Integrating AI and IoT Capabilities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Atishay Goyal</dc:creator>
  <cp:lastModifiedBy>Veer Abhimanyu Singh</cp:lastModifiedBy>
  <cp:revision>213</cp:revision>
  <dcterms:created xsi:type="dcterms:W3CDTF">2018-04-24T18:57:04Z</dcterms:created>
  <dcterms:modified xsi:type="dcterms:W3CDTF">2018-07-11T08:15:50Z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2018-04-24T00:00:00Z</vt:filetime>
  </property>
</Properties>
</file>