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9" r:id="rId3"/>
    <p:sldId id="280" r:id="rId4"/>
    <p:sldId id="275" r:id="rId5"/>
    <p:sldId id="297" r:id="rId6"/>
    <p:sldId id="298" r:id="rId7"/>
    <p:sldId id="295" r:id="rId8"/>
    <p:sldId id="296" r:id="rId9"/>
    <p:sldId id="293" r:id="rId10"/>
    <p:sldId id="291" r:id="rId11"/>
    <p:sldId id="294" r:id="rId12"/>
    <p:sldId id="274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1553"/>
    <a:srgbClr val="5B1554"/>
    <a:srgbClr val="F6DAF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44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BEBEBE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55" dirty="0"/>
              <a:t>Confidential &amp;</a:t>
            </a:r>
            <a:r>
              <a:rPr spc="-114" dirty="0"/>
              <a:t> </a:t>
            </a:r>
            <a:r>
              <a:rPr spc="-60" dirty="0"/>
              <a:t>Proprietary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BEBEBE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55" dirty="0"/>
              <a:t>Confidential &amp;</a:t>
            </a:r>
            <a:r>
              <a:rPr spc="-114" dirty="0"/>
              <a:t> </a:t>
            </a:r>
            <a:r>
              <a:rPr spc="-60" dirty="0"/>
              <a:t>Proprietary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BEBEBE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55" dirty="0"/>
              <a:t>Confidential &amp;</a:t>
            </a:r>
            <a:r>
              <a:rPr spc="-114" dirty="0"/>
              <a:t> </a:t>
            </a:r>
            <a:r>
              <a:rPr spc="-60" dirty="0"/>
              <a:t>Proprietary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8072755" cy="6858000"/>
          </a:xfrm>
          <a:custGeom>
            <a:avLst/>
            <a:gdLst/>
            <a:ahLst/>
            <a:cxnLst/>
            <a:rect l="l" t="t" r="r" b="b"/>
            <a:pathLst>
              <a:path w="8072755" h="6858000">
                <a:moveTo>
                  <a:pt x="0" y="6858000"/>
                </a:moveTo>
                <a:lnTo>
                  <a:pt x="8072628" y="6858000"/>
                </a:lnTo>
                <a:lnTo>
                  <a:pt x="807262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616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BEBEBE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55" dirty="0"/>
              <a:t>Confidential &amp;</a:t>
            </a:r>
            <a:r>
              <a:rPr spc="-114" dirty="0"/>
              <a:t> </a:t>
            </a:r>
            <a:r>
              <a:rPr spc="-60" dirty="0"/>
              <a:t>Proprietary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8072755" cy="6858000"/>
          </a:xfrm>
          <a:custGeom>
            <a:avLst/>
            <a:gdLst/>
            <a:ahLst/>
            <a:cxnLst/>
            <a:rect l="l" t="t" r="r" b="b"/>
            <a:pathLst>
              <a:path w="8072755" h="6858000">
                <a:moveTo>
                  <a:pt x="0" y="6858000"/>
                </a:moveTo>
                <a:lnTo>
                  <a:pt x="8072628" y="6858000"/>
                </a:lnTo>
                <a:lnTo>
                  <a:pt x="807262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B15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50391" y="2599944"/>
            <a:ext cx="3767328" cy="1243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BEBEBE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55" dirty="0"/>
              <a:t>Confidential &amp;</a:t>
            </a:r>
            <a:r>
              <a:rPr spc="-114" dirty="0"/>
              <a:t> </a:t>
            </a:r>
            <a:r>
              <a:rPr spc="-60" dirty="0"/>
              <a:t>Proprietary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7368" y="2982595"/>
            <a:ext cx="7557262" cy="124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30399" y="2059390"/>
            <a:ext cx="7331201" cy="233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100309" y="6562093"/>
            <a:ext cx="1957070" cy="227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BEBEBE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55" dirty="0"/>
              <a:t>Confidential &amp;</a:t>
            </a:r>
            <a:r>
              <a:rPr spc="-114" dirty="0"/>
              <a:t> </a:t>
            </a:r>
            <a:r>
              <a:rPr spc="-60" dirty="0"/>
              <a:t>Proprietary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eranalytics/Smart_Contracts/blob/master/Ethereum-%20Case_Processing.zip" TargetMode="External"/><Relationship Id="rId2" Type="http://schemas.openxmlformats.org/officeDocument/2006/relationships/hyperlink" Target="https://github.com/veeranalytics/Smart_Contracts/blob/master/NEO-%20Simple_Messaging_Service.zi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0" y="6858000"/>
                </a:moveTo>
                <a:lnTo>
                  <a:pt x="342900" y="6858000"/>
                </a:lnTo>
                <a:lnTo>
                  <a:pt x="342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B15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xmlns="" id="{B225D494-7E65-4B51-A1FE-0E968DB4EB85}"/>
              </a:ext>
            </a:extLst>
          </p:cNvPr>
          <p:cNvSpPr/>
          <p:nvPr/>
        </p:nvSpPr>
        <p:spPr>
          <a:xfrm>
            <a:off x="564592" y="152400"/>
            <a:ext cx="9189008" cy="6477000"/>
          </a:xfrm>
          <a:custGeom>
            <a:avLst/>
            <a:gdLst/>
            <a:ahLst/>
            <a:cxnLst/>
            <a:rect l="l" t="t" r="r" b="b"/>
            <a:pathLst>
              <a:path w="3034665" h="4792980">
                <a:moveTo>
                  <a:pt x="0" y="4792980"/>
                </a:moveTo>
                <a:lnTo>
                  <a:pt x="3034283" y="4792980"/>
                </a:lnTo>
                <a:lnTo>
                  <a:pt x="3034283" y="0"/>
                </a:lnTo>
                <a:lnTo>
                  <a:pt x="0" y="0"/>
                </a:lnTo>
                <a:lnTo>
                  <a:pt x="0" y="4792980"/>
                </a:lnTo>
                <a:close/>
              </a:path>
            </a:pathLst>
          </a:custGeom>
          <a:solidFill>
            <a:srgbClr val="5B155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6">
            <a:extLst>
              <a:ext uri="{FF2B5EF4-FFF2-40B4-BE49-F238E27FC236}">
                <a16:creationId xmlns:a16="http://schemas.microsoft.com/office/drawing/2014/main" xmlns="" id="{16CD8797-9B38-42DA-BAF5-053DE67612F4}"/>
              </a:ext>
            </a:extLst>
          </p:cNvPr>
          <p:cNvSpPr txBox="1"/>
          <p:nvPr/>
        </p:nvSpPr>
        <p:spPr>
          <a:xfrm>
            <a:off x="3733800" y="5181600"/>
            <a:ext cx="5257800" cy="28591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1">
              <a:lnSpc>
                <a:spcPct val="100000"/>
              </a:lnSpc>
              <a:spcBef>
                <a:spcPts val="95"/>
              </a:spcBef>
              <a:tabLst>
                <a:tab pos="527685" algn="l"/>
                <a:tab pos="528320" algn="l"/>
              </a:tabLst>
            </a:pPr>
            <a:r>
              <a:rPr lang="en-US" sz="5600" dirty="0" smtClean="0">
                <a:solidFill>
                  <a:schemeClr val="bg1"/>
                </a:solidFill>
                <a:latin typeface="Trebuchet MS"/>
                <a:cs typeface="Trebuchet MS"/>
              </a:rPr>
              <a:t>Smart Contracts</a:t>
            </a:r>
          </a:p>
          <a:p>
            <a:pPr marL="12701">
              <a:lnSpc>
                <a:spcPct val="100000"/>
              </a:lnSpc>
              <a:spcBef>
                <a:spcPts val="95"/>
              </a:spcBef>
              <a:tabLst>
                <a:tab pos="527685" algn="l"/>
                <a:tab pos="528320" algn="l"/>
              </a:tabLst>
            </a:pP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Architecture and Requirements</a:t>
            </a:r>
          </a:p>
          <a:p>
            <a:pPr marL="12701">
              <a:lnSpc>
                <a:spcPct val="100000"/>
              </a:lnSpc>
              <a:spcBef>
                <a:spcPts val="95"/>
              </a:spcBef>
              <a:tabLst>
                <a:tab pos="527685" algn="l"/>
                <a:tab pos="528320" algn="l"/>
              </a:tabLst>
            </a:pPr>
            <a:endParaRPr lang="en-US" sz="20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1">
              <a:lnSpc>
                <a:spcPct val="100000"/>
              </a:lnSpc>
              <a:spcBef>
                <a:spcPts val="95"/>
              </a:spcBef>
              <a:tabLst>
                <a:tab pos="527685" algn="l"/>
                <a:tab pos="528320" algn="l"/>
              </a:tabLst>
            </a:pPr>
            <a:endParaRPr lang="en-US" sz="2000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1">
              <a:lnSpc>
                <a:spcPct val="100000"/>
              </a:lnSpc>
              <a:spcBef>
                <a:spcPts val="95"/>
              </a:spcBef>
              <a:tabLst>
                <a:tab pos="527685" algn="l"/>
                <a:tab pos="528320" algn="l"/>
              </a:tabLst>
            </a:pPr>
            <a:endParaRPr lang="en-US" sz="20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1">
              <a:lnSpc>
                <a:spcPct val="100000"/>
              </a:lnSpc>
              <a:spcBef>
                <a:spcPts val="95"/>
              </a:spcBef>
              <a:tabLst>
                <a:tab pos="527685" algn="l"/>
                <a:tab pos="528320" algn="l"/>
              </a:tabLst>
            </a:pPr>
            <a:endParaRPr lang="en-US" sz="20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1">
              <a:lnSpc>
                <a:spcPct val="100000"/>
              </a:lnSpc>
              <a:spcBef>
                <a:spcPts val="95"/>
              </a:spcBef>
              <a:tabLst>
                <a:tab pos="527685" algn="l"/>
                <a:tab pos="52832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endParaRPr lang="en-US" sz="20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297180" cy="6858000"/>
          </a:xfrm>
          <a:custGeom>
            <a:avLst/>
            <a:gdLst/>
            <a:ahLst/>
            <a:cxnLst/>
            <a:rect l="l" t="t" r="r" b="b"/>
            <a:pathLst>
              <a:path w="297180" h="6858000">
                <a:moveTo>
                  <a:pt x="0" y="6858000"/>
                </a:moveTo>
                <a:lnTo>
                  <a:pt x="297180" y="6858000"/>
                </a:lnTo>
                <a:lnTo>
                  <a:pt x="2971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B15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C9D276A-7DB0-4641-8220-1D6224E0D05C}"/>
              </a:ext>
            </a:extLst>
          </p:cNvPr>
          <p:cNvSpPr/>
          <p:nvPr/>
        </p:nvSpPr>
        <p:spPr>
          <a:xfrm>
            <a:off x="539902" y="4495800"/>
            <a:ext cx="2203298" cy="2133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Counterparties establish obligations.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Assets put under custody of smart contract.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Conditions for execution.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65A9A1C-D399-43DB-9A81-646046D0E9F2}"/>
              </a:ext>
            </a:extLst>
          </p:cNvPr>
          <p:cNvSpPr/>
          <p:nvPr/>
        </p:nvSpPr>
        <p:spPr>
          <a:xfrm>
            <a:off x="2827035" y="4492589"/>
            <a:ext cx="2125965" cy="213681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Event triggers contract execution.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Event can refer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Transaction Initiation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Information Received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D4DC0E5-68EE-413A-AA7B-B24230B88DCD}"/>
              </a:ext>
            </a:extLst>
          </p:cNvPr>
          <p:cNvSpPr/>
          <p:nvPr/>
        </p:nvSpPr>
        <p:spPr>
          <a:xfrm>
            <a:off x="5033627" y="4492589"/>
            <a:ext cx="2205373" cy="213681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Terms of Contract dictate movement of value based on conditions met.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0C9C9FBD-4CA9-41F5-9240-CE39CC39CCEC}"/>
              </a:ext>
            </a:extLst>
          </p:cNvPr>
          <p:cNvSpPr/>
          <p:nvPr/>
        </p:nvSpPr>
        <p:spPr>
          <a:xfrm>
            <a:off x="685800" y="1308437"/>
            <a:ext cx="1828800" cy="548908"/>
          </a:xfrm>
          <a:prstGeom prst="roundRect">
            <a:avLst/>
          </a:prstGeom>
          <a:solidFill>
            <a:srgbClr val="5B1554"/>
          </a:solidFill>
          <a:ln>
            <a:solidFill>
              <a:srgbClr val="5B1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Contract Terms</a:t>
            </a:r>
            <a:endParaRPr lang="en-US" sz="2000" dirty="0"/>
          </a:p>
        </p:txBody>
      </p:sp>
      <p:sp>
        <p:nvSpPr>
          <p:cNvPr id="24" name="object 4"/>
          <p:cNvSpPr txBox="1">
            <a:spLocks noGrp="1"/>
          </p:cNvSpPr>
          <p:nvPr>
            <p:ph type="title"/>
          </p:nvPr>
        </p:nvSpPr>
        <p:spPr>
          <a:xfrm>
            <a:off x="539902" y="154635"/>
            <a:ext cx="936609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4000" spc="-190" dirty="0" smtClean="0">
                <a:solidFill>
                  <a:srgbClr val="5B1553"/>
                </a:solidFill>
              </a:rPr>
              <a:t>Applying Business Logic with Smart Contracts</a:t>
            </a:r>
            <a:endParaRPr sz="2400" dirty="0"/>
          </a:p>
        </p:txBody>
      </p:sp>
      <p:sp>
        <p:nvSpPr>
          <p:cNvPr id="25" name="Rectangle: Rounded Corners 1">
            <a:extLst>
              <a:ext uri="{FF2B5EF4-FFF2-40B4-BE49-F238E27FC236}">
                <a16:creationId xmlns:a16="http://schemas.microsoft.com/office/drawing/2014/main" xmlns="" id="{0C9C9FBD-4CA9-41F5-9240-CE39CC39CCEC}"/>
              </a:ext>
            </a:extLst>
          </p:cNvPr>
          <p:cNvSpPr/>
          <p:nvPr/>
        </p:nvSpPr>
        <p:spPr>
          <a:xfrm>
            <a:off x="685800" y="3197640"/>
            <a:ext cx="1828800" cy="536160"/>
          </a:xfrm>
          <a:prstGeom prst="roundRect">
            <a:avLst/>
          </a:prstGeom>
          <a:solidFill>
            <a:srgbClr val="5B1554"/>
          </a:solidFill>
          <a:ln>
            <a:solidFill>
              <a:srgbClr val="5B1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Events</a:t>
            </a:r>
            <a:endParaRPr lang="en-US" sz="2000" dirty="0"/>
          </a:p>
        </p:txBody>
      </p:sp>
      <p:sp>
        <p:nvSpPr>
          <p:cNvPr id="26" name="Rectangle: Rounded Corners 1">
            <a:extLst>
              <a:ext uri="{FF2B5EF4-FFF2-40B4-BE49-F238E27FC236}">
                <a16:creationId xmlns:a16="http://schemas.microsoft.com/office/drawing/2014/main" xmlns="" id="{0C9C9FBD-4CA9-41F5-9240-CE39CC39CCEC}"/>
              </a:ext>
            </a:extLst>
          </p:cNvPr>
          <p:cNvSpPr/>
          <p:nvPr/>
        </p:nvSpPr>
        <p:spPr>
          <a:xfrm>
            <a:off x="3657600" y="1905000"/>
            <a:ext cx="2209800" cy="968008"/>
          </a:xfrm>
          <a:prstGeom prst="roundRect">
            <a:avLst/>
          </a:prstGeom>
          <a:solidFill>
            <a:srgbClr val="5B1554"/>
          </a:solidFill>
          <a:ln>
            <a:solidFill>
              <a:srgbClr val="5B1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Shared, Replicated Ledger</a:t>
            </a:r>
            <a:endParaRPr lang="en-US" sz="2000" dirty="0"/>
          </a:p>
        </p:txBody>
      </p:sp>
      <p:sp>
        <p:nvSpPr>
          <p:cNvPr id="27" name="Rectangle: Rounded Corners 1">
            <a:extLst>
              <a:ext uri="{FF2B5EF4-FFF2-40B4-BE49-F238E27FC236}">
                <a16:creationId xmlns:a16="http://schemas.microsoft.com/office/drawing/2014/main" xmlns="" id="{0C9C9FBD-4CA9-41F5-9240-CE39CC39CCEC}"/>
              </a:ext>
            </a:extLst>
          </p:cNvPr>
          <p:cNvSpPr/>
          <p:nvPr/>
        </p:nvSpPr>
        <p:spPr>
          <a:xfrm>
            <a:off x="7010400" y="1237670"/>
            <a:ext cx="1828800" cy="514930"/>
          </a:xfrm>
          <a:prstGeom prst="roundRect">
            <a:avLst/>
          </a:prstGeom>
          <a:solidFill>
            <a:srgbClr val="5B1554"/>
          </a:solidFill>
          <a:ln>
            <a:solidFill>
              <a:srgbClr val="5B1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Value Transfer</a:t>
            </a:r>
            <a:endParaRPr 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D4DC0E5-68EE-413A-AA7B-B24230B88DCD}"/>
              </a:ext>
            </a:extLst>
          </p:cNvPr>
          <p:cNvSpPr/>
          <p:nvPr/>
        </p:nvSpPr>
        <p:spPr>
          <a:xfrm>
            <a:off x="7319627" y="4492589"/>
            <a:ext cx="2205373" cy="213681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Value Transferred to intended recipient as dictated by contract terms.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For digital Assets on-chain (e.g. Bitcoin, Digital Money), accounts are automatically settled.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D4DC0E5-68EE-413A-AA7B-B24230B88DCD}"/>
              </a:ext>
            </a:extLst>
          </p:cNvPr>
          <p:cNvSpPr/>
          <p:nvPr/>
        </p:nvSpPr>
        <p:spPr>
          <a:xfrm>
            <a:off x="9605627" y="4492588"/>
            <a:ext cx="2281573" cy="213681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For assets </a:t>
            </a:r>
            <a:r>
              <a:rPr lang="en-US" sz="1400" dirty="0" err="1" smtClean="0">
                <a:solidFill>
                  <a:schemeClr val="tx1"/>
                </a:solidFill>
              </a:rPr>
              <a:t>representated</a:t>
            </a:r>
            <a:r>
              <a:rPr lang="en-US" sz="1400" dirty="0" smtClean="0">
                <a:solidFill>
                  <a:schemeClr val="tx1"/>
                </a:solidFill>
              </a:rPr>
              <a:t> off-chain (e.g. Securities, Cases, Real Estate), </a:t>
            </a:r>
            <a:r>
              <a:rPr lang="en-US" sz="1400" dirty="0">
                <a:solidFill>
                  <a:schemeClr val="tx1"/>
                </a:solidFill>
              </a:rPr>
              <a:t>v</a:t>
            </a:r>
            <a:r>
              <a:rPr lang="en-US" sz="1400" dirty="0" smtClean="0">
                <a:solidFill>
                  <a:schemeClr val="tx1"/>
                </a:solidFill>
              </a:rPr>
              <a:t>alue could be moved and settled in off-chain accounts per settlement instructions.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F375153-78B1-482E-A125-DC8F64CF13F6}"/>
              </a:ext>
            </a:extLst>
          </p:cNvPr>
          <p:cNvSpPr/>
          <p:nvPr/>
        </p:nvSpPr>
        <p:spPr>
          <a:xfrm>
            <a:off x="1371600" y="4191000"/>
            <a:ext cx="533400" cy="381000"/>
          </a:xfrm>
          <a:prstGeom prst="rect">
            <a:avLst/>
          </a:prstGeom>
          <a:solidFill>
            <a:schemeClr val="bg1"/>
          </a:solidFill>
          <a:ln w="28575">
            <a:solidFill>
              <a:srgbClr val="5B155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AF375153-78B1-482E-A125-DC8F64CF13F6}"/>
              </a:ext>
            </a:extLst>
          </p:cNvPr>
          <p:cNvSpPr/>
          <p:nvPr/>
        </p:nvSpPr>
        <p:spPr>
          <a:xfrm>
            <a:off x="5863806" y="4191000"/>
            <a:ext cx="533400" cy="381000"/>
          </a:xfrm>
          <a:prstGeom prst="rect">
            <a:avLst/>
          </a:prstGeom>
          <a:solidFill>
            <a:schemeClr val="bg1"/>
          </a:solidFill>
          <a:ln w="28575">
            <a:solidFill>
              <a:srgbClr val="5B155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AF375153-78B1-482E-A125-DC8F64CF13F6}"/>
              </a:ext>
            </a:extLst>
          </p:cNvPr>
          <p:cNvSpPr/>
          <p:nvPr/>
        </p:nvSpPr>
        <p:spPr>
          <a:xfrm>
            <a:off x="8155613" y="4191000"/>
            <a:ext cx="533400" cy="381000"/>
          </a:xfrm>
          <a:prstGeom prst="rect">
            <a:avLst/>
          </a:prstGeom>
          <a:solidFill>
            <a:schemeClr val="bg1"/>
          </a:solidFill>
          <a:ln w="28575">
            <a:solidFill>
              <a:srgbClr val="5B155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AF375153-78B1-482E-A125-DC8F64CF13F6}"/>
              </a:ext>
            </a:extLst>
          </p:cNvPr>
          <p:cNvSpPr/>
          <p:nvPr/>
        </p:nvSpPr>
        <p:spPr>
          <a:xfrm>
            <a:off x="10479713" y="4191000"/>
            <a:ext cx="533400" cy="381000"/>
          </a:xfrm>
          <a:prstGeom prst="rect">
            <a:avLst/>
          </a:prstGeom>
          <a:solidFill>
            <a:schemeClr val="bg1"/>
          </a:solidFill>
          <a:ln w="28575">
            <a:solidFill>
              <a:srgbClr val="5B155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AF375153-78B1-482E-A125-DC8F64CF13F6}"/>
              </a:ext>
            </a:extLst>
          </p:cNvPr>
          <p:cNvSpPr/>
          <p:nvPr/>
        </p:nvSpPr>
        <p:spPr>
          <a:xfrm>
            <a:off x="3566192" y="4191000"/>
            <a:ext cx="533400" cy="381000"/>
          </a:xfrm>
          <a:prstGeom prst="rect">
            <a:avLst/>
          </a:prstGeom>
          <a:solidFill>
            <a:schemeClr val="bg1"/>
          </a:solidFill>
          <a:ln w="28575">
            <a:solidFill>
              <a:srgbClr val="5B155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: Rounded Corners 1">
            <a:extLst>
              <a:ext uri="{FF2B5EF4-FFF2-40B4-BE49-F238E27FC236}">
                <a16:creationId xmlns:a16="http://schemas.microsoft.com/office/drawing/2014/main" xmlns="" id="{0C9C9FBD-4CA9-41F5-9240-CE39CC39CCEC}"/>
              </a:ext>
            </a:extLst>
          </p:cNvPr>
          <p:cNvSpPr/>
          <p:nvPr/>
        </p:nvSpPr>
        <p:spPr>
          <a:xfrm>
            <a:off x="10134600" y="2133600"/>
            <a:ext cx="1803229" cy="484797"/>
          </a:xfrm>
          <a:prstGeom prst="roundRect">
            <a:avLst/>
          </a:prstGeom>
          <a:solidFill>
            <a:srgbClr val="5B1554"/>
          </a:solidFill>
          <a:ln>
            <a:solidFill>
              <a:srgbClr val="5B1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Settlement</a:t>
            </a:r>
            <a:endParaRPr lang="en-US" sz="2000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AF375153-78B1-482E-A125-DC8F64CF13F6}"/>
              </a:ext>
            </a:extLst>
          </p:cNvPr>
          <p:cNvSpPr/>
          <p:nvPr/>
        </p:nvSpPr>
        <p:spPr>
          <a:xfrm>
            <a:off x="1329690" y="1003637"/>
            <a:ext cx="533400" cy="381000"/>
          </a:xfrm>
          <a:prstGeom prst="rect">
            <a:avLst/>
          </a:prstGeom>
          <a:solidFill>
            <a:schemeClr val="bg1"/>
          </a:solidFill>
          <a:ln w="28575">
            <a:solidFill>
              <a:srgbClr val="5B155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AF375153-78B1-482E-A125-DC8F64CF13F6}"/>
              </a:ext>
            </a:extLst>
          </p:cNvPr>
          <p:cNvSpPr/>
          <p:nvPr/>
        </p:nvSpPr>
        <p:spPr>
          <a:xfrm>
            <a:off x="1330909" y="2926507"/>
            <a:ext cx="533400" cy="381000"/>
          </a:xfrm>
          <a:prstGeom prst="rect">
            <a:avLst/>
          </a:prstGeom>
          <a:solidFill>
            <a:schemeClr val="bg1"/>
          </a:solidFill>
          <a:ln w="28575">
            <a:solidFill>
              <a:srgbClr val="5B155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AF375153-78B1-482E-A125-DC8F64CF13F6}"/>
              </a:ext>
            </a:extLst>
          </p:cNvPr>
          <p:cNvSpPr/>
          <p:nvPr/>
        </p:nvSpPr>
        <p:spPr>
          <a:xfrm>
            <a:off x="4418003" y="1609005"/>
            <a:ext cx="533400" cy="381000"/>
          </a:xfrm>
          <a:prstGeom prst="rect">
            <a:avLst/>
          </a:prstGeom>
          <a:solidFill>
            <a:schemeClr val="bg1"/>
          </a:solidFill>
          <a:ln w="28575">
            <a:solidFill>
              <a:srgbClr val="5B155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AF375153-78B1-482E-A125-DC8F64CF13F6}"/>
              </a:ext>
            </a:extLst>
          </p:cNvPr>
          <p:cNvSpPr/>
          <p:nvPr/>
        </p:nvSpPr>
        <p:spPr>
          <a:xfrm>
            <a:off x="7647784" y="927437"/>
            <a:ext cx="533400" cy="381000"/>
          </a:xfrm>
          <a:prstGeom prst="rect">
            <a:avLst/>
          </a:prstGeom>
          <a:solidFill>
            <a:schemeClr val="bg1"/>
          </a:solidFill>
          <a:ln w="28575">
            <a:solidFill>
              <a:srgbClr val="5B155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AF375153-78B1-482E-A125-DC8F64CF13F6}"/>
              </a:ext>
            </a:extLst>
          </p:cNvPr>
          <p:cNvSpPr/>
          <p:nvPr/>
        </p:nvSpPr>
        <p:spPr>
          <a:xfrm>
            <a:off x="10746413" y="1857345"/>
            <a:ext cx="533400" cy="381000"/>
          </a:xfrm>
          <a:prstGeom prst="rect">
            <a:avLst/>
          </a:prstGeom>
          <a:solidFill>
            <a:schemeClr val="bg1"/>
          </a:solidFill>
          <a:ln w="28575">
            <a:solidFill>
              <a:srgbClr val="5B155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4b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2" idx="3"/>
            <a:endCxn id="26" idx="1"/>
          </p:cNvCxnSpPr>
          <p:nvPr/>
        </p:nvCxnSpPr>
        <p:spPr>
          <a:xfrm>
            <a:off x="2514600" y="1582891"/>
            <a:ext cx="1143000" cy="806113"/>
          </a:xfrm>
          <a:prstGeom prst="straightConnector1">
            <a:avLst/>
          </a:prstGeom>
          <a:ln w="38100">
            <a:solidFill>
              <a:srgbClr val="5B15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5" idx="3"/>
            <a:endCxn id="26" idx="1"/>
          </p:cNvCxnSpPr>
          <p:nvPr/>
        </p:nvCxnSpPr>
        <p:spPr>
          <a:xfrm flipV="1">
            <a:off x="2514600" y="2389004"/>
            <a:ext cx="1143000" cy="1076716"/>
          </a:xfrm>
          <a:prstGeom prst="straightConnector1">
            <a:avLst/>
          </a:prstGeom>
          <a:ln w="38100">
            <a:solidFill>
              <a:srgbClr val="5B15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6" idx="3"/>
            <a:endCxn id="27" idx="1"/>
          </p:cNvCxnSpPr>
          <p:nvPr/>
        </p:nvCxnSpPr>
        <p:spPr>
          <a:xfrm flipV="1">
            <a:off x="5867400" y="1495135"/>
            <a:ext cx="1143000" cy="893869"/>
          </a:xfrm>
          <a:prstGeom prst="straightConnector1">
            <a:avLst/>
          </a:prstGeom>
          <a:ln w="38100">
            <a:solidFill>
              <a:srgbClr val="5B15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7" idx="3"/>
            <a:endCxn id="33" idx="1"/>
          </p:cNvCxnSpPr>
          <p:nvPr/>
        </p:nvCxnSpPr>
        <p:spPr>
          <a:xfrm>
            <a:off x="8839200" y="1495135"/>
            <a:ext cx="1295400" cy="880864"/>
          </a:xfrm>
          <a:prstGeom prst="straightConnector1">
            <a:avLst/>
          </a:prstGeom>
          <a:ln w="38100">
            <a:solidFill>
              <a:srgbClr val="5B155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46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297180" cy="6858000"/>
          </a:xfrm>
          <a:custGeom>
            <a:avLst/>
            <a:gdLst/>
            <a:ahLst/>
            <a:cxnLst/>
            <a:rect l="l" t="t" r="r" b="b"/>
            <a:pathLst>
              <a:path w="297180" h="6858000">
                <a:moveTo>
                  <a:pt x="0" y="6858000"/>
                </a:moveTo>
                <a:lnTo>
                  <a:pt x="297180" y="6858000"/>
                </a:lnTo>
                <a:lnTo>
                  <a:pt x="2971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B15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4"/>
          <p:cNvSpPr txBox="1">
            <a:spLocks noGrp="1"/>
          </p:cNvSpPr>
          <p:nvPr>
            <p:ph type="title"/>
          </p:nvPr>
        </p:nvSpPr>
        <p:spPr>
          <a:xfrm>
            <a:off x="539902" y="154635"/>
            <a:ext cx="936609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4000" spc="-190" dirty="0" smtClean="0">
                <a:solidFill>
                  <a:srgbClr val="5B1553"/>
                </a:solidFill>
              </a:rPr>
              <a:t>Proof of Concepts</a:t>
            </a:r>
            <a:endParaRPr sz="2400" dirty="0"/>
          </a:p>
        </p:txBody>
      </p:sp>
      <p:sp>
        <p:nvSpPr>
          <p:cNvPr id="19" name="Rectangle: Rounded Corners 1">
            <a:hlinkClick r:id="rId2"/>
            <a:extLst>
              <a:ext uri="{FF2B5EF4-FFF2-40B4-BE49-F238E27FC236}">
                <a16:creationId xmlns:a16="http://schemas.microsoft.com/office/drawing/2014/main" xmlns="" id="{0C9C9FBD-4CA9-41F5-9240-CE39CC39CCEC}"/>
              </a:ext>
            </a:extLst>
          </p:cNvPr>
          <p:cNvSpPr/>
          <p:nvPr/>
        </p:nvSpPr>
        <p:spPr>
          <a:xfrm>
            <a:off x="2157025" y="5120908"/>
            <a:ext cx="1828800" cy="548908"/>
          </a:xfrm>
          <a:prstGeom prst="roundRect">
            <a:avLst/>
          </a:prstGeom>
          <a:solidFill>
            <a:srgbClr val="5B1554"/>
          </a:solidFill>
          <a:ln>
            <a:solidFill>
              <a:srgbClr val="5B1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Sample Code</a:t>
            </a:r>
            <a:endParaRPr lang="en-US" sz="2000" dirty="0"/>
          </a:p>
        </p:txBody>
      </p: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xmlns="" id="{387C1CF0-5618-4668-B9B4-0133BDC49B7B}"/>
              </a:ext>
            </a:extLst>
          </p:cNvPr>
          <p:cNvSpPr/>
          <p:nvPr/>
        </p:nvSpPr>
        <p:spPr>
          <a:xfrm>
            <a:off x="539902" y="1737092"/>
            <a:ext cx="5175098" cy="3276601"/>
          </a:xfrm>
          <a:prstGeom prst="roundRect">
            <a:avLst/>
          </a:prstGeom>
          <a:solidFill>
            <a:srgbClr val="5B1554"/>
          </a:solidFill>
          <a:ln>
            <a:solidFill>
              <a:srgbClr val="5B1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Objective: Smart Contracts for Case Processing within an organization.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Environment: Ethereum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Development Language: Solidity and JavaScript.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Nodes are various departments/segments/groups within an organization.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Nodes interact with each other for transactions related to some processes.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21" name="Rectangle: Rounded Corners 6">
            <a:extLst>
              <a:ext uri="{FF2B5EF4-FFF2-40B4-BE49-F238E27FC236}">
                <a16:creationId xmlns:a16="http://schemas.microsoft.com/office/drawing/2014/main" xmlns="" id="{387C1CF0-5618-4668-B9B4-0133BDC49B7B}"/>
              </a:ext>
            </a:extLst>
          </p:cNvPr>
          <p:cNvSpPr/>
          <p:nvPr/>
        </p:nvSpPr>
        <p:spPr>
          <a:xfrm>
            <a:off x="2213051" y="1143000"/>
            <a:ext cx="1716749" cy="533400"/>
          </a:xfrm>
          <a:prstGeom prst="roundRect">
            <a:avLst/>
          </a:prstGeom>
          <a:solidFill>
            <a:srgbClr val="5B1554"/>
          </a:solidFill>
          <a:ln>
            <a:solidFill>
              <a:srgbClr val="5B1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Case 01</a:t>
            </a:r>
            <a:endParaRPr lang="en-US" b="1" dirty="0"/>
          </a:p>
        </p:txBody>
      </p:sp>
      <p:sp>
        <p:nvSpPr>
          <p:cNvPr id="22" name="Rectangle: Rounded Corners 1">
            <a:hlinkClick r:id="rId3"/>
            <a:extLst>
              <a:ext uri="{FF2B5EF4-FFF2-40B4-BE49-F238E27FC236}">
                <a16:creationId xmlns:a16="http://schemas.microsoft.com/office/drawing/2014/main" xmlns="" id="{0C9C9FBD-4CA9-41F5-9240-CE39CC39CCEC}"/>
              </a:ext>
            </a:extLst>
          </p:cNvPr>
          <p:cNvSpPr/>
          <p:nvPr/>
        </p:nvSpPr>
        <p:spPr>
          <a:xfrm>
            <a:off x="8080451" y="5074385"/>
            <a:ext cx="1828800" cy="548908"/>
          </a:xfrm>
          <a:prstGeom prst="roundRect">
            <a:avLst/>
          </a:prstGeom>
          <a:solidFill>
            <a:srgbClr val="5B1554"/>
          </a:solidFill>
          <a:ln>
            <a:solidFill>
              <a:srgbClr val="5B1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Sample Code</a:t>
            </a:r>
            <a:endParaRPr lang="en-US" sz="2000" dirty="0"/>
          </a:p>
        </p:txBody>
      </p:sp>
      <p:sp>
        <p:nvSpPr>
          <p:cNvPr id="23" name="Rectangle: Rounded Corners 6">
            <a:extLst>
              <a:ext uri="{FF2B5EF4-FFF2-40B4-BE49-F238E27FC236}">
                <a16:creationId xmlns:a16="http://schemas.microsoft.com/office/drawing/2014/main" xmlns="" id="{387C1CF0-5618-4668-B9B4-0133BDC49B7B}"/>
              </a:ext>
            </a:extLst>
          </p:cNvPr>
          <p:cNvSpPr/>
          <p:nvPr/>
        </p:nvSpPr>
        <p:spPr>
          <a:xfrm>
            <a:off x="6407302" y="1737092"/>
            <a:ext cx="5175098" cy="3276601"/>
          </a:xfrm>
          <a:prstGeom prst="roundRect">
            <a:avLst/>
          </a:prstGeom>
          <a:solidFill>
            <a:srgbClr val="5B1554"/>
          </a:solidFill>
          <a:ln>
            <a:solidFill>
              <a:srgbClr val="5B1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Objective: Smart Contracts for Case Processing within an organization.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Environment: Ethereum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Development Language: Solidity and JavaScript</a:t>
            </a:r>
            <a:r>
              <a:rPr lang="en-GB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Nodes are various departments/segments/groups within an organization.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Nodes interact with each other for transactions related to some processes.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32" name="Rectangle: Rounded Corners 6">
            <a:extLst>
              <a:ext uri="{FF2B5EF4-FFF2-40B4-BE49-F238E27FC236}">
                <a16:creationId xmlns:a16="http://schemas.microsoft.com/office/drawing/2014/main" xmlns="" id="{387C1CF0-5618-4668-B9B4-0133BDC49B7B}"/>
              </a:ext>
            </a:extLst>
          </p:cNvPr>
          <p:cNvSpPr/>
          <p:nvPr/>
        </p:nvSpPr>
        <p:spPr>
          <a:xfrm>
            <a:off x="8080451" y="1143001"/>
            <a:ext cx="1716749" cy="533399"/>
          </a:xfrm>
          <a:prstGeom prst="roundRect">
            <a:avLst/>
          </a:prstGeom>
          <a:solidFill>
            <a:srgbClr val="5B1554"/>
          </a:solidFill>
          <a:ln>
            <a:solidFill>
              <a:srgbClr val="5B1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Case 02</a:t>
            </a:r>
            <a:endParaRPr lang="en-US" b="1" dirty="0"/>
          </a:p>
        </p:txBody>
      </p:sp>
      <p:sp>
        <p:nvSpPr>
          <p:cNvPr id="33" name="Rectangle: Rounded Corners 6">
            <a:extLst>
              <a:ext uri="{FF2B5EF4-FFF2-40B4-BE49-F238E27FC236}">
                <a16:creationId xmlns:a16="http://schemas.microsoft.com/office/drawing/2014/main" xmlns="" id="{387C1CF0-5618-4668-B9B4-0133BDC49B7B}"/>
              </a:ext>
            </a:extLst>
          </p:cNvPr>
          <p:cNvSpPr/>
          <p:nvPr/>
        </p:nvSpPr>
        <p:spPr>
          <a:xfrm>
            <a:off x="539902" y="5746015"/>
            <a:ext cx="11042498" cy="959585"/>
          </a:xfrm>
          <a:prstGeom prst="roundRect">
            <a:avLst/>
          </a:prstGeom>
          <a:solidFill>
            <a:srgbClr val="5B1554"/>
          </a:solidFill>
          <a:ln>
            <a:solidFill>
              <a:srgbClr val="5B1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/>
              <a:t>Please Note: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PoC/Cases are simple processes and included for demonstration purpose only. Will share a PoC relevant to the SESS process in 2 </a:t>
            </a:r>
            <a:r>
              <a:rPr lang="en-US" dirty="0" smtClean="0"/>
              <a:t>months’ </a:t>
            </a:r>
            <a:r>
              <a:rPr lang="en-US" dirty="0" smtClean="0"/>
              <a:t>time. Currently, spending time to get a high level understanding of various sub-processes.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7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6230">
              <a:lnSpc>
                <a:spcPct val="100000"/>
              </a:lnSpc>
              <a:spcBef>
                <a:spcPts val="105"/>
              </a:spcBef>
              <a:tabLst>
                <a:tab pos="6004560" algn="l"/>
              </a:tabLst>
            </a:pPr>
            <a:r>
              <a:rPr spc="-180" dirty="0"/>
              <a:t>Than</a:t>
            </a:r>
            <a:r>
              <a:rPr spc="-160" dirty="0"/>
              <a:t>k</a:t>
            </a:r>
            <a:r>
              <a:rPr dirty="0"/>
              <a:t>	</a:t>
            </a:r>
            <a:r>
              <a:rPr spc="-950" dirty="0">
                <a:solidFill>
                  <a:srgbClr val="56164D"/>
                </a:solidFill>
              </a:rPr>
              <a:t>Y</a:t>
            </a:r>
            <a:r>
              <a:rPr spc="-90" dirty="0">
                <a:solidFill>
                  <a:srgbClr val="56164D"/>
                </a:solidFill>
              </a:rPr>
              <a:t>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4591" y="164084"/>
            <a:ext cx="415980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114" dirty="0">
                <a:solidFill>
                  <a:srgbClr val="5B1553"/>
                </a:solidFill>
              </a:rPr>
              <a:t>Presentation Plan</a:t>
            </a:r>
            <a:endParaRPr sz="4000"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0" y="6858000"/>
                </a:moveTo>
                <a:lnTo>
                  <a:pt x="342900" y="6858000"/>
                </a:lnTo>
                <a:lnTo>
                  <a:pt x="342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B15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xmlns="" id="{B225D494-7E65-4B51-A1FE-0E968DB4EB85}"/>
              </a:ext>
            </a:extLst>
          </p:cNvPr>
          <p:cNvSpPr/>
          <p:nvPr/>
        </p:nvSpPr>
        <p:spPr>
          <a:xfrm>
            <a:off x="581435" y="1626383"/>
            <a:ext cx="8427008" cy="4724400"/>
          </a:xfrm>
          <a:custGeom>
            <a:avLst/>
            <a:gdLst/>
            <a:ahLst/>
            <a:cxnLst/>
            <a:rect l="l" t="t" r="r" b="b"/>
            <a:pathLst>
              <a:path w="3034665" h="4792980">
                <a:moveTo>
                  <a:pt x="0" y="4792980"/>
                </a:moveTo>
                <a:lnTo>
                  <a:pt x="3034283" y="4792980"/>
                </a:lnTo>
                <a:lnTo>
                  <a:pt x="3034283" y="0"/>
                </a:lnTo>
                <a:lnTo>
                  <a:pt x="0" y="0"/>
                </a:lnTo>
                <a:lnTo>
                  <a:pt x="0" y="4792980"/>
                </a:lnTo>
                <a:close/>
              </a:path>
            </a:pathLst>
          </a:custGeom>
          <a:solidFill>
            <a:srgbClr val="5B155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6">
            <a:extLst>
              <a:ext uri="{FF2B5EF4-FFF2-40B4-BE49-F238E27FC236}">
                <a16:creationId xmlns:a16="http://schemas.microsoft.com/office/drawing/2014/main" xmlns="" id="{16CD8797-9B38-42DA-BAF5-053DE67612F4}"/>
              </a:ext>
            </a:extLst>
          </p:cNvPr>
          <p:cNvSpPr txBox="1"/>
          <p:nvPr/>
        </p:nvSpPr>
        <p:spPr>
          <a:xfrm>
            <a:off x="1066800" y="1905000"/>
            <a:ext cx="7772400" cy="38465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1" indent="-3429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527685" algn="l"/>
                <a:tab pos="52832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Trebuchet MS"/>
                <a:cs typeface="Trebuchet MS"/>
              </a:rPr>
              <a:t>Implementation Scope in Airlines Industry</a:t>
            </a:r>
          </a:p>
          <a:p>
            <a:pPr marL="355601" indent="-3429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527685" algn="l"/>
                <a:tab pos="528320" algn="l"/>
              </a:tabLst>
            </a:pPr>
            <a:endParaRPr lang="en-US" sz="20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355601" indent="-342900"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527685" algn="l"/>
                <a:tab pos="52832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Trebuchet MS"/>
                <a:cs typeface="Trebuchet MS"/>
              </a:rPr>
              <a:t>High </a:t>
            </a:r>
            <a:r>
              <a:rPr lang="en-US" sz="2000" dirty="0">
                <a:solidFill>
                  <a:schemeClr val="bg1"/>
                </a:solidFill>
                <a:latin typeface="Trebuchet MS"/>
                <a:cs typeface="Trebuchet MS"/>
              </a:rPr>
              <a:t>Level </a:t>
            </a:r>
            <a:r>
              <a:rPr lang="en-US" sz="2000" dirty="0" smtClean="0">
                <a:solidFill>
                  <a:schemeClr val="bg1"/>
                </a:solidFill>
                <a:latin typeface="Trebuchet MS"/>
                <a:cs typeface="Trebuchet MS"/>
              </a:rPr>
              <a:t>Architecture</a:t>
            </a:r>
            <a:endParaRPr lang="en-US" sz="20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355601" indent="-3429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527685" algn="l"/>
                <a:tab pos="528320" algn="l"/>
              </a:tabLst>
            </a:pPr>
            <a:endParaRPr lang="en-US" sz="2000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355601" indent="-3429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527685" algn="l"/>
                <a:tab pos="52832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Trebuchet MS"/>
                <a:cs typeface="Trebuchet MS"/>
              </a:rPr>
              <a:t>Development Environments</a:t>
            </a:r>
            <a:endParaRPr lang="en-US" sz="20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355601" indent="-3429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527685" algn="l"/>
                <a:tab pos="528320" algn="l"/>
              </a:tabLst>
            </a:pPr>
            <a:endParaRPr lang="en-US" sz="2000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355601" indent="-3429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527685" algn="l"/>
                <a:tab pos="52832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Trebuchet MS"/>
                <a:cs typeface="Trebuchet MS"/>
              </a:rPr>
              <a:t>Applying Business Logic with Smart Contracts</a:t>
            </a:r>
          </a:p>
          <a:p>
            <a:pPr marL="355601" indent="-3429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527685" algn="l"/>
                <a:tab pos="528320" algn="l"/>
              </a:tabLst>
            </a:pPr>
            <a:endParaRPr lang="en-US" sz="20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355601" indent="-3429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527685" algn="l"/>
                <a:tab pos="52832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Trebuchet MS"/>
                <a:cs typeface="Trebuchet MS"/>
              </a:rPr>
              <a:t>Proof of Concepts</a:t>
            </a:r>
          </a:p>
          <a:p>
            <a:pPr marL="12701">
              <a:lnSpc>
                <a:spcPct val="100000"/>
              </a:lnSpc>
              <a:spcBef>
                <a:spcPts val="95"/>
              </a:spcBef>
              <a:tabLst>
                <a:tab pos="527685" algn="l"/>
                <a:tab pos="528320" algn="l"/>
              </a:tabLst>
            </a:pPr>
            <a:endParaRPr lang="en-US" sz="2000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1">
              <a:lnSpc>
                <a:spcPct val="100000"/>
              </a:lnSpc>
              <a:spcBef>
                <a:spcPts val="95"/>
              </a:spcBef>
              <a:tabLst>
                <a:tab pos="527685" algn="l"/>
                <a:tab pos="528320" algn="l"/>
              </a:tabLst>
            </a:pPr>
            <a:endParaRPr lang="en-US" sz="20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1">
              <a:lnSpc>
                <a:spcPct val="100000"/>
              </a:lnSpc>
              <a:spcBef>
                <a:spcPts val="95"/>
              </a:spcBef>
              <a:tabLst>
                <a:tab pos="527685" algn="l"/>
                <a:tab pos="52832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endParaRPr lang="en-US" sz="20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8879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387C1CF0-5618-4668-B9B4-0133BDC49B7B}"/>
              </a:ext>
            </a:extLst>
          </p:cNvPr>
          <p:cNvSpPr/>
          <p:nvPr/>
        </p:nvSpPr>
        <p:spPr>
          <a:xfrm>
            <a:off x="533401" y="1611353"/>
            <a:ext cx="1752600" cy="232399"/>
          </a:xfrm>
          <a:prstGeom prst="roundRect">
            <a:avLst/>
          </a:prstGeom>
          <a:solidFill>
            <a:srgbClr val="5B1554"/>
          </a:solidFill>
          <a:ln>
            <a:solidFill>
              <a:srgbClr val="5B1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0586" y="145711"/>
            <a:ext cx="1064442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190" dirty="0" smtClean="0">
                <a:solidFill>
                  <a:srgbClr val="5B1553"/>
                </a:solidFill>
              </a:rPr>
              <a:t>Implementation Scope in Airlines Industry </a:t>
            </a:r>
            <a:endParaRPr sz="2400"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0" y="6858000"/>
                </a:moveTo>
                <a:lnTo>
                  <a:pt x="342900" y="6858000"/>
                </a:lnTo>
                <a:lnTo>
                  <a:pt x="342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B15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">
            <a:extLst>
              <a:ext uri="{FF2B5EF4-FFF2-40B4-BE49-F238E27FC236}">
                <a16:creationId xmlns:a16="http://schemas.microsoft.com/office/drawing/2014/main" xmlns="" id="{453FE915-E3C3-4B11-B576-6E14DA436CA4}"/>
              </a:ext>
            </a:extLst>
          </p:cNvPr>
          <p:cNvSpPr txBox="1"/>
          <p:nvPr/>
        </p:nvSpPr>
        <p:spPr>
          <a:xfrm>
            <a:off x="533400" y="1611353"/>
            <a:ext cx="484560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600" i="1" spc="-50" dirty="0" smtClean="0">
                <a:solidFill>
                  <a:schemeClr val="bg1"/>
                </a:solidFill>
                <a:latin typeface="Trebuchet MS"/>
                <a:cs typeface="Trebuchet MS"/>
              </a:rPr>
              <a:t>Case Processing</a:t>
            </a:r>
            <a:endParaRPr sz="1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4" name="Rectangle: Rounded Corners 6">
            <a:extLst>
              <a:ext uri="{FF2B5EF4-FFF2-40B4-BE49-F238E27FC236}">
                <a16:creationId xmlns:a16="http://schemas.microsoft.com/office/drawing/2014/main" xmlns="" id="{387C1CF0-5618-4668-B9B4-0133BDC49B7B}"/>
              </a:ext>
            </a:extLst>
          </p:cNvPr>
          <p:cNvSpPr/>
          <p:nvPr/>
        </p:nvSpPr>
        <p:spPr>
          <a:xfrm>
            <a:off x="2209800" y="1706845"/>
            <a:ext cx="3077678" cy="1822822"/>
          </a:xfrm>
          <a:prstGeom prst="roundRect">
            <a:avLst/>
          </a:prstGeom>
          <a:solidFill>
            <a:srgbClr val="5B1554"/>
          </a:solidFill>
          <a:ln>
            <a:solidFill>
              <a:srgbClr val="5B1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xmlns="" id="{453FE915-E3C3-4B11-B576-6E14DA436CA4}"/>
              </a:ext>
            </a:extLst>
          </p:cNvPr>
          <p:cNvSpPr txBox="1"/>
          <p:nvPr/>
        </p:nvSpPr>
        <p:spPr>
          <a:xfrm>
            <a:off x="7795169" y="1843752"/>
            <a:ext cx="2872831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600" i="1" spc="-50" dirty="0">
                <a:solidFill>
                  <a:schemeClr val="bg1"/>
                </a:solidFill>
                <a:latin typeface="Trebuchet MS"/>
                <a:cs typeface="Trebuchet MS"/>
              </a:rPr>
              <a:t>Smart Contracts allow the performance of credible transactions without third parties.</a:t>
            </a:r>
            <a:endParaRPr sz="1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2" name="Rectangle: Rounded Corners 6">
            <a:extLst>
              <a:ext uri="{FF2B5EF4-FFF2-40B4-BE49-F238E27FC236}">
                <a16:creationId xmlns:a16="http://schemas.microsoft.com/office/drawing/2014/main" xmlns="" id="{387C1CF0-5618-4668-B9B4-0133BDC49B7B}"/>
              </a:ext>
            </a:extLst>
          </p:cNvPr>
          <p:cNvSpPr/>
          <p:nvPr/>
        </p:nvSpPr>
        <p:spPr>
          <a:xfrm>
            <a:off x="6304547" y="3855162"/>
            <a:ext cx="1683025" cy="244322"/>
          </a:xfrm>
          <a:prstGeom prst="roundRect">
            <a:avLst/>
          </a:prstGeom>
          <a:solidFill>
            <a:srgbClr val="5B1554"/>
          </a:solidFill>
          <a:ln>
            <a:solidFill>
              <a:srgbClr val="5B1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xmlns="" id="{453FE915-E3C3-4B11-B576-6E14DA436CA4}"/>
              </a:ext>
            </a:extLst>
          </p:cNvPr>
          <p:cNvSpPr txBox="1"/>
          <p:nvPr/>
        </p:nvSpPr>
        <p:spPr>
          <a:xfrm>
            <a:off x="6324600" y="3855162"/>
            <a:ext cx="484560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600" i="1" spc="-50" dirty="0" smtClean="0">
                <a:solidFill>
                  <a:schemeClr val="bg1"/>
                </a:solidFill>
                <a:latin typeface="Trebuchet MS"/>
                <a:cs typeface="Trebuchet MS"/>
              </a:rPr>
              <a:t>Loyalty Points</a:t>
            </a:r>
            <a:endParaRPr sz="1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8" name="Rectangle: Rounded Corners 6">
            <a:extLst>
              <a:ext uri="{FF2B5EF4-FFF2-40B4-BE49-F238E27FC236}">
                <a16:creationId xmlns:a16="http://schemas.microsoft.com/office/drawing/2014/main" xmlns="" id="{387C1CF0-5618-4668-B9B4-0133BDC49B7B}"/>
              </a:ext>
            </a:extLst>
          </p:cNvPr>
          <p:cNvSpPr/>
          <p:nvPr/>
        </p:nvSpPr>
        <p:spPr>
          <a:xfrm>
            <a:off x="7848600" y="1789023"/>
            <a:ext cx="3077678" cy="1822822"/>
          </a:xfrm>
          <a:prstGeom prst="roundRect">
            <a:avLst/>
          </a:prstGeom>
          <a:solidFill>
            <a:srgbClr val="5B1554"/>
          </a:solidFill>
          <a:ln>
            <a:solidFill>
              <a:srgbClr val="5B1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spc="-50" dirty="0">
                <a:solidFill>
                  <a:schemeClr val="bg1"/>
                </a:solidFill>
                <a:latin typeface="Trebuchet MS" panose="020B0603020202020204" pitchFamily="34" charset="0"/>
                <a:cs typeface="Trebuchet MS"/>
              </a:rPr>
              <a:t>Transform maintenance logs for better management.</a:t>
            </a:r>
          </a:p>
          <a:p>
            <a:endParaRPr lang="en-GB" sz="1600" i="1" dirty="0" smtClean="0">
              <a:latin typeface="Trebuchet MS" panose="020B0603020202020204" pitchFamily="34" charset="0"/>
            </a:endParaRPr>
          </a:p>
          <a:p>
            <a:r>
              <a:rPr lang="en-GB" sz="1600" i="1" dirty="0" smtClean="0">
                <a:latin typeface="Trebuchet MS" panose="020B0603020202020204" pitchFamily="34" charset="0"/>
              </a:rPr>
              <a:t>Ensure </a:t>
            </a:r>
            <a:r>
              <a:rPr lang="en-GB" sz="1600" i="1" dirty="0">
                <a:latin typeface="Trebuchet MS" panose="020B0603020202020204" pitchFamily="34" charset="0"/>
              </a:rPr>
              <a:t>that parts procured are legitimate and can offer a “virtual copy”, including all </a:t>
            </a:r>
            <a:r>
              <a:rPr lang="en-GB" sz="1600" i="1" dirty="0" smtClean="0">
                <a:latin typeface="Trebuchet MS" panose="020B0603020202020204" pitchFamily="34" charset="0"/>
              </a:rPr>
              <a:t>details.</a:t>
            </a:r>
            <a:endParaRPr lang="en-GB" sz="1600" i="1" dirty="0">
              <a:latin typeface="Trebuchet MS" panose="020B0603020202020204" pitchFamily="34" charset="0"/>
            </a:endParaRPr>
          </a:p>
        </p:txBody>
      </p: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xmlns="" id="{387C1CF0-5618-4668-B9B4-0133BDC49B7B}"/>
              </a:ext>
            </a:extLst>
          </p:cNvPr>
          <p:cNvSpPr/>
          <p:nvPr/>
        </p:nvSpPr>
        <p:spPr>
          <a:xfrm>
            <a:off x="6309269" y="1630645"/>
            <a:ext cx="1691731" cy="258404"/>
          </a:xfrm>
          <a:prstGeom prst="roundRect">
            <a:avLst/>
          </a:prstGeom>
          <a:solidFill>
            <a:srgbClr val="5B1554"/>
          </a:solidFill>
          <a:ln>
            <a:solidFill>
              <a:srgbClr val="5B1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bject 6">
            <a:extLst>
              <a:ext uri="{FF2B5EF4-FFF2-40B4-BE49-F238E27FC236}">
                <a16:creationId xmlns:a16="http://schemas.microsoft.com/office/drawing/2014/main" xmlns="" id="{453FE915-E3C3-4B11-B576-6E14DA436CA4}"/>
              </a:ext>
            </a:extLst>
          </p:cNvPr>
          <p:cNvSpPr txBox="1"/>
          <p:nvPr/>
        </p:nvSpPr>
        <p:spPr>
          <a:xfrm>
            <a:off x="6324600" y="1630645"/>
            <a:ext cx="484560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600" i="1" spc="-50" dirty="0" smtClean="0">
                <a:solidFill>
                  <a:schemeClr val="bg1"/>
                </a:solidFill>
                <a:latin typeface="Trebuchet MS"/>
                <a:cs typeface="Trebuchet MS"/>
              </a:rPr>
              <a:t>Maintenance/VM</a:t>
            </a:r>
            <a:endParaRPr sz="1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2" name="Rectangle: Rounded Corners 6">
            <a:extLst>
              <a:ext uri="{FF2B5EF4-FFF2-40B4-BE49-F238E27FC236}">
                <a16:creationId xmlns:a16="http://schemas.microsoft.com/office/drawing/2014/main" xmlns="" id="{387C1CF0-5618-4668-B9B4-0133BDC49B7B}"/>
              </a:ext>
            </a:extLst>
          </p:cNvPr>
          <p:cNvSpPr/>
          <p:nvPr/>
        </p:nvSpPr>
        <p:spPr>
          <a:xfrm>
            <a:off x="7895122" y="3903331"/>
            <a:ext cx="3077678" cy="1822822"/>
          </a:xfrm>
          <a:prstGeom prst="roundRect">
            <a:avLst/>
          </a:prstGeom>
          <a:solidFill>
            <a:srgbClr val="5B1554"/>
          </a:solidFill>
          <a:ln>
            <a:solidFill>
              <a:srgbClr val="5B1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i="1" dirty="0" smtClean="0">
                <a:latin typeface="Trebuchet MS" panose="020B0603020202020204" pitchFamily="34" charset="0"/>
              </a:rPr>
              <a:t>Travelers </a:t>
            </a:r>
            <a:r>
              <a:rPr lang="en-GB" sz="1600" i="1" dirty="0">
                <a:latin typeface="Trebuchet MS" panose="020B0603020202020204" pitchFamily="34" charset="0"/>
              </a:rPr>
              <a:t>can get instant value by redeeming them on the spot instead for waiting for a long time to get points settled and accrued to use them.</a:t>
            </a:r>
            <a:endParaRPr lang="en-US" sz="1600" i="1" dirty="0">
              <a:latin typeface="Trebuchet MS" panose="020B0603020202020204" pitchFamily="34" charset="0"/>
            </a:endParaRPr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xmlns="" id="{453FE915-E3C3-4B11-B576-6E14DA436CA4}"/>
              </a:ext>
            </a:extLst>
          </p:cNvPr>
          <p:cNvSpPr txBox="1"/>
          <p:nvPr/>
        </p:nvSpPr>
        <p:spPr>
          <a:xfrm>
            <a:off x="2308769" y="2068998"/>
            <a:ext cx="2872831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600" i="1" spc="-50" dirty="0">
                <a:solidFill>
                  <a:schemeClr val="bg1"/>
                </a:solidFill>
                <a:latin typeface="Trebuchet MS"/>
                <a:cs typeface="Trebuchet MS"/>
              </a:rPr>
              <a:t>Smart Contracts allow the performance of credible transactions without third parties.</a:t>
            </a:r>
            <a:endParaRPr sz="1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4" name="Rectangle: Rounded Corners 6">
            <a:extLst>
              <a:ext uri="{FF2B5EF4-FFF2-40B4-BE49-F238E27FC236}">
                <a16:creationId xmlns:a16="http://schemas.microsoft.com/office/drawing/2014/main" xmlns="" id="{387C1CF0-5618-4668-B9B4-0133BDC49B7B}"/>
              </a:ext>
            </a:extLst>
          </p:cNvPr>
          <p:cNvSpPr/>
          <p:nvPr/>
        </p:nvSpPr>
        <p:spPr>
          <a:xfrm>
            <a:off x="533400" y="3807839"/>
            <a:ext cx="1716749" cy="258404"/>
          </a:xfrm>
          <a:prstGeom prst="roundRect">
            <a:avLst/>
          </a:prstGeom>
          <a:solidFill>
            <a:srgbClr val="5B1554"/>
          </a:solidFill>
          <a:ln>
            <a:solidFill>
              <a:srgbClr val="5B1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xmlns="" id="{453FE915-E3C3-4B11-B576-6E14DA436CA4}"/>
              </a:ext>
            </a:extLst>
          </p:cNvPr>
          <p:cNvSpPr txBox="1"/>
          <p:nvPr/>
        </p:nvSpPr>
        <p:spPr>
          <a:xfrm>
            <a:off x="533400" y="3807839"/>
            <a:ext cx="484560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600" i="1" spc="-50" dirty="0" smtClean="0">
                <a:solidFill>
                  <a:schemeClr val="bg1"/>
                </a:solidFill>
                <a:latin typeface="Trebuchet MS"/>
                <a:cs typeface="Trebuchet MS"/>
              </a:rPr>
              <a:t>Ticketing Process</a:t>
            </a:r>
            <a:endParaRPr sz="1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6" name="Rectangle: Rounded Corners 6">
            <a:extLst>
              <a:ext uri="{FF2B5EF4-FFF2-40B4-BE49-F238E27FC236}">
                <a16:creationId xmlns:a16="http://schemas.microsoft.com/office/drawing/2014/main" xmlns="" id="{387C1CF0-5618-4668-B9B4-0133BDC49B7B}"/>
              </a:ext>
            </a:extLst>
          </p:cNvPr>
          <p:cNvSpPr/>
          <p:nvPr/>
        </p:nvSpPr>
        <p:spPr>
          <a:xfrm>
            <a:off x="2173949" y="3903331"/>
            <a:ext cx="3077678" cy="1822822"/>
          </a:xfrm>
          <a:prstGeom prst="roundRect">
            <a:avLst/>
          </a:prstGeom>
          <a:solidFill>
            <a:srgbClr val="5B1554"/>
          </a:solidFill>
          <a:ln>
            <a:solidFill>
              <a:srgbClr val="5B1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bject 6">
            <a:extLst>
              <a:ext uri="{FF2B5EF4-FFF2-40B4-BE49-F238E27FC236}">
                <a16:creationId xmlns:a16="http://schemas.microsoft.com/office/drawing/2014/main" xmlns="" id="{453FE915-E3C3-4B11-B576-6E14DA436CA4}"/>
              </a:ext>
            </a:extLst>
          </p:cNvPr>
          <p:cNvSpPr txBox="1"/>
          <p:nvPr/>
        </p:nvSpPr>
        <p:spPr>
          <a:xfrm>
            <a:off x="2272918" y="4192638"/>
            <a:ext cx="2872831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GB" sz="1600" i="1" spc="-50" dirty="0">
                <a:solidFill>
                  <a:schemeClr val="bg1"/>
                </a:solidFill>
                <a:latin typeface="Trebuchet MS"/>
                <a:cs typeface="Trebuchet MS"/>
              </a:rPr>
              <a:t>Using smart contracts associated with tickets, airlines can add business logic and terms &amp; conditions around how the tickets to be sold and used.</a:t>
            </a:r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xmlns="" id="{453FE915-E3C3-4B11-B576-6E14DA436CA4}"/>
              </a:ext>
            </a:extLst>
          </p:cNvPr>
          <p:cNvSpPr txBox="1"/>
          <p:nvPr/>
        </p:nvSpPr>
        <p:spPr>
          <a:xfrm>
            <a:off x="570586" y="1154153"/>
            <a:ext cx="1017361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600" i="1" spc="-50" dirty="0" smtClean="0">
                <a:solidFill>
                  <a:srgbClr val="5B1553"/>
                </a:solidFill>
                <a:latin typeface="Trebuchet MS"/>
                <a:cs typeface="Trebuchet MS"/>
              </a:rPr>
              <a:t>The following are some of the processes which we can move to a Smart Contract based system:</a:t>
            </a:r>
            <a:endParaRPr sz="1600" dirty="0">
              <a:solidFill>
                <a:srgbClr val="5B1553"/>
              </a:solidFill>
              <a:latin typeface="Trebuchet MS"/>
              <a:cs typeface="Trebuchet MS"/>
            </a:endParaRPr>
          </a:p>
        </p:txBody>
      </p:sp>
      <p:sp>
        <p:nvSpPr>
          <p:cNvPr id="29" name="object 6">
            <a:extLst>
              <a:ext uri="{FF2B5EF4-FFF2-40B4-BE49-F238E27FC236}">
                <a16:creationId xmlns:a16="http://schemas.microsoft.com/office/drawing/2014/main" xmlns="" id="{453FE915-E3C3-4B11-B576-6E14DA436CA4}"/>
              </a:ext>
            </a:extLst>
          </p:cNvPr>
          <p:cNvSpPr txBox="1"/>
          <p:nvPr/>
        </p:nvSpPr>
        <p:spPr>
          <a:xfrm>
            <a:off x="570586" y="5878553"/>
            <a:ext cx="10173614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600" i="1" spc="-50" dirty="0" smtClean="0">
                <a:solidFill>
                  <a:srgbClr val="5B1553"/>
                </a:solidFill>
                <a:latin typeface="Trebuchet MS"/>
                <a:cs typeface="Trebuchet MS"/>
              </a:rPr>
              <a:t>We talk about the architecture and requirements in more details in the remaining slides for implementing Case Processing process to a Smart Contracts system as it is closely related to </a:t>
            </a:r>
            <a:r>
              <a:rPr lang="en-US" sz="1600" b="1" i="1" spc="-50" dirty="0" smtClean="0">
                <a:solidFill>
                  <a:srgbClr val="5B1553"/>
                </a:solidFill>
                <a:latin typeface="Trebuchet MS"/>
                <a:cs typeface="Trebuchet MS"/>
              </a:rPr>
              <a:t>PNR Case Processing</a:t>
            </a:r>
            <a:r>
              <a:rPr lang="en-US" sz="1600" i="1" spc="-50" dirty="0" smtClean="0">
                <a:solidFill>
                  <a:srgbClr val="5B1553"/>
                </a:solidFill>
                <a:latin typeface="Trebuchet MS"/>
                <a:cs typeface="Trebuchet MS"/>
              </a:rPr>
              <a:t> process. The same methodology can be implemented across other processes with some changes/adjustments.</a:t>
            </a:r>
            <a:endParaRPr sz="1600" dirty="0">
              <a:solidFill>
                <a:srgbClr val="5B1553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2958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297180" cy="6858000"/>
          </a:xfrm>
          <a:custGeom>
            <a:avLst/>
            <a:gdLst/>
            <a:ahLst/>
            <a:cxnLst/>
            <a:rect l="l" t="t" r="r" b="b"/>
            <a:pathLst>
              <a:path w="297180" h="6858000">
                <a:moveTo>
                  <a:pt x="0" y="6858000"/>
                </a:moveTo>
                <a:lnTo>
                  <a:pt x="297180" y="6858000"/>
                </a:lnTo>
                <a:lnTo>
                  <a:pt x="2971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B15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D4DC0E5-68EE-413A-AA7B-B24230B88DCD}"/>
              </a:ext>
            </a:extLst>
          </p:cNvPr>
          <p:cNvSpPr/>
          <p:nvPr/>
        </p:nvSpPr>
        <p:spPr>
          <a:xfrm>
            <a:off x="762000" y="1219200"/>
            <a:ext cx="11125200" cy="533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bject 4"/>
          <p:cNvSpPr txBox="1">
            <a:spLocks noGrp="1"/>
          </p:cNvSpPr>
          <p:nvPr>
            <p:ph type="title"/>
          </p:nvPr>
        </p:nvSpPr>
        <p:spPr>
          <a:xfrm>
            <a:off x="539902" y="154635"/>
            <a:ext cx="9366098" cy="10586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4000" spc="-190" dirty="0" smtClean="0">
                <a:solidFill>
                  <a:srgbClr val="5B1553"/>
                </a:solidFill>
              </a:rPr>
              <a:t>High Level Architecture</a:t>
            </a:r>
            <a:br>
              <a:rPr lang="en-GB" sz="4000" spc="-190" dirty="0" smtClean="0">
                <a:solidFill>
                  <a:srgbClr val="5B1553"/>
                </a:solidFill>
              </a:rPr>
            </a:br>
            <a:r>
              <a:rPr lang="en-GB" sz="2800" spc="-190" dirty="0" smtClean="0">
                <a:solidFill>
                  <a:srgbClr val="5B1553"/>
                </a:solidFill>
              </a:rPr>
              <a:t>Overview</a:t>
            </a:r>
            <a:endParaRPr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9201"/>
            <a:ext cx="10668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0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297180" cy="6858000"/>
          </a:xfrm>
          <a:custGeom>
            <a:avLst/>
            <a:gdLst/>
            <a:ahLst/>
            <a:cxnLst/>
            <a:rect l="l" t="t" r="r" b="b"/>
            <a:pathLst>
              <a:path w="297180" h="6858000">
                <a:moveTo>
                  <a:pt x="0" y="6858000"/>
                </a:moveTo>
                <a:lnTo>
                  <a:pt x="297180" y="6858000"/>
                </a:lnTo>
                <a:lnTo>
                  <a:pt x="2971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B15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D4DC0E5-68EE-413A-AA7B-B24230B88DCD}"/>
              </a:ext>
            </a:extLst>
          </p:cNvPr>
          <p:cNvSpPr/>
          <p:nvPr/>
        </p:nvSpPr>
        <p:spPr>
          <a:xfrm>
            <a:off x="544982" y="1295400"/>
            <a:ext cx="4191000" cy="533994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tx1"/>
                </a:solidFill>
              </a:rPr>
              <a:t>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Translate Business Process Model and Notation (BPMN) to smart contract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Triggers act as bridge between Enterprise world and Blockchain.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Smart Contract does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Independent, global process monitoring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Conformance checking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Automatic payment and ticketing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Data transformation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Automated rewards program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Encryption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4" name="object 4"/>
          <p:cNvSpPr txBox="1">
            <a:spLocks noGrp="1"/>
          </p:cNvSpPr>
          <p:nvPr>
            <p:ph type="title"/>
          </p:nvPr>
        </p:nvSpPr>
        <p:spPr>
          <a:xfrm>
            <a:off x="539902" y="154635"/>
            <a:ext cx="9366098" cy="10586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4000" spc="-190" dirty="0" smtClean="0">
                <a:solidFill>
                  <a:srgbClr val="5B1553"/>
                </a:solidFill>
              </a:rPr>
              <a:t>High Level Architecture</a:t>
            </a:r>
            <a:br>
              <a:rPr lang="en-GB" sz="4000" spc="-190" dirty="0" smtClean="0">
                <a:solidFill>
                  <a:srgbClr val="5B1553"/>
                </a:solidFill>
              </a:rPr>
            </a:br>
            <a:r>
              <a:rPr lang="en-GB" sz="2800" spc="-190" dirty="0" smtClean="0">
                <a:solidFill>
                  <a:srgbClr val="5B1553"/>
                </a:solidFill>
              </a:rPr>
              <a:t>Business Process Monitoring and Execution</a:t>
            </a:r>
            <a:endParaRPr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267625"/>
            <a:ext cx="6813398" cy="536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6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297180" cy="6858000"/>
          </a:xfrm>
          <a:custGeom>
            <a:avLst/>
            <a:gdLst/>
            <a:ahLst/>
            <a:cxnLst/>
            <a:rect l="l" t="t" r="r" b="b"/>
            <a:pathLst>
              <a:path w="297180" h="6858000">
                <a:moveTo>
                  <a:pt x="0" y="6858000"/>
                </a:moveTo>
                <a:lnTo>
                  <a:pt x="297180" y="6858000"/>
                </a:lnTo>
                <a:lnTo>
                  <a:pt x="2971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B15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4"/>
          <p:cNvSpPr txBox="1">
            <a:spLocks noGrp="1"/>
          </p:cNvSpPr>
          <p:nvPr>
            <p:ph type="title"/>
          </p:nvPr>
        </p:nvSpPr>
        <p:spPr>
          <a:xfrm>
            <a:off x="539902" y="154635"/>
            <a:ext cx="10432898" cy="10586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4000" spc="-190" dirty="0" smtClean="0">
                <a:solidFill>
                  <a:srgbClr val="5B1553"/>
                </a:solidFill>
              </a:rPr>
              <a:t>High Level Architecture</a:t>
            </a:r>
            <a:br>
              <a:rPr lang="en-GB" sz="4000" spc="-190" dirty="0" smtClean="0">
                <a:solidFill>
                  <a:srgbClr val="5B1553"/>
                </a:solidFill>
              </a:rPr>
            </a:br>
            <a:r>
              <a:rPr lang="en-GB" sz="2800" spc="-190" dirty="0" smtClean="0">
                <a:solidFill>
                  <a:srgbClr val="5B1553"/>
                </a:solidFill>
              </a:rPr>
              <a:t>Business Process Monitoring and Execution- Translation &amp; Instantiation</a:t>
            </a:r>
            <a:endParaRPr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43" y="1752600"/>
            <a:ext cx="4880458" cy="43433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9" y="1752600"/>
            <a:ext cx="5628791" cy="4343399"/>
          </a:xfrm>
          <a:prstGeom prst="rect">
            <a:avLst/>
          </a:prstGeom>
        </p:spPr>
      </p:pic>
      <p:sp>
        <p:nvSpPr>
          <p:cNvPr id="6" name="Chevron 5"/>
          <p:cNvSpPr/>
          <p:nvPr/>
        </p:nvSpPr>
        <p:spPr>
          <a:xfrm>
            <a:off x="5791200" y="3124200"/>
            <a:ext cx="609600" cy="1676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44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297180" cy="6858000"/>
          </a:xfrm>
          <a:custGeom>
            <a:avLst/>
            <a:gdLst/>
            <a:ahLst/>
            <a:cxnLst/>
            <a:rect l="l" t="t" r="r" b="b"/>
            <a:pathLst>
              <a:path w="297180" h="6858000">
                <a:moveTo>
                  <a:pt x="0" y="6858000"/>
                </a:moveTo>
                <a:lnTo>
                  <a:pt x="297180" y="6858000"/>
                </a:lnTo>
                <a:lnTo>
                  <a:pt x="2971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B15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4"/>
          <p:cNvSpPr txBox="1">
            <a:spLocks noGrp="1"/>
          </p:cNvSpPr>
          <p:nvPr>
            <p:ph type="title"/>
          </p:nvPr>
        </p:nvSpPr>
        <p:spPr>
          <a:xfrm>
            <a:off x="539902" y="154635"/>
            <a:ext cx="936609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4000" spc="-190" dirty="0" smtClean="0">
                <a:solidFill>
                  <a:srgbClr val="5B1553"/>
                </a:solidFill>
              </a:rPr>
              <a:t>Development Environments</a:t>
            </a:r>
            <a:endParaRPr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926481"/>
              </p:ext>
            </p:extLst>
          </p:nvPr>
        </p:nvGraphicFramePr>
        <p:xfrm>
          <a:off x="539902" y="1219201"/>
          <a:ext cx="8146897" cy="2438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633"/>
                <a:gridCol w="2733135"/>
                <a:gridCol w="2698129"/>
              </a:tblGrid>
              <a:tr h="584864">
                <a:tc>
                  <a:txBody>
                    <a:bodyPr/>
                    <a:lstStyle/>
                    <a:p>
                      <a:r>
                        <a:rPr lang="en-GB" dirty="0" smtClean="0"/>
                        <a:t>Environment</a:t>
                      </a:r>
                      <a:endParaRPr lang="en-GB" dirty="0"/>
                    </a:p>
                  </a:txBody>
                  <a:tcPr>
                    <a:solidFill>
                      <a:srgbClr val="5B155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NEO </a:t>
                      </a:r>
                      <a:endParaRPr lang="en-GB" dirty="0"/>
                    </a:p>
                  </a:txBody>
                  <a:tcPr>
                    <a:solidFill>
                      <a:srgbClr val="5B155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Ethereum</a:t>
                      </a:r>
                      <a:endParaRPr lang="en-GB" dirty="0"/>
                    </a:p>
                  </a:txBody>
                  <a:tcPr>
                    <a:solidFill>
                      <a:srgbClr val="5B1554"/>
                    </a:solidFill>
                  </a:tcPr>
                </a:tc>
              </a:tr>
              <a:tr h="877708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Access Method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155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NEO-BOA, JSON RPC API, NEX ICO, NEO Smart Contract</a:t>
                      </a:r>
                      <a:endParaRPr lang="en-GB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Remix/Node Console (</a:t>
                      </a:r>
                      <a:r>
                        <a:rPr lang="en-GB" sz="1500" dirty="0" err="1" smtClean="0"/>
                        <a:t>NodeJS</a:t>
                      </a:r>
                      <a:r>
                        <a:rPr lang="en-GB" sz="1500" dirty="0" smtClean="0"/>
                        <a:t>, ) &amp; Web3/Mist &amp; Ethereum Wallet</a:t>
                      </a:r>
                      <a:endParaRPr lang="en-GB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75827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Blockchain</a:t>
                      </a:r>
                      <a:r>
                        <a:rPr lang="en-GB" b="1" baseline="0" dirty="0" smtClean="0">
                          <a:solidFill>
                            <a:schemeClr val="bg1"/>
                          </a:solidFill>
                        </a:rPr>
                        <a:t> Technology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155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NEO</a:t>
                      </a:r>
                      <a:r>
                        <a:rPr lang="en-GB" sz="1500" baseline="0" dirty="0" smtClean="0"/>
                        <a:t> </a:t>
                      </a:r>
                      <a:r>
                        <a:rPr lang="en-GB" sz="1500" dirty="0" smtClean="0"/>
                        <a:t>Virtual Machines</a:t>
                      </a:r>
                      <a:endParaRPr lang="en-GB" sz="15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JavaScript VM inside Remix/</a:t>
                      </a:r>
                      <a:r>
                        <a:rPr lang="en-GB" sz="1500" dirty="0" err="1" smtClean="0"/>
                        <a:t>TestRPC</a:t>
                      </a:r>
                      <a:r>
                        <a:rPr lang="en-GB" sz="1500" dirty="0" smtClean="0"/>
                        <a:t>/Private Ethereum Blockchain</a:t>
                      </a:r>
                      <a:endParaRPr lang="en-GB" sz="15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920527"/>
              </p:ext>
            </p:extLst>
          </p:nvPr>
        </p:nvGraphicFramePr>
        <p:xfrm>
          <a:off x="529740" y="3734268"/>
          <a:ext cx="8157060" cy="2601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020"/>
                <a:gridCol w="2719020"/>
                <a:gridCol w="2719020"/>
              </a:tblGrid>
              <a:tr h="83820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User Interface and Development Language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15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dirty="0" smtClean="0">
                          <a:solidFill>
                            <a:schemeClr val="tx1"/>
                          </a:solidFill>
                        </a:rPr>
                        <a:t>Neo-Python, AngularJS/</a:t>
                      </a:r>
                      <a:r>
                        <a:rPr lang="en-GB" sz="1500" b="0" dirty="0" err="1" smtClean="0">
                          <a:solidFill>
                            <a:schemeClr val="tx1"/>
                          </a:solidFill>
                        </a:rPr>
                        <a:t>ReactJS</a:t>
                      </a:r>
                      <a:r>
                        <a:rPr lang="en-GB" sz="1500" b="0" dirty="0" smtClean="0">
                          <a:solidFill>
                            <a:schemeClr val="tx1"/>
                          </a:solidFill>
                        </a:rPr>
                        <a:t>, APIs (Django, Flask, etc.)</a:t>
                      </a:r>
                      <a:endParaRPr lang="en-GB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dirty="0" smtClean="0">
                          <a:solidFill>
                            <a:schemeClr val="tx1"/>
                          </a:solidFill>
                        </a:rPr>
                        <a:t>Solidity, AngularJS/</a:t>
                      </a:r>
                      <a:r>
                        <a:rPr lang="en-GB" sz="1500" b="0" dirty="0" err="1" smtClean="0">
                          <a:solidFill>
                            <a:schemeClr val="tx1"/>
                          </a:solidFill>
                        </a:rPr>
                        <a:t>ReactJS</a:t>
                      </a:r>
                      <a:r>
                        <a:rPr lang="en-GB" sz="1500" b="0" dirty="0" smtClean="0">
                          <a:solidFill>
                            <a:schemeClr val="tx1"/>
                          </a:solidFill>
                        </a:rPr>
                        <a:t>, APIs (Django, Flask, etc.)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63485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Comments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1553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500" dirty="0" smtClean="0"/>
                        <a:t>Good Community Support</a:t>
                      </a:r>
                      <a:r>
                        <a:rPr lang="en-GB" sz="1500" baseline="0" dirty="0" smtClean="0"/>
                        <a:t> for Developers (City of Zion).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500" baseline="0" dirty="0" smtClean="0"/>
                        <a:t>Easy implementation of Machine Learning/ Artificial Intelligence based solutions.</a:t>
                      </a:r>
                      <a:endParaRPr lang="en-GB" sz="15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500" dirty="0" smtClean="0"/>
                        <a:t>Most</a:t>
                      </a:r>
                      <a:r>
                        <a:rPr lang="en-GB" sz="1500" baseline="0" dirty="0" smtClean="0"/>
                        <a:t> popular tool to implement Blockchain based solutions.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500" baseline="0" dirty="0" smtClean="0"/>
                        <a:t>Very strong community support.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37911"/>
              </p:ext>
            </p:extLst>
          </p:nvPr>
        </p:nvGraphicFramePr>
        <p:xfrm>
          <a:off x="8686799" y="1219200"/>
          <a:ext cx="2971801" cy="2438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1"/>
              </a:tblGrid>
              <a:tr h="584864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Pythereum</a:t>
                      </a:r>
                      <a:endParaRPr lang="en-GB" dirty="0"/>
                    </a:p>
                  </a:txBody>
                  <a:tcPr>
                    <a:solidFill>
                      <a:srgbClr val="5B1554"/>
                    </a:solidFill>
                  </a:tcPr>
                </a:tc>
              </a:tr>
              <a:tr h="877708"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Remix/Node Console &amp; Web3/Mist &amp; Ethereum Wallet</a:t>
                      </a:r>
                      <a:endParaRPr lang="en-GB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75827"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JavaScript VM inside Remix/</a:t>
                      </a:r>
                      <a:r>
                        <a:rPr lang="en-GB" sz="1500" dirty="0" err="1" smtClean="0"/>
                        <a:t>TestRPC</a:t>
                      </a:r>
                      <a:r>
                        <a:rPr lang="en-GB" sz="1500" dirty="0" smtClean="0"/>
                        <a:t>/Private Ethereum Blockchain</a:t>
                      </a:r>
                      <a:endParaRPr lang="en-GB" sz="15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206114"/>
              </p:ext>
            </p:extLst>
          </p:nvPr>
        </p:nvGraphicFramePr>
        <p:xfrm>
          <a:off x="8686799" y="3734266"/>
          <a:ext cx="2971801" cy="2677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1"/>
              </a:tblGrid>
              <a:tr h="902575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dirty="0" smtClean="0">
                          <a:solidFill>
                            <a:schemeClr val="tx1"/>
                          </a:solidFill>
                        </a:rPr>
                        <a:t>Python, AngularJS/</a:t>
                      </a:r>
                      <a:r>
                        <a:rPr lang="en-GB" sz="1500" b="0" dirty="0" err="1" smtClean="0">
                          <a:solidFill>
                            <a:schemeClr val="tx1"/>
                          </a:solidFill>
                        </a:rPr>
                        <a:t>ReactJS</a:t>
                      </a:r>
                      <a:r>
                        <a:rPr lang="en-GB" sz="1500" b="0" dirty="0" smtClean="0">
                          <a:solidFill>
                            <a:schemeClr val="tx1"/>
                          </a:solidFill>
                        </a:rPr>
                        <a:t>, APIs (Django, Flask, etc.)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7531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500" dirty="0" smtClean="0"/>
                        <a:t>Can be used to explore Ethereum functionalities</a:t>
                      </a:r>
                      <a:r>
                        <a:rPr lang="en-GB" sz="1500" baseline="0" dirty="0" smtClean="0"/>
                        <a:t> in Python.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500" baseline="0" dirty="0" smtClean="0"/>
                        <a:t>Easy implementation of Machine Learning/ Artificial Intelligence based solutions.</a:t>
                      </a:r>
                      <a:endParaRPr lang="en-GB" sz="15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12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297180" cy="6858000"/>
          </a:xfrm>
          <a:custGeom>
            <a:avLst/>
            <a:gdLst/>
            <a:ahLst/>
            <a:cxnLst/>
            <a:rect l="l" t="t" r="r" b="b"/>
            <a:pathLst>
              <a:path w="297180" h="6858000">
                <a:moveTo>
                  <a:pt x="0" y="6858000"/>
                </a:moveTo>
                <a:lnTo>
                  <a:pt x="297180" y="6858000"/>
                </a:lnTo>
                <a:lnTo>
                  <a:pt x="2971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B15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D4DC0E5-68EE-413A-AA7B-B24230B88DCD}"/>
              </a:ext>
            </a:extLst>
          </p:cNvPr>
          <p:cNvSpPr/>
          <p:nvPr/>
        </p:nvSpPr>
        <p:spPr>
          <a:xfrm>
            <a:off x="762000" y="1524000"/>
            <a:ext cx="11125200" cy="5029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bject 4"/>
          <p:cNvSpPr txBox="1">
            <a:spLocks noGrp="1"/>
          </p:cNvSpPr>
          <p:nvPr>
            <p:ph type="title"/>
          </p:nvPr>
        </p:nvSpPr>
        <p:spPr>
          <a:xfrm>
            <a:off x="539902" y="154635"/>
            <a:ext cx="9366098" cy="10586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4000" spc="-190" dirty="0">
                <a:solidFill>
                  <a:srgbClr val="5B1553"/>
                </a:solidFill>
              </a:rPr>
              <a:t>Development </a:t>
            </a:r>
            <a:r>
              <a:rPr lang="en-GB" sz="4000" spc="-190" dirty="0" smtClean="0">
                <a:solidFill>
                  <a:srgbClr val="5B1553"/>
                </a:solidFill>
              </a:rPr>
              <a:t>Environments</a:t>
            </a:r>
            <a:br>
              <a:rPr lang="en-GB" sz="4000" spc="-190" dirty="0" smtClean="0">
                <a:solidFill>
                  <a:srgbClr val="5B1553"/>
                </a:solidFill>
              </a:rPr>
            </a:br>
            <a:r>
              <a:rPr lang="en-GB" sz="2800" spc="-190" dirty="0" smtClean="0">
                <a:solidFill>
                  <a:srgbClr val="5B1553"/>
                </a:solidFill>
              </a:rPr>
              <a:t>NEO Blockchain</a:t>
            </a:r>
            <a:endParaRPr sz="2800" dirty="0"/>
          </a:p>
        </p:txBody>
      </p:sp>
      <p:sp>
        <p:nvSpPr>
          <p:cNvPr id="4" name="Rectangle 3"/>
          <p:cNvSpPr/>
          <p:nvPr/>
        </p:nvSpPr>
        <p:spPr>
          <a:xfrm>
            <a:off x="1346808" y="3886200"/>
            <a:ext cx="1676400" cy="1371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Smart Contract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(Python code)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7016902" y="4267200"/>
            <a:ext cx="1600200" cy="6096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deploy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93004" y="3886200"/>
            <a:ext cx="1676400" cy="1371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Bytecode and ABI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39200" y="3886200"/>
            <a:ext cx="1676400" cy="1371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Contract Address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299916" y="4267200"/>
            <a:ext cx="1600200" cy="6096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compile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0" y="2743200"/>
            <a:ext cx="76200" cy="373380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bject 4"/>
          <p:cNvSpPr txBox="1">
            <a:spLocks/>
          </p:cNvSpPr>
          <p:nvPr/>
        </p:nvSpPr>
        <p:spPr>
          <a:xfrm>
            <a:off x="914400" y="1534541"/>
            <a:ext cx="1043289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80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GB" sz="2800" kern="0" spc="-190" dirty="0" smtClean="0">
                <a:solidFill>
                  <a:schemeClr val="tx1"/>
                </a:solidFill>
              </a:rPr>
              <a:t>A Simplified flow of Contract Compilation and Deployment</a:t>
            </a:r>
            <a:endParaRPr lang="en-GB" sz="24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9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297180" cy="6858000"/>
          </a:xfrm>
          <a:custGeom>
            <a:avLst/>
            <a:gdLst/>
            <a:ahLst/>
            <a:cxnLst/>
            <a:rect l="l" t="t" r="r" b="b"/>
            <a:pathLst>
              <a:path w="297180" h="6858000">
                <a:moveTo>
                  <a:pt x="0" y="6858000"/>
                </a:moveTo>
                <a:lnTo>
                  <a:pt x="297180" y="6858000"/>
                </a:lnTo>
                <a:lnTo>
                  <a:pt x="2971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B15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D4DC0E5-68EE-413A-AA7B-B24230B88DCD}"/>
              </a:ext>
            </a:extLst>
          </p:cNvPr>
          <p:cNvSpPr/>
          <p:nvPr/>
        </p:nvSpPr>
        <p:spPr>
          <a:xfrm>
            <a:off x="762000" y="1219200"/>
            <a:ext cx="11125200" cy="533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bject 4"/>
          <p:cNvSpPr txBox="1">
            <a:spLocks noGrp="1"/>
          </p:cNvSpPr>
          <p:nvPr>
            <p:ph type="title"/>
          </p:nvPr>
        </p:nvSpPr>
        <p:spPr>
          <a:xfrm>
            <a:off x="539902" y="154635"/>
            <a:ext cx="9366098" cy="10586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4000" spc="-190" dirty="0">
                <a:solidFill>
                  <a:srgbClr val="5B1553"/>
                </a:solidFill>
              </a:rPr>
              <a:t>Development </a:t>
            </a:r>
            <a:r>
              <a:rPr lang="en-GB" sz="4000" spc="-190" dirty="0" smtClean="0">
                <a:solidFill>
                  <a:srgbClr val="5B1553"/>
                </a:solidFill>
              </a:rPr>
              <a:t>Environments</a:t>
            </a:r>
            <a:br>
              <a:rPr lang="en-GB" sz="4000" spc="-190" dirty="0" smtClean="0">
                <a:solidFill>
                  <a:srgbClr val="5B1553"/>
                </a:solidFill>
              </a:rPr>
            </a:br>
            <a:r>
              <a:rPr lang="en-GB" sz="2800" spc="-190" dirty="0" smtClean="0">
                <a:solidFill>
                  <a:srgbClr val="5B1553"/>
                </a:solidFill>
              </a:rPr>
              <a:t>Ethereum/</a:t>
            </a:r>
            <a:r>
              <a:rPr lang="en-GB" sz="2800" spc="-190" dirty="0" err="1" smtClean="0">
                <a:solidFill>
                  <a:srgbClr val="5B1553"/>
                </a:solidFill>
              </a:rPr>
              <a:t>Pythereum</a:t>
            </a:r>
            <a:r>
              <a:rPr lang="en-GB" sz="2800" spc="-190" dirty="0" smtClean="0">
                <a:solidFill>
                  <a:srgbClr val="5B1553"/>
                </a:solidFill>
              </a:rPr>
              <a:t> Blockchain</a:t>
            </a:r>
            <a:endParaRPr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1295400"/>
            <a:ext cx="10834688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1894</TotalTime>
  <Words>705</Words>
  <Application>Microsoft Office PowerPoint</Application>
  <PresentationFormat>Widescreen</PresentationFormat>
  <Paragraphs>125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</vt:lpstr>
      <vt:lpstr>Office Theme</vt:lpstr>
      <vt:lpstr>PowerPoint Presentation</vt:lpstr>
      <vt:lpstr>Presentation Plan</vt:lpstr>
      <vt:lpstr>Implementation Scope in Airlines Industry </vt:lpstr>
      <vt:lpstr>High Level Architecture Overview</vt:lpstr>
      <vt:lpstr>High Level Architecture Business Process Monitoring and Execution</vt:lpstr>
      <vt:lpstr>High Level Architecture Business Process Monitoring and Execution- Translation &amp; Instantiation</vt:lpstr>
      <vt:lpstr>Development Environments</vt:lpstr>
      <vt:lpstr>Development Environments NEO Blockchain</vt:lpstr>
      <vt:lpstr>Development Environments Ethereum/Pythereum Blockchain</vt:lpstr>
      <vt:lpstr>Applying Business Logic with Smart Contracts</vt:lpstr>
      <vt:lpstr>Proof of Concepts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Atishay Goyal</dc:creator>
  <cp:lastModifiedBy>Veer Abhimanyu Singh</cp:lastModifiedBy>
  <cp:revision>307</cp:revision>
  <dcterms:created xsi:type="dcterms:W3CDTF">2018-04-24T18:57:04Z</dcterms:created>
  <dcterms:modified xsi:type="dcterms:W3CDTF">2018-07-24T09:34:48Z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2018-04-24T00:00:00Z</vt:filetime>
  </property>
</Properties>
</file>