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1554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8072755" cy="6858000"/>
          </a:xfrm>
          <a:custGeom>
            <a:avLst/>
            <a:gdLst/>
            <a:ahLst/>
            <a:cxnLst/>
            <a:rect l="l" t="t" r="r" b="b"/>
            <a:pathLst>
              <a:path w="8072755" h="6858000">
                <a:moveTo>
                  <a:pt x="0" y="6858000"/>
                </a:moveTo>
                <a:lnTo>
                  <a:pt x="8072628" y="6858000"/>
                </a:lnTo>
                <a:lnTo>
                  <a:pt x="807262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61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8072755" cy="6858000"/>
          </a:xfrm>
          <a:custGeom>
            <a:avLst/>
            <a:gdLst/>
            <a:ahLst/>
            <a:cxnLst/>
            <a:rect l="l" t="t" r="r" b="b"/>
            <a:pathLst>
              <a:path w="8072755" h="6858000">
                <a:moveTo>
                  <a:pt x="0" y="6858000"/>
                </a:moveTo>
                <a:lnTo>
                  <a:pt x="8072628" y="6858000"/>
                </a:lnTo>
                <a:lnTo>
                  <a:pt x="807262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50391" y="2599944"/>
            <a:ext cx="3767328" cy="124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7368" y="2982595"/>
            <a:ext cx="7557262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0399" y="2059390"/>
            <a:ext cx="7331201" cy="233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100309" y="6562093"/>
            <a:ext cx="1957070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eeranalytics/Fraud-Transaction-Model/blob/master/fraud_full_sample.csv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veeranalytics.shinyapps.io/Fraud_Transaction_Mode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s://github.com/veeranalytics/Fraud-Transaction-Model/blob/master/Fraud_Detection_Final.R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github.com/veeranalytics/Fraud-Transaction-Model/blob/master/Fraud_Detection_Using_Keras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09600" y="1760220"/>
            <a:ext cx="6324600" cy="4792980"/>
          </a:xfrm>
          <a:custGeom>
            <a:avLst/>
            <a:gdLst/>
            <a:ahLst/>
            <a:cxnLst/>
            <a:rect l="l" t="t" r="r" b="b"/>
            <a:pathLst>
              <a:path w="3034665" h="4792980">
                <a:moveTo>
                  <a:pt x="0" y="4792980"/>
                </a:moveTo>
                <a:lnTo>
                  <a:pt x="3034283" y="4792980"/>
                </a:lnTo>
                <a:lnTo>
                  <a:pt x="3034283" y="0"/>
                </a:lnTo>
                <a:lnTo>
                  <a:pt x="0" y="0"/>
                </a:lnTo>
                <a:lnTo>
                  <a:pt x="0" y="479298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100" y="1959864"/>
            <a:ext cx="167133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" y="2872740"/>
            <a:ext cx="165578" cy="175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624" y="3482340"/>
            <a:ext cx="165578" cy="175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0100" y="3886200"/>
            <a:ext cx="167133" cy="175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600" y="1899285"/>
            <a:ext cx="6095999" cy="4126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US" sz="1600" spc="-80" dirty="0">
                <a:solidFill>
                  <a:srgbClr val="FFFFFF"/>
                </a:solidFill>
                <a:latin typeface="Trebuchet MS"/>
                <a:cs typeface="Trebuchet MS"/>
              </a:rPr>
              <a:t>The model is developed using Artificial Neural Network techniques</a:t>
            </a:r>
            <a:r>
              <a:rPr sz="1600" spc="-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 The model predicts whether a given or new test case is classified as  Fraud or Non-Fraud transaction.</a:t>
            </a:r>
          </a:p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The model is deployed on Shiny to showcase functionality of the developed model.</a:t>
            </a:r>
          </a:p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The model is developed in Python and R.</a:t>
            </a:r>
          </a:p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Please click on the buttons on the right to view the following:</a:t>
            </a:r>
          </a:p>
          <a:p>
            <a:pPr marL="854075" marR="290195" indent="-342900">
              <a:lnSpc>
                <a:spcPct val="100000"/>
              </a:lnSpc>
              <a:spcBef>
                <a:spcPts val="1220"/>
              </a:spcBef>
              <a:buAutoNum type="arabicPeriod"/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Sample Web-Application, </a:t>
            </a:r>
          </a:p>
          <a:p>
            <a:pPr marL="854075" marR="290195" indent="-342900">
              <a:lnSpc>
                <a:spcPct val="100000"/>
              </a:lnSpc>
              <a:spcBef>
                <a:spcPts val="1220"/>
              </a:spcBef>
              <a:buAutoNum type="arabicPeriod"/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Sample Dataset, </a:t>
            </a:r>
          </a:p>
          <a:p>
            <a:pPr marL="854075" marR="290195" indent="-342900">
              <a:lnSpc>
                <a:spcPct val="100000"/>
              </a:lnSpc>
              <a:spcBef>
                <a:spcPts val="1220"/>
              </a:spcBef>
              <a:buAutoNum type="arabicPeriod"/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Python Code </a:t>
            </a:r>
          </a:p>
          <a:p>
            <a:pPr marL="854075" marR="290195" indent="-342900">
              <a:lnSpc>
                <a:spcPct val="100000"/>
              </a:lnSpc>
              <a:spcBef>
                <a:spcPts val="1220"/>
              </a:spcBef>
              <a:buAutoNum type="arabicPeriod"/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R Code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297180" cy="6858000"/>
          </a:xfrm>
          <a:custGeom>
            <a:avLst/>
            <a:gdLst/>
            <a:ahLst/>
            <a:cxnLst/>
            <a:rect l="l" t="t" r="r" b="b"/>
            <a:pathLst>
              <a:path w="297180" h="6858000">
                <a:moveTo>
                  <a:pt x="0" y="6858000"/>
                </a:moveTo>
                <a:lnTo>
                  <a:pt x="297180" y="6858000"/>
                </a:lnTo>
                <a:lnTo>
                  <a:pt x="2971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2541" y="181736"/>
            <a:ext cx="1158483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95" dirty="0">
                <a:solidFill>
                  <a:srgbClr val="5B1553"/>
                </a:solidFill>
              </a:rPr>
              <a:t>Credit Card Fraud Transaction Detection using Artificial Neural Networks</a:t>
            </a:r>
            <a:endParaRPr lang="en-US" sz="2800" dirty="0"/>
          </a:p>
        </p:txBody>
      </p:sp>
      <p:sp>
        <p:nvSpPr>
          <p:cNvPr id="13" name="object 13"/>
          <p:cNvSpPr/>
          <p:nvPr/>
        </p:nvSpPr>
        <p:spPr>
          <a:xfrm>
            <a:off x="11187683" y="6300215"/>
            <a:ext cx="659892" cy="2194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17" name="Rectangle: Rounded Corners 16">
            <a:hlinkClick r:id="rId7"/>
            <a:extLst>
              <a:ext uri="{FF2B5EF4-FFF2-40B4-BE49-F238E27FC236}">
                <a16:creationId xmlns:a16="http://schemas.microsoft.com/office/drawing/2014/main" id="{34736013-F12A-46B4-87C9-A6059280358D}"/>
              </a:ext>
            </a:extLst>
          </p:cNvPr>
          <p:cNvSpPr/>
          <p:nvPr/>
        </p:nvSpPr>
        <p:spPr>
          <a:xfrm>
            <a:off x="8015174" y="2438400"/>
            <a:ext cx="1967026" cy="596266"/>
          </a:xfrm>
          <a:prstGeom prst="roundRect">
            <a:avLst>
              <a:gd name="adj" fmla="val 50000"/>
            </a:avLst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Shiny Application</a:t>
            </a:r>
          </a:p>
        </p:txBody>
      </p:sp>
      <p:sp>
        <p:nvSpPr>
          <p:cNvPr id="18" name="Rectangle: Rounded Corners 17">
            <a:hlinkClick r:id="rId8"/>
            <a:extLst>
              <a:ext uri="{FF2B5EF4-FFF2-40B4-BE49-F238E27FC236}">
                <a16:creationId xmlns:a16="http://schemas.microsoft.com/office/drawing/2014/main" id="{97BE2298-98CA-4E1A-9707-6928CE9F07C7}"/>
              </a:ext>
            </a:extLst>
          </p:cNvPr>
          <p:cNvSpPr/>
          <p:nvPr/>
        </p:nvSpPr>
        <p:spPr>
          <a:xfrm>
            <a:off x="8002093" y="3429000"/>
            <a:ext cx="1967026" cy="596266"/>
          </a:xfrm>
          <a:prstGeom prst="roundRect">
            <a:avLst>
              <a:gd name="adj" fmla="val 50000"/>
            </a:avLst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Dataset</a:t>
            </a:r>
          </a:p>
        </p:txBody>
      </p:sp>
      <p:sp>
        <p:nvSpPr>
          <p:cNvPr id="20" name="Rectangle: Rounded Corners 19">
            <a:hlinkClick r:id="rId9"/>
            <a:extLst>
              <a:ext uri="{FF2B5EF4-FFF2-40B4-BE49-F238E27FC236}">
                <a16:creationId xmlns:a16="http://schemas.microsoft.com/office/drawing/2014/main" id="{78723FC3-E8FC-41C3-A56C-7DBF3AA71916}"/>
              </a:ext>
            </a:extLst>
          </p:cNvPr>
          <p:cNvSpPr/>
          <p:nvPr/>
        </p:nvSpPr>
        <p:spPr>
          <a:xfrm>
            <a:off x="8000062" y="4419600"/>
            <a:ext cx="1967026" cy="596266"/>
          </a:xfrm>
          <a:prstGeom prst="roundRect">
            <a:avLst>
              <a:gd name="adj" fmla="val 50000"/>
            </a:avLst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Code</a:t>
            </a:r>
          </a:p>
        </p:txBody>
      </p:sp>
      <p:sp>
        <p:nvSpPr>
          <p:cNvPr id="21" name="Rectangle: Rounded Corners 20">
            <a:hlinkClick r:id="rId10"/>
            <a:extLst>
              <a:ext uri="{FF2B5EF4-FFF2-40B4-BE49-F238E27FC236}">
                <a16:creationId xmlns:a16="http://schemas.microsoft.com/office/drawing/2014/main" id="{F731CFAD-6DE0-427B-A4E3-11CCA2F388C0}"/>
              </a:ext>
            </a:extLst>
          </p:cNvPr>
          <p:cNvSpPr/>
          <p:nvPr/>
        </p:nvSpPr>
        <p:spPr>
          <a:xfrm>
            <a:off x="8015174" y="5464111"/>
            <a:ext cx="1967026" cy="596266"/>
          </a:xfrm>
          <a:prstGeom prst="roundRect">
            <a:avLst>
              <a:gd name="adj" fmla="val 50000"/>
            </a:avLst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</TotalTime>
  <Words>94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Office Theme</vt:lpstr>
      <vt:lpstr>Credit Card Fraud Transaction Detection using Artificial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Atishay Goyal</dc:creator>
  <cp:lastModifiedBy>Veer Abhimanyu Singh</cp:lastModifiedBy>
  <cp:revision>160</cp:revision>
  <dcterms:created xsi:type="dcterms:W3CDTF">2018-04-24T18:57:04Z</dcterms:created>
  <dcterms:modified xsi:type="dcterms:W3CDTF">2018-07-20T08:28:22Z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2018-04-24T00:00:00Z</vt:filetime>
  </property>
</Properties>
</file>