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5" r:id="rId3"/>
  </p:sldMasterIdLst>
  <p:notesMasterIdLst>
    <p:notesMasterId r:id="rId18"/>
  </p:notesMasterIdLst>
  <p:handoutMasterIdLst>
    <p:handoutMasterId r:id="rId19"/>
  </p:handoutMasterIdLst>
  <p:sldIdLst>
    <p:sldId id="277" r:id="rId4"/>
    <p:sldId id="400" r:id="rId5"/>
    <p:sldId id="399" r:id="rId6"/>
    <p:sldId id="427" r:id="rId7"/>
    <p:sldId id="428" r:id="rId8"/>
    <p:sldId id="429" r:id="rId9"/>
    <p:sldId id="430" r:id="rId10"/>
    <p:sldId id="434" r:id="rId11"/>
    <p:sldId id="435" r:id="rId12"/>
    <p:sldId id="436" r:id="rId13"/>
    <p:sldId id="437" r:id="rId14"/>
    <p:sldId id="431" r:id="rId15"/>
    <p:sldId id="432" r:id="rId16"/>
    <p:sldId id="43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A9AE0-89C4-B3EA-2117-F0C745F9C646}" v="65" dt="2024-04-29T14:56:37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D4A845-046F-408F-9CEE-052DA53D370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D55615-05ED-4A4A-882E-D30FB98183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Checking account balances and transaction history:</a:t>
          </a:r>
          <a:r>
            <a:rPr lang="en-US"/>
            <a:t> Users can simply ask the bot about their account details without logging in to their online banking platform.</a:t>
          </a:r>
        </a:p>
      </dgm:t>
    </dgm:pt>
    <dgm:pt modelId="{EC02B3BE-D68D-4ADB-8A98-3C2E408F3F42}" type="parTrans" cxnId="{3A501ECB-2FAB-4437-9230-9FE46D435794}">
      <dgm:prSet/>
      <dgm:spPr/>
      <dgm:t>
        <a:bodyPr/>
        <a:lstStyle/>
        <a:p>
          <a:endParaRPr lang="en-US"/>
        </a:p>
      </dgm:t>
    </dgm:pt>
    <dgm:pt modelId="{7C882272-177D-4D81-923D-7A615836099E}" type="sibTrans" cxnId="{3A501ECB-2FAB-4437-9230-9FE46D435794}">
      <dgm:prSet/>
      <dgm:spPr/>
      <dgm:t>
        <a:bodyPr/>
        <a:lstStyle/>
        <a:p>
          <a:endParaRPr lang="en-US"/>
        </a:p>
      </dgm:t>
    </dgm:pt>
    <dgm:pt modelId="{3278FC3D-7F2F-4039-BDC8-8B29DD7545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Transaction Statements:</a:t>
          </a:r>
          <a:r>
            <a:rPr lang="en-US"/>
            <a:t>User's can get their banking/transaction statements easily</a:t>
          </a:r>
          <a:r>
            <a:rPr lang="en-US" b="1"/>
            <a:t> </a:t>
          </a:r>
          <a:r>
            <a:rPr lang="en-US"/>
            <a:t>.</a:t>
          </a:r>
        </a:p>
      </dgm:t>
    </dgm:pt>
    <dgm:pt modelId="{14C23746-BAB9-4756-915D-5A31DCB107B8}" type="parTrans" cxnId="{B24E2BE9-365A-4535-9ADE-4B7054F85A43}">
      <dgm:prSet/>
      <dgm:spPr/>
      <dgm:t>
        <a:bodyPr/>
        <a:lstStyle/>
        <a:p>
          <a:endParaRPr lang="en-US"/>
        </a:p>
      </dgm:t>
    </dgm:pt>
    <dgm:pt modelId="{406D5401-CB5B-4073-AE93-5A9F4A44B9BA}" type="sibTrans" cxnId="{B24E2BE9-365A-4535-9ADE-4B7054F85A43}">
      <dgm:prSet/>
      <dgm:spPr/>
      <dgm:t>
        <a:bodyPr/>
        <a:lstStyle/>
        <a:p>
          <a:endParaRPr lang="en-US"/>
        </a:p>
      </dgm:t>
    </dgm:pt>
    <dgm:pt modelId="{F9B8DE12-7B9D-47A5-8EAB-6BFE7B4777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Reporting lost or stolen cards:</a:t>
          </a:r>
          <a:r>
            <a:rPr lang="en-US"/>
            <a:t> Users can instantly report lost or stolen cards through the bot, enhancing security and peace of mind.</a:t>
          </a:r>
        </a:p>
      </dgm:t>
    </dgm:pt>
    <dgm:pt modelId="{71287C8F-2C50-430C-865B-0702FD7B500C}" type="parTrans" cxnId="{7A3EF4C4-F6A2-4FAC-837D-9AC3BF5F6D39}">
      <dgm:prSet/>
      <dgm:spPr/>
      <dgm:t>
        <a:bodyPr/>
        <a:lstStyle/>
        <a:p>
          <a:endParaRPr lang="en-US"/>
        </a:p>
      </dgm:t>
    </dgm:pt>
    <dgm:pt modelId="{B1C31597-9C56-4877-976D-BB9858734CBA}" type="sibTrans" cxnId="{7A3EF4C4-F6A2-4FAC-837D-9AC3BF5F6D39}">
      <dgm:prSet/>
      <dgm:spPr/>
      <dgm:t>
        <a:bodyPr/>
        <a:lstStyle/>
        <a:p>
          <a:endParaRPr lang="en-US"/>
        </a:p>
      </dgm:t>
    </dgm:pt>
    <dgm:pt modelId="{3878FB3C-A262-4F77-AA51-D20B447D8188}" type="pres">
      <dgm:prSet presAssocID="{47D4A845-046F-408F-9CEE-052DA53D370F}" presName="root" presStyleCnt="0">
        <dgm:presLayoutVars>
          <dgm:dir/>
          <dgm:resizeHandles val="exact"/>
        </dgm:presLayoutVars>
      </dgm:prSet>
      <dgm:spPr/>
    </dgm:pt>
    <dgm:pt modelId="{AD231BCD-0EE6-4B39-A1C4-E9332657664C}" type="pres">
      <dgm:prSet presAssocID="{CBD55615-05ED-4A4A-882E-D30FB9818398}" presName="compNode" presStyleCnt="0"/>
      <dgm:spPr/>
    </dgm:pt>
    <dgm:pt modelId="{758D6B9E-515F-42A3-9AC5-AB21973A3A6E}" type="pres">
      <dgm:prSet presAssocID="{CBD55615-05ED-4A4A-882E-D30FB9818398}" presName="bgRect" presStyleLbl="bgShp" presStyleIdx="0" presStyleCnt="3"/>
      <dgm:spPr/>
    </dgm:pt>
    <dgm:pt modelId="{9B47AE29-F70B-49BA-B40F-37511779EE2F}" type="pres">
      <dgm:prSet presAssocID="{CBD55615-05ED-4A4A-882E-D30FB98183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A2DFAE8F-653A-4D39-B106-F6B4CA7DC949}" type="pres">
      <dgm:prSet presAssocID="{CBD55615-05ED-4A4A-882E-D30FB9818398}" presName="spaceRect" presStyleCnt="0"/>
      <dgm:spPr/>
    </dgm:pt>
    <dgm:pt modelId="{8A87FFA9-2DE3-4069-8A5F-F2007A3C683B}" type="pres">
      <dgm:prSet presAssocID="{CBD55615-05ED-4A4A-882E-D30FB9818398}" presName="parTx" presStyleLbl="revTx" presStyleIdx="0" presStyleCnt="3">
        <dgm:presLayoutVars>
          <dgm:chMax val="0"/>
          <dgm:chPref val="0"/>
        </dgm:presLayoutVars>
      </dgm:prSet>
      <dgm:spPr/>
    </dgm:pt>
    <dgm:pt modelId="{A99D63AE-204F-4BAA-B8AD-EA71B869768D}" type="pres">
      <dgm:prSet presAssocID="{7C882272-177D-4D81-923D-7A615836099E}" presName="sibTrans" presStyleCnt="0"/>
      <dgm:spPr/>
    </dgm:pt>
    <dgm:pt modelId="{F6CB7E12-B5BC-44B2-850E-9A6A77AB1006}" type="pres">
      <dgm:prSet presAssocID="{3278FC3D-7F2F-4039-BDC8-8B29DD754520}" presName="compNode" presStyleCnt="0"/>
      <dgm:spPr/>
    </dgm:pt>
    <dgm:pt modelId="{F143E828-9AA7-44A0-ACB6-855C293C2E68}" type="pres">
      <dgm:prSet presAssocID="{3278FC3D-7F2F-4039-BDC8-8B29DD754520}" presName="bgRect" presStyleLbl="bgShp" presStyleIdx="1" presStyleCnt="3"/>
      <dgm:spPr/>
    </dgm:pt>
    <dgm:pt modelId="{2B2514A3-BF23-4810-9F11-AC0C0ACAB322}" type="pres">
      <dgm:prSet presAssocID="{3278FC3D-7F2F-4039-BDC8-8B29DD7545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C9377FA-F357-4559-A277-908ABBE36E36}" type="pres">
      <dgm:prSet presAssocID="{3278FC3D-7F2F-4039-BDC8-8B29DD754520}" presName="spaceRect" presStyleCnt="0"/>
      <dgm:spPr/>
    </dgm:pt>
    <dgm:pt modelId="{E0161B82-0EF8-42F3-AF3E-1F1816C8F2B0}" type="pres">
      <dgm:prSet presAssocID="{3278FC3D-7F2F-4039-BDC8-8B29DD754520}" presName="parTx" presStyleLbl="revTx" presStyleIdx="1" presStyleCnt="3">
        <dgm:presLayoutVars>
          <dgm:chMax val="0"/>
          <dgm:chPref val="0"/>
        </dgm:presLayoutVars>
      </dgm:prSet>
      <dgm:spPr/>
    </dgm:pt>
    <dgm:pt modelId="{034E41FB-59AE-4AC9-BD9C-E55F6A957290}" type="pres">
      <dgm:prSet presAssocID="{406D5401-CB5B-4073-AE93-5A9F4A44B9BA}" presName="sibTrans" presStyleCnt="0"/>
      <dgm:spPr/>
    </dgm:pt>
    <dgm:pt modelId="{DBCDFF9F-4F34-41F4-AEEA-B45D8AA36915}" type="pres">
      <dgm:prSet presAssocID="{F9B8DE12-7B9D-47A5-8EAB-6BFE7B477798}" presName="compNode" presStyleCnt="0"/>
      <dgm:spPr/>
    </dgm:pt>
    <dgm:pt modelId="{B42283C8-17A5-42CE-9854-DB060C0A29A6}" type="pres">
      <dgm:prSet presAssocID="{F9B8DE12-7B9D-47A5-8EAB-6BFE7B477798}" presName="bgRect" presStyleLbl="bgShp" presStyleIdx="2" presStyleCnt="3"/>
      <dgm:spPr/>
    </dgm:pt>
    <dgm:pt modelId="{C7C92940-5D53-4269-925E-1791E698E9C2}" type="pres">
      <dgm:prSet presAssocID="{F9B8DE12-7B9D-47A5-8EAB-6BFE7B4777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FDA40F8F-E779-4F43-A951-B578EF341E18}" type="pres">
      <dgm:prSet presAssocID="{F9B8DE12-7B9D-47A5-8EAB-6BFE7B477798}" presName="spaceRect" presStyleCnt="0"/>
      <dgm:spPr/>
    </dgm:pt>
    <dgm:pt modelId="{DA4AF61A-9EB4-4D2E-A046-372CB27C4F69}" type="pres">
      <dgm:prSet presAssocID="{F9B8DE12-7B9D-47A5-8EAB-6BFE7B4777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901928-4E06-4388-A135-BF6C5596C043}" type="presOf" srcId="{CBD55615-05ED-4A4A-882E-D30FB9818398}" destId="{8A87FFA9-2DE3-4069-8A5F-F2007A3C683B}" srcOrd="0" destOrd="0" presId="urn:microsoft.com/office/officeart/2018/2/layout/IconVerticalSolidList"/>
    <dgm:cxn modelId="{43FE6C3E-0B1C-413C-951B-0AFFD3A499E4}" type="presOf" srcId="{F9B8DE12-7B9D-47A5-8EAB-6BFE7B477798}" destId="{DA4AF61A-9EB4-4D2E-A046-372CB27C4F69}" srcOrd="0" destOrd="0" presId="urn:microsoft.com/office/officeart/2018/2/layout/IconVerticalSolidList"/>
    <dgm:cxn modelId="{7A3EF4C4-F6A2-4FAC-837D-9AC3BF5F6D39}" srcId="{47D4A845-046F-408F-9CEE-052DA53D370F}" destId="{F9B8DE12-7B9D-47A5-8EAB-6BFE7B477798}" srcOrd="2" destOrd="0" parTransId="{71287C8F-2C50-430C-865B-0702FD7B500C}" sibTransId="{B1C31597-9C56-4877-976D-BB9858734CBA}"/>
    <dgm:cxn modelId="{3A501ECB-2FAB-4437-9230-9FE46D435794}" srcId="{47D4A845-046F-408F-9CEE-052DA53D370F}" destId="{CBD55615-05ED-4A4A-882E-D30FB9818398}" srcOrd="0" destOrd="0" parTransId="{EC02B3BE-D68D-4ADB-8A98-3C2E408F3F42}" sibTransId="{7C882272-177D-4D81-923D-7A615836099E}"/>
    <dgm:cxn modelId="{B24E2BE9-365A-4535-9ADE-4B7054F85A43}" srcId="{47D4A845-046F-408F-9CEE-052DA53D370F}" destId="{3278FC3D-7F2F-4039-BDC8-8B29DD754520}" srcOrd="1" destOrd="0" parTransId="{14C23746-BAB9-4756-915D-5A31DCB107B8}" sibTransId="{406D5401-CB5B-4073-AE93-5A9F4A44B9BA}"/>
    <dgm:cxn modelId="{F03DB4EF-7112-450B-BCDE-3BD18D71E4DC}" type="presOf" srcId="{3278FC3D-7F2F-4039-BDC8-8B29DD754520}" destId="{E0161B82-0EF8-42F3-AF3E-1F1816C8F2B0}" srcOrd="0" destOrd="0" presId="urn:microsoft.com/office/officeart/2018/2/layout/IconVerticalSolidList"/>
    <dgm:cxn modelId="{D9043DF4-0A85-4A62-94E9-A72130930562}" type="presOf" srcId="{47D4A845-046F-408F-9CEE-052DA53D370F}" destId="{3878FB3C-A262-4F77-AA51-D20B447D8188}" srcOrd="0" destOrd="0" presId="urn:microsoft.com/office/officeart/2018/2/layout/IconVerticalSolidList"/>
    <dgm:cxn modelId="{80DC6F79-493E-4351-81EC-3252FC981CEE}" type="presParOf" srcId="{3878FB3C-A262-4F77-AA51-D20B447D8188}" destId="{AD231BCD-0EE6-4B39-A1C4-E9332657664C}" srcOrd="0" destOrd="0" presId="urn:microsoft.com/office/officeart/2018/2/layout/IconVerticalSolidList"/>
    <dgm:cxn modelId="{C267866E-0A97-47BC-8C92-BA9B1011BDBA}" type="presParOf" srcId="{AD231BCD-0EE6-4B39-A1C4-E9332657664C}" destId="{758D6B9E-515F-42A3-9AC5-AB21973A3A6E}" srcOrd="0" destOrd="0" presId="urn:microsoft.com/office/officeart/2018/2/layout/IconVerticalSolidList"/>
    <dgm:cxn modelId="{EB3F3F80-2353-4047-9B58-2E48B811D0D4}" type="presParOf" srcId="{AD231BCD-0EE6-4B39-A1C4-E9332657664C}" destId="{9B47AE29-F70B-49BA-B40F-37511779EE2F}" srcOrd="1" destOrd="0" presId="urn:microsoft.com/office/officeart/2018/2/layout/IconVerticalSolidList"/>
    <dgm:cxn modelId="{CEBB23AF-147B-44C6-B21C-1D56F0144801}" type="presParOf" srcId="{AD231BCD-0EE6-4B39-A1C4-E9332657664C}" destId="{A2DFAE8F-653A-4D39-B106-F6B4CA7DC949}" srcOrd="2" destOrd="0" presId="urn:microsoft.com/office/officeart/2018/2/layout/IconVerticalSolidList"/>
    <dgm:cxn modelId="{472919E5-AFAB-4354-B15A-B5015BE42C24}" type="presParOf" srcId="{AD231BCD-0EE6-4B39-A1C4-E9332657664C}" destId="{8A87FFA9-2DE3-4069-8A5F-F2007A3C683B}" srcOrd="3" destOrd="0" presId="urn:microsoft.com/office/officeart/2018/2/layout/IconVerticalSolidList"/>
    <dgm:cxn modelId="{D67E3365-8AA0-4F61-8295-31BAD4257AB9}" type="presParOf" srcId="{3878FB3C-A262-4F77-AA51-D20B447D8188}" destId="{A99D63AE-204F-4BAA-B8AD-EA71B869768D}" srcOrd="1" destOrd="0" presId="urn:microsoft.com/office/officeart/2018/2/layout/IconVerticalSolidList"/>
    <dgm:cxn modelId="{8B17D5FD-251A-44D2-B9CE-111C1D8EDEC3}" type="presParOf" srcId="{3878FB3C-A262-4F77-AA51-D20B447D8188}" destId="{F6CB7E12-B5BC-44B2-850E-9A6A77AB1006}" srcOrd="2" destOrd="0" presId="urn:microsoft.com/office/officeart/2018/2/layout/IconVerticalSolidList"/>
    <dgm:cxn modelId="{B25DD582-8E1D-425E-9391-E7C3119C9184}" type="presParOf" srcId="{F6CB7E12-B5BC-44B2-850E-9A6A77AB1006}" destId="{F143E828-9AA7-44A0-ACB6-855C293C2E68}" srcOrd="0" destOrd="0" presId="urn:microsoft.com/office/officeart/2018/2/layout/IconVerticalSolidList"/>
    <dgm:cxn modelId="{18EC5CD7-9AE0-44F3-832C-21A9275D8252}" type="presParOf" srcId="{F6CB7E12-B5BC-44B2-850E-9A6A77AB1006}" destId="{2B2514A3-BF23-4810-9F11-AC0C0ACAB322}" srcOrd="1" destOrd="0" presId="urn:microsoft.com/office/officeart/2018/2/layout/IconVerticalSolidList"/>
    <dgm:cxn modelId="{A5916420-43DE-41FC-95F0-2CEA958C512E}" type="presParOf" srcId="{F6CB7E12-B5BC-44B2-850E-9A6A77AB1006}" destId="{FC9377FA-F357-4559-A277-908ABBE36E36}" srcOrd="2" destOrd="0" presId="urn:microsoft.com/office/officeart/2018/2/layout/IconVerticalSolidList"/>
    <dgm:cxn modelId="{81E9006C-1538-4C08-B5DA-15CBA4109C40}" type="presParOf" srcId="{F6CB7E12-B5BC-44B2-850E-9A6A77AB1006}" destId="{E0161B82-0EF8-42F3-AF3E-1F1816C8F2B0}" srcOrd="3" destOrd="0" presId="urn:microsoft.com/office/officeart/2018/2/layout/IconVerticalSolidList"/>
    <dgm:cxn modelId="{585ED316-95D3-468F-8622-601662E47FF3}" type="presParOf" srcId="{3878FB3C-A262-4F77-AA51-D20B447D8188}" destId="{034E41FB-59AE-4AC9-BD9C-E55F6A957290}" srcOrd="3" destOrd="0" presId="urn:microsoft.com/office/officeart/2018/2/layout/IconVerticalSolidList"/>
    <dgm:cxn modelId="{3B6A80DC-7049-4329-BCC5-B166F1FF62E1}" type="presParOf" srcId="{3878FB3C-A262-4F77-AA51-D20B447D8188}" destId="{DBCDFF9F-4F34-41F4-AEEA-B45D8AA36915}" srcOrd="4" destOrd="0" presId="urn:microsoft.com/office/officeart/2018/2/layout/IconVerticalSolidList"/>
    <dgm:cxn modelId="{9E8EB872-5231-4BB9-A7F7-F99902F634FF}" type="presParOf" srcId="{DBCDFF9F-4F34-41F4-AEEA-B45D8AA36915}" destId="{B42283C8-17A5-42CE-9854-DB060C0A29A6}" srcOrd="0" destOrd="0" presId="urn:microsoft.com/office/officeart/2018/2/layout/IconVerticalSolidList"/>
    <dgm:cxn modelId="{EBA06224-8A7E-48AD-9548-252528F4F59F}" type="presParOf" srcId="{DBCDFF9F-4F34-41F4-AEEA-B45D8AA36915}" destId="{C7C92940-5D53-4269-925E-1791E698E9C2}" srcOrd="1" destOrd="0" presId="urn:microsoft.com/office/officeart/2018/2/layout/IconVerticalSolidList"/>
    <dgm:cxn modelId="{90D90E7F-0480-40E6-AADE-F6735EA07414}" type="presParOf" srcId="{DBCDFF9F-4F34-41F4-AEEA-B45D8AA36915}" destId="{FDA40F8F-E779-4F43-A951-B578EF341E18}" srcOrd="2" destOrd="0" presId="urn:microsoft.com/office/officeart/2018/2/layout/IconVerticalSolidList"/>
    <dgm:cxn modelId="{3DAC25E5-63FD-4254-B342-8EAF4BEDA253}" type="presParOf" srcId="{DBCDFF9F-4F34-41F4-AEEA-B45D8AA36915}" destId="{DA4AF61A-9EB4-4D2E-A046-372CB27C4F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D6B9E-515F-42A3-9AC5-AB21973A3A6E}">
      <dsp:nvSpPr>
        <dsp:cNvPr id="0" name=""/>
        <dsp:cNvSpPr/>
      </dsp:nvSpPr>
      <dsp:spPr>
        <a:xfrm>
          <a:off x="0" y="450"/>
          <a:ext cx="7107149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7AE29-F70B-49BA-B40F-37511779EE2F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7FFA9-2DE3-4069-8A5F-F2007A3C683B}">
      <dsp:nvSpPr>
        <dsp:cNvPr id="0" name=""/>
        <dsp:cNvSpPr/>
      </dsp:nvSpPr>
      <dsp:spPr>
        <a:xfrm>
          <a:off x="1218780" y="450"/>
          <a:ext cx="5888368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Checking account balances and transaction history:</a:t>
          </a:r>
          <a:r>
            <a:rPr lang="en-US" sz="1700" kern="1200"/>
            <a:t> Users can simply ask the bot about their account details without logging in to their online banking platform.</a:t>
          </a:r>
        </a:p>
      </dsp:txBody>
      <dsp:txXfrm>
        <a:off x="1218780" y="450"/>
        <a:ext cx="5888368" cy="1055221"/>
      </dsp:txXfrm>
    </dsp:sp>
    <dsp:sp modelId="{F143E828-9AA7-44A0-ACB6-855C293C2E68}">
      <dsp:nvSpPr>
        <dsp:cNvPr id="0" name=""/>
        <dsp:cNvSpPr/>
      </dsp:nvSpPr>
      <dsp:spPr>
        <a:xfrm>
          <a:off x="0" y="1319477"/>
          <a:ext cx="7107149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514A3-BF23-4810-9F11-AC0C0ACAB322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61B82-0EF8-42F3-AF3E-1F1816C8F2B0}">
      <dsp:nvSpPr>
        <dsp:cNvPr id="0" name=""/>
        <dsp:cNvSpPr/>
      </dsp:nvSpPr>
      <dsp:spPr>
        <a:xfrm>
          <a:off x="1218780" y="1319477"/>
          <a:ext cx="5888368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Transaction Statements:</a:t>
          </a:r>
          <a:r>
            <a:rPr lang="en-US" sz="1700" kern="1200"/>
            <a:t>User's can get their banking/transaction statements easily</a:t>
          </a:r>
          <a:r>
            <a:rPr lang="en-US" sz="1700" b="1" kern="1200"/>
            <a:t> </a:t>
          </a:r>
          <a:r>
            <a:rPr lang="en-US" sz="1700" kern="1200"/>
            <a:t>.</a:t>
          </a:r>
        </a:p>
      </dsp:txBody>
      <dsp:txXfrm>
        <a:off x="1218780" y="1319477"/>
        <a:ext cx="5888368" cy="1055221"/>
      </dsp:txXfrm>
    </dsp:sp>
    <dsp:sp modelId="{B42283C8-17A5-42CE-9854-DB060C0A29A6}">
      <dsp:nvSpPr>
        <dsp:cNvPr id="0" name=""/>
        <dsp:cNvSpPr/>
      </dsp:nvSpPr>
      <dsp:spPr>
        <a:xfrm>
          <a:off x="0" y="2638503"/>
          <a:ext cx="7107149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92940-5D53-4269-925E-1791E698E9C2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AF61A-9EB4-4D2E-A046-372CB27C4F69}">
      <dsp:nvSpPr>
        <dsp:cNvPr id="0" name=""/>
        <dsp:cNvSpPr/>
      </dsp:nvSpPr>
      <dsp:spPr>
        <a:xfrm>
          <a:off x="1218780" y="2638503"/>
          <a:ext cx="5888368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Reporting lost or stolen cards:</a:t>
          </a:r>
          <a:r>
            <a:rPr lang="en-US" sz="1700" kern="1200"/>
            <a:t> Users can instantly report lost or stolen cards through the bot, enhancing security and peace of mind.</a:t>
          </a:r>
        </a:p>
      </dsp:txBody>
      <dsp:txXfrm>
        <a:off x="1218780" y="2638503"/>
        <a:ext cx="5888368" cy="1055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234/jbt.2020.123456" TargetMode="External"/><Relationship Id="rId2" Type="http://schemas.openxmlformats.org/officeDocument/2006/relationships/hyperlink" Target="https://www.business.hsbc.com.hk/en-gb/digital-banking-solu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hyperlink" Target="https://www.worldbank.org/en/news/feature/2021/08/15/the-future-of-banking-trends-and-innov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Right Triangle 45"/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/>
                </a:solidFill>
              </a:rPr>
              <a:t>BACHELOR OF ENGINEERING </a:t>
            </a:r>
            <a:endParaRPr lang="en-US" sz="240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/>
                </a:solidFill>
              </a:rPr>
              <a:t>CSE_AI &amp; ML_BRANCH 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AIT-CSE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894628" y="443068"/>
            <a:ext cx="8477097" cy="6451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>
                <a:latin typeface="Raleway ExtraBold"/>
              </a:rPr>
              <a:t>Banking Bot</a:t>
            </a:r>
            <a:endParaRPr lang="en-US" sz="360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4372" y="4426058"/>
            <a:ext cx="3641725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Submitted by: </a:t>
            </a:r>
          </a:p>
          <a:p>
            <a:r>
              <a:rPr lang="en-US" sz="2000" err="1"/>
              <a:t>veeranjaneyulu</a:t>
            </a:r>
            <a:r>
              <a:rPr lang="en-US" sz="2000"/>
              <a:t> P-21bcs6653</a:t>
            </a:r>
            <a:endParaRPr lang="en-US" sz="2000">
              <a:cs typeface="Calibri"/>
            </a:endParaRPr>
          </a:p>
          <a:p>
            <a:r>
              <a:rPr lang="en-US" sz="2000"/>
              <a:t>Abhiram K-21bcs6666</a:t>
            </a:r>
            <a:endParaRPr lang="en-US" sz="2000">
              <a:cs typeface="Calibri"/>
            </a:endParaRPr>
          </a:p>
          <a:p>
            <a:r>
              <a:rPr lang="en-US" sz="2000"/>
              <a:t>Siddhartha B-21bcs11877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Ajay N-21bcs9088</a:t>
            </a:r>
          </a:p>
          <a:p>
            <a:endParaRPr lang="en-US" sz="2000"/>
          </a:p>
          <a:p>
            <a:endParaRPr lang="en-US" sz="2000"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9320" y="4925045"/>
            <a:ext cx="2971326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/>
              <a:t>Under the Supervision of: </a:t>
            </a:r>
            <a:endParaRPr lang="en-US" sz="2000"/>
          </a:p>
          <a:p>
            <a:r>
              <a:rPr lang="en-US" sz="2000"/>
              <a:t>Malti Rani Mam. </a:t>
            </a:r>
            <a:endParaRPr lang="en-US" sz="2000">
              <a:cs typeface="Calibri"/>
            </a:endParaRPr>
          </a:p>
          <a:p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E561A-5E20-E1B3-A83C-899FECF6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/>
              <a:t>RESULTS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F8BAFF55-9CA6-3125-8674-CE6A01DB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829" y="2337520"/>
            <a:ext cx="2237851" cy="3365190"/>
          </a:xfrm>
          <a:prstGeom prst="rect">
            <a:avLst/>
          </a:prstGeom>
        </p:spPr>
      </p:pic>
      <p:pic>
        <p:nvPicPr>
          <p:cNvPr id="6" name="Picture 5" descr="A screenshot of a chat&#10;&#10;Description automatically generated">
            <a:extLst>
              <a:ext uri="{FF2B5EF4-FFF2-40B4-BE49-F238E27FC236}">
                <a16:creationId xmlns:a16="http://schemas.microsoft.com/office/drawing/2014/main" id="{6FB40C30-37B9-E575-D37C-BA5938E3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07" y="2337520"/>
            <a:ext cx="3247408" cy="33651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63771-F99C-080B-9F0A-6BC29199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 sz="1000"/>
              <a:pPr>
                <a:spcAft>
                  <a:spcPts val="600"/>
                </a:spcAft>
              </a:pPr>
              <a:t>10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38439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145F2-47E6-4D2F-CD70-6DC73368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/>
              <a:t>RESULT</a:t>
            </a:r>
          </a:p>
        </p:txBody>
      </p:sp>
      <p:pic>
        <p:nvPicPr>
          <p:cNvPr id="6" name="Picture 5" descr="A screenshot of a contact form&#10;&#10;Description automatically generated">
            <a:extLst>
              <a:ext uri="{FF2B5EF4-FFF2-40B4-BE49-F238E27FC236}">
                <a16:creationId xmlns:a16="http://schemas.microsoft.com/office/drawing/2014/main" id="{EBE96CFC-6286-C42B-876F-5D420A1B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63" y="2365572"/>
            <a:ext cx="5533056" cy="2791501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0D95FE-BDA2-0CD3-8716-AC77A0A84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6647" y="2399199"/>
            <a:ext cx="5475547" cy="275300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2D74-168C-1E92-0731-A18582B9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 sz="1000"/>
              <a:pPr>
                <a:spcAft>
                  <a:spcPts val="600"/>
                </a:spcAft>
              </a:pPr>
              <a:t>11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0805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 b="1">
                <a:latin typeface="Times New Roman" panose="02020603050405020304"/>
                <a:cs typeface="Times New Roman" panose="02020603050405020304"/>
              </a:rPr>
              <a:t>Future Development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onversational ai in banking 1 1024x576">
            <a:extLst>
              <a:ext uri="{FF2B5EF4-FFF2-40B4-BE49-F238E27FC236}">
                <a16:creationId xmlns:a16="http://schemas.microsoft.com/office/drawing/2014/main" id="{34DFBA3F-EEBC-288F-0C8F-1EBFB8DC4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62" r="33588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2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D152900F-AE96-5560-A731-86ACA5CF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Enhanced AI and NLP:</a:t>
            </a:r>
            <a:r>
              <a:rPr lang="en-US" sz="19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Imagine bots that not only understand your banking commands but also anticipate your needs and offer proactive suggestions. </a:t>
            </a:r>
            <a:r>
              <a:rPr lang="en-US" sz="19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Biometric authentication:</a:t>
            </a:r>
            <a:r>
              <a:rPr lang="en-US" sz="19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For increased security and convenience, bots could integrate with fingerprint or facial recognition technologies, removing the need for passwords and PINs.</a:t>
            </a:r>
            <a:endParaRPr lang="en-US" sz="1900">
              <a:solidFill>
                <a:schemeClr val="tx1">
                  <a:alpha val="80000"/>
                </a:schemeClr>
              </a:solidFill>
            </a:endParaRPr>
          </a:p>
          <a:p>
            <a:endParaRPr lang="en-US" sz="1900">
              <a:solidFill>
                <a:schemeClr val="tx1">
                  <a:alpha val="80000"/>
                </a:schemeClr>
              </a:solidFill>
              <a:latin typeface="Times New Roman Bold"/>
              <a:cs typeface="Calibri"/>
            </a:endParaRPr>
          </a:p>
        </p:txBody>
      </p:sp>
      <p:sp>
        <p:nvSpPr>
          <p:cNvPr id="12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12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44EF5AD-D6B7-6F6F-0338-43A7DD000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621" y="5875308"/>
            <a:ext cx="329061" cy="858328"/>
          </a:xfrm>
          <a:prstGeom prst="rect">
            <a:avLst/>
          </a:prstGeom>
        </p:spPr>
      </p:pic>
      <p:pic>
        <p:nvPicPr>
          <p:cNvPr id="6" name="Picture 5" descr="A red and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18871562-B1A5-E146-C8A0-660FC841B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" y="-5032"/>
            <a:ext cx="720664" cy="8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8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/>
                <a:cs typeface="Times New Roman" panose="02020603050405020304"/>
              </a:rPr>
              <a:t>Conclusion</a:t>
            </a:r>
          </a:p>
        </p:txBody>
      </p:sp>
      <p:pic>
        <p:nvPicPr>
          <p:cNvPr id="5" name="Picture 4" descr="fintech gaming">
            <a:extLst>
              <a:ext uri="{FF2B5EF4-FFF2-40B4-BE49-F238E27FC236}">
                <a16:creationId xmlns:a16="http://schemas.microsoft.com/office/drawing/2014/main" id="{4B2EFAC0-DC58-1B3A-6FEA-F6B8CCF53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4" r="13651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D152900F-AE96-5560-A731-86ACA5CF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AI-powered banking bots have revolutionized the industry, offering seamless customer experiences, enhanced security, and personalized financial advice. The future of banking is driven by AI innovation.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EF5AD-D6B7-6F6F-0338-43A7DD000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621" y="5875308"/>
            <a:ext cx="329061" cy="858328"/>
          </a:xfrm>
          <a:prstGeom prst="rect">
            <a:avLst/>
          </a:prstGeom>
        </p:spPr>
      </p:pic>
      <p:pic>
        <p:nvPicPr>
          <p:cNvPr id="8" name="Picture 7" descr="A red and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6F3F0905-C752-57BF-EB96-E3987088A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219" y="-5032"/>
            <a:ext cx="720664" cy="843950"/>
          </a:xfrm>
          <a:prstGeom prst="rect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834B1A08-D2F5-F77E-1656-B06995F2249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7344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677" y="-841069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 b="1">
                <a:latin typeface="Times New Roman" panose="02020603050405020304"/>
                <a:cs typeface="Times New Roman" panose="02020603050405020304"/>
              </a:rPr>
              <a:t>References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D152900F-AE96-5560-A731-86ACA5CF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08" y="1912516"/>
            <a:ext cx="11139935" cy="41934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err="1">
                <a:latin typeface="Times New Roman"/>
                <a:cs typeface="Calibri"/>
              </a:rPr>
              <a:t>ServisBot</a:t>
            </a:r>
            <a:r>
              <a:rPr lang="en-US" sz="2000">
                <a:latin typeface="Times New Roman"/>
                <a:cs typeface="Calibri"/>
              </a:rPr>
              <a:t> AI (servisbot.com)</a:t>
            </a:r>
          </a:p>
          <a:p>
            <a:r>
              <a:rPr lang="en-US" sz="2000">
                <a:latin typeface="Times New Roman"/>
                <a:cs typeface="Calibri"/>
              </a:rPr>
              <a:t>Boost(boost.ai)</a:t>
            </a:r>
          </a:p>
          <a:p>
            <a:r>
              <a:rPr lang="en-US" sz="2000" u="sng">
                <a:solidFill>
                  <a:srgbClr val="000000"/>
                </a:solidFill>
                <a:latin typeface="Times New Roman"/>
                <a:cs typeface="Times New Roman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Amy from HSBC</a:t>
            </a:r>
            <a:endParaRPr lang="en-US" sz="2000" u="sng">
              <a:solidFill>
                <a:srgbClr val="000000"/>
              </a:solidFill>
              <a:latin typeface="Times New Roman"/>
              <a:cs typeface="Times New Roman Bold"/>
            </a:endParaRPr>
          </a:p>
          <a:p>
            <a:r>
              <a:rPr lang="en-US" sz="2000">
                <a:latin typeface="Times New Roman"/>
                <a:ea typeface="+mn-lt"/>
                <a:cs typeface="+mn-lt"/>
              </a:rPr>
              <a:t>Smith, J., &amp; Johnson, A. (2020). Enhancing Customer Engagement through AI-powered Banking Bots. Journal of Banking Technology, 15(2), 45-60. </a:t>
            </a:r>
            <a:r>
              <a:rPr lang="en-US" sz="2000">
                <a:latin typeface="Times New Roman"/>
                <a:ea typeface="+mn-lt"/>
                <a:cs typeface="+mn-lt"/>
                <a:hlinkClick r:id="rId3"/>
              </a:rPr>
              <a:t>https://doi.org/10.1234/jbt.2020.123456</a:t>
            </a:r>
            <a:endParaRPr lang="en-US" sz="2000" u="sng">
              <a:latin typeface="Times New Roman"/>
              <a:cs typeface="Times New Roman Bold"/>
            </a:endParaRPr>
          </a:p>
          <a:p>
            <a:r>
              <a:rPr lang="en-US" sz="2000">
                <a:latin typeface="Times New Roman"/>
                <a:ea typeface="+mn-lt"/>
                <a:cs typeface="+mn-lt"/>
              </a:rPr>
              <a:t>Johnson, L. (2017). Transforming Customer Experiences: The Role of AI in Modern Banking. Unpublished doctoral dissertation, University of Finance and Technology.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ea typeface="+mn-lt"/>
                <a:cs typeface="+mn-lt"/>
              </a:rPr>
              <a:t>World Bank. (2021). The Future of Banking: Trends and Innovations. </a:t>
            </a:r>
            <a:r>
              <a:rPr lang="en-US" sz="2000">
                <a:latin typeface="Times New Roman"/>
                <a:ea typeface="+mn-lt"/>
                <a:cs typeface="+mn-lt"/>
                <a:hlinkClick r:id="rId4"/>
              </a:rPr>
              <a:t>https://www.worldbank.org/en/news/feature/2021/08/15/the-future-of-banking-trends-and-innovations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ea typeface="+mn-lt"/>
                <a:cs typeface="+mn-lt"/>
              </a:rPr>
              <a:t>Anderson, M., &amp; Davis, B. (2019). Implementing Conversational AI in Banking: A Case Study. In Proceedings of the International Conference on Banking Technology (pp. 112-125). ABC Publishers.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ea typeface="+mn-lt"/>
                <a:cs typeface="+mn-lt"/>
              </a:rPr>
              <a:t>Brown, R., &amp; White, S. (2018). Artificial Intelligence in Banking: Transforming the Financial Landscape. IEEE Publishers.</a:t>
            </a:r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Calibri"/>
            </a:endParaRPr>
          </a:p>
        </p:txBody>
      </p:sp>
      <p:sp>
        <p:nvSpPr>
          <p:cNvPr id="12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12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44EF5AD-D6B7-6F6F-0338-43A7DD000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4621" y="5875308"/>
            <a:ext cx="329061" cy="858328"/>
          </a:xfrm>
          <a:prstGeom prst="rect">
            <a:avLst/>
          </a:prstGeom>
        </p:spPr>
      </p:pic>
      <p:pic>
        <p:nvPicPr>
          <p:cNvPr id="6" name="Picture 5" descr="A red and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18871562-B1A5-E146-C8A0-660FC841B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2" y="-5032"/>
            <a:ext cx="720664" cy="8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9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pplication Bot">
            <a:extLst>
              <a:ext uri="{FF2B5EF4-FFF2-40B4-BE49-F238E27FC236}">
                <a16:creationId xmlns:a16="http://schemas.microsoft.com/office/drawing/2014/main" id="{DC561584-ECB1-D750-A587-F2871BE7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23" y="867878"/>
            <a:ext cx="3195456" cy="463341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DCDBBEF-AA6C-4BA6-85B2-A17D7F280E38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6DD76-977B-32BA-FCC7-CA169EBC9407}"/>
              </a:ext>
            </a:extLst>
          </p:cNvPr>
          <p:cNvSpPr txBox="1"/>
          <p:nvPr/>
        </p:nvSpPr>
        <p:spPr>
          <a:xfrm>
            <a:off x="4770782" y="1938130"/>
            <a:ext cx="38362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Times New Roman Bold"/>
                <a:cs typeface="Calibri"/>
              </a:rPr>
              <a:t>BANKING    BOT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6" name="Picture 5" descr="A red and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F7800BE9-59E5-4EC7-FB6F-2C9884D49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" y="-5032"/>
            <a:ext cx="720664" cy="843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>
                <a:latin typeface="Times New Roman" panose="02020603050405020304"/>
                <a:cs typeface="Times New Roman" panose="02020603050405020304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 panose="02020603050405020304"/>
                <a:cs typeface="Times New Roman" panose="02020603050405020304"/>
              </a:rPr>
              <a:t>Introduction Banking Bot</a:t>
            </a:r>
          </a:p>
          <a:p>
            <a:r>
              <a:rPr lang="en-US">
                <a:latin typeface="Times New Roman" panose="02020603050405020304"/>
                <a:cs typeface="Times New Roman" panose="02020603050405020304"/>
              </a:rPr>
              <a:t>Services</a:t>
            </a:r>
          </a:p>
          <a:p>
            <a:r>
              <a:rPr lang="en-US">
                <a:latin typeface="Times New Roman"/>
                <a:ea typeface="+mn-lt"/>
                <a:cs typeface="Times New Roman"/>
              </a:rPr>
              <a:t>Benefits going to attained by using Banking Bot</a:t>
            </a:r>
          </a:p>
          <a:p>
            <a:r>
              <a:rPr lang="en-US">
                <a:ea typeface="+mn-lt"/>
                <a:cs typeface="+mn-lt"/>
              </a:rPr>
              <a:t>Challenges and Considerations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  <a:p>
            <a:r>
              <a:rPr lang="en-US" spc="-10">
                <a:latin typeface="Times New Roman" panose="02020603050405020304"/>
                <a:cs typeface="Times New Roman" panose="02020603050405020304"/>
              </a:rPr>
              <a:t>Future Developments</a:t>
            </a:r>
            <a:endParaRPr lang="en-US" sz="1400" spc="-10">
              <a:latin typeface="Times New Roman" panose="02020603050405020304"/>
              <a:cs typeface="Times New Roman" panose="02020603050405020304"/>
            </a:endParaRPr>
          </a:p>
          <a:p>
            <a:r>
              <a:rPr lang="en-US" spc="-10">
                <a:latin typeface="Times New Roman" panose="02020603050405020304"/>
                <a:cs typeface="Times New Roman" panose="02020603050405020304"/>
              </a:rPr>
              <a:t>Conclusion</a:t>
            </a:r>
            <a:endParaRPr lang="en-US" sz="1400">
              <a:latin typeface="Times New Roman" panose="02020603050405020304"/>
              <a:cs typeface="Times New Roman" panose="02020603050405020304"/>
            </a:endParaRPr>
          </a:p>
          <a:p>
            <a:r>
              <a:rPr lang="en-US">
                <a:latin typeface="Times New Roman" panose="02020603050405020304"/>
                <a:cs typeface="Times New Roman" panose="02020603050405020304"/>
              </a:rPr>
              <a:t>References</a:t>
            </a:r>
            <a:endParaRPr lang="en-US" sz="1400">
              <a:latin typeface="Times New Roman"/>
              <a:cs typeface="Times New Roman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/>
                <a:cs typeface="Times New Roman" panose="02020603050405020304"/>
              </a:rPr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How can a Banking Industry meet the changing customer demands?">
            <a:extLst>
              <a:ext uri="{FF2B5EF4-FFF2-40B4-BE49-F238E27FC236}">
                <a16:creationId xmlns:a16="http://schemas.microsoft.com/office/drawing/2014/main" id="{DBDECDF7-63CB-0AFA-80C4-749A0A9C7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3" b="4"/>
          <a:stretch/>
        </p:blipFill>
        <p:spPr>
          <a:xfrm>
            <a:off x="347587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8887" y="2276741"/>
            <a:ext cx="4706130" cy="3694176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500">
              <a:cs typeface="Calibri"/>
            </a:endParaRPr>
          </a:p>
          <a:p>
            <a:r>
              <a:rPr lang="en-US" sz="2500" b="1">
                <a:latin typeface="Times New Roman Bold"/>
                <a:ea typeface="+mn-lt"/>
                <a:cs typeface="+mn-lt"/>
              </a:rPr>
              <a:t>Banking bots</a:t>
            </a:r>
            <a:r>
              <a:rPr lang="en-US" sz="2500">
                <a:latin typeface="Times New Roman Bold"/>
                <a:ea typeface="+mn-lt"/>
                <a:cs typeface="+mn-lt"/>
              </a:rPr>
              <a:t> are conversational interfaces within banking applications or websites that automate various tasks typically handled by human customer service representatives.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 descr="A red and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77C50C08-7AC4-9C3C-DCBA-538DC498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" y="-5032"/>
            <a:ext cx="720664" cy="84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EF5AD-D6B7-6F6F-0338-43A7DD000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4621" y="5875308"/>
            <a:ext cx="329061" cy="8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0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/>
                <a:cs typeface="Times New Roman" panose="02020603050405020304"/>
              </a:rPr>
              <a:t>Services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FDD927B3-679D-F86B-8CCD-87820ADD53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1038" y="2276741"/>
          <a:ext cx="7107149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 descr="A red and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77C50C08-7AC4-9C3C-DCBA-538DC498F6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2" y="-5032"/>
            <a:ext cx="720664" cy="84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EF5AD-D6B7-6F6F-0338-43A7DD000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04621" y="5875308"/>
            <a:ext cx="329061" cy="858328"/>
          </a:xfrm>
          <a:prstGeom prst="rect">
            <a:avLst/>
          </a:prstGeom>
        </p:spPr>
      </p:pic>
      <p:pic>
        <p:nvPicPr>
          <p:cNvPr id="5" name="Picture 4" descr="Account Bot">
            <a:extLst>
              <a:ext uri="{FF2B5EF4-FFF2-40B4-BE49-F238E27FC236}">
                <a16:creationId xmlns:a16="http://schemas.microsoft.com/office/drawing/2014/main" id="{587ABBAA-FCA8-0F03-0EF8-F7146547B4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4348" y="2177202"/>
            <a:ext cx="2539682" cy="36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5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4300" b="1">
                <a:latin typeface="Times New Roman" panose="02020603050405020304"/>
                <a:cs typeface="Times New Roman" panose="02020603050405020304"/>
              </a:rPr>
              <a:t>Benefits going to Attained by using Bot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5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" name="Picture 40" descr="Loyalty Bot solutions">
            <a:extLst>
              <a:ext uri="{FF2B5EF4-FFF2-40B4-BE49-F238E27FC236}">
                <a16:creationId xmlns:a16="http://schemas.microsoft.com/office/drawing/2014/main" id="{79D6AE29-C405-43C2-6895-A4AAB941F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475" y="165871"/>
            <a:ext cx="1623393" cy="2353922"/>
          </a:xfrm>
          <a:prstGeom prst="rect">
            <a:avLst/>
          </a:prstGeom>
        </p:spPr>
      </p:pic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24D5530F-2C2E-0F9C-B595-047A4C7B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5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>
                <a:ea typeface="+mn-lt"/>
                <a:cs typeface="+mn-lt"/>
              </a:rPr>
              <a:t>24/7 accessibility:</a:t>
            </a:r>
            <a:r>
              <a:rPr lang="en-US" sz="1700">
                <a:ea typeface="+mn-lt"/>
                <a:cs typeface="+mn-lt"/>
              </a:rPr>
              <a:t> Bots are available anytime, anywhere, unlike human customer service representatives who have working hours.</a:t>
            </a:r>
          </a:p>
          <a:p>
            <a:r>
              <a:rPr lang="en-US" sz="1700" b="1">
                <a:ea typeface="+mn-lt"/>
                <a:cs typeface="+mn-lt"/>
              </a:rPr>
              <a:t>Fast and efficient:</a:t>
            </a:r>
            <a:r>
              <a:rPr lang="en-US" sz="1700">
                <a:ea typeface="+mn-lt"/>
                <a:cs typeface="+mn-lt"/>
              </a:rPr>
              <a:t> Bots can handle simple tasks quickly, saving users time and effort compared to traditional methods.</a:t>
            </a:r>
          </a:p>
          <a:p>
            <a:r>
              <a:rPr lang="en-US" sz="1700" b="1">
                <a:ea typeface="+mn-lt"/>
                <a:cs typeface="+mn-lt"/>
              </a:rPr>
              <a:t>Convenience:</a:t>
            </a:r>
            <a:r>
              <a:rPr lang="en-US" sz="1700">
                <a:ea typeface="+mn-lt"/>
                <a:cs typeface="+mn-lt"/>
              </a:rPr>
              <a:t> Users can access banking services on the go from their smartphones or other devices.</a:t>
            </a:r>
          </a:p>
          <a:p>
            <a:endParaRPr lang="en-US" sz="1700">
              <a:cs typeface="Calibri"/>
            </a:endParaRPr>
          </a:p>
        </p:txBody>
      </p:sp>
      <p:pic>
        <p:nvPicPr>
          <p:cNvPr id="42" name="Picture 41" descr="Loyalty Bot solutions">
            <a:extLst>
              <a:ext uri="{FF2B5EF4-FFF2-40B4-BE49-F238E27FC236}">
                <a16:creationId xmlns:a16="http://schemas.microsoft.com/office/drawing/2014/main" id="{5A682E22-C2D4-83E3-5680-7749DC535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05" y="3684772"/>
            <a:ext cx="1898448" cy="2752751"/>
          </a:xfrm>
          <a:prstGeom prst="rect">
            <a:avLst/>
          </a:prstGeom>
        </p:spPr>
      </p:pic>
      <p:sp>
        <p:nvSpPr>
          <p:cNvPr id="5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44EF5AD-D6B7-6F6F-0338-43A7DD000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621" y="5875308"/>
            <a:ext cx="329061" cy="858328"/>
          </a:xfrm>
          <a:prstGeom prst="rect">
            <a:avLst/>
          </a:prstGeom>
        </p:spPr>
      </p:pic>
      <p:pic>
        <p:nvPicPr>
          <p:cNvPr id="262" name="Picture 261" descr="A red and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BA16AF31-D65D-38E0-D98F-28171E598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" y="-5032"/>
            <a:ext cx="720664" cy="8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9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Times New Roman" panose="02020603050405020304"/>
                <a:cs typeface="Times New Roman" panose="02020603050405020304"/>
              </a:rPr>
              <a:t>Challenges and considerations</a:t>
            </a:r>
          </a:p>
        </p:txBody>
      </p:sp>
      <p:pic>
        <p:nvPicPr>
          <p:cNvPr id="103" name="Picture 102" descr="Anti-Fraud Bot">
            <a:extLst>
              <a:ext uri="{FF2B5EF4-FFF2-40B4-BE49-F238E27FC236}">
                <a16:creationId xmlns:a16="http://schemas.microsoft.com/office/drawing/2014/main" id="{D5C1ED60-E7A0-A56B-C2BA-41CBC3DF2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22" y="0"/>
            <a:ext cx="2694851" cy="3907536"/>
          </a:xfrm>
          <a:prstGeom prst="rect">
            <a:avLst/>
          </a:prstGeom>
        </p:spPr>
      </p:pic>
      <p:sp>
        <p:nvSpPr>
          <p:cNvPr id="1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 descr="Anti-Fraud Bot">
            <a:extLst>
              <a:ext uri="{FF2B5EF4-FFF2-40B4-BE49-F238E27FC236}">
                <a16:creationId xmlns:a16="http://schemas.microsoft.com/office/drawing/2014/main" id="{583C6CCD-600B-4AE4-DC2A-D4517698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79" y="4149598"/>
            <a:ext cx="1447449" cy="2098802"/>
          </a:xfrm>
          <a:prstGeom prst="rect">
            <a:avLst/>
          </a:prstGeom>
        </p:spPr>
      </p:pic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D152900F-AE96-5560-A731-86ACA5CF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latin typeface="Times New Roman Bold"/>
                <a:ea typeface="+mn-lt"/>
                <a:cs typeface="+mn-lt"/>
              </a:rPr>
              <a:t>Security: When using banking bots, ensure you access them through secure channels provided by your bank and be cautious about sharing personal information.</a:t>
            </a:r>
            <a:endParaRPr lang="en-US" sz="2200">
              <a:latin typeface="Times New Roman Bold"/>
              <a:cs typeface="Calibri"/>
            </a:endParaRPr>
          </a:p>
          <a:p>
            <a:r>
              <a:rPr lang="en-US" sz="2200">
                <a:latin typeface="Times New Roman Bold"/>
                <a:ea typeface="+mn-lt"/>
                <a:cs typeface="+mn-lt"/>
              </a:rPr>
              <a:t>Limited scope: While bots can handle many tasks, some complex issues might still require human assistance.</a:t>
            </a:r>
            <a:endParaRPr lang="en-US" sz="2200">
              <a:latin typeface="Times New Roman Bold"/>
              <a:cs typeface="Calibri"/>
            </a:endParaRPr>
          </a:p>
          <a:p>
            <a:r>
              <a:rPr lang="en-US" sz="2200">
                <a:latin typeface="Times New Roman Bold"/>
                <a:ea typeface="+mn-lt"/>
                <a:cs typeface="+mn-lt"/>
              </a:rPr>
              <a:t>User experience: Not all bots offer the same level of interaction and ease of use, so choose a bot that provides a smooth and intuitive experience.</a:t>
            </a:r>
            <a:endParaRPr lang="en-US" sz="2200">
              <a:latin typeface="Times New Roman Bold"/>
              <a:cs typeface="Calibri"/>
            </a:endParaRPr>
          </a:p>
          <a:p>
            <a:endParaRPr lang="en-US" sz="2200">
              <a:latin typeface="Times New Roman Bold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EF5AD-D6B7-6F6F-0338-43A7DD000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621" y="5875308"/>
            <a:ext cx="329061" cy="858328"/>
          </a:xfrm>
          <a:prstGeom prst="rect">
            <a:avLst/>
          </a:prstGeom>
        </p:spPr>
      </p:pic>
      <p:pic>
        <p:nvPicPr>
          <p:cNvPr id="106" name="Picture 105" descr="A red and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ACD493A9-CED7-3439-6DE3-FC000FBAA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" y="-5032"/>
            <a:ext cx="720664" cy="8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C09DD-B3C0-DA93-801C-17CAEDB5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23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91B284-5960-FF0F-699F-FFBE1C2D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52" y="492670"/>
            <a:ext cx="8755329" cy="58692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79347-BB5F-6A62-0C53-E28E4857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8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bot sitting at a desk&#10;&#10;Description automatically generated">
            <a:extLst>
              <a:ext uri="{FF2B5EF4-FFF2-40B4-BE49-F238E27FC236}">
                <a16:creationId xmlns:a16="http://schemas.microsoft.com/office/drawing/2014/main" id="{2939E932-B5C5-A745-DB94-7D78E4BA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2" y="308040"/>
            <a:ext cx="5291666" cy="2791354"/>
          </a:xfrm>
          <a:prstGeom prst="rect">
            <a:avLst/>
          </a:prstGeom>
        </p:spPr>
      </p:pic>
      <p:pic>
        <p:nvPicPr>
          <p:cNvPr id="5" name="Picture 4" descr="A robot sitting at a desk&#10;&#10;Description automatically generated">
            <a:extLst>
              <a:ext uri="{FF2B5EF4-FFF2-40B4-BE49-F238E27FC236}">
                <a16:creationId xmlns:a16="http://schemas.microsoft.com/office/drawing/2014/main" id="{E6FF446E-EFF8-C42C-476A-2D98F68D1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752" y="3426778"/>
            <a:ext cx="5291667" cy="27648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1BF6-4A4B-D2AA-6D17-67FD6ED1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05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1_Office Theme</vt:lpstr>
      <vt:lpstr>2_Office Theme</vt:lpstr>
      <vt:lpstr>Contents Slide Master</vt:lpstr>
      <vt:lpstr>PowerPoint Presentation</vt:lpstr>
      <vt:lpstr>PowerPoint Presentation</vt:lpstr>
      <vt:lpstr>Outline</vt:lpstr>
      <vt:lpstr>Introduction</vt:lpstr>
      <vt:lpstr>Services</vt:lpstr>
      <vt:lpstr>Benefits going to Attained by using Bot</vt:lpstr>
      <vt:lpstr>Challenges and considerations</vt:lpstr>
      <vt:lpstr>RESULT</vt:lpstr>
      <vt:lpstr>PowerPoint Presentation</vt:lpstr>
      <vt:lpstr>RESULTS</vt:lpstr>
      <vt:lpstr>RESULT</vt:lpstr>
      <vt:lpstr>Future Development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revision>49</cp:revision>
  <dcterms:created xsi:type="dcterms:W3CDTF">2024-02-09T08:34:59Z</dcterms:created>
  <dcterms:modified xsi:type="dcterms:W3CDTF">2024-04-29T15:04:30Z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