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9" r:id="rId4"/>
    <p:sldId id="269" r:id="rId5"/>
    <p:sldId id="263" r:id="rId6"/>
    <p:sldId id="266" r:id="rId7"/>
    <p:sldId id="267" r:id="rId8"/>
    <p:sldId id="268" r:id="rId9"/>
    <p:sldId id="270" r:id="rId10"/>
    <p:sldId id="271" r:id="rId11"/>
    <p:sldId id="272" r:id="rId12"/>
    <p:sldId id="273" r:id="rId13"/>
    <p:sldId id="274"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3DBE70-4778-40AF-B78D-4F0EC24DCAF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D0CA226-B50A-4227-AABF-29B2883A904C}">
      <dgm:prSet/>
      <dgm:spPr/>
      <dgm:t>
        <a:bodyPr/>
        <a:lstStyle/>
        <a:p>
          <a:r>
            <a:rPr lang="en-US" dirty="0"/>
            <a:t>Find out the driver face direction(looking right ,</a:t>
          </a:r>
        </a:p>
        <a:p>
          <a:r>
            <a:rPr lang="en-US" dirty="0"/>
            <a:t>frontal, looking left) </a:t>
          </a:r>
          <a:r>
            <a:rPr lang="en-US"/>
            <a:t>by  estimating </a:t>
          </a:r>
          <a:r>
            <a:rPr lang="en-US" dirty="0"/>
            <a:t>the yaw angle using machine learning algorithms. </a:t>
          </a:r>
        </a:p>
      </dgm:t>
    </dgm:pt>
    <dgm:pt modelId="{766934DA-37C3-404E-9D13-C7542A9F1D83}" type="parTrans" cxnId="{68E4DE0F-80F3-480D-A690-B26133BA7889}">
      <dgm:prSet/>
      <dgm:spPr/>
      <dgm:t>
        <a:bodyPr/>
        <a:lstStyle/>
        <a:p>
          <a:endParaRPr lang="en-US"/>
        </a:p>
      </dgm:t>
    </dgm:pt>
    <dgm:pt modelId="{D8EFC515-318F-4B54-A30C-2DA785EB4340}" type="sibTrans" cxnId="{68E4DE0F-80F3-480D-A690-B26133BA7889}">
      <dgm:prSet/>
      <dgm:spPr/>
      <dgm:t>
        <a:bodyPr/>
        <a:lstStyle/>
        <a:p>
          <a:endParaRPr lang="en-US"/>
        </a:p>
      </dgm:t>
    </dgm:pt>
    <dgm:pt modelId="{198E1898-8BE5-4C0B-924B-3B357FB09FEA}">
      <dgm:prSet/>
      <dgm:spPr/>
      <dgm:t>
        <a:bodyPr/>
        <a:lstStyle/>
        <a:p>
          <a:r>
            <a:rPr lang="en-US" dirty="0"/>
            <a:t>Yaw angle is the angle between the velocity vector of the vehicle and the driver eye line direction.</a:t>
          </a:r>
        </a:p>
        <a:p>
          <a:endParaRPr lang="en-US" dirty="0"/>
        </a:p>
      </dgm:t>
    </dgm:pt>
    <dgm:pt modelId="{A444CE23-66B9-49FF-9D74-5C219E717424}" type="parTrans" cxnId="{2C39A6FF-7E5D-401F-97F9-E99D24A4C6F7}">
      <dgm:prSet/>
      <dgm:spPr/>
      <dgm:t>
        <a:bodyPr/>
        <a:lstStyle/>
        <a:p>
          <a:endParaRPr lang="en-US"/>
        </a:p>
      </dgm:t>
    </dgm:pt>
    <dgm:pt modelId="{23713459-B724-4984-9721-1294A102A805}" type="sibTrans" cxnId="{2C39A6FF-7E5D-401F-97F9-E99D24A4C6F7}">
      <dgm:prSet/>
      <dgm:spPr/>
      <dgm:t>
        <a:bodyPr/>
        <a:lstStyle/>
        <a:p>
          <a:endParaRPr lang="en-US"/>
        </a:p>
      </dgm:t>
    </dgm:pt>
    <dgm:pt modelId="{215D4FBC-FB07-4AF0-AD8E-EF3F66E8A870}" type="pres">
      <dgm:prSet presAssocID="{DB3DBE70-4778-40AF-B78D-4F0EC24DCAFA}" presName="linear" presStyleCnt="0">
        <dgm:presLayoutVars>
          <dgm:animLvl val="lvl"/>
          <dgm:resizeHandles val="exact"/>
        </dgm:presLayoutVars>
      </dgm:prSet>
      <dgm:spPr/>
    </dgm:pt>
    <dgm:pt modelId="{4DE93043-B531-42A5-9DA8-5AAAE4BDED6C}" type="pres">
      <dgm:prSet presAssocID="{9D0CA226-B50A-4227-AABF-29B2883A904C}" presName="parentText" presStyleLbl="node1" presStyleIdx="0" presStyleCnt="2">
        <dgm:presLayoutVars>
          <dgm:chMax val="0"/>
          <dgm:bulletEnabled val="1"/>
        </dgm:presLayoutVars>
      </dgm:prSet>
      <dgm:spPr/>
    </dgm:pt>
    <dgm:pt modelId="{098BDE93-74EE-4A5A-98BF-572882E2ACF9}" type="pres">
      <dgm:prSet presAssocID="{D8EFC515-318F-4B54-A30C-2DA785EB4340}" presName="spacer" presStyleCnt="0"/>
      <dgm:spPr/>
    </dgm:pt>
    <dgm:pt modelId="{B1B414D2-9B44-492F-9926-EC9F482C5365}" type="pres">
      <dgm:prSet presAssocID="{198E1898-8BE5-4C0B-924B-3B357FB09FEA}" presName="parentText" presStyleLbl="node1" presStyleIdx="1" presStyleCnt="2">
        <dgm:presLayoutVars>
          <dgm:chMax val="0"/>
          <dgm:bulletEnabled val="1"/>
        </dgm:presLayoutVars>
      </dgm:prSet>
      <dgm:spPr/>
    </dgm:pt>
  </dgm:ptLst>
  <dgm:cxnLst>
    <dgm:cxn modelId="{68E4DE0F-80F3-480D-A690-B26133BA7889}" srcId="{DB3DBE70-4778-40AF-B78D-4F0EC24DCAFA}" destId="{9D0CA226-B50A-4227-AABF-29B2883A904C}" srcOrd="0" destOrd="0" parTransId="{766934DA-37C3-404E-9D13-C7542A9F1D83}" sibTransId="{D8EFC515-318F-4B54-A30C-2DA785EB4340}"/>
    <dgm:cxn modelId="{9CC7F11B-857E-4375-B9B1-8F057278B94C}" type="presOf" srcId="{198E1898-8BE5-4C0B-924B-3B357FB09FEA}" destId="{B1B414D2-9B44-492F-9926-EC9F482C5365}" srcOrd="0" destOrd="0" presId="urn:microsoft.com/office/officeart/2005/8/layout/vList2"/>
    <dgm:cxn modelId="{16038FCB-D035-4531-9024-81C95F8E0558}" type="presOf" srcId="{DB3DBE70-4778-40AF-B78D-4F0EC24DCAFA}" destId="{215D4FBC-FB07-4AF0-AD8E-EF3F66E8A870}" srcOrd="0" destOrd="0" presId="urn:microsoft.com/office/officeart/2005/8/layout/vList2"/>
    <dgm:cxn modelId="{969DE7E7-3155-4F1E-B980-EB451FF189CB}" type="presOf" srcId="{9D0CA226-B50A-4227-AABF-29B2883A904C}" destId="{4DE93043-B531-42A5-9DA8-5AAAE4BDED6C}" srcOrd="0" destOrd="0" presId="urn:microsoft.com/office/officeart/2005/8/layout/vList2"/>
    <dgm:cxn modelId="{2C39A6FF-7E5D-401F-97F9-E99D24A4C6F7}" srcId="{DB3DBE70-4778-40AF-B78D-4F0EC24DCAFA}" destId="{198E1898-8BE5-4C0B-924B-3B357FB09FEA}" srcOrd="1" destOrd="0" parTransId="{A444CE23-66B9-49FF-9D74-5C219E717424}" sibTransId="{23713459-B724-4984-9721-1294A102A805}"/>
    <dgm:cxn modelId="{67423F41-DBD6-417F-832A-BC8ED8BCF275}" type="presParOf" srcId="{215D4FBC-FB07-4AF0-AD8E-EF3F66E8A870}" destId="{4DE93043-B531-42A5-9DA8-5AAAE4BDED6C}" srcOrd="0" destOrd="0" presId="urn:microsoft.com/office/officeart/2005/8/layout/vList2"/>
    <dgm:cxn modelId="{E305185D-44FF-45B2-AFE3-F0A500A18A25}" type="presParOf" srcId="{215D4FBC-FB07-4AF0-AD8E-EF3F66E8A870}" destId="{098BDE93-74EE-4A5A-98BF-572882E2ACF9}" srcOrd="1" destOrd="0" presId="urn:microsoft.com/office/officeart/2005/8/layout/vList2"/>
    <dgm:cxn modelId="{541C2B37-EB29-4B09-9CA4-5B6AA4374D17}" type="presParOf" srcId="{215D4FBC-FB07-4AF0-AD8E-EF3F66E8A870}" destId="{B1B414D2-9B44-492F-9926-EC9F482C536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E93043-B531-42A5-9DA8-5AAAE4BDED6C}">
      <dsp:nvSpPr>
        <dsp:cNvPr id="0" name=""/>
        <dsp:cNvSpPr/>
      </dsp:nvSpPr>
      <dsp:spPr>
        <a:xfrm>
          <a:off x="0" y="8191"/>
          <a:ext cx="6578523" cy="243360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Find out the driver face direction(looking right ,</a:t>
          </a:r>
        </a:p>
        <a:p>
          <a:pPr marL="0" lvl="0" indent="0" algn="l" defTabSz="1155700">
            <a:lnSpc>
              <a:spcPct val="90000"/>
            </a:lnSpc>
            <a:spcBef>
              <a:spcPct val="0"/>
            </a:spcBef>
            <a:spcAft>
              <a:spcPct val="35000"/>
            </a:spcAft>
            <a:buNone/>
          </a:pPr>
          <a:r>
            <a:rPr lang="en-US" sz="2600" kern="1200" dirty="0"/>
            <a:t>frontal, looking left) </a:t>
          </a:r>
          <a:r>
            <a:rPr lang="en-US" sz="2600" kern="1200"/>
            <a:t>by  estimating </a:t>
          </a:r>
          <a:r>
            <a:rPr lang="en-US" sz="2600" kern="1200" dirty="0"/>
            <a:t>the yaw angle using machine learning algorithms. </a:t>
          </a:r>
        </a:p>
      </dsp:txBody>
      <dsp:txXfrm>
        <a:off x="118799" y="126990"/>
        <a:ext cx="6340925" cy="2196002"/>
      </dsp:txXfrm>
    </dsp:sp>
    <dsp:sp modelId="{B1B414D2-9B44-492F-9926-EC9F482C5365}">
      <dsp:nvSpPr>
        <dsp:cNvPr id="0" name=""/>
        <dsp:cNvSpPr/>
      </dsp:nvSpPr>
      <dsp:spPr>
        <a:xfrm>
          <a:off x="0" y="2516671"/>
          <a:ext cx="6578523" cy="2433600"/>
        </a:xfrm>
        <a:prstGeom prst="roundRect">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Yaw angle is the angle between the velocity vector of the vehicle and the driver eye line direction.</a:t>
          </a:r>
        </a:p>
        <a:p>
          <a:pPr marL="0" lvl="0" indent="0" algn="l" defTabSz="1155700">
            <a:lnSpc>
              <a:spcPct val="90000"/>
            </a:lnSpc>
            <a:spcBef>
              <a:spcPct val="0"/>
            </a:spcBef>
            <a:spcAft>
              <a:spcPct val="35000"/>
            </a:spcAft>
            <a:buNone/>
          </a:pPr>
          <a:endParaRPr lang="en-US" sz="2600" kern="1200" dirty="0"/>
        </a:p>
      </dsp:txBody>
      <dsp:txXfrm>
        <a:off x="118799" y="2635470"/>
        <a:ext cx="6340925" cy="2196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17B4CF-7CA0-449B-AB19-C49E8C2D399B}" type="datetimeFigureOut">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9833A-66AE-411B-809A-466CC89B3836}" type="slidenum">
              <a:rPr lang="en-IN" smtClean="0"/>
              <a:t>‹#›</a:t>
            </a:fld>
            <a:endParaRPr lang="en-IN"/>
          </a:p>
        </p:txBody>
      </p:sp>
    </p:spTree>
    <p:extLst>
      <p:ext uri="{BB962C8B-B14F-4D97-AF65-F5344CB8AC3E}">
        <p14:creationId xmlns:p14="http://schemas.microsoft.com/office/powerpoint/2010/main" val="1794852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17B4CF-7CA0-449B-AB19-C49E8C2D399B}" type="datetimeFigureOut">
              <a:rPr lang="en-IN" smtClean="0"/>
              <a:t>22-11-2021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99833A-66AE-411B-809A-466CC89B3836}" type="slidenum">
              <a:rPr lang="en-IN" smtClean="0"/>
              <a:t>‹#›</a:t>
            </a:fld>
            <a:endParaRPr lang="en-IN"/>
          </a:p>
        </p:txBody>
      </p:sp>
    </p:spTree>
    <p:extLst>
      <p:ext uri="{BB962C8B-B14F-4D97-AF65-F5344CB8AC3E}">
        <p14:creationId xmlns:p14="http://schemas.microsoft.com/office/powerpoint/2010/main" val="301195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F17B4CF-7CA0-449B-AB19-C49E8C2D399B}" type="datetimeFigureOut">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9833A-66AE-411B-809A-466CC89B3836}" type="slidenum">
              <a:rPr lang="en-IN" smtClean="0"/>
              <a:t>‹#›</a:t>
            </a:fld>
            <a:endParaRPr lang="en-IN"/>
          </a:p>
        </p:txBody>
      </p:sp>
    </p:spTree>
    <p:extLst>
      <p:ext uri="{BB962C8B-B14F-4D97-AF65-F5344CB8AC3E}">
        <p14:creationId xmlns:p14="http://schemas.microsoft.com/office/powerpoint/2010/main" val="3619433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F17B4CF-7CA0-449B-AB19-C49E8C2D399B}" type="datetimeFigureOut">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9833A-66AE-411B-809A-466CC89B383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11787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7B4CF-7CA0-449B-AB19-C49E8C2D399B}" type="datetimeFigureOut">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9833A-66AE-411B-809A-466CC89B3836}" type="slidenum">
              <a:rPr lang="en-IN" smtClean="0"/>
              <a:t>‹#›</a:t>
            </a:fld>
            <a:endParaRPr lang="en-IN"/>
          </a:p>
        </p:txBody>
      </p:sp>
    </p:spTree>
    <p:extLst>
      <p:ext uri="{BB962C8B-B14F-4D97-AF65-F5344CB8AC3E}">
        <p14:creationId xmlns:p14="http://schemas.microsoft.com/office/powerpoint/2010/main" val="1030687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17B4CF-7CA0-449B-AB19-C49E8C2D399B}" type="datetimeFigureOut">
              <a:rPr lang="en-IN" smtClean="0"/>
              <a:t>22-11-2021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9833A-66AE-411B-809A-466CC89B3836}" type="slidenum">
              <a:rPr lang="en-IN" smtClean="0"/>
              <a:t>‹#›</a:t>
            </a:fld>
            <a:endParaRPr lang="en-IN"/>
          </a:p>
        </p:txBody>
      </p:sp>
    </p:spTree>
    <p:extLst>
      <p:ext uri="{BB962C8B-B14F-4D97-AF65-F5344CB8AC3E}">
        <p14:creationId xmlns:p14="http://schemas.microsoft.com/office/powerpoint/2010/main" val="1349891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17B4CF-7CA0-449B-AB19-C49E8C2D399B}" type="datetimeFigureOut">
              <a:rPr lang="en-IN" smtClean="0"/>
              <a:t>22-11-2021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9833A-66AE-411B-809A-466CC89B3836}" type="slidenum">
              <a:rPr lang="en-IN" smtClean="0"/>
              <a:t>‹#›</a:t>
            </a:fld>
            <a:endParaRPr lang="en-IN"/>
          </a:p>
        </p:txBody>
      </p:sp>
    </p:spTree>
    <p:extLst>
      <p:ext uri="{BB962C8B-B14F-4D97-AF65-F5344CB8AC3E}">
        <p14:creationId xmlns:p14="http://schemas.microsoft.com/office/powerpoint/2010/main" val="1127884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17B4CF-7CA0-449B-AB19-C49E8C2D399B}" type="datetimeFigureOut">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9833A-66AE-411B-809A-466CC89B3836}" type="slidenum">
              <a:rPr lang="en-IN" smtClean="0"/>
              <a:t>‹#›</a:t>
            </a:fld>
            <a:endParaRPr lang="en-IN"/>
          </a:p>
        </p:txBody>
      </p:sp>
    </p:spTree>
    <p:extLst>
      <p:ext uri="{BB962C8B-B14F-4D97-AF65-F5344CB8AC3E}">
        <p14:creationId xmlns:p14="http://schemas.microsoft.com/office/powerpoint/2010/main" val="3656443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17B4CF-7CA0-449B-AB19-C49E8C2D399B}" type="datetimeFigureOut">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9833A-66AE-411B-809A-466CC89B3836}" type="slidenum">
              <a:rPr lang="en-IN" smtClean="0"/>
              <a:t>‹#›</a:t>
            </a:fld>
            <a:endParaRPr lang="en-IN"/>
          </a:p>
        </p:txBody>
      </p:sp>
    </p:spTree>
    <p:extLst>
      <p:ext uri="{BB962C8B-B14F-4D97-AF65-F5344CB8AC3E}">
        <p14:creationId xmlns:p14="http://schemas.microsoft.com/office/powerpoint/2010/main" val="3709074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F17B4CF-7CA0-449B-AB19-C49E8C2D399B}" type="datetimeFigureOut">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9833A-66AE-411B-809A-466CC89B3836}" type="slidenum">
              <a:rPr lang="en-IN" smtClean="0"/>
              <a:t>‹#›</a:t>
            </a:fld>
            <a:endParaRPr lang="en-IN"/>
          </a:p>
        </p:txBody>
      </p:sp>
    </p:spTree>
    <p:extLst>
      <p:ext uri="{BB962C8B-B14F-4D97-AF65-F5344CB8AC3E}">
        <p14:creationId xmlns:p14="http://schemas.microsoft.com/office/powerpoint/2010/main" val="1241504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7B4CF-7CA0-449B-AB19-C49E8C2D399B}" type="datetimeFigureOut">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9833A-66AE-411B-809A-466CC89B3836}" type="slidenum">
              <a:rPr lang="en-IN" smtClean="0"/>
              <a:t>‹#›</a:t>
            </a:fld>
            <a:endParaRPr lang="en-IN"/>
          </a:p>
        </p:txBody>
      </p:sp>
    </p:spTree>
    <p:extLst>
      <p:ext uri="{BB962C8B-B14F-4D97-AF65-F5344CB8AC3E}">
        <p14:creationId xmlns:p14="http://schemas.microsoft.com/office/powerpoint/2010/main" val="2913137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17B4CF-7CA0-449B-AB19-C49E8C2D399B}" type="datetimeFigureOut">
              <a:rPr lang="en-IN" smtClean="0"/>
              <a:t>22-11-2021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99833A-66AE-411B-809A-466CC89B3836}" type="slidenum">
              <a:rPr lang="en-IN" smtClean="0"/>
              <a:t>‹#›</a:t>
            </a:fld>
            <a:endParaRPr lang="en-IN"/>
          </a:p>
        </p:txBody>
      </p:sp>
    </p:spTree>
    <p:extLst>
      <p:ext uri="{BB962C8B-B14F-4D97-AF65-F5344CB8AC3E}">
        <p14:creationId xmlns:p14="http://schemas.microsoft.com/office/powerpoint/2010/main" val="2067301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17B4CF-7CA0-449B-AB19-C49E8C2D399B}" type="datetimeFigureOut">
              <a:rPr lang="en-IN" smtClean="0"/>
              <a:t>22-11-2021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99833A-66AE-411B-809A-466CC89B3836}" type="slidenum">
              <a:rPr lang="en-IN" smtClean="0"/>
              <a:t>‹#›</a:t>
            </a:fld>
            <a:endParaRPr lang="en-IN"/>
          </a:p>
        </p:txBody>
      </p:sp>
    </p:spTree>
    <p:extLst>
      <p:ext uri="{BB962C8B-B14F-4D97-AF65-F5344CB8AC3E}">
        <p14:creationId xmlns:p14="http://schemas.microsoft.com/office/powerpoint/2010/main" val="1794510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F17B4CF-7CA0-449B-AB19-C49E8C2D399B}" type="datetimeFigureOut">
              <a:rPr lang="en-IN" smtClean="0"/>
              <a:t>22-11-2021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299833A-66AE-411B-809A-466CC89B3836}" type="slidenum">
              <a:rPr lang="en-IN" smtClean="0"/>
              <a:t>‹#›</a:t>
            </a:fld>
            <a:endParaRPr lang="en-IN"/>
          </a:p>
        </p:txBody>
      </p:sp>
    </p:spTree>
    <p:extLst>
      <p:ext uri="{BB962C8B-B14F-4D97-AF65-F5344CB8AC3E}">
        <p14:creationId xmlns:p14="http://schemas.microsoft.com/office/powerpoint/2010/main" val="3305614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F17B4CF-7CA0-449B-AB19-C49E8C2D399B}" type="datetimeFigureOut">
              <a:rPr lang="en-IN" smtClean="0"/>
              <a:t>22-11-2021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299833A-66AE-411B-809A-466CC89B3836}" type="slidenum">
              <a:rPr lang="en-IN" smtClean="0"/>
              <a:t>‹#›</a:t>
            </a:fld>
            <a:endParaRPr lang="en-IN"/>
          </a:p>
        </p:txBody>
      </p:sp>
    </p:spTree>
    <p:extLst>
      <p:ext uri="{BB962C8B-B14F-4D97-AF65-F5344CB8AC3E}">
        <p14:creationId xmlns:p14="http://schemas.microsoft.com/office/powerpoint/2010/main" val="1221905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F17B4CF-7CA0-449B-AB19-C49E8C2D399B}" type="datetimeFigureOut">
              <a:rPr lang="en-IN" smtClean="0"/>
              <a:t>22-11-2021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299833A-66AE-411B-809A-466CC89B3836}" type="slidenum">
              <a:rPr lang="en-IN" smtClean="0"/>
              <a:t>‹#›</a:t>
            </a:fld>
            <a:endParaRPr lang="en-IN"/>
          </a:p>
        </p:txBody>
      </p:sp>
    </p:spTree>
    <p:extLst>
      <p:ext uri="{BB962C8B-B14F-4D97-AF65-F5344CB8AC3E}">
        <p14:creationId xmlns:p14="http://schemas.microsoft.com/office/powerpoint/2010/main" val="24981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17B4CF-7CA0-449B-AB19-C49E8C2D399B}" type="datetimeFigureOut">
              <a:rPr lang="en-IN" smtClean="0"/>
              <a:t>22-11-2021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99833A-66AE-411B-809A-466CC89B3836}" type="slidenum">
              <a:rPr lang="en-IN" smtClean="0"/>
              <a:t>‹#›</a:t>
            </a:fld>
            <a:endParaRPr lang="en-IN"/>
          </a:p>
        </p:txBody>
      </p:sp>
    </p:spTree>
    <p:extLst>
      <p:ext uri="{BB962C8B-B14F-4D97-AF65-F5344CB8AC3E}">
        <p14:creationId xmlns:p14="http://schemas.microsoft.com/office/powerpoint/2010/main" val="1742825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F17B4CF-7CA0-449B-AB19-C49E8C2D399B}" type="datetimeFigureOut">
              <a:rPr lang="en-IN" smtClean="0"/>
              <a:t>22-11-2021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299833A-66AE-411B-809A-466CC89B3836}" type="slidenum">
              <a:rPr lang="en-IN" smtClean="0"/>
              <a:t>‹#›</a:t>
            </a:fld>
            <a:endParaRPr lang="en-IN"/>
          </a:p>
        </p:txBody>
      </p:sp>
    </p:spTree>
    <p:extLst>
      <p:ext uri="{BB962C8B-B14F-4D97-AF65-F5344CB8AC3E}">
        <p14:creationId xmlns:p14="http://schemas.microsoft.com/office/powerpoint/2010/main" val="42763420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6.jfif"/><Relationship Id="rId1" Type="http://schemas.openxmlformats.org/officeDocument/2006/relationships/slideLayout" Target="../slideLayouts/slideLayout8.xml"/><Relationship Id="rId4" Type="http://schemas.openxmlformats.org/officeDocument/2006/relationships/image" Target="../media/image8.jf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BD3079-6F77-4503-BC4F-980A8439B7AF}"/>
              </a:ext>
            </a:extLst>
          </p:cNvPr>
          <p:cNvSpPr>
            <a:spLocks noGrp="1"/>
          </p:cNvSpPr>
          <p:nvPr>
            <p:ph type="title"/>
          </p:nvPr>
        </p:nvSpPr>
        <p:spPr>
          <a:xfrm>
            <a:off x="487017" y="318977"/>
            <a:ext cx="11002618" cy="6464595"/>
          </a:xfrm>
        </p:spPr>
        <p:txBody>
          <a:bodyPr vert="horz" lIns="91440" tIns="45720" rIns="91440" bIns="45720" rtlCol="0" anchor="ctr">
            <a:normAutofit fontScale="90000"/>
          </a:bodyPr>
          <a:lstStyle/>
          <a:p>
            <a:pPr algn="ctr"/>
            <a:br>
              <a:rPr lang="en-US" sz="3600" dirty="0">
                <a:solidFill>
                  <a:srgbClr val="002060"/>
                </a:solidFill>
              </a:rPr>
            </a:br>
            <a:br>
              <a:rPr lang="en-US" sz="3600" dirty="0">
                <a:solidFill>
                  <a:srgbClr val="002060"/>
                </a:solidFill>
              </a:rPr>
            </a:br>
            <a:r>
              <a:rPr lang="en-US" sz="3600" b="1" dirty="0">
                <a:solidFill>
                  <a:srgbClr val="FFFF00"/>
                </a:solidFill>
              </a:rPr>
              <a:t>MACHINE LEARNING MINI - PROJECT</a:t>
            </a:r>
            <a:br>
              <a:rPr lang="en-US" sz="1000" dirty="0"/>
            </a:br>
            <a:br>
              <a:rPr lang="en-US" sz="1000" dirty="0"/>
            </a:br>
            <a:br>
              <a:rPr lang="en-US" sz="1000" dirty="0"/>
            </a:br>
            <a:br>
              <a:rPr lang="en-US" sz="1000" dirty="0"/>
            </a:br>
            <a:br>
              <a:rPr lang="en-US" sz="1000" dirty="0"/>
            </a:br>
            <a:br>
              <a:rPr lang="en-US" sz="1000" dirty="0"/>
            </a:br>
            <a:br>
              <a:rPr lang="en-US" sz="1000" dirty="0"/>
            </a:br>
            <a:br>
              <a:rPr lang="en-US" sz="1000" dirty="0"/>
            </a:br>
            <a:br>
              <a:rPr lang="en-US" sz="1000" dirty="0"/>
            </a:br>
            <a:br>
              <a:rPr lang="en-US" sz="1000" dirty="0"/>
            </a:br>
            <a:br>
              <a:rPr lang="en-US" sz="2000" dirty="0">
                <a:solidFill>
                  <a:schemeClr val="bg1">
                    <a:lumMod val="95000"/>
                    <a:lumOff val="5000"/>
                  </a:schemeClr>
                </a:solidFill>
              </a:rPr>
            </a:br>
            <a:r>
              <a:rPr lang="en-US" sz="2000" dirty="0">
                <a:solidFill>
                  <a:schemeClr val="bg1">
                    <a:lumMod val="95000"/>
                    <a:lumOff val="5000"/>
                  </a:schemeClr>
                </a:solidFill>
              </a:rPr>
              <a:t>     </a:t>
            </a:r>
            <a:r>
              <a:rPr lang="en-US" sz="2400" dirty="0">
                <a:solidFill>
                  <a:srgbClr val="FF0000"/>
                </a:solidFill>
                <a:latin typeface="Amasis MT Pro Black" panose="02040A04050005020304" pitchFamily="18" charset="0"/>
              </a:rPr>
              <a:t>FACE HEAD POSITION DETECTION USING</a:t>
            </a:r>
            <a:br>
              <a:rPr lang="en-US" sz="2400" dirty="0">
                <a:solidFill>
                  <a:srgbClr val="FF0000"/>
                </a:solidFill>
                <a:latin typeface="Amasis MT Pro Black" panose="02040A04050005020304" pitchFamily="18" charset="0"/>
              </a:rPr>
            </a:br>
            <a:br>
              <a:rPr lang="en-US" sz="2400" dirty="0">
                <a:solidFill>
                  <a:srgbClr val="FF0000"/>
                </a:solidFill>
                <a:latin typeface="Amasis MT Pro Black" panose="02040A04050005020304" pitchFamily="18" charset="0"/>
              </a:rPr>
            </a:br>
            <a:r>
              <a:rPr lang="en-US" sz="2400" dirty="0">
                <a:solidFill>
                  <a:srgbClr val="FF0000"/>
                </a:solidFill>
                <a:latin typeface="Amasis MT Pro Black" panose="02040A04050005020304" pitchFamily="18" charset="0"/>
              </a:rPr>
              <a:t> ML ALGORITHMS</a:t>
            </a:r>
            <a:br>
              <a:rPr lang="en-US" sz="2000" dirty="0">
                <a:solidFill>
                  <a:schemeClr val="bg1">
                    <a:lumMod val="95000"/>
                    <a:lumOff val="5000"/>
                  </a:schemeClr>
                </a:solidFill>
              </a:rPr>
            </a:br>
            <a:br>
              <a:rPr lang="en-US" sz="2000" dirty="0">
                <a:solidFill>
                  <a:schemeClr val="bg1">
                    <a:lumMod val="95000"/>
                    <a:lumOff val="5000"/>
                  </a:schemeClr>
                </a:solidFill>
              </a:rPr>
            </a:br>
            <a:br>
              <a:rPr lang="en-US" sz="2400" dirty="0">
                <a:solidFill>
                  <a:schemeClr val="bg1">
                    <a:lumMod val="95000"/>
                    <a:lumOff val="5000"/>
                  </a:schemeClr>
                </a:solidFill>
              </a:rPr>
            </a:br>
            <a:r>
              <a:rPr lang="en-US" sz="2000" b="1" dirty="0">
                <a:solidFill>
                  <a:srgbClr val="00B0F0"/>
                </a:solidFill>
              </a:rPr>
              <a:t>VAGGAIHGARI VEERANJINEYULU</a:t>
            </a:r>
            <a:br>
              <a:rPr lang="en-US" sz="2000" b="1" dirty="0">
                <a:solidFill>
                  <a:srgbClr val="00B0F0"/>
                </a:solidFill>
              </a:rPr>
            </a:br>
            <a:r>
              <a:rPr lang="en-US" sz="2000" b="1" dirty="0">
                <a:solidFill>
                  <a:srgbClr val="00B0F0"/>
                </a:solidFill>
              </a:rPr>
              <a:t>ROLL  N0: 1901211</a:t>
            </a:r>
            <a:br>
              <a:rPr lang="en-US" sz="2000" dirty="0">
                <a:solidFill>
                  <a:schemeClr val="bg1">
                    <a:lumMod val="95000"/>
                    <a:lumOff val="5000"/>
                  </a:schemeClr>
                </a:solidFill>
              </a:rPr>
            </a:br>
            <a:br>
              <a:rPr lang="en-US" sz="2000" dirty="0">
                <a:solidFill>
                  <a:schemeClr val="bg1">
                    <a:lumMod val="95000"/>
                    <a:lumOff val="5000"/>
                  </a:schemeClr>
                </a:solidFill>
              </a:rPr>
            </a:br>
            <a:br>
              <a:rPr lang="en-US" sz="2000" dirty="0">
                <a:solidFill>
                  <a:schemeClr val="bg1">
                    <a:lumMod val="95000"/>
                    <a:lumOff val="5000"/>
                  </a:schemeClr>
                </a:solidFill>
              </a:rPr>
            </a:br>
            <a:r>
              <a:rPr lang="en-US" sz="2000" dirty="0">
                <a:solidFill>
                  <a:schemeClr val="tx1"/>
                </a:solidFill>
              </a:rPr>
              <a:t>Dept. of Computer Science &amp; Engineering</a:t>
            </a:r>
            <a:br>
              <a:rPr lang="en-US" sz="2000" dirty="0">
                <a:solidFill>
                  <a:schemeClr val="tx1"/>
                </a:solidFill>
              </a:rPr>
            </a:br>
            <a:r>
              <a:rPr lang="en-US" sz="2000" dirty="0">
                <a:solidFill>
                  <a:schemeClr val="tx1"/>
                </a:solidFill>
              </a:rPr>
              <a:t>Indian Institute of Information Technology, Guwahati.</a:t>
            </a:r>
            <a:br>
              <a:rPr lang="en-US" sz="4600" dirty="0">
                <a:solidFill>
                  <a:schemeClr val="bg1">
                    <a:lumMod val="95000"/>
                    <a:lumOff val="5000"/>
                  </a:schemeClr>
                </a:solidFill>
              </a:rPr>
            </a:br>
            <a:br>
              <a:rPr lang="en-US" sz="4600" dirty="0">
                <a:solidFill>
                  <a:schemeClr val="bg1">
                    <a:lumMod val="95000"/>
                    <a:lumOff val="5000"/>
                  </a:schemeClr>
                </a:solidFill>
              </a:rPr>
            </a:br>
            <a:r>
              <a:rPr lang="en-US" sz="2000" dirty="0">
                <a:solidFill>
                  <a:srgbClr val="002060"/>
                </a:solidFill>
                <a:latin typeface="Amasis MT Pro Medium" panose="020B0604020202020204" pitchFamily="18" charset="0"/>
              </a:rPr>
              <a:t>Course: CS360 - Machine Learning Lab </a:t>
            </a:r>
          </a:p>
        </p:txBody>
      </p:sp>
    </p:spTree>
    <p:extLst>
      <p:ext uri="{BB962C8B-B14F-4D97-AF65-F5344CB8AC3E}">
        <p14:creationId xmlns:p14="http://schemas.microsoft.com/office/powerpoint/2010/main" val="99052674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8050A-166C-4A3E-97D9-2B7727D35DED}"/>
              </a:ext>
            </a:extLst>
          </p:cNvPr>
          <p:cNvSpPr>
            <a:spLocks noGrp="1"/>
          </p:cNvSpPr>
          <p:nvPr>
            <p:ph type="title"/>
          </p:nvPr>
        </p:nvSpPr>
        <p:spPr>
          <a:xfrm>
            <a:off x="686751" y="203200"/>
            <a:ext cx="9404723" cy="965200"/>
          </a:xfrm>
        </p:spPr>
        <p:txBody>
          <a:bodyPr/>
          <a:lstStyle/>
          <a:p>
            <a:r>
              <a:rPr lang="en-US" sz="2400" dirty="0">
                <a:solidFill>
                  <a:schemeClr val="accent3"/>
                </a:solidFill>
              </a:rPr>
              <a:t>patterns distribution over                          accuracy of different </a:t>
            </a:r>
            <a:br>
              <a:rPr lang="en-US" sz="2400" dirty="0">
                <a:solidFill>
                  <a:schemeClr val="accent3"/>
                </a:solidFill>
              </a:rPr>
            </a:br>
            <a:r>
              <a:rPr lang="en-US" sz="2400" dirty="0">
                <a:solidFill>
                  <a:schemeClr val="accent3"/>
                </a:solidFill>
              </a:rPr>
              <a:t>            classes                                                      </a:t>
            </a:r>
            <a:r>
              <a:rPr lang="en-US" sz="2400" dirty="0" err="1">
                <a:solidFill>
                  <a:schemeClr val="accent3"/>
                </a:solidFill>
              </a:rPr>
              <a:t>classes</a:t>
            </a:r>
            <a:r>
              <a:rPr lang="en-US" sz="2400" dirty="0">
                <a:solidFill>
                  <a:schemeClr val="accent3"/>
                </a:solidFill>
              </a:rPr>
              <a:t> </a:t>
            </a:r>
            <a:endParaRPr lang="en-IN" sz="2400" dirty="0">
              <a:solidFill>
                <a:schemeClr val="accent3"/>
              </a:solidFill>
            </a:endParaRPr>
          </a:p>
        </p:txBody>
      </p:sp>
      <p:pic>
        <p:nvPicPr>
          <p:cNvPr id="5" name="Content Placeholder 4">
            <a:extLst>
              <a:ext uri="{FF2B5EF4-FFF2-40B4-BE49-F238E27FC236}">
                <a16:creationId xmlns:a16="http://schemas.microsoft.com/office/drawing/2014/main" id="{E48DB99F-217E-4E98-BDD3-2B6E8A90CA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657" y="992578"/>
            <a:ext cx="4283843" cy="4148383"/>
          </a:xfrm>
        </p:spPr>
      </p:pic>
      <p:pic>
        <p:nvPicPr>
          <p:cNvPr id="6" name="Picture 5">
            <a:extLst>
              <a:ext uri="{FF2B5EF4-FFF2-40B4-BE49-F238E27FC236}">
                <a16:creationId xmlns:a16="http://schemas.microsoft.com/office/drawing/2014/main" id="{916B2BD6-47E3-445F-89D8-A7EB5CC25F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112" y="1404619"/>
            <a:ext cx="5342388" cy="4048761"/>
          </a:xfrm>
          <a:prstGeom prst="rect">
            <a:avLst/>
          </a:prstGeom>
        </p:spPr>
      </p:pic>
    </p:spTree>
    <p:extLst>
      <p:ext uri="{BB962C8B-B14F-4D97-AF65-F5344CB8AC3E}">
        <p14:creationId xmlns:p14="http://schemas.microsoft.com/office/powerpoint/2010/main" val="262477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B8CD1D-39F1-40BB-93F5-682AADC17A4C}"/>
              </a:ext>
            </a:extLst>
          </p:cNvPr>
          <p:cNvSpPr>
            <a:spLocks noGrp="1"/>
          </p:cNvSpPr>
          <p:nvPr>
            <p:ph idx="1"/>
          </p:nvPr>
        </p:nvSpPr>
        <p:spPr>
          <a:xfrm>
            <a:off x="514350" y="431800"/>
            <a:ext cx="11163300" cy="5994400"/>
          </a:xfrm>
        </p:spPr>
        <p:txBody>
          <a:bodyPr/>
          <a:lstStyle/>
          <a:p>
            <a:r>
              <a:rPr lang="en-US" dirty="0"/>
              <a:t>By observing the patterns distribution over the classes graph  we can detect that the data set has class imbalance problem, because of that we got the class-wise accuracies are different.</a:t>
            </a:r>
          </a:p>
          <a:p>
            <a:endParaRPr lang="en-US" dirty="0"/>
          </a:p>
          <a:p>
            <a:r>
              <a:rPr lang="en-US" dirty="0"/>
              <a:t>To solve the class imbalance problem I have used the oversampling technique and </a:t>
            </a:r>
            <a:r>
              <a:rPr lang="en-US" dirty="0" err="1"/>
              <a:t>undersampling</a:t>
            </a:r>
            <a:r>
              <a:rPr lang="en-US" dirty="0"/>
              <a:t> technique</a:t>
            </a:r>
          </a:p>
          <a:p>
            <a:r>
              <a:rPr lang="en-US" dirty="0"/>
              <a:t>After applying these techniques oversampling has given the better results as compared to </a:t>
            </a:r>
            <a:r>
              <a:rPr lang="en-US" dirty="0" err="1"/>
              <a:t>undersampling</a:t>
            </a:r>
            <a:r>
              <a:rPr lang="en-US" dirty="0"/>
              <a:t> because of insufficient data.</a:t>
            </a:r>
            <a:endParaRPr lang="en-IN" dirty="0"/>
          </a:p>
        </p:txBody>
      </p:sp>
      <p:pic>
        <p:nvPicPr>
          <p:cNvPr id="9" name="Picture 8">
            <a:extLst>
              <a:ext uri="{FF2B5EF4-FFF2-40B4-BE49-F238E27FC236}">
                <a16:creationId xmlns:a16="http://schemas.microsoft.com/office/drawing/2014/main" id="{05C13415-DCA2-4531-8E06-5C986A591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37" y="3606800"/>
            <a:ext cx="6291263" cy="3136900"/>
          </a:xfrm>
          <a:prstGeom prst="rect">
            <a:avLst/>
          </a:prstGeom>
        </p:spPr>
      </p:pic>
      <p:pic>
        <p:nvPicPr>
          <p:cNvPr id="15" name="Picture 14">
            <a:extLst>
              <a:ext uri="{FF2B5EF4-FFF2-40B4-BE49-F238E27FC236}">
                <a16:creationId xmlns:a16="http://schemas.microsoft.com/office/drawing/2014/main" id="{D32EA4C0-7C09-48AB-A6C4-782792E79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650" y="3651250"/>
            <a:ext cx="5370513" cy="3048000"/>
          </a:xfrm>
          <a:prstGeom prst="rect">
            <a:avLst/>
          </a:prstGeom>
        </p:spPr>
      </p:pic>
    </p:spTree>
    <p:extLst>
      <p:ext uri="{BB962C8B-B14F-4D97-AF65-F5344CB8AC3E}">
        <p14:creationId xmlns:p14="http://schemas.microsoft.com/office/powerpoint/2010/main" val="2142338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5DE0BA-5111-4B7A-B211-94DDF5694E0F}"/>
              </a:ext>
            </a:extLst>
          </p:cNvPr>
          <p:cNvSpPr>
            <a:spLocks noGrp="1"/>
          </p:cNvSpPr>
          <p:nvPr>
            <p:ph idx="1"/>
          </p:nvPr>
        </p:nvSpPr>
        <p:spPr>
          <a:xfrm>
            <a:off x="381000" y="342900"/>
            <a:ext cx="11150600" cy="6095999"/>
          </a:xfrm>
        </p:spPr>
        <p:txBody>
          <a:bodyPr/>
          <a:lstStyle/>
          <a:p>
            <a:r>
              <a:rPr lang="en-US" dirty="0"/>
              <a:t>For Logistic Regression and  Multi –Layer-Perceptron I have applied K-fold cross validation technique to check whether the random initialization of weights and random assignment of samples to train and test will effect the final results or not.</a:t>
            </a:r>
          </a:p>
          <a:p>
            <a:r>
              <a:rPr lang="en-US" dirty="0"/>
              <a:t>After applying 5-Fold cross validation I have got all the five accuracies above 80% and average accuracy is 87.9%</a:t>
            </a:r>
          </a:p>
          <a:p>
            <a:endParaRPr lang="en-IN" dirty="0"/>
          </a:p>
        </p:txBody>
      </p:sp>
      <p:pic>
        <p:nvPicPr>
          <p:cNvPr id="5" name="Picture 4">
            <a:extLst>
              <a:ext uri="{FF2B5EF4-FFF2-40B4-BE49-F238E27FC236}">
                <a16:creationId xmlns:a16="http://schemas.microsoft.com/office/drawing/2014/main" id="{9A7B6F74-F50F-40F4-99C4-917086094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500" y="2273300"/>
            <a:ext cx="8255000" cy="4241800"/>
          </a:xfrm>
          <a:prstGeom prst="rect">
            <a:avLst/>
          </a:prstGeom>
        </p:spPr>
      </p:pic>
    </p:spTree>
    <p:extLst>
      <p:ext uri="{BB962C8B-B14F-4D97-AF65-F5344CB8AC3E}">
        <p14:creationId xmlns:p14="http://schemas.microsoft.com/office/powerpoint/2010/main" val="1900692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115103-91CE-4608-B93D-C5B2543720EE}"/>
              </a:ext>
            </a:extLst>
          </p:cNvPr>
          <p:cNvSpPr>
            <a:spLocks noGrp="1"/>
          </p:cNvSpPr>
          <p:nvPr>
            <p:ph idx="1"/>
          </p:nvPr>
        </p:nvSpPr>
        <p:spPr>
          <a:xfrm>
            <a:off x="368300" y="342900"/>
            <a:ext cx="11480800" cy="5905499"/>
          </a:xfrm>
        </p:spPr>
        <p:txBody>
          <a:bodyPr/>
          <a:lstStyle/>
          <a:p>
            <a:r>
              <a:rPr lang="en-US" dirty="0"/>
              <a:t>By using Single Layer Perceptron I have got the accuracy as 90%, which is low as compared to multi layer perceptron. But due to class imbalance problem I  got class wise accuracies(one , three) as very low(below 50%).</a:t>
            </a:r>
          </a:p>
          <a:p>
            <a:endParaRPr lang="en-US" dirty="0"/>
          </a:p>
          <a:p>
            <a:r>
              <a:rPr lang="en-US" dirty="0"/>
              <a:t>By using the multi-layer perceptron model I have got the accuracy as 94%  and class-wise accuracies are 97% (class-1) , 93%(class-2),99%(class-3)</a:t>
            </a:r>
          </a:p>
          <a:p>
            <a:pPr marL="0" indent="0">
              <a:buNone/>
            </a:pPr>
            <a:endParaRPr lang="en-US" dirty="0"/>
          </a:p>
          <a:p>
            <a:r>
              <a:rPr lang="en-US" dirty="0"/>
              <a:t>Class wise precision by using multi layer perceptron are 0.4(class-1) ,1.0(class-2) , 0.35(class-3) </a:t>
            </a:r>
          </a:p>
          <a:p>
            <a:endParaRPr lang="en-US" dirty="0"/>
          </a:p>
          <a:p>
            <a:r>
              <a:rPr lang="en-US" dirty="0"/>
              <a:t>Class wise recall by using multi layer perceptron are 1.0(class-1),0.93(class-2),1.0(class-3)</a:t>
            </a:r>
          </a:p>
          <a:p>
            <a:endParaRPr lang="en-US" dirty="0"/>
          </a:p>
          <a:p>
            <a:r>
              <a:rPr lang="en-IN" dirty="0"/>
              <a:t>Among all the </a:t>
            </a:r>
            <a:r>
              <a:rPr lang="en-IN" dirty="0" err="1"/>
              <a:t>alogorithms</a:t>
            </a:r>
            <a:r>
              <a:rPr lang="en-IN" dirty="0"/>
              <a:t>(multi-layer perceptron , single layer perceptron ,logistic regression) multi layer perceptron model given the better accuracy(94%).</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70270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DBE9-8465-484F-B94B-54C1CF39D199}"/>
              </a:ext>
            </a:extLst>
          </p:cNvPr>
          <p:cNvSpPr>
            <a:spLocks noGrp="1"/>
          </p:cNvSpPr>
          <p:nvPr>
            <p:ph type="title"/>
          </p:nvPr>
        </p:nvSpPr>
        <p:spPr>
          <a:xfrm>
            <a:off x="198192" y="84576"/>
            <a:ext cx="10515600" cy="1118586"/>
          </a:xfrm>
        </p:spPr>
        <p:txBody>
          <a:bodyPr>
            <a:normAutofit/>
          </a:bodyPr>
          <a:lstStyle/>
          <a:p>
            <a:r>
              <a:rPr lang="en-US" dirty="0">
                <a:latin typeface="Algerian" panose="04020705040A02060702" pitchFamily="82" charset="0"/>
              </a:rPr>
              <a:t>  </a:t>
            </a:r>
            <a:r>
              <a:rPr lang="en-US" dirty="0">
                <a:solidFill>
                  <a:schemeClr val="accent3">
                    <a:lumMod val="40000"/>
                    <a:lumOff val="60000"/>
                  </a:schemeClr>
                </a:solidFill>
                <a:latin typeface="Algerian" panose="04020705040A02060702" pitchFamily="82" charset="0"/>
              </a:rPr>
              <a:t>MATERIAL:</a:t>
            </a:r>
            <a:endParaRPr lang="en-IN" dirty="0">
              <a:solidFill>
                <a:schemeClr val="accent3">
                  <a:lumMod val="40000"/>
                  <a:lumOff val="60000"/>
                </a:schemeClr>
              </a:solidFill>
              <a:latin typeface="Algerian" panose="04020705040A02060702" pitchFamily="82" charset="0"/>
            </a:endParaRPr>
          </a:p>
        </p:txBody>
      </p:sp>
      <p:sp>
        <p:nvSpPr>
          <p:cNvPr id="3" name="TextBox 2">
            <a:extLst>
              <a:ext uri="{FF2B5EF4-FFF2-40B4-BE49-F238E27FC236}">
                <a16:creationId xmlns:a16="http://schemas.microsoft.com/office/drawing/2014/main" id="{4537556F-4DC4-483D-8743-303EF77AE64A}"/>
              </a:ext>
            </a:extLst>
          </p:cNvPr>
          <p:cNvSpPr txBox="1"/>
          <p:nvPr/>
        </p:nvSpPr>
        <p:spPr>
          <a:xfrm>
            <a:off x="390617" y="1393794"/>
            <a:ext cx="2760956" cy="461665"/>
          </a:xfrm>
          <a:prstGeom prst="rect">
            <a:avLst/>
          </a:prstGeom>
          <a:noFill/>
        </p:spPr>
        <p:txBody>
          <a:bodyPr wrap="square" rtlCol="0">
            <a:spAutoFit/>
          </a:bodyPr>
          <a:lstStyle/>
          <a:p>
            <a:r>
              <a:rPr lang="en-US" sz="2400" b="1" dirty="0"/>
              <a:t>1) Data Used:</a:t>
            </a:r>
            <a:endParaRPr lang="en-IN" sz="2400" b="1" dirty="0"/>
          </a:p>
        </p:txBody>
      </p:sp>
      <p:sp>
        <p:nvSpPr>
          <p:cNvPr id="6" name="TextBox 5">
            <a:extLst>
              <a:ext uri="{FF2B5EF4-FFF2-40B4-BE49-F238E27FC236}">
                <a16:creationId xmlns:a16="http://schemas.microsoft.com/office/drawing/2014/main" id="{D25F0B16-EF90-417B-9BEB-AC057201B00D}"/>
              </a:ext>
            </a:extLst>
          </p:cNvPr>
          <p:cNvSpPr txBox="1"/>
          <p:nvPr/>
        </p:nvSpPr>
        <p:spPr>
          <a:xfrm>
            <a:off x="1269508" y="2176218"/>
            <a:ext cx="9107749" cy="3477875"/>
          </a:xfrm>
          <a:prstGeom prst="rect">
            <a:avLst/>
          </a:prstGeom>
          <a:noFill/>
        </p:spPr>
        <p:txBody>
          <a:bodyPr wrap="square" rtlCol="0">
            <a:spAutoFit/>
          </a:bodyPr>
          <a:lstStyle/>
          <a:p>
            <a:pPr marL="285750" indent="-285750">
              <a:buFont typeface="Courier New" panose="02070309020205020404" pitchFamily="49" charset="0"/>
              <a:buChar char="o"/>
            </a:pPr>
            <a:r>
              <a:rPr lang="en-US" sz="2000" dirty="0"/>
              <a:t>The dataset is composed of 606 samples of 14 features each, acquired over different days from 4 drivers (2 women and 2 men) with several facial features like glasses and beard.</a:t>
            </a:r>
          </a:p>
          <a:p>
            <a:pPr marL="285750" indent="-285750">
              <a:buFont typeface="Courier New" panose="02070309020205020404" pitchFamily="49" charset="0"/>
              <a:buChar char="o"/>
            </a:pPr>
            <a:endParaRPr lang="en-US" sz="2000" dirty="0"/>
          </a:p>
          <a:p>
            <a:pPr marL="285750" indent="-285750">
              <a:buFont typeface="Courier New" panose="02070309020205020404" pitchFamily="49" charset="0"/>
              <a:buChar char="o"/>
            </a:pPr>
            <a:r>
              <a:rPr lang="en-US" sz="2000" dirty="0"/>
              <a:t>Dataset is multivariate ( consisting of two or more than two variables )</a:t>
            </a:r>
          </a:p>
          <a:p>
            <a:pPr marL="285750" indent="-285750">
              <a:buFont typeface="Courier New" panose="02070309020205020404" pitchFamily="49" charset="0"/>
              <a:buChar char="o"/>
            </a:pPr>
            <a:endParaRPr lang="en-US" sz="2000" dirty="0"/>
          </a:p>
          <a:p>
            <a:pPr marL="285750" indent="-285750">
              <a:buFont typeface="Courier New" panose="02070309020205020404" pitchFamily="49" charset="0"/>
              <a:buChar char="o"/>
            </a:pPr>
            <a:r>
              <a:rPr lang="en-US" sz="2000" dirty="0"/>
              <a:t>Label = This describes the class of the driver.</a:t>
            </a:r>
          </a:p>
          <a:p>
            <a:r>
              <a:rPr lang="en-US" sz="2000" dirty="0"/>
              <a:t> There are 3 classes in this dataset</a:t>
            </a:r>
          </a:p>
          <a:p>
            <a:r>
              <a:rPr lang="en-US" sz="2000" dirty="0"/>
              <a:t> Class 1 - looking-right</a:t>
            </a:r>
          </a:p>
          <a:p>
            <a:r>
              <a:rPr lang="en-US" sz="2000" dirty="0"/>
              <a:t> Class 2 – frontal</a:t>
            </a:r>
          </a:p>
          <a:p>
            <a:r>
              <a:rPr lang="en-US" sz="2000" dirty="0"/>
              <a:t> Class 3 - looking-left</a:t>
            </a:r>
            <a:endParaRPr lang="en-IN" sz="2000" dirty="0"/>
          </a:p>
        </p:txBody>
      </p:sp>
    </p:spTree>
    <p:extLst>
      <p:ext uri="{BB962C8B-B14F-4D97-AF65-F5344CB8AC3E}">
        <p14:creationId xmlns:p14="http://schemas.microsoft.com/office/powerpoint/2010/main" val="1965678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E0D41-12A6-4F3D-82B2-EA88BF59EFAC}"/>
              </a:ext>
            </a:extLst>
          </p:cNvPr>
          <p:cNvSpPr>
            <a:spLocks noGrp="1"/>
          </p:cNvSpPr>
          <p:nvPr>
            <p:ph type="title"/>
          </p:nvPr>
        </p:nvSpPr>
        <p:spPr>
          <a:xfrm>
            <a:off x="97654" y="248575"/>
            <a:ext cx="3338004" cy="514905"/>
          </a:xfrm>
        </p:spPr>
        <p:txBody>
          <a:bodyPr>
            <a:normAutofit/>
          </a:bodyPr>
          <a:lstStyle/>
          <a:p>
            <a:pPr marL="457200" indent="-457200">
              <a:buFont typeface="Wingdings" panose="05000000000000000000" pitchFamily="2" charset="2"/>
              <a:buChar char="q"/>
            </a:pPr>
            <a:r>
              <a:rPr lang="en-US" b="1" dirty="0">
                <a:latin typeface="Amasis MT Pro Black" panose="02040A04050005020304" pitchFamily="18" charset="0"/>
              </a:rPr>
              <a:t>OUTLINE : </a:t>
            </a:r>
            <a:endParaRPr lang="en-IN" b="1" dirty="0">
              <a:latin typeface="Amasis MT Pro Black" panose="02040A04050005020304" pitchFamily="18" charset="0"/>
            </a:endParaRPr>
          </a:p>
        </p:txBody>
      </p:sp>
      <p:pic>
        <p:nvPicPr>
          <p:cNvPr id="14" name="Content Placeholder 13">
            <a:extLst>
              <a:ext uri="{FF2B5EF4-FFF2-40B4-BE49-F238E27FC236}">
                <a16:creationId xmlns:a16="http://schemas.microsoft.com/office/drawing/2014/main" id="{CAEEF25F-1D14-4D75-8820-BBBE78A5C1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88056" y="1393031"/>
            <a:ext cx="2466975" cy="1847850"/>
          </a:xfrm>
        </p:spPr>
      </p:pic>
      <p:sp>
        <p:nvSpPr>
          <p:cNvPr id="4" name="Text Placeholder 3">
            <a:extLst>
              <a:ext uri="{FF2B5EF4-FFF2-40B4-BE49-F238E27FC236}">
                <a16:creationId xmlns:a16="http://schemas.microsoft.com/office/drawing/2014/main" id="{DCA6FE82-60B5-47FA-B154-99DC82F7E87E}"/>
              </a:ext>
            </a:extLst>
          </p:cNvPr>
          <p:cNvSpPr>
            <a:spLocks noGrp="1"/>
          </p:cNvSpPr>
          <p:nvPr>
            <p:ph type="body" sz="half" idx="2"/>
          </p:nvPr>
        </p:nvSpPr>
        <p:spPr>
          <a:xfrm>
            <a:off x="438150" y="995363"/>
            <a:ext cx="6211224" cy="4491037"/>
          </a:xfrm>
        </p:spPr>
        <p:txBody>
          <a:bodyPr>
            <a:normAutofit fontScale="92500" lnSpcReduction="20000"/>
          </a:bodyPr>
          <a:lstStyle/>
          <a:p>
            <a:endParaRPr lang="en-US" dirty="0"/>
          </a:p>
          <a:p>
            <a:pPr marL="285750" indent="-285750">
              <a:buFont typeface="Wingdings" panose="05000000000000000000" pitchFamily="2" charset="2"/>
              <a:buChar char="Ø"/>
            </a:pPr>
            <a:r>
              <a:rPr lang="en-IN" sz="2000" dirty="0">
                <a:solidFill>
                  <a:srgbClr val="7030A0"/>
                </a:solidFill>
                <a:latin typeface="Amasis MT Pro Black" panose="02040A04050005020304" pitchFamily="18" charset="0"/>
              </a:rPr>
              <a:t>ABSTRACTION</a:t>
            </a:r>
          </a:p>
          <a:p>
            <a:pPr marL="285750" indent="-285750">
              <a:buFont typeface="Wingdings" panose="05000000000000000000" pitchFamily="2" charset="2"/>
              <a:buChar char="Ø"/>
            </a:pPr>
            <a:endParaRPr lang="en-IN" sz="2000" dirty="0"/>
          </a:p>
          <a:p>
            <a:pPr marL="285750" indent="-285750">
              <a:buFont typeface="Wingdings" panose="05000000000000000000" pitchFamily="2" charset="2"/>
              <a:buChar char="Ø"/>
            </a:pPr>
            <a:r>
              <a:rPr lang="en-IN" sz="2000" dirty="0">
                <a:solidFill>
                  <a:srgbClr val="C00000"/>
                </a:solidFill>
                <a:latin typeface="Amasis MT Pro Black" panose="02040A04050005020304" pitchFamily="18" charset="0"/>
              </a:rPr>
              <a:t>INTRODUCTION</a:t>
            </a:r>
          </a:p>
          <a:p>
            <a:pPr marL="285750" indent="-285750">
              <a:buFont typeface="Wingdings" panose="05000000000000000000" pitchFamily="2" charset="2"/>
              <a:buChar char="Ø"/>
            </a:pPr>
            <a:endParaRPr lang="en-IN" sz="2000" dirty="0">
              <a:latin typeface="Amasis MT Pro Black" panose="02040A04050005020304" pitchFamily="18" charset="0"/>
            </a:endParaRPr>
          </a:p>
          <a:p>
            <a:pPr marL="285750" indent="-285750">
              <a:buFont typeface="Wingdings" panose="05000000000000000000" pitchFamily="2" charset="2"/>
              <a:buChar char="Ø"/>
            </a:pPr>
            <a:r>
              <a:rPr lang="en-IN" sz="2000" dirty="0">
                <a:solidFill>
                  <a:srgbClr val="FFC000"/>
                </a:solidFill>
                <a:latin typeface="Amasis MT Pro Black" panose="02040A04050005020304" pitchFamily="18" charset="0"/>
              </a:rPr>
              <a:t>PROBLEM DEFINITION</a:t>
            </a:r>
          </a:p>
          <a:p>
            <a:pPr marL="285750" indent="-285750">
              <a:buFont typeface="Wingdings" panose="05000000000000000000" pitchFamily="2" charset="2"/>
              <a:buChar char="Ø"/>
            </a:pPr>
            <a:endParaRPr lang="en-IN" sz="2000" dirty="0">
              <a:latin typeface="Amasis MT Pro Black" panose="02040A04050005020304" pitchFamily="18" charset="0"/>
            </a:endParaRPr>
          </a:p>
          <a:p>
            <a:pPr marL="285750" indent="-285750">
              <a:buFont typeface="Wingdings" panose="05000000000000000000" pitchFamily="2" charset="2"/>
              <a:buChar char="Ø"/>
            </a:pPr>
            <a:r>
              <a:rPr lang="en-IN" sz="2000" dirty="0">
                <a:solidFill>
                  <a:srgbClr val="00B0F0"/>
                </a:solidFill>
                <a:latin typeface="Amasis MT Pro Black" panose="02040A04050005020304" pitchFamily="18" charset="0"/>
              </a:rPr>
              <a:t>LITERATURE SURVEY</a:t>
            </a:r>
          </a:p>
          <a:p>
            <a:endParaRPr lang="en-IN" sz="1900" u="sng" dirty="0">
              <a:latin typeface="Amasis MT Pro Black" panose="02040A04050005020304" pitchFamily="18" charset="0"/>
            </a:endParaRPr>
          </a:p>
          <a:p>
            <a:pPr marL="285750" indent="-285750">
              <a:buFont typeface="Wingdings" panose="05000000000000000000" pitchFamily="2" charset="2"/>
              <a:buChar char="Ø"/>
            </a:pPr>
            <a:r>
              <a:rPr lang="en-US" sz="2600" b="1" dirty="0">
                <a:solidFill>
                  <a:srgbClr val="00B050"/>
                </a:solidFill>
              </a:rPr>
              <a:t>RESULTS ANALYSIS</a:t>
            </a:r>
          </a:p>
          <a:p>
            <a:endParaRPr lang="en-US" sz="1800" dirty="0">
              <a:latin typeface="Amasis MT Pro Black" panose="02040A04050005020304" pitchFamily="18" charset="0"/>
              <a:cs typeface="Aharoni" panose="02010803020104030203" pitchFamily="2" charset="-79"/>
            </a:endParaRPr>
          </a:p>
          <a:p>
            <a:pPr marL="285750" indent="-285750">
              <a:buFont typeface="Wingdings" panose="05000000000000000000" pitchFamily="2" charset="2"/>
              <a:buChar char="Ø"/>
            </a:pPr>
            <a:r>
              <a:rPr lang="en-US" dirty="0">
                <a:latin typeface="Amasis MT Pro Black" panose="02040A04050005020304" pitchFamily="18" charset="0"/>
              </a:rPr>
              <a:t>MATERIALS</a:t>
            </a:r>
          </a:p>
          <a:p>
            <a:pPr marL="342900" indent="-342900">
              <a:buFont typeface="+mj-lt"/>
              <a:buAutoNum type="arabicPeriod"/>
            </a:pPr>
            <a:r>
              <a:rPr lang="en-US" dirty="0"/>
              <a:t>Dataset Used.</a:t>
            </a:r>
          </a:p>
          <a:p>
            <a:endParaRPr lang="en-US" dirty="0"/>
          </a:p>
          <a:p>
            <a:pPr marL="342900" indent="-342900">
              <a:buFont typeface="+mj-lt"/>
              <a:buAutoNum type="arabicPeriod"/>
            </a:pPr>
            <a:endParaRPr lang="en-US" dirty="0"/>
          </a:p>
          <a:p>
            <a:pPr marL="342900" indent="-342900">
              <a:buFont typeface="+mj-lt"/>
              <a:buAutoNum type="arabicPeriod"/>
            </a:pPr>
            <a:endParaRPr lang="en-IN" dirty="0"/>
          </a:p>
        </p:txBody>
      </p:sp>
      <p:pic>
        <p:nvPicPr>
          <p:cNvPr id="16" name="Picture 15">
            <a:extLst>
              <a:ext uri="{FF2B5EF4-FFF2-40B4-BE49-F238E27FC236}">
                <a16:creationId xmlns:a16="http://schemas.microsoft.com/office/drawing/2014/main" id="{459B1BD9-C290-4C13-BC01-D131E9591D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6918" y="4393673"/>
            <a:ext cx="2962275" cy="1543050"/>
          </a:xfrm>
          <a:prstGeom prst="rect">
            <a:avLst/>
          </a:prstGeom>
        </p:spPr>
      </p:pic>
      <p:pic>
        <p:nvPicPr>
          <p:cNvPr id="18" name="Picture 17">
            <a:extLst>
              <a:ext uri="{FF2B5EF4-FFF2-40B4-BE49-F238E27FC236}">
                <a16:creationId xmlns:a16="http://schemas.microsoft.com/office/drawing/2014/main" id="{853BAAD4-9B91-428A-B9D4-A00A03E1EC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8234" y="1371600"/>
            <a:ext cx="1990725" cy="2295525"/>
          </a:xfrm>
          <a:prstGeom prst="rect">
            <a:avLst/>
          </a:prstGeom>
        </p:spPr>
      </p:pic>
    </p:spTree>
    <p:extLst>
      <p:ext uri="{BB962C8B-B14F-4D97-AF65-F5344CB8AC3E}">
        <p14:creationId xmlns:p14="http://schemas.microsoft.com/office/powerpoint/2010/main" val="4138549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9E87CE-2A41-4D8B-A9C7-304A20DD1E17}"/>
              </a:ext>
            </a:extLst>
          </p:cNvPr>
          <p:cNvSpPr>
            <a:spLocks noGrp="1"/>
          </p:cNvSpPr>
          <p:nvPr>
            <p:ph type="title"/>
          </p:nvPr>
        </p:nvSpPr>
        <p:spPr>
          <a:xfrm>
            <a:off x="305540" y="116552"/>
            <a:ext cx="10515600" cy="1135200"/>
          </a:xfrm>
        </p:spPr>
        <p:txBody>
          <a:bodyPr/>
          <a:lstStyle/>
          <a:p>
            <a:r>
              <a:rPr lang="en-US" dirty="0">
                <a:solidFill>
                  <a:srgbClr val="7030A0"/>
                </a:solidFill>
                <a:latin typeface="Amasis MT Pro Black" panose="02040A04050005020304" pitchFamily="18" charset="0"/>
              </a:rPr>
              <a:t>ABSTRACTION :</a:t>
            </a:r>
            <a:endParaRPr lang="en-IN" dirty="0">
              <a:solidFill>
                <a:srgbClr val="7030A0"/>
              </a:solidFill>
              <a:latin typeface="Amasis MT Pro Black" panose="02040A04050005020304" pitchFamily="18" charset="0"/>
            </a:endParaRPr>
          </a:p>
        </p:txBody>
      </p:sp>
      <p:sp>
        <p:nvSpPr>
          <p:cNvPr id="5" name="TextBox 4">
            <a:extLst>
              <a:ext uri="{FF2B5EF4-FFF2-40B4-BE49-F238E27FC236}">
                <a16:creationId xmlns:a16="http://schemas.microsoft.com/office/drawing/2014/main" id="{9B548E37-43EC-4FD7-8A1A-611857A03AE2}"/>
              </a:ext>
            </a:extLst>
          </p:cNvPr>
          <p:cNvSpPr txBox="1"/>
          <p:nvPr/>
        </p:nvSpPr>
        <p:spPr>
          <a:xfrm>
            <a:off x="412621" y="1351508"/>
            <a:ext cx="10928411" cy="4678204"/>
          </a:xfrm>
          <a:prstGeom prst="rect">
            <a:avLst/>
          </a:prstGeom>
          <a:noFill/>
        </p:spPr>
        <p:txBody>
          <a:bodyPr wrap="square" rtlCol="0">
            <a:spAutoFit/>
          </a:bodyPr>
          <a:lstStyle/>
          <a:p>
            <a:endParaRPr lang="en-US" dirty="0"/>
          </a:p>
          <a:p>
            <a:pPr marL="285750" indent="-285750">
              <a:buFont typeface="Wingdings" panose="05000000000000000000" pitchFamily="2" charset="2"/>
              <a:buChar char="Ø"/>
            </a:pPr>
            <a:r>
              <a:rPr lang="en-US" sz="2000" dirty="0"/>
              <a:t>Evaluation of driving performance is of utmost importance in order to reduce road accident rate.</a:t>
            </a:r>
          </a:p>
          <a:p>
            <a:endParaRPr lang="en-US" sz="2000" dirty="0"/>
          </a:p>
          <a:p>
            <a:pPr marL="285750" indent="-285750">
              <a:buFont typeface="Wingdings" panose="05000000000000000000" pitchFamily="2" charset="2"/>
              <a:buChar char="Ø"/>
            </a:pPr>
            <a:r>
              <a:rPr lang="en-US" sz="2000" dirty="0"/>
              <a:t>Since driving ability includes visual-spatial and operational attention, among others, head pose estimation of the driver is a crucial indicator of driving performance.</a:t>
            </a:r>
          </a:p>
          <a:p>
            <a:endParaRPr lang="en-US" sz="2000" dirty="0"/>
          </a:p>
          <a:p>
            <a:pPr marL="285750" indent="-285750">
              <a:buFont typeface="Wingdings" panose="05000000000000000000" pitchFamily="2" charset="2"/>
              <a:buChar char="Ø"/>
            </a:pPr>
            <a:r>
              <a:rPr lang="en-US" sz="2000" dirty="0"/>
              <a:t>This Mini-project proposes a new automatic method for finding head’s yaw angle estimation of the driver. We rely on a set of geometric features computed from just three representative facial </a:t>
            </a:r>
            <a:r>
              <a:rPr lang="en-US" sz="2000" dirty="0" err="1"/>
              <a:t>keypoints</a:t>
            </a:r>
            <a:r>
              <a:rPr lang="en-US" sz="2000" dirty="0"/>
              <a:t>, namely the center of the eyes and the nose tip.</a:t>
            </a:r>
          </a:p>
          <a:p>
            <a:endParaRPr lang="en-US" sz="2000" dirty="0"/>
          </a:p>
          <a:p>
            <a:pPr marL="285750" indent="-285750">
              <a:buFont typeface="Wingdings" panose="05000000000000000000" pitchFamily="2" charset="2"/>
              <a:buChar char="Ø"/>
            </a:pPr>
            <a:r>
              <a:rPr lang="en-US" sz="2000" dirty="0"/>
              <a:t>The low computational cost of the method and its robustness makes feasible to integrate it in massive consume devices as a real time application.</a:t>
            </a:r>
          </a:p>
          <a:p>
            <a:pPr marL="285750" indent="-285750">
              <a:buFont typeface="Wingdings" panose="05000000000000000000" pitchFamily="2" charset="2"/>
              <a:buChar char="Ø"/>
            </a:pPr>
            <a:endParaRPr lang="en-US" sz="2000" dirty="0"/>
          </a:p>
          <a:p>
            <a:endParaRPr lang="en-US" sz="2000" dirty="0"/>
          </a:p>
          <a:p>
            <a:endParaRPr lang="en-US" sz="2000" dirty="0"/>
          </a:p>
        </p:txBody>
      </p:sp>
    </p:spTree>
    <p:extLst>
      <p:ext uri="{BB962C8B-B14F-4D97-AF65-F5344CB8AC3E}">
        <p14:creationId xmlns:p14="http://schemas.microsoft.com/office/powerpoint/2010/main" val="728721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36CE6-9F93-4299-A931-384E3B3358EF}"/>
              </a:ext>
            </a:extLst>
          </p:cNvPr>
          <p:cNvSpPr>
            <a:spLocks noGrp="1"/>
          </p:cNvSpPr>
          <p:nvPr>
            <p:ph type="title"/>
          </p:nvPr>
        </p:nvSpPr>
        <p:spPr>
          <a:xfrm>
            <a:off x="646111" y="452718"/>
            <a:ext cx="9404723" cy="796962"/>
          </a:xfrm>
        </p:spPr>
        <p:txBody>
          <a:bodyPr/>
          <a:lstStyle/>
          <a:p>
            <a:r>
              <a:rPr lang="en-IN" dirty="0">
                <a:solidFill>
                  <a:srgbClr val="C00000"/>
                </a:solidFill>
                <a:latin typeface="Amasis MT Pro Black" panose="02040A04050005020304" pitchFamily="18" charset="0"/>
              </a:rPr>
              <a:t>INTRODUCTION</a:t>
            </a:r>
            <a:endParaRPr lang="en-IN" dirty="0"/>
          </a:p>
        </p:txBody>
      </p:sp>
      <p:sp>
        <p:nvSpPr>
          <p:cNvPr id="3" name="Content Placeholder 2">
            <a:extLst>
              <a:ext uri="{FF2B5EF4-FFF2-40B4-BE49-F238E27FC236}">
                <a16:creationId xmlns:a16="http://schemas.microsoft.com/office/drawing/2014/main" id="{1A226513-8503-4C53-8DB7-6029E4631091}"/>
              </a:ext>
            </a:extLst>
          </p:cNvPr>
          <p:cNvSpPr>
            <a:spLocks noGrp="1"/>
          </p:cNvSpPr>
          <p:nvPr>
            <p:ph idx="1"/>
          </p:nvPr>
        </p:nvSpPr>
        <p:spPr>
          <a:xfrm>
            <a:off x="568960" y="1442720"/>
            <a:ext cx="10281920" cy="4805679"/>
          </a:xfrm>
        </p:spPr>
        <p:txBody>
          <a:bodyPr>
            <a:normAutofit fontScale="92500" lnSpcReduction="20000"/>
          </a:bodyPr>
          <a:lstStyle/>
          <a:p>
            <a:pPr algn="l"/>
            <a:endParaRPr lang="en-IN" dirty="0"/>
          </a:p>
          <a:p>
            <a:pPr marL="342900" indent="-342900" algn="l">
              <a:buFont typeface="Arial" panose="020B0604020202020204" pitchFamily="34" charset="0"/>
              <a:buChar char="•"/>
            </a:pPr>
            <a:r>
              <a:rPr lang="en-US" dirty="0"/>
              <a:t>Driver fatigue/drowsiness and distraction are known to be behind a large amount of traffic accidents</a:t>
            </a:r>
          </a:p>
          <a:p>
            <a:pPr marL="342900" indent="-342900" algn="l">
              <a:buFont typeface="Arial" panose="020B0604020202020204" pitchFamily="34" charset="0"/>
              <a:buChar char="•"/>
            </a:pPr>
            <a:r>
              <a:rPr lang="en-US" dirty="0"/>
              <a:t>Distractions are specially challenging because many times are difficult to predict in advance since they may be due to sudden events in the environment or in the cabin</a:t>
            </a:r>
          </a:p>
          <a:p>
            <a:pPr marL="342900" indent="-342900" algn="l">
              <a:buFont typeface="Arial" panose="020B0604020202020204" pitchFamily="34" charset="0"/>
              <a:buChar char="•"/>
            </a:pPr>
            <a:r>
              <a:rPr lang="en-US" dirty="0"/>
              <a:t>Indeed, a more general challenge including distractions is driving performance. Evaluation of driving performance is of utmost importance in order to reduce road accident rate.</a:t>
            </a:r>
          </a:p>
          <a:p>
            <a:pPr marL="342900" indent="-342900" algn="l">
              <a:buFont typeface="Arial" panose="020B0604020202020204" pitchFamily="34" charset="0"/>
              <a:buChar char="•"/>
            </a:pPr>
            <a:r>
              <a:rPr lang="en-US" dirty="0"/>
              <a:t>Accordingly, in this project we focus on the computation of yaw angle from driving images.</a:t>
            </a:r>
          </a:p>
          <a:p>
            <a:pPr marL="342900" indent="-342900" algn="l">
              <a:buFont typeface="Arial" panose="020B0604020202020204" pitchFamily="34" charset="0"/>
              <a:buChar char="•"/>
            </a:pPr>
            <a:r>
              <a:rPr lang="en-US" dirty="0"/>
              <a:t>It is very useful  for early detection of abnormal driving performance in common situations. For example, if the driver does not pay attention to the correct direction in a roundabout, or if he/she attends in a crosswalk but does not see a pedestrian crossing on, an Advanced Driver Assistance System (ADAS) combining driving monitoring and exterior hazard assessment, can decide to elevate the warning level or even braking the car.</a:t>
            </a:r>
            <a:endParaRPr lang="en-IN" dirty="0"/>
          </a:p>
          <a:p>
            <a:endParaRPr lang="en-IN" dirty="0"/>
          </a:p>
        </p:txBody>
      </p:sp>
    </p:spTree>
    <p:extLst>
      <p:ext uri="{BB962C8B-B14F-4D97-AF65-F5344CB8AC3E}">
        <p14:creationId xmlns:p14="http://schemas.microsoft.com/office/powerpoint/2010/main" val="51061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A322E2-F413-4B5F-BBF5-D68083718E1C}"/>
              </a:ext>
            </a:extLst>
          </p:cNvPr>
          <p:cNvSpPr txBox="1"/>
          <p:nvPr/>
        </p:nvSpPr>
        <p:spPr>
          <a:xfrm>
            <a:off x="767290" y="1780661"/>
            <a:ext cx="3582073" cy="319685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kern="1200" dirty="0">
                <a:solidFill>
                  <a:schemeClr val="bg1"/>
                </a:solidFill>
                <a:latin typeface="+mj-lt"/>
                <a:ea typeface="+mj-ea"/>
                <a:cs typeface="+mj-cs"/>
              </a:rPr>
              <a:t>3) </a:t>
            </a:r>
            <a:r>
              <a:rPr lang="en-US" sz="4800" kern="1200" dirty="0">
                <a:solidFill>
                  <a:srgbClr val="FFC000"/>
                </a:solidFill>
                <a:latin typeface="+mj-lt"/>
                <a:ea typeface="+mj-ea"/>
                <a:cs typeface="+mj-cs"/>
              </a:rPr>
              <a:t>PROBLEM </a:t>
            </a:r>
          </a:p>
          <a:p>
            <a:pPr>
              <a:lnSpc>
                <a:spcPct val="90000"/>
              </a:lnSpc>
              <a:spcBef>
                <a:spcPct val="0"/>
              </a:spcBef>
              <a:spcAft>
                <a:spcPts val="600"/>
              </a:spcAft>
            </a:pPr>
            <a:r>
              <a:rPr lang="en-US" sz="4800" dirty="0">
                <a:solidFill>
                  <a:srgbClr val="FFC000"/>
                </a:solidFill>
                <a:latin typeface="+mj-lt"/>
                <a:ea typeface="+mj-ea"/>
                <a:cs typeface="+mj-cs"/>
              </a:rPr>
              <a:t>STATEMENT</a:t>
            </a:r>
            <a:r>
              <a:rPr lang="en-US" sz="4800" kern="1200" dirty="0">
                <a:solidFill>
                  <a:schemeClr val="bg1"/>
                </a:solidFill>
                <a:latin typeface="+mj-lt"/>
                <a:ea typeface="+mj-ea"/>
                <a:cs typeface="+mj-cs"/>
              </a:rPr>
              <a:t>:</a:t>
            </a:r>
          </a:p>
        </p:txBody>
      </p:sp>
      <p:graphicFrame>
        <p:nvGraphicFramePr>
          <p:cNvPr id="6" name="TextBox 3">
            <a:extLst>
              <a:ext uri="{FF2B5EF4-FFF2-40B4-BE49-F238E27FC236}">
                <a16:creationId xmlns:a16="http://schemas.microsoft.com/office/drawing/2014/main" id="{DEE95CDB-26F3-45B8-BE71-EDCFEA3AE561}"/>
              </a:ext>
            </a:extLst>
          </p:cNvPr>
          <p:cNvGraphicFramePr/>
          <p:nvPr>
            <p:extLst>
              <p:ext uri="{D42A27DB-BD31-4B8C-83A1-F6EECF244321}">
                <p14:modId xmlns:p14="http://schemas.microsoft.com/office/powerpoint/2010/main" val="2896653594"/>
              </p:ext>
            </p:extLst>
          </p:nvPr>
        </p:nvGraphicFramePr>
        <p:xfrm>
          <a:off x="5272438" y="949768"/>
          <a:ext cx="6578523" cy="4958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3345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3A78A-2232-496E-AE0A-6396EDC27E01}"/>
              </a:ext>
            </a:extLst>
          </p:cNvPr>
          <p:cNvSpPr>
            <a:spLocks noGrp="1"/>
          </p:cNvSpPr>
          <p:nvPr>
            <p:ph type="ctrTitle"/>
          </p:nvPr>
        </p:nvSpPr>
        <p:spPr>
          <a:xfrm>
            <a:off x="1320800" y="-71120"/>
            <a:ext cx="9144000" cy="873760"/>
          </a:xfrm>
        </p:spPr>
        <p:txBody>
          <a:bodyPr>
            <a:normAutofit/>
          </a:bodyPr>
          <a:lstStyle/>
          <a:p>
            <a:r>
              <a:rPr lang="en-US" sz="4000" b="1" dirty="0">
                <a:solidFill>
                  <a:srgbClr val="0070C0"/>
                </a:solidFill>
                <a:latin typeface="Amasis MT Pro Black" panose="02040A04050005020304" pitchFamily="18" charset="0"/>
              </a:rPr>
              <a:t>LITERATURE SURVEY </a:t>
            </a:r>
            <a:endParaRPr lang="en-IN" sz="4000" b="1" dirty="0">
              <a:solidFill>
                <a:srgbClr val="0070C0"/>
              </a:solidFill>
              <a:latin typeface="Amasis MT Pro Black" panose="02040A04050005020304" pitchFamily="18" charset="0"/>
            </a:endParaRPr>
          </a:p>
        </p:txBody>
      </p:sp>
      <p:sp>
        <p:nvSpPr>
          <p:cNvPr id="8" name="Subtitle 7">
            <a:extLst>
              <a:ext uri="{FF2B5EF4-FFF2-40B4-BE49-F238E27FC236}">
                <a16:creationId xmlns:a16="http://schemas.microsoft.com/office/drawing/2014/main" id="{7DD20EE8-354A-483A-89ED-3C70E43CEF8F}"/>
              </a:ext>
            </a:extLst>
          </p:cNvPr>
          <p:cNvSpPr>
            <a:spLocks noGrp="1"/>
          </p:cNvSpPr>
          <p:nvPr>
            <p:ph type="subTitle" idx="1"/>
          </p:nvPr>
        </p:nvSpPr>
        <p:spPr>
          <a:xfrm>
            <a:off x="528320" y="873760"/>
            <a:ext cx="11054080" cy="5618480"/>
          </a:xfrm>
        </p:spPr>
        <p:txBody>
          <a:bodyPr>
            <a:normAutofit fontScale="70000" lnSpcReduction="20000"/>
          </a:bodyPr>
          <a:lstStyle/>
          <a:p>
            <a:pPr algn="l"/>
            <a:r>
              <a:rPr lang="en-US" dirty="0">
                <a:solidFill>
                  <a:schemeClr val="accent3">
                    <a:lumMod val="60000"/>
                    <a:lumOff val="40000"/>
                  </a:schemeClr>
                </a:solidFill>
              </a:rPr>
              <a:t>  </a:t>
            </a:r>
            <a:r>
              <a:rPr lang="en-US" b="1" dirty="0">
                <a:solidFill>
                  <a:schemeClr val="accent3">
                    <a:lumMod val="60000"/>
                    <a:lumOff val="40000"/>
                  </a:schemeClr>
                </a:solidFill>
              </a:rPr>
              <a:t>Single image based head pos estimation with spherical </a:t>
            </a:r>
            <a:r>
              <a:rPr lang="en-US" b="1" dirty="0" err="1">
                <a:solidFill>
                  <a:schemeClr val="accent3">
                    <a:lumMod val="60000"/>
                    <a:lumOff val="40000"/>
                  </a:schemeClr>
                </a:solidFill>
              </a:rPr>
              <a:t>parametriazation</a:t>
            </a:r>
            <a:r>
              <a:rPr lang="en-US" b="1" dirty="0">
                <a:solidFill>
                  <a:schemeClr val="accent3">
                    <a:lumMod val="60000"/>
                    <a:lumOff val="40000"/>
                  </a:schemeClr>
                </a:solidFill>
              </a:rPr>
              <a:t> and 3D morphing (year-2020)</a:t>
            </a:r>
            <a:endParaRPr lang="en-US" dirty="0">
              <a:solidFill>
                <a:schemeClr val="accent3">
                  <a:lumMod val="60000"/>
                  <a:lumOff val="40000"/>
                </a:schemeClr>
              </a:solidFill>
            </a:endParaRPr>
          </a:p>
          <a:p>
            <a:pPr algn="l"/>
            <a:endParaRPr lang="en-US" dirty="0"/>
          </a:p>
          <a:p>
            <a:pPr algn="l"/>
            <a:r>
              <a:rPr lang="en-US" dirty="0">
                <a:solidFill>
                  <a:schemeClr val="tx1"/>
                </a:solidFill>
              </a:rPr>
              <a:t> * This paper was written by Hui Yuan , </a:t>
            </a:r>
            <a:r>
              <a:rPr lang="en-US" dirty="0" err="1">
                <a:solidFill>
                  <a:schemeClr val="tx1"/>
                </a:solidFill>
              </a:rPr>
              <a:t>Mengyu</a:t>
            </a:r>
            <a:r>
              <a:rPr lang="en-US" dirty="0">
                <a:solidFill>
                  <a:schemeClr val="tx1"/>
                </a:solidFill>
              </a:rPr>
              <a:t> Li , and </a:t>
            </a:r>
            <a:r>
              <a:rPr lang="en-US" dirty="0" err="1">
                <a:solidFill>
                  <a:schemeClr val="tx1"/>
                </a:solidFill>
              </a:rPr>
              <a:t>Junhui</a:t>
            </a:r>
            <a:r>
              <a:rPr lang="en-US" dirty="0">
                <a:solidFill>
                  <a:schemeClr val="tx1"/>
                </a:solidFill>
              </a:rPr>
              <a:t> Hou.</a:t>
            </a:r>
          </a:p>
          <a:p>
            <a:pPr algn="l"/>
            <a:endParaRPr lang="en-US" dirty="0">
              <a:solidFill>
                <a:schemeClr val="tx1"/>
              </a:solidFill>
            </a:endParaRPr>
          </a:p>
          <a:p>
            <a:pPr algn="l"/>
            <a:r>
              <a:rPr lang="en-US" dirty="0">
                <a:solidFill>
                  <a:schemeClr val="tx1"/>
                </a:solidFill>
              </a:rPr>
              <a:t> * They proposed a geometry based algorithm for accurately estimating the head pose from a      single 2D face image at a very low computational cost.</a:t>
            </a:r>
          </a:p>
          <a:p>
            <a:pPr algn="l"/>
            <a:endParaRPr lang="en-US" dirty="0">
              <a:solidFill>
                <a:schemeClr val="tx1"/>
              </a:solidFill>
            </a:endParaRPr>
          </a:p>
          <a:p>
            <a:pPr algn="l"/>
            <a:r>
              <a:rPr lang="en-US" dirty="0">
                <a:solidFill>
                  <a:schemeClr val="tx1"/>
                </a:solidFill>
              </a:rPr>
              <a:t>  * Specifically, the rectangular coordinates of only four non-coplanar feature points from a predefined 3D facial model as well as the corresponding ones automatically/manually extracted from a 2D face image are first normalized to exclude the effect of external factors (i.e., scale factor and translation parameters). Then, the four normalized 3D   feature points are represented in spherical coordinates with reference to the uniquely determined sphere by themselves, which are further iteratively refined via 3D morphing. </a:t>
            </a:r>
          </a:p>
          <a:p>
            <a:pPr algn="l"/>
            <a:endParaRPr lang="en-US" dirty="0">
              <a:solidFill>
                <a:schemeClr val="tx1"/>
              </a:solidFill>
            </a:endParaRPr>
          </a:p>
          <a:p>
            <a:pPr algn="l"/>
            <a:r>
              <a:rPr lang="en-US" dirty="0">
                <a:solidFill>
                  <a:schemeClr val="tx1"/>
                </a:solidFill>
              </a:rPr>
              <a:t>  * Due to the spherical parameterization, the coordinates of feature points could be morphed along all the three directions effectively. Finally, the rotation matrix indicating the head pose is obtained by minimizing the Euclidean distance between the normalized 2D feature points and the 2D re-projections of morphed 3D feature points.</a:t>
            </a:r>
          </a:p>
          <a:p>
            <a:pPr algn="l"/>
            <a:r>
              <a:rPr lang="en-US" dirty="0">
                <a:solidFill>
                  <a:schemeClr val="tx1"/>
                </a:solidFill>
              </a:rPr>
              <a:t>* They have experimented the model over two datasets pointing04 and BIWI Kinect and they got </a:t>
            </a:r>
            <a:r>
              <a:rPr lang="en-US">
                <a:solidFill>
                  <a:schemeClr val="tx1"/>
                </a:solidFill>
              </a:rPr>
              <a:t>the accuracy as 94%</a:t>
            </a:r>
            <a:endParaRPr lang="en-US" dirty="0">
              <a:solidFill>
                <a:schemeClr val="tx1"/>
              </a:solidFill>
            </a:endParaRPr>
          </a:p>
          <a:p>
            <a:pPr algn="l"/>
            <a:endParaRPr lang="en-US" dirty="0">
              <a:solidFill>
                <a:schemeClr val="tx1"/>
              </a:solidFill>
            </a:endParaRPr>
          </a:p>
          <a:p>
            <a:pPr algn="l"/>
            <a:r>
              <a:rPr lang="en-US" dirty="0">
                <a:solidFill>
                  <a:schemeClr val="tx1"/>
                </a:solidFill>
              </a:rPr>
              <a:t>Link : https://www.sciencedirect.com/science/article/abs/pii/S0031320320301205</a:t>
            </a:r>
            <a:endParaRPr lang="en-IN" dirty="0">
              <a:solidFill>
                <a:schemeClr val="tx1"/>
              </a:solidFill>
            </a:endParaRPr>
          </a:p>
        </p:txBody>
      </p:sp>
    </p:spTree>
    <p:extLst>
      <p:ext uri="{BB962C8B-B14F-4D97-AF65-F5344CB8AC3E}">
        <p14:creationId xmlns:p14="http://schemas.microsoft.com/office/powerpoint/2010/main" val="2502721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33E848-6E96-42DF-B26F-8FE05F34AA4F}"/>
              </a:ext>
            </a:extLst>
          </p:cNvPr>
          <p:cNvSpPr>
            <a:spLocks noGrp="1"/>
          </p:cNvSpPr>
          <p:nvPr>
            <p:ph type="title"/>
          </p:nvPr>
        </p:nvSpPr>
        <p:spPr>
          <a:xfrm>
            <a:off x="284480" y="182881"/>
            <a:ext cx="11663680" cy="731520"/>
          </a:xfrm>
        </p:spPr>
        <p:txBody>
          <a:bodyPr>
            <a:normAutofit fontScale="90000"/>
          </a:bodyPr>
          <a:lstStyle/>
          <a:p>
            <a:r>
              <a:rPr lang="en-US" sz="2200" b="1" dirty="0">
                <a:solidFill>
                  <a:schemeClr val="accent3"/>
                </a:solidFill>
                <a:latin typeface="+mn-lt"/>
              </a:rPr>
              <a:t>Infrared head pose estimation with multi-scales feature fusion on the IRHP database for human attention recognition (Year -2020)</a:t>
            </a:r>
            <a:endParaRPr lang="en-IN" sz="2200" b="1" dirty="0">
              <a:solidFill>
                <a:schemeClr val="accent3"/>
              </a:solidFill>
              <a:latin typeface="+mn-lt"/>
            </a:endParaRPr>
          </a:p>
        </p:txBody>
      </p:sp>
      <p:sp>
        <p:nvSpPr>
          <p:cNvPr id="5" name="Content Placeholder 4">
            <a:extLst>
              <a:ext uri="{FF2B5EF4-FFF2-40B4-BE49-F238E27FC236}">
                <a16:creationId xmlns:a16="http://schemas.microsoft.com/office/drawing/2014/main" id="{57C55FCC-8D92-48D2-BF3D-31A7129A732D}"/>
              </a:ext>
            </a:extLst>
          </p:cNvPr>
          <p:cNvSpPr>
            <a:spLocks noGrp="1"/>
          </p:cNvSpPr>
          <p:nvPr>
            <p:ph idx="1"/>
          </p:nvPr>
        </p:nvSpPr>
        <p:spPr>
          <a:xfrm>
            <a:off x="284480" y="1534160"/>
            <a:ext cx="10515600" cy="4551679"/>
          </a:xfrm>
        </p:spPr>
        <p:txBody>
          <a:bodyPr>
            <a:normAutofit fontScale="70000" lnSpcReduction="20000"/>
          </a:bodyPr>
          <a:lstStyle/>
          <a:p>
            <a:r>
              <a:rPr lang="en-US" sz="2200" dirty="0"/>
              <a:t>This paper was written by Hai Liu , Xiang Wang , Wei Zhang , </a:t>
            </a:r>
            <a:r>
              <a:rPr lang="en-US" sz="2200" dirty="0" err="1"/>
              <a:t>Zhaoli</a:t>
            </a:r>
            <a:r>
              <a:rPr lang="en-US" sz="2200" dirty="0"/>
              <a:t> Zhang , and You-Fu Li.</a:t>
            </a:r>
          </a:p>
          <a:p>
            <a:endParaRPr lang="en-US" sz="2200" dirty="0"/>
          </a:p>
          <a:p>
            <a:r>
              <a:rPr lang="en-US" sz="2200" dirty="0"/>
              <a:t>They used the Infrared images because they bear unique advantages of being still effective under visible scenarios, which are resistance to illumination changing and strong penetration.</a:t>
            </a:r>
          </a:p>
          <a:p>
            <a:endParaRPr lang="en-US" sz="2200" dirty="0"/>
          </a:p>
          <a:p>
            <a:r>
              <a:rPr lang="en-US" sz="2200" dirty="0"/>
              <a:t>In this paper, they established a first-of-its-kind infrared head pose (IRHP) database and propose a novel convolutional neural network architecture  IRHP-Net on the IRHP database. The IRHP database contains 145 kinds of IR head pose images of subjects, and benchmark evaluations are conducted on our database by the facial features-based standard HPE classification methods to prove the usability and effectiveness of IRHP database. </a:t>
            </a:r>
          </a:p>
          <a:p>
            <a:endParaRPr lang="en-US" sz="2200" dirty="0"/>
          </a:p>
          <a:p>
            <a:r>
              <a:rPr lang="en-US" sz="2200" dirty="0"/>
              <a:t>To extract the adaptive features for the IR images, a novel multi-scale feature fusion descriptor is developed in the proposed  IRHP-Net model. Quantitative assessments of the proposed method on the IRHP images demonstrate the significant improvements over the traditional methods. The new proposed IRHP-Net model can be utilized in human attention recognition and intelligent driving assistant system.</a:t>
            </a:r>
          </a:p>
          <a:p>
            <a:endParaRPr lang="en-US" sz="2200" dirty="0"/>
          </a:p>
          <a:p>
            <a:r>
              <a:rPr lang="en-US" sz="2200" dirty="0"/>
              <a:t>Link : https://www.sciencedirect.com/science/article/abs/pii/S0925231220310547</a:t>
            </a:r>
            <a:endParaRPr lang="en-IN" sz="2200" dirty="0"/>
          </a:p>
        </p:txBody>
      </p:sp>
    </p:spTree>
    <p:extLst>
      <p:ext uri="{BB962C8B-B14F-4D97-AF65-F5344CB8AC3E}">
        <p14:creationId xmlns:p14="http://schemas.microsoft.com/office/powerpoint/2010/main" val="1949896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F93C4-8591-4A10-BBBF-7FB1EBE2D116}"/>
              </a:ext>
            </a:extLst>
          </p:cNvPr>
          <p:cNvSpPr>
            <a:spLocks noGrp="1"/>
          </p:cNvSpPr>
          <p:nvPr>
            <p:ph type="title"/>
          </p:nvPr>
        </p:nvSpPr>
        <p:spPr>
          <a:xfrm>
            <a:off x="203200" y="100965"/>
            <a:ext cx="11816080" cy="732155"/>
          </a:xfrm>
        </p:spPr>
        <p:txBody>
          <a:bodyPr>
            <a:normAutofit fontScale="90000"/>
          </a:bodyPr>
          <a:lstStyle/>
          <a:p>
            <a:r>
              <a:rPr lang="en-US" sz="2200" b="1" dirty="0">
                <a:solidFill>
                  <a:schemeClr val="accent1">
                    <a:lumMod val="60000"/>
                    <a:lumOff val="40000"/>
                  </a:schemeClr>
                </a:solidFill>
                <a:latin typeface="+mn-lt"/>
              </a:rPr>
              <a:t>Robust Driver Head Pose Estimation in Naturalistic Conditions from Point-Cloud Data (Year - 2020)</a:t>
            </a:r>
            <a:endParaRPr lang="en-IN" sz="2200" b="1" dirty="0">
              <a:solidFill>
                <a:schemeClr val="accent1">
                  <a:lumMod val="60000"/>
                  <a:lumOff val="40000"/>
                </a:schemeClr>
              </a:solidFill>
              <a:latin typeface="+mn-lt"/>
            </a:endParaRPr>
          </a:p>
        </p:txBody>
      </p:sp>
      <p:sp>
        <p:nvSpPr>
          <p:cNvPr id="3" name="Content Placeholder 2">
            <a:extLst>
              <a:ext uri="{FF2B5EF4-FFF2-40B4-BE49-F238E27FC236}">
                <a16:creationId xmlns:a16="http://schemas.microsoft.com/office/drawing/2014/main" id="{62CE67E2-D4C4-4537-97A0-B4DC39DAFD5A}"/>
              </a:ext>
            </a:extLst>
          </p:cNvPr>
          <p:cNvSpPr>
            <a:spLocks noGrp="1"/>
          </p:cNvSpPr>
          <p:nvPr>
            <p:ph idx="1"/>
          </p:nvPr>
        </p:nvSpPr>
        <p:spPr>
          <a:xfrm>
            <a:off x="365760" y="1290320"/>
            <a:ext cx="11003280" cy="4795203"/>
          </a:xfrm>
        </p:spPr>
        <p:txBody>
          <a:bodyPr>
            <a:normAutofit fontScale="92500" lnSpcReduction="20000"/>
          </a:bodyPr>
          <a:lstStyle/>
          <a:p>
            <a:r>
              <a:rPr lang="en-US" sz="2200" dirty="0"/>
              <a:t>This paper was written by </a:t>
            </a:r>
            <a:r>
              <a:rPr lang="en-US" sz="2200" dirty="0" err="1"/>
              <a:t>Tiancheng</a:t>
            </a:r>
            <a:r>
              <a:rPr lang="en-US" sz="2200" dirty="0"/>
              <a:t> Hu, </a:t>
            </a:r>
            <a:r>
              <a:rPr lang="en-US" sz="2200" dirty="0" err="1"/>
              <a:t>Sumit</a:t>
            </a:r>
            <a:r>
              <a:rPr lang="en-US" sz="2200" dirty="0"/>
              <a:t> Jha and Carlos </a:t>
            </a:r>
            <a:r>
              <a:rPr lang="en-US" sz="2200" dirty="0" err="1"/>
              <a:t>Busso</a:t>
            </a:r>
            <a:r>
              <a:rPr lang="en-US" sz="2200" dirty="0"/>
              <a:t>. </a:t>
            </a:r>
          </a:p>
          <a:p>
            <a:endParaRPr lang="en-US" sz="2200" dirty="0"/>
          </a:p>
          <a:p>
            <a:r>
              <a:rPr lang="en-US" sz="2200" dirty="0"/>
              <a:t>This paper presented a novel point-cloud based algorithm to estimate the head pose of a driver from a single depth camera.</a:t>
            </a:r>
          </a:p>
          <a:p>
            <a:endParaRPr lang="en-US" sz="2200" dirty="0"/>
          </a:p>
          <a:p>
            <a:r>
              <a:rPr lang="en-US" sz="2200" dirty="0"/>
              <a:t>The proposed algorithms achieved promising performances, outperforming the state-of-the-art baselines OpenFace2.0 and FAN, which rely on regular RGB images.</a:t>
            </a:r>
          </a:p>
          <a:p>
            <a:endParaRPr lang="en-US" sz="2200" dirty="0"/>
          </a:p>
          <a:p>
            <a:r>
              <a:rPr lang="en-US" sz="2200" dirty="0"/>
              <a:t>The improvement in performance is especially clear </a:t>
            </a:r>
            <a:r>
              <a:rPr lang="en-US" sz="2200" dirty="0" err="1"/>
              <a:t>onframes</a:t>
            </a:r>
            <a:r>
              <a:rPr lang="en-US" sz="2200" dirty="0"/>
              <a:t> with large rotations. For automotive applications such as detecting driver distraction. </a:t>
            </a:r>
            <a:r>
              <a:rPr lang="en-US" sz="2200"/>
              <a:t>This </a:t>
            </a:r>
            <a:r>
              <a:rPr lang="en-US" sz="2200" dirty="0"/>
              <a:t>method is far more  suitable for this purpose than the baselines. Furthermore, the proposed algorithm can also work in cases with very low illumination or even during the night. In these scenarios, RGB based approaches cannot be used.</a:t>
            </a:r>
          </a:p>
          <a:p>
            <a:endParaRPr lang="en-US" sz="2200" dirty="0"/>
          </a:p>
          <a:p>
            <a:r>
              <a:rPr lang="en-US" sz="2200" dirty="0"/>
              <a:t>Link : https://ieeexplore.ieee.org/abstract/document/9304592</a:t>
            </a:r>
            <a:endParaRPr lang="en-IN" sz="2200" dirty="0"/>
          </a:p>
        </p:txBody>
      </p:sp>
    </p:spTree>
    <p:extLst>
      <p:ext uri="{BB962C8B-B14F-4D97-AF65-F5344CB8AC3E}">
        <p14:creationId xmlns:p14="http://schemas.microsoft.com/office/powerpoint/2010/main" val="343004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1D3A3-305F-49FF-89FF-7B92964E821D}"/>
              </a:ext>
            </a:extLst>
          </p:cNvPr>
          <p:cNvSpPr>
            <a:spLocks noGrp="1"/>
          </p:cNvSpPr>
          <p:nvPr>
            <p:ph type="title"/>
          </p:nvPr>
        </p:nvSpPr>
        <p:spPr/>
        <p:txBody>
          <a:bodyPr/>
          <a:lstStyle/>
          <a:p>
            <a:r>
              <a:rPr lang="en-US" b="1" dirty="0">
                <a:solidFill>
                  <a:srgbClr val="FF0000"/>
                </a:solidFill>
              </a:rPr>
              <a:t>Result Analysis</a:t>
            </a:r>
            <a:endParaRPr lang="en-IN" b="1" dirty="0">
              <a:solidFill>
                <a:srgbClr val="FF0000"/>
              </a:solidFill>
            </a:endParaRPr>
          </a:p>
        </p:txBody>
      </p:sp>
      <p:sp>
        <p:nvSpPr>
          <p:cNvPr id="3" name="Content Placeholder 2">
            <a:extLst>
              <a:ext uri="{FF2B5EF4-FFF2-40B4-BE49-F238E27FC236}">
                <a16:creationId xmlns:a16="http://schemas.microsoft.com/office/drawing/2014/main" id="{F3426BD6-3D61-48DB-8015-85816B177B74}"/>
              </a:ext>
            </a:extLst>
          </p:cNvPr>
          <p:cNvSpPr>
            <a:spLocks noGrp="1"/>
          </p:cNvSpPr>
          <p:nvPr>
            <p:ph idx="1"/>
          </p:nvPr>
        </p:nvSpPr>
        <p:spPr>
          <a:xfrm>
            <a:off x="1103312" y="1320800"/>
            <a:ext cx="10316528" cy="4927599"/>
          </a:xfrm>
        </p:spPr>
        <p:txBody>
          <a:bodyPr>
            <a:normAutofit fontScale="85000" lnSpcReduction="20000"/>
          </a:bodyPr>
          <a:lstStyle/>
          <a:p>
            <a:r>
              <a:rPr lang="en-US" dirty="0"/>
              <a:t>By using the logistic regression I have got the accuracy for test data as 87.76%</a:t>
            </a:r>
          </a:p>
          <a:p>
            <a:endParaRPr lang="en-US" dirty="0"/>
          </a:p>
          <a:p>
            <a:r>
              <a:rPr lang="en-US" dirty="0"/>
              <a:t>By using the multi-layer-perceptron model I have got the accuracy better than logistic regression for the same test data as 92.07%</a:t>
            </a:r>
          </a:p>
          <a:p>
            <a:endParaRPr lang="en-US" dirty="0"/>
          </a:p>
          <a:p>
            <a:r>
              <a:rPr lang="en-US" dirty="0"/>
              <a:t>By using the confusion matrix  I have calculated the class wise accuracy , precision  and accuracy of all three classes.</a:t>
            </a:r>
          </a:p>
          <a:p>
            <a:endParaRPr lang="en-US" dirty="0"/>
          </a:p>
          <a:p>
            <a:r>
              <a:rPr lang="en-US" dirty="0"/>
              <a:t>By </a:t>
            </a:r>
            <a:r>
              <a:rPr lang="en-US" dirty="0" err="1"/>
              <a:t>analysing</a:t>
            </a:r>
            <a:r>
              <a:rPr lang="en-US" dirty="0"/>
              <a:t> the class wise accuracy I have noticed that this data has a class imbalance problem.</a:t>
            </a:r>
          </a:p>
          <a:p>
            <a:endParaRPr lang="en-US" dirty="0"/>
          </a:p>
          <a:p>
            <a:r>
              <a:rPr lang="en-US" dirty="0"/>
              <a:t>By doing the underfitting the model has given a very less accuracy as 56.03%</a:t>
            </a:r>
          </a:p>
          <a:p>
            <a:endParaRPr lang="en-US" dirty="0"/>
          </a:p>
          <a:p>
            <a:r>
              <a:rPr lang="en-US" dirty="0"/>
              <a:t>To check the affect of initial parameter values in performance I have run the multi-layer perceptron 10 times and in each time I have got the accuracy above 90%. So there is no effect of initial parameter values.</a:t>
            </a:r>
          </a:p>
          <a:p>
            <a:pPr marL="0" indent="0">
              <a:buNone/>
            </a:pPr>
            <a:endParaRPr lang="en-US" dirty="0"/>
          </a:p>
          <a:p>
            <a:endParaRPr lang="en-IN" dirty="0"/>
          </a:p>
        </p:txBody>
      </p:sp>
    </p:spTree>
    <p:extLst>
      <p:ext uri="{BB962C8B-B14F-4D97-AF65-F5344CB8AC3E}">
        <p14:creationId xmlns:p14="http://schemas.microsoft.com/office/powerpoint/2010/main" val="27050728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4274</TotalTime>
  <Words>1538</Words>
  <Application>Microsoft Office PowerPoint</Application>
  <PresentationFormat>Widescreen</PresentationFormat>
  <Paragraphs>110</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Algerian</vt:lpstr>
      <vt:lpstr>Amasis MT Pro Black</vt:lpstr>
      <vt:lpstr>Amasis MT Pro Medium</vt:lpstr>
      <vt:lpstr>Arial</vt:lpstr>
      <vt:lpstr>Century Gothic</vt:lpstr>
      <vt:lpstr>Courier New</vt:lpstr>
      <vt:lpstr>Wingdings</vt:lpstr>
      <vt:lpstr>Wingdings 3</vt:lpstr>
      <vt:lpstr>Ion</vt:lpstr>
      <vt:lpstr>  MACHINE LEARNING MINI - PROJECT                FACE HEAD POSITION DETECTION USING   ML ALGORITHMS   VAGGAIHGARI VEERANJINEYULU ROLL  N0: 1901211   Dept. of Computer Science &amp; Engineering Indian Institute of Information Technology, Guwahati.  Course: CS360 - Machine Learning Lab </vt:lpstr>
      <vt:lpstr>OUTLINE : </vt:lpstr>
      <vt:lpstr>ABSTRACTION :</vt:lpstr>
      <vt:lpstr>INTRODUCTION</vt:lpstr>
      <vt:lpstr>PowerPoint Presentation</vt:lpstr>
      <vt:lpstr>LITERATURE SURVEY </vt:lpstr>
      <vt:lpstr>Infrared head pose estimation with multi-scales feature fusion on the IRHP database for human attention recognition (Year -2020)</vt:lpstr>
      <vt:lpstr>Robust Driver Head Pose Estimation in Naturalistic Conditions from Point-Cloud Data (Year - 2020)</vt:lpstr>
      <vt:lpstr>Result Analysis</vt:lpstr>
      <vt:lpstr>patterns distribution over                          accuracy of different              classes                                                      classes </vt:lpstr>
      <vt:lpstr>PowerPoint Presentation</vt:lpstr>
      <vt:lpstr>PowerPoint Presentation</vt:lpstr>
      <vt:lpstr>PowerPoint Presentation</vt:lpstr>
      <vt:lpstr>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MINI - PROJECT          for human activity detection using smart phone dataset       Neural approach for credit card Fraud Detection   MEGAVATH BHARADWAJ RATHOD ROLL  N0: 1901108   Dept. of Computer Science &amp; Engineering Indian Institute of Information Technology, Guwahati.  Course: CS360 - Machine Learning Lab</dc:title>
  <dc:creator>bharadwajrathod24@gmail.com</dc:creator>
  <cp:lastModifiedBy>veeranjaneya10602@gmail.com</cp:lastModifiedBy>
  <cp:revision>17</cp:revision>
  <dcterms:created xsi:type="dcterms:W3CDTF">2021-10-02T16:12:10Z</dcterms:created>
  <dcterms:modified xsi:type="dcterms:W3CDTF">2021-11-22T04:08:52Z</dcterms:modified>
</cp:coreProperties>
</file>