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7" r:id="rId2"/>
    <p:sldId id="264" r:id="rId3"/>
    <p:sldId id="258" r:id="rId4"/>
    <p:sldId id="267" r:id="rId5"/>
    <p:sldId id="266" r:id="rId6"/>
    <p:sldId id="265" r:id="rId7"/>
    <p:sldId id="263" r:id="rId8"/>
    <p:sldId id="259" r:id="rId9"/>
    <p:sldId id="260" r:id="rId10"/>
    <p:sldId id="262" r:id="rId11"/>
    <p:sldId id="271" r:id="rId12"/>
    <p:sldId id="272" r:id="rId13"/>
    <p:sldId id="261" r:id="rId14"/>
    <p:sldId id="270" r:id="rId15"/>
    <p:sldId id="269" r:id="rId16"/>
    <p:sldId id="274" r:id="rId17"/>
    <p:sldId id="268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February 14,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5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February 14, 2025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80681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February 14, 2025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585773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February 14, 2025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31271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February 14, 2025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983982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February 14, 2025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76131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February 14, 2025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850299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February 14,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9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February 14,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2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0FED-6E95-4177-A7EF-CD303B9E611D}" type="datetime4">
              <a:rPr lang="en-US" smtClean="0"/>
              <a:t>February 14,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4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February 14,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1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February 14,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0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February 14,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8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February 14, 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1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February 14, 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8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February 14, 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6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February 14,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7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33960BD-7AC1-4217-9611-AAA56D3EE38F}" type="datetime4">
              <a:rPr lang="en-US" smtClean="0"/>
              <a:pPr/>
              <a:t>February 14, 2025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50960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eb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FDA35B-8189-4C31-0B71-6CDFFF50F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86782D-E662-62FF-027C-65BBE5037824}"/>
              </a:ext>
            </a:extLst>
          </p:cNvPr>
          <p:cNvSpPr txBox="1"/>
          <p:nvPr/>
        </p:nvSpPr>
        <p:spPr>
          <a:xfrm>
            <a:off x="1455174" y="4070555"/>
            <a:ext cx="4247536" cy="147732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Subtitle: A deep Learning </a:t>
            </a:r>
          </a:p>
          <a:p>
            <a:r>
              <a:rPr lang="en-IN" dirty="0"/>
              <a:t>Approach</a:t>
            </a:r>
          </a:p>
          <a:p>
            <a:r>
              <a:rPr lang="en-IN" dirty="0"/>
              <a:t>By</a:t>
            </a:r>
          </a:p>
          <a:p>
            <a:r>
              <a:rPr lang="en-IN" dirty="0" err="1"/>
              <a:t>V.Vijay</a:t>
            </a:r>
            <a:r>
              <a:rPr lang="en-IN" dirty="0"/>
              <a:t> </a:t>
            </a:r>
            <a:r>
              <a:rPr lang="en-IN" dirty="0" err="1"/>
              <a:t>kumar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619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18203-6780-F132-FBAF-FD48C8546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DD1559-1A0A-75F5-54EC-1B85A391F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5775159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1C1790-C5C5-990C-2CC6-C29844C4FA4D}"/>
              </a:ext>
            </a:extLst>
          </p:cNvPr>
          <p:cNvSpPr txBox="1"/>
          <p:nvPr/>
        </p:nvSpPr>
        <p:spPr>
          <a:xfrm>
            <a:off x="5775158" y="192506"/>
            <a:ext cx="627246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Preprocessing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Image Resizing (150×150 )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Standardizing image dimensions ensures compatibility with CNN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 Augmentation (Rotation, Flipping, Zooming)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Enhances model generalization by creating variations of training images.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Common techniques: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b="1" dirty="0"/>
              <a:t>Rotation:</a:t>
            </a:r>
            <a:r>
              <a:rPr lang="en-IN" dirty="0"/>
              <a:t> Randomly rotating images within a specific range.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b="1" dirty="0"/>
              <a:t>Flipping:</a:t>
            </a:r>
            <a:r>
              <a:rPr lang="en-IN" dirty="0"/>
              <a:t> Horizontal or vertical mirroring to increase dataset diversity.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b="1" dirty="0"/>
              <a:t>Zooming:</a:t>
            </a:r>
            <a:r>
              <a:rPr lang="en-IN" dirty="0"/>
              <a:t> Slight enlargements to simulate different perspectives.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Noise Reduction &amp; Contrast Enhancement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Denoising:</a:t>
            </a:r>
            <a:r>
              <a:rPr lang="en-IN" dirty="0"/>
              <a:t> Applying filters (Gaussian, median) to remove image noise.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Contrast Adjustment:</a:t>
            </a:r>
            <a:r>
              <a:rPr lang="en-IN" dirty="0"/>
              <a:t> Enhancing visibility of </a:t>
            </a:r>
            <a:r>
              <a:rPr lang="en-IN" dirty="0" err="1"/>
              <a:t>tumor</a:t>
            </a:r>
            <a:r>
              <a:rPr lang="en-IN" dirty="0"/>
              <a:t> regions for better feature extraction.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8225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2F834-D489-54E4-02C3-A9A4F5BE5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517C25-4B05-9D4E-850F-D19D4150E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4026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C184F1-4CDA-4CDD-7E02-7F883A7990A3}"/>
              </a:ext>
            </a:extLst>
          </p:cNvPr>
          <p:cNvSpPr txBox="1"/>
          <p:nvPr/>
        </p:nvSpPr>
        <p:spPr>
          <a:xfrm>
            <a:off x="128337" y="4331368"/>
            <a:ext cx="119353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CNN Model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Convolutional Layers for Feature Extraction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Detects important patterns such as edges, textures, and shapes in MRI scans.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Uses filters/kernels to learn spatial hierarchies in the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Pooling Layers for Dimensionality Reduction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Reduces computational complexity while retaining essential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Max Pooling</a:t>
            </a:r>
            <a:r>
              <a:rPr lang="en-US" dirty="0"/>
              <a:t> is commonly used to extract the most prominent features.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1546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41975-D22F-593F-6249-82CD43771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7823DB-58BC-2CE7-2F0C-C07FEB41E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7057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37793E-1D16-696E-E3A6-3B22FBF1EDD3}"/>
              </a:ext>
            </a:extLst>
          </p:cNvPr>
          <p:cNvSpPr txBox="1"/>
          <p:nvPr/>
        </p:nvSpPr>
        <p:spPr>
          <a:xfrm>
            <a:off x="0" y="3930316"/>
            <a:ext cx="119994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Fully Connected Layers for Classification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Transforms extracted features into a decision-making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Connects all neurons for final prediction.</a:t>
            </a:r>
          </a:p>
          <a:p>
            <a:r>
              <a:rPr lang="en-US" b="1" dirty="0" err="1"/>
              <a:t>Softmax</a:t>
            </a:r>
            <a:r>
              <a:rPr lang="en-US" b="1" dirty="0"/>
              <a:t> Activation for Tumor Type Prediction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Converts the output into probability scores for different tumor categories (e.g., benign vs. malignant).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658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351ED-8A79-AEF6-164F-78BD95E98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969817-B685-C1F7-2CF3-B35240534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32884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D6CBD1-C573-3ADE-ADF1-5A8B4DC7CDF2}"/>
              </a:ext>
            </a:extLst>
          </p:cNvPr>
          <p:cNvSpPr txBox="1"/>
          <p:nvPr/>
        </p:nvSpPr>
        <p:spPr>
          <a:xfrm>
            <a:off x="6432884" y="804311"/>
            <a:ext cx="575911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Training &amp; Validation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Dataset Split: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Training Set (80%)</a:t>
            </a:r>
            <a:r>
              <a:rPr lang="en-US" dirty="0"/>
              <a:t> – Used to train the CNN model on tumor detection.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Validation Set (20%)</a:t>
            </a:r>
            <a:r>
              <a:rPr lang="en-US" dirty="0"/>
              <a:t> – Used to evaluate model performance and fine-tune hyperparameters.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of Dropout Layers to Prevent Overfitting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Randomly deactivates neurons during training to improve generalization.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Helps prevent the model from memorizing training data instead of learning meaningful features.</a:t>
            </a:r>
          </a:p>
          <a:p>
            <a:r>
              <a:rPr lang="en-US" b="1" dirty="0"/>
              <a:t>Loss Function &amp; Optimizer Used: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Loss Function:</a:t>
            </a:r>
            <a:r>
              <a:rPr lang="en-US" dirty="0"/>
              <a:t> Cross-Entropy Loss – Measures the difference between predicted and actual tumor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Optimizer:</a:t>
            </a:r>
            <a:r>
              <a:rPr lang="en-US" dirty="0"/>
              <a:t> Adam Optimizer – Efficiently updates weights to minimize loss and improve learning speed.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261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D9041-BE13-BE59-9FDB-9103A3404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475241-16B6-EEBB-4E9A-1E2C60AA1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40499" cy="3385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83D068-FD28-CB81-C56B-E90C6B07B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85129"/>
            <a:ext cx="6640499" cy="34728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FC777-8661-F66D-7BA4-98A2E887E35B}"/>
              </a:ext>
            </a:extLst>
          </p:cNvPr>
          <p:cNvSpPr txBox="1"/>
          <p:nvPr/>
        </p:nvSpPr>
        <p:spPr>
          <a:xfrm>
            <a:off x="6640498" y="900564"/>
            <a:ext cx="555150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Performance Analysis</a:t>
            </a:r>
          </a:p>
          <a:p>
            <a:r>
              <a:rPr lang="en-US" b="1" dirty="0"/>
              <a:t>Accuracy and Loss Trends Over Epochs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training accuracy steadily increases over the epochs, reaching above 93% by the final epoch.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validation accuracy follows a similar trend but exhibits slight fluctuations, stabilizing around 87%.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Loss consistently decreases, showing that the model is learning effectively.</a:t>
            </a:r>
          </a:p>
          <a:p>
            <a:r>
              <a:rPr lang="en-US" b="1" dirty="0"/>
              <a:t>Training vs. Validation Accuracy Comparison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gap between training and validation accuracy is minimal, suggesting good generalization.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Early epochs show a close correlation between training and validation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 training progresses, validation accuracy stabilizes while training accuracy continues increasing.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307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284B2-95EE-34C6-CBE8-08F9AB92E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7E7DE2-7F4A-4B38-A5C2-C4562FC28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56500" cy="33046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C003DD-159B-B056-09DB-2AD74252AD84}"/>
              </a:ext>
            </a:extLst>
          </p:cNvPr>
          <p:cNvSpPr txBox="1"/>
          <p:nvPr/>
        </p:nvSpPr>
        <p:spPr>
          <a:xfrm>
            <a:off x="5839326" y="200527"/>
            <a:ext cx="57430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Tumor Segmentation Results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Sample MRI Images with Detected Tumor Regions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provided grayscale MRI scan  represents a sample brain slice.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Bright and dark regions indicate different tissue densities, with potential tumor regions visible.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Before and After Segmentation Results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CNN model processes MRI images and segments the tumor regions by identifying high-risk areas.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Preprocessed MRI scans (before segmentation) are analyzed using convolutional layers.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8A5009-CF9D-3267-1FCD-E65B797C5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04674"/>
            <a:ext cx="5556499" cy="355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41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1CF07-1579-7554-030E-EEDECE6AA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BAA7D8-9CC7-AB95-9EF1-78FDD2CEF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21" y="1299410"/>
            <a:ext cx="5935579" cy="55585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569F63-B516-B243-BACD-2CE1EBC90B8E}"/>
              </a:ext>
            </a:extLst>
          </p:cNvPr>
          <p:cNvSpPr txBox="1"/>
          <p:nvPr/>
        </p:nvSpPr>
        <p:spPr>
          <a:xfrm>
            <a:off x="112295" y="320842"/>
            <a:ext cx="598370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Volume Analysis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Method for Calculating Tumor Volume in CNN</a:t>
            </a:r>
            <a:endParaRPr lang="en-US" dirty="0"/>
          </a:p>
          <a:p>
            <a:pPr marL="1143000" lvl="2" indent="-228600">
              <a:buFont typeface="+mj-lt"/>
              <a:buAutoNum type="arabicPeriod"/>
            </a:pPr>
            <a:r>
              <a:rPr lang="en-US" b="1" dirty="0"/>
              <a:t>Segmenting</a:t>
            </a:r>
            <a:r>
              <a:rPr lang="en-US" dirty="0"/>
              <a:t> the tumor region from MRI slices.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b="1" dirty="0"/>
              <a:t>Counting the number of pixels</a:t>
            </a:r>
            <a:r>
              <a:rPr lang="en-US" dirty="0"/>
              <a:t> corresponding to the tumor in each slice.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b="1" dirty="0"/>
              <a:t>Multiplying by voxel size</a:t>
            </a:r>
            <a:r>
              <a:rPr lang="en-US" dirty="0"/>
              <a:t> (determined by MRI scan resolution) to get real-world volume.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Importance of Volume Estimation in Treatment Planning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Helps doctors assess tumor progression over time.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Aids in determining radiation dosage and surgical planning.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Comparison with Manual Annotations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Traditional method: Radiologists manually annotate tumor regions, which is time-consuming and subjective.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CNN-based approach: Automates the process, reducing human error and inter-observer variability.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1499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C4082-C704-B9F5-AD64-84566461B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A630C3-D742-1634-5AAE-B8761D13E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2116BC-3C82-644A-A565-A607103BDCF2}"/>
              </a:ext>
            </a:extLst>
          </p:cNvPr>
          <p:cNvSpPr txBox="1"/>
          <p:nvPr/>
        </p:nvSpPr>
        <p:spPr>
          <a:xfrm>
            <a:off x="1" y="0"/>
            <a:ext cx="8426244" cy="424731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Summary of Key Findings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CNN-based tumor detection and segmentation offer significant improvements over manual and traditional methods.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Volume estimation enhances clinical decision-making.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proposed model achieves high accuracy and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Effectiveness of the Proposed Method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Automates the process, reducing the workload for radiologists.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Improves consistency in tumor detection and measurement.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Demonstrates strong generalization across MRI scans.</a:t>
            </a:r>
          </a:p>
          <a:p>
            <a:r>
              <a:rPr lang="en-US" b="1" dirty="0"/>
              <a:t>Future Research Directions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Enhancing model robustness with more diverse training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Integrating multi-modal imaging (e.g., CT, PET scans).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Exploring real-time implementation for clinical 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333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9702B-1875-7938-3571-8BC0CAADC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hank You Slide Royalty-Free Images, Stock Photos &amp; Pictures | Shutterstock">
            <a:extLst>
              <a:ext uri="{FF2B5EF4-FFF2-40B4-BE49-F238E27FC236}">
                <a16:creationId xmlns:a16="http://schemas.microsoft.com/office/drawing/2014/main" id="{90D64D87-9EC5-8342-20A2-C5969D3C46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6"/>
          <a:stretch/>
        </p:blipFill>
        <p:spPr bwMode="auto">
          <a:xfrm>
            <a:off x="-108155" y="0"/>
            <a:ext cx="12388645" cy="725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64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EC418-4129-6897-41E0-CE424F946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A3006E-5EB2-5D52-7076-C52146AE5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21398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6E8568-3E3C-66E4-1898-1552A8230F18}"/>
              </a:ext>
            </a:extLst>
          </p:cNvPr>
          <p:cNvSpPr txBox="1"/>
          <p:nvPr/>
        </p:nvSpPr>
        <p:spPr>
          <a:xfrm>
            <a:off x="6381135" y="1317523"/>
            <a:ext cx="56633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Brain Tumors</a:t>
            </a:r>
            <a:r>
              <a:rPr lang="en-US" dirty="0"/>
              <a:t>: Abnormal cell growth in the brain, which can be benign or malignant. Early detection is crucial for effective treatment.</a:t>
            </a:r>
          </a:p>
          <a:p>
            <a:r>
              <a:rPr lang="en-US" b="1" dirty="0"/>
              <a:t>Importance of Early Detection</a:t>
            </a:r>
            <a:r>
              <a:rPr lang="en-US" dirty="0"/>
              <a:t>: Timely diagnosis improves survival rates and treatment outcomes. Delayed detection can lead to severe complications.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Role of AI &amp; Deep Learning</a:t>
            </a:r>
            <a:r>
              <a:rPr lang="en-I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AI-powered models enhance medical imaging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CNNs and deep learning techniques help in accurate </a:t>
            </a:r>
            <a:r>
              <a:rPr lang="en-IN" dirty="0" err="1"/>
              <a:t>tumor</a:t>
            </a:r>
            <a:r>
              <a:rPr lang="en-IN" dirty="0"/>
              <a:t> classification and segmentation.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Automating diagnosis reduces human error and speeds up medical assessments.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728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3D271-7303-7AC8-53A7-0CE7B50EC10C}"/>
              </a:ext>
            </a:extLst>
          </p:cNvPr>
          <p:cNvSpPr txBox="1"/>
          <p:nvPr/>
        </p:nvSpPr>
        <p:spPr>
          <a:xfrm>
            <a:off x="6449961" y="1465006"/>
            <a:ext cx="56142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Challenges in Brain Tumor Detection: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Brain tumors vary in shape, size, and location, making detection difficult.</a:t>
            </a:r>
          </a:p>
          <a:p>
            <a:r>
              <a:rPr lang="en-US" b="1" dirty="0"/>
              <a:t>Expert-Dependent Interpretation: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Diagnosis relies on radiologists, leading to potential variability in assessments.</a:t>
            </a:r>
          </a:p>
          <a:p>
            <a:r>
              <a:rPr lang="en-US" b="1" dirty="0"/>
              <a:t>High False-Positive/Negative Rates: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Misclassification can lead to unnecessary treatments or missed diagnoses.</a:t>
            </a:r>
          </a:p>
          <a:p>
            <a:r>
              <a:rPr lang="en-US" b="1" dirty="0"/>
              <a:t>Time-Consuming Manual Analysis: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MRI and CT scan evaluations require significant time and expertise.</a:t>
            </a:r>
          </a:p>
          <a:p>
            <a:r>
              <a:rPr lang="en-US" b="1" dirty="0"/>
              <a:t>Need for Automated Deep Learning-Based Solutions: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 can enhance accuracy, reduce workload, and provide faster diagnoses.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9A4D64-06E9-2CA7-1D3A-E19E418DB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" y="0"/>
            <a:ext cx="64489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07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738E2-752B-2369-D417-281D27871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643547-1DD5-A36E-7AF6-D61B5E364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969" y="0"/>
            <a:ext cx="725103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42FBAF-EDAC-0E45-22EE-3489C62C87EB}"/>
              </a:ext>
            </a:extLst>
          </p:cNvPr>
          <p:cNvSpPr txBox="1"/>
          <p:nvPr/>
        </p:nvSpPr>
        <p:spPr>
          <a:xfrm>
            <a:off x="128337" y="673768"/>
            <a:ext cx="463616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Objectives:</a:t>
            </a:r>
            <a:endParaRPr lang="en-US" b="1" dirty="0"/>
          </a:p>
          <a:p>
            <a:r>
              <a:rPr lang="en-US" b="1" dirty="0"/>
              <a:t>Develop a CNN-Based Model for Accurate Tumor Detection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Design and train a deep learning model to identify brain tumors in medical images.</a:t>
            </a:r>
          </a:p>
          <a:p>
            <a:r>
              <a:rPr lang="en-US" b="1" dirty="0"/>
              <a:t>Classify Tumor Types (Benign vs. Malignant)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Differentiate between benign and malignant tumors to aid clinical decision-making.</a:t>
            </a:r>
          </a:p>
          <a:p>
            <a:r>
              <a:rPr lang="en-US" b="1" dirty="0"/>
              <a:t>Estimate Tumor Volume for Clinical Insights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quantitative measurements to assist in treatment planning and progression monitoring.</a:t>
            </a:r>
          </a:p>
          <a:p>
            <a:r>
              <a:rPr lang="en-US" b="1" dirty="0"/>
              <a:t>Improve Diagnosis Speed and Accuracy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 manual analysis time and enhance diagnostic precision through automation.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98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1CDC0-A387-A21E-FCF3-BCE370138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B0CA51-FEFA-B192-8333-9007A5E38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82328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67C7B4-8291-A748-39BD-3009DAC6B7A0}"/>
              </a:ext>
            </a:extLst>
          </p:cNvPr>
          <p:cNvSpPr txBox="1"/>
          <p:nvPr/>
        </p:nvSpPr>
        <p:spPr>
          <a:xfrm>
            <a:off x="5903495" y="1235242"/>
            <a:ext cx="61762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Background of Brain </a:t>
            </a:r>
            <a:r>
              <a:rPr lang="en-IN" b="1" dirty="0" err="1"/>
              <a:t>Tumors</a:t>
            </a:r>
            <a:r>
              <a:rPr lang="en-IN" b="1" dirty="0"/>
              <a:t>:</a:t>
            </a:r>
            <a:endParaRPr lang="en-US" b="1" dirty="0"/>
          </a:p>
          <a:p>
            <a:r>
              <a:rPr lang="en-US" b="1" dirty="0"/>
              <a:t>Definition and Types of Brain Tumors: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Brain tumors are abnormal growths of cells in the brain.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They can be classified into </a:t>
            </a:r>
            <a:r>
              <a:rPr lang="en-US" b="1" dirty="0"/>
              <a:t>primary tumors</a:t>
            </a:r>
            <a:r>
              <a:rPr lang="en-US" dirty="0"/>
              <a:t> (originating in the brain) and </a:t>
            </a:r>
            <a:r>
              <a:rPr lang="en-US" b="1" dirty="0"/>
              <a:t>secondary tumors</a:t>
            </a:r>
            <a:r>
              <a:rPr lang="en-US" dirty="0"/>
              <a:t> (metastasized from other body parts).</a:t>
            </a:r>
          </a:p>
          <a:p>
            <a:r>
              <a:rPr lang="en-IN" b="1" dirty="0"/>
              <a:t>Difference Between Benign and Malignant </a:t>
            </a:r>
            <a:r>
              <a:rPr lang="en-IN" b="1" dirty="0" err="1"/>
              <a:t>Tumors</a:t>
            </a:r>
            <a:r>
              <a:rPr lang="en-IN" b="1" dirty="0"/>
              <a:t>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Benign </a:t>
            </a:r>
            <a:r>
              <a:rPr lang="en-IN" b="1" dirty="0" err="1"/>
              <a:t>Tumors</a:t>
            </a:r>
            <a:r>
              <a:rPr lang="en-IN" b="1" dirty="0"/>
              <a:t>:</a:t>
            </a:r>
            <a:r>
              <a:rPr lang="en-IN" dirty="0"/>
              <a:t> Non-cancerous, slow-growing, and less likely to spread. Examples: Meningiomas, Pilocytic </a:t>
            </a:r>
            <a:r>
              <a:rPr lang="en-IN" dirty="0" err="1"/>
              <a:t>Astrocytomas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Malignant </a:t>
            </a:r>
            <a:r>
              <a:rPr lang="en-IN" b="1" dirty="0" err="1"/>
              <a:t>Tumors</a:t>
            </a:r>
            <a:r>
              <a:rPr lang="en-IN" b="1" dirty="0"/>
              <a:t>:</a:t>
            </a:r>
            <a:r>
              <a:rPr lang="en-IN" dirty="0"/>
              <a:t> Cancerous, aggressive, and can invade surrounding tissues. Examples: Glioblastomas, Medulloblastomas.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449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C2F7B-0B72-C4E3-3A45-C14946BF6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A2DD1F-B37F-6DE0-B47E-0B1A4E5D1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0185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F5FBBB-7BC4-9E25-D4BB-1755657E29CE}"/>
              </a:ext>
            </a:extLst>
          </p:cNvPr>
          <p:cNvSpPr txBox="1"/>
          <p:nvPr/>
        </p:nvSpPr>
        <p:spPr>
          <a:xfrm>
            <a:off x="6946232" y="1507958"/>
            <a:ext cx="50853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WHO Grading System (Grades I–IV):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Grade I</a:t>
            </a:r>
            <a:r>
              <a:rPr lang="en-IN" dirty="0"/>
              <a:t> – Least aggressive, slow-growing (e.g., Pilocytic Astrocytoma).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Grade II</a:t>
            </a:r>
            <a:r>
              <a:rPr lang="en-IN" dirty="0"/>
              <a:t> – Slow-growing but can progress to higher grades (e.g., Diffuse Astrocytoma).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Grade III</a:t>
            </a:r>
            <a:r>
              <a:rPr lang="en-IN" dirty="0"/>
              <a:t> – Malignant, actively growing (e.g., Anaplastic Astrocytoma).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Grade IV</a:t>
            </a:r>
            <a:r>
              <a:rPr lang="en-IN" dirty="0"/>
              <a:t> – Most aggressive, highly malignant (e.g., Glioblastoma Multiforme).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7514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81F98-D7A0-7BFB-84E9-ABFB022D0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4156A5-8B90-9EFE-F51A-3D9709DB7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4317" y="1315453"/>
            <a:ext cx="6737684" cy="55425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9B02EC-8944-170C-FF51-69617ED78876}"/>
              </a:ext>
            </a:extLst>
          </p:cNvPr>
          <p:cNvSpPr txBox="1"/>
          <p:nvPr/>
        </p:nvSpPr>
        <p:spPr>
          <a:xfrm>
            <a:off x="160421" y="240632"/>
            <a:ext cx="516555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Traditional Detection Methods: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MRI and CT Scans as Standard Methods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Magnetic Resonance Imaging (MRI):</a:t>
            </a:r>
            <a:r>
              <a:rPr lang="en-US" dirty="0"/>
              <a:t> Provides high-resolution images of soft tissues, commonly used for brain tumor detection.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Computed Tomography (CT):</a:t>
            </a:r>
            <a:r>
              <a:rPr lang="en-US" dirty="0"/>
              <a:t> Uses X-rays to create detailed cross-sectional images, often used in emergency cases.</a:t>
            </a:r>
          </a:p>
          <a:p>
            <a:r>
              <a:rPr lang="en-US" b="1" dirty="0"/>
              <a:t>Challenges with Manual Diagnosis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Requires Expert Radiologists: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Skilled professionals are needed to interpret scans accurately.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Time-Intensive: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Manual review of multiple scan slices is slow and labor-intensive.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Subjective Variations in Interpretation: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Different radiologists may have varying assessments, leading to inconsistencies.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Small or early-stage tumors might be overlooked.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1949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50892-2CB6-2B8A-0536-5BB9692BC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E969EF-B3F3-F27F-78DF-2004E236A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683393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1239E5-346B-71A8-C8B3-7650748F57C3}"/>
              </a:ext>
            </a:extLst>
          </p:cNvPr>
          <p:cNvSpPr txBox="1"/>
          <p:nvPr/>
        </p:nvSpPr>
        <p:spPr>
          <a:xfrm>
            <a:off x="6833936" y="1331495"/>
            <a:ext cx="53580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Role of AI &amp; CNN in Medical Imaging: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Overview of Deep Learning in Healthcare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AI-driven models assist in medical imaging, improving diagnostic accuracy and efficiency.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Deep learning helps in disease detection, classification, and prognosis prediction.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Why CNNs for Brain Tumor Detection?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Feature Extraction:</a:t>
            </a:r>
            <a:r>
              <a:rPr lang="en-US" dirty="0"/>
              <a:t> Automatically learns patterns from medical images, detecting tumors with minimal preprocessing.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High Accuracy:</a:t>
            </a:r>
            <a:r>
              <a:rPr lang="en-US" dirty="0"/>
              <a:t> Outperforms traditional methods by identifying subtle tumor characteristics.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3266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E0DEC-1E58-0DF8-DE4F-D1C50F8EC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17058C-23A2-045A-0260-C8C302F11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495" y="0"/>
            <a:ext cx="628850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7912DD-BFBE-78E9-04AD-50DCAD9CA4F6}"/>
              </a:ext>
            </a:extLst>
          </p:cNvPr>
          <p:cNvSpPr txBox="1"/>
          <p:nvPr/>
        </p:nvSpPr>
        <p:spPr>
          <a:xfrm>
            <a:off x="144379" y="382422"/>
            <a:ext cx="56147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Dataset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Kaggle Brain </a:t>
            </a:r>
            <a:r>
              <a:rPr lang="en-IN" b="1" dirty="0" err="1"/>
              <a:t>Tumor</a:t>
            </a:r>
            <a:r>
              <a:rPr lang="en-IN" b="1" dirty="0"/>
              <a:t> MRI Dataset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 publicly available dataset containing MRI scans </a:t>
            </a:r>
            <a:r>
              <a:rPr lang="en-IN" dirty="0" err="1"/>
              <a:t>labeled</a:t>
            </a:r>
            <a:r>
              <a:rPr lang="en-IN" dirty="0"/>
              <a:t> for </a:t>
            </a:r>
            <a:r>
              <a:rPr lang="en-IN" dirty="0" err="1"/>
              <a:t>tumor</a:t>
            </a:r>
            <a:r>
              <a:rPr lang="en-IN" dirty="0"/>
              <a:t>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Types of Images Included:</a:t>
            </a:r>
          </a:p>
          <a:p>
            <a:r>
              <a:rPr lang="en-IN" b="1" dirty="0"/>
              <a:t>Glioma</a:t>
            </a:r>
          </a:p>
          <a:p>
            <a:r>
              <a:rPr lang="en-IN" b="1" dirty="0"/>
              <a:t>Meningioma</a:t>
            </a:r>
          </a:p>
          <a:p>
            <a:r>
              <a:rPr lang="en-IN" b="1" dirty="0" err="1"/>
              <a:t>Pitutary</a:t>
            </a:r>
            <a:endParaRPr lang="en-IN" b="1" dirty="0"/>
          </a:p>
          <a:p>
            <a:r>
              <a:rPr lang="en-IN" b="1" dirty="0"/>
              <a:t>No tumour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Tumor</a:t>
            </a:r>
            <a:r>
              <a:rPr lang="en-IN" b="1" dirty="0"/>
              <a:t> vs. Non-</a:t>
            </a:r>
            <a:r>
              <a:rPr lang="en-IN" b="1" dirty="0" err="1"/>
              <a:t>Tumor</a:t>
            </a:r>
            <a:r>
              <a:rPr lang="en-IN" b="1" dirty="0"/>
              <a:t> Images: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Dataset includes both </a:t>
            </a:r>
            <a:r>
              <a:rPr lang="en-IN" b="1" dirty="0" err="1"/>
              <a:t>tumor</a:t>
            </a:r>
            <a:r>
              <a:rPr lang="en-IN" b="1" dirty="0"/>
              <a:t>-positive</a:t>
            </a:r>
            <a:r>
              <a:rPr lang="en-IN" dirty="0"/>
              <a:t> and </a:t>
            </a:r>
            <a:r>
              <a:rPr lang="en-IN" b="1" dirty="0" err="1"/>
              <a:t>tumor</a:t>
            </a:r>
            <a:r>
              <a:rPr lang="en-IN" b="1" dirty="0"/>
              <a:t>-negative</a:t>
            </a:r>
            <a:r>
              <a:rPr lang="en-IN" dirty="0"/>
              <a:t> MRI scans for balanced learning.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0868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319</TotalTime>
  <Words>1335</Words>
  <Application>Microsoft Office PowerPoint</Application>
  <PresentationFormat>Widescreen</PresentationFormat>
  <Paragraphs>144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Likhith J</dc:creator>
  <cp:lastModifiedBy>Likhith J</cp:lastModifiedBy>
  <cp:revision>13</cp:revision>
  <dcterms:created xsi:type="dcterms:W3CDTF">2025-02-09T19:54:17Z</dcterms:created>
  <dcterms:modified xsi:type="dcterms:W3CDTF">2025-02-14T10:43:39Z</dcterms:modified>
</cp:coreProperties>
</file>