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4" r:id="rId16"/>
    <p:sldId id="265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1752600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+mj-lt"/>
              </a:rPr>
              <a:t>---</a:t>
            </a:r>
          </a:p>
          <a:p>
            <a:r>
              <a:rPr lang="en-US" sz="1200" dirty="0" smtClean="0">
                <a:latin typeface="+mj-lt"/>
              </a:rPr>
              <a:t>title: "</a:t>
            </a:r>
            <a:r>
              <a:rPr lang="en-US" sz="1200" dirty="0" err="1" smtClean="0">
                <a:latin typeface="+mj-lt"/>
              </a:rPr>
              <a:t>Assignment_Clusters</a:t>
            </a:r>
            <a:r>
              <a:rPr lang="en-US" sz="1200" dirty="0" smtClean="0">
                <a:latin typeface="+mj-lt"/>
              </a:rPr>
              <a:t>"</a:t>
            </a:r>
          </a:p>
          <a:p>
            <a:r>
              <a:rPr lang="en-US" sz="1200" dirty="0" smtClean="0">
                <a:latin typeface="+mj-lt"/>
              </a:rPr>
              <a:t>author: "</a:t>
            </a:r>
            <a:r>
              <a:rPr lang="en-US" sz="1200" dirty="0" err="1" smtClean="0">
                <a:latin typeface="+mj-lt"/>
              </a:rPr>
              <a:t>Veeranna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dirty="0" err="1" smtClean="0">
                <a:latin typeface="+mj-lt"/>
              </a:rPr>
              <a:t>Hanamashetti</a:t>
            </a:r>
            <a:r>
              <a:rPr lang="en-US" sz="1200" dirty="0" smtClean="0">
                <a:latin typeface="+mj-lt"/>
              </a:rPr>
              <a:t>"</a:t>
            </a:r>
          </a:p>
          <a:p>
            <a:r>
              <a:rPr lang="en-US" sz="1200" dirty="0" smtClean="0">
                <a:latin typeface="+mj-lt"/>
              </a:rPr>
              <a:t>date: "Thursday, April 02, 2015"</a:t>
            </a:r>
          </a:p>
          <a:p>
            <a:r>
              <a:rPr lang="en-US" sz="1200" dirty="0" smtClean="0">
                <a:latin typeface="+mj-lt"/>
              </a:rPr>
              <a:t>output: </a:t>
            </a:r>
            <a:r>
              <a:rPr lang="en-US" sz="1200" dirty="0" err="1" smtClean="0">
                <a:latin typeface="+mj-lt"/>
              </a:rPr>
              <a:t>html_document</a:t>
            </a:r>
            <a:endParaRPr lang="en-US" sz="1200" dirty="0" smtClean="0">
              <a:latin typeface="+mj-lt"/>
            </a:endParaRPr>
          </a:p>
          <a:p>
            <a:r>
              <a:rPr lang="en-US" sz="1200" dirty="0" smtClean="0">
                <a:latin typeface="+mj-lt"/>
              </a:rPr>
              <a:t>---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" y="152400"/>
            <a:ext cx="8641080" cy="658368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13" y="1814513"/>
            <a:ext cx="70389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ular Callout 3"/>
          <p:cNvSpPr/>
          <p:nvPr/>
        </p:nvSpPr>
        <p:spPr>
          <a:xfrm>
            <a:off x="4114800" y="4419600"/>
            <a:ext cx="3886200" cy="1219200"/>
          </a:xfrm>
          <a:prstGeom prst="wedgeRectCallout">
            <a:avLst>
              <a:gd name="adj1" fmla="val -61468"/>
              <a:gd name="adj2" fmla="val -2083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Except for the cluster number 5, other clusters have considerable size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514350"/>
            <a:ext cx="70485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738188"/>
            <a:ext cx="701992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ular Callout 3"/>
          <p:cNvSpPr/>
          <p:nvPr/>
        </p:nvSpPr>
        <p:spPr>
          <a:xfrm>
            <a:off x="5029200" y="4876800"/>
            <a:ext cx="3429000" cy="1219200"/>
          </a:xfrm>
          <a:prstGeom prst="wedgeRectCallout">
            <a:avLst>
              <a:gd name="adj1" fmla="val -67647"/>
              <a:gd name="adj2" fmla="val -2462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ratio 69.5% is indicating that still number of clusters can be increased for further better (closer) grouping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2014538"/>
            <a:ext cx="70294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ular Callout 3"/>
          <p:cNvSpPr/>
          <p:nvPr/>
        </p:nvSpPr>
        <p:spPr>
          <a:xfrm>
            <a:off x="2895600" y="5105400"/>
            <a:ext cx="4038600" cy="1219200"/>
          </a:xfrm>
          <a:prstGeom prst="wedgeRectCallout">
            <a:avLst>
              <a:gd name="adj1" fmla="val -25454"/>
              <a:gd name="adj2" fmla="val -9128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Cluster indexes from hierarchical and </a:t>
            </a:r>
            <a:r>
              <a:rPr lang="en-US" sz="1400" dirty="0" err="1" smtClean="0">
                <a:solidFill>
                  <a:schemeClr val="tx1"/>
                </a:solidFill>
              </a:rPr>
              <a:t>kmeans</a:t>
            </a:r>
            <a:r>
              <a:rPr lang="en-US" sz="1400" dirty="0" smtClean="0">
                <a:solidFill>
                  <a:schemeClr val="tx1"/>
                </a:solidFill>
              </a:rPr>
              <a:t> clustering are showing that, in many cases data points have shifted the clusters. This may be an indicator of refinement in </a:t>
            </a:r>
            <a:r>
              <a:rPr lang="en-US" sz="1400" dirty="0" err="1" smtClean="0">
                <a:solidFill>
                  <a:schemeClr val="tx1"/>
                </a:solidFill>
              </a:rPr>
              <a:t>kmeans</a:t>
            </a:r>
            <a:r>
              <a:rPr lang="en-US" sz="1400" dirty="0" smtClean="0">
                <a:solidFill>
                  <a:schemeClr val="tx1"/>
                </a:solidFill>
              </a:rPr>
              <a:t> algorithm over </a:t>
            </a:r>
            <a:r>
              <a:rPr lang="en-US" sz="1400" dirty="0" err="1" smtClean="0">
                <a:solidFill>
                  <a:schemeClr val="tx1"/>
                </a:solidFill>
              </a:rPr>
              <a:t>hcluster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328613"/>
            <a:ext cx="705802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Approach: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1200" dirty="0" smtClean="0"/>
              <a:t>Hierarchical clustering is performed first. 5 cluster groups seems to be a meaningful division.</a:t>
            </a:r>
          </a:p>
          <a:p>
            <a:r>
              <a:rPr lang="en-US" sz="1200" dirty="0" smtClean="0"/>
              <a:t>Cluster centers based on hierarchical approach (for centers=5)  are taken and fed into </a:t>
            </a:r>
            <a:r>
              <a:rPr lang="en-US" sz="1200" dirty="0" err="1" smtClean="0"/>
              <a:t>kmeans</a:t>
            </a:r>
            <a:r>
              <a:rPr lang="en-US" sz="1200" dirty="0" smtClean="0"/>
              <a:t> algorithm for refinement.</a:t>
            </a:r>
          </a:p>
          <a:p>
            <a:r>
              <a:rPr lang="en-US" sz="1200" dirty="0" smtClean="0"/>
              <a:t>Cluster profile properties have been calculated using suitable code (but not presented in tabular presentation format in this assignment)</a:t>
            </a:r>
          </a:p>
          <a:p>
            <a:r>
              <a:rPr lang="en-US" sz="1200" dirty="0" smtClean="0"/>
              <a:t>Insights are not explicitly explained here (as the case is same as that used in videos and insights are similar)</a:t>
            </a:r>
          </a:p>
          <a:p>
            <a:r>
              <a:rPr lang="en-US" sz="1200" dirty="0" smtClean="0"/>
              <a:t>Knit html is not working due to stack overflow. So screen shots of code chunks and some plots have been showcased in this ppt. Also </a:t>
            </a:r>
            <a:r>
              <a:rPr lang="en-US" sz="1200" dirty="0" err="1" smtClean="0"/>
              <a:t>Rmd</a:t>
            </a:r>
            <a:r>
              <a:rPr lang="en-US" sz="1200" dirty="0" smtClean="0"/>
              <a:t> (r markdown file)  is attached in the mail.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000125"/>
            <a:ext cx="7086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862013"/>
            <a:ext cx="70580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438400"/>
            <a:ext cx="70580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467" y="228600"/>
            <a:ext cx="8527733" cy="64008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1838325"/>
            <a:ext cx="69913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13" y="1166813"/>
            <a:ext cx="70389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ular Callout 3"/>
          <p:cNvSpPr/>
          <p:nvPr/>
        </p:nvSpPr>
        <p:spPr>
          <a:xfrm>
            <a:off x="3810000" y="2667000"/>
            <a:ext cx="3886200" cy="1828800"/>
          </a:xfrm>
          <a:prstGeom prst="wedgeRectCallout">
            <a:avLst>
              <a:gd name="adj1" fmla="val -61468"/>
              <a:gd name="adj2" fmla="val -2083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Movement  (reallocation) of data points between the clusters as the number of clusters are increased can be seen here. 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2566988"/>
            <a:ext cx="71247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1604</TotalTime>
  <Words>234</Words>
  <Application>Microsoft Office PowerPoint</Application>
  <PresentationFormat>On-screen Show (4:3)</PresentationFormat>
  <Paragraphs>16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</vt:lpstr>
      <vt:lpstr>Slide 1</vt:lpstr>
      <vt:lpstr>Approach: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Bosch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vah4cob</dc:creator>
  <cp:lastModifiedBy>vah4cob</cp:lastModifiedBy>
  <cp:revision>46</cp:revision>
  <dcterms:created xsi:type="dcterms:W3CDTF">2015-04-02T07:43:22Z</dcterms:created>
  <dcterms:modified xsi:type="dcterms:W3CDTF">2015-04-03T10:27:23Z</dcterms:modified>
</cp:coreProperties>
</file>