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6" r:id="rId2"/>
    <p:sldId id="259" r:id="rId3"/>
    <p:sldId id="258" r:id="rId4"/>
    <p:sldId id="257" r:id="rId5"/>
    <p:sldId id="265" r:id="rId6"/>
    <p:sldId id="271" r:id="rId7"/>
    <p:sldId id="262" r:id="rId8"/>
    <p:sldId id="261" r:id="rId9"/>
    <p:sldId id="260" r:id="rId10"/>
    <p:sldId id="263" r:id="rId11"/>
    <p:sldId id="264" r:id="rId12"/>
    <p:sldId id="266" r:id="rId13"/>
    <p:sldId id="302" r:id="rId14"/>
    <p:sldId id="303" r:id="rId15"/>
    <p:sldId id="304" r:id="rId16"/>
    <p:sldId id="305" r:id="rId17"/>
    <p:sldId id="306" r:id="rId18"/>
    <p:sldId id="307" r:id="rId19"/>
    <p:sldId id="308" r:id="rId20"/>
    <p:sldId id="309" r:id="rId21"/>
    <p:sldId id="310" r:id="rId22"/>
    <p:sldId id="311" r:id="rId23"/>
    <p:sldId id="312" r:id="rId24"/>
    <p:sldId id="299" r:id="rId25"/>
    <p:sldId id="300" r:id="rId26"/>
    <p:sldId id="301" r:id="rId27"/>
    <p:sldId id="313" r:id="rId28"/>
    <p:sldId id="314" r:id="rId29"/>
    <p:sldId id="267" r:id="rId30"/>
    <p:sldId id="315" r:id="rId31"/>
    <p:sldId id="316" r:id="rId32"/>
    <p:sldId id="323" r:id="rId33"/>
    <p:sldId id="324" r:id="rId34"/>
    <p:sldId id="325" r:id="rId35"/>
    <p:sldId id="326" r:id="rId36"/>
    <p:sldId id="32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amsung\Desktop\Horse%20racing%20variables.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samsung\Desktop\Horse%20racing%20variables.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samsung\Desktop\Horse%20racing%20variables.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samsung\Desktop\Horse%20racing%20variable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amsung\Desktop\Horse%20racing%20variable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samsung\Desktop\Horse%20racing%20variable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samsung\Desktop\Horse%20racing%20variable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samsung\Desktop\Horse%20racing%20variable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samsung\Desktop\Horse%20racing%20variable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samsung\Desktop\Horse%20racing%20variables.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samsung\Desktop\Horse%20racing%20variables.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samsung\Desktop\Horse%20racing%20variabl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a:pPr>
            <a:r>
              <a:rPr lang="en-US" sz="1800"/>
              <a:t>Races (numbers and percentages) vs Track Id</a:t>
            </a:r>
          </a:p>
        </c:rich>
      </c:tx>
      <c:layout/>
      <c:overlay val="0"/>
    </c:title>
    <c:autoTitleDeleted val="0"/>
    <c:plotArea>
      <c:layout/>
      <c:barChart>
        <c:barDir val="col"/>
        <c:grouping val="clustered"/>
        <c:varyColors val="0"/>
        <c:ser>
          <c:idx val="0"/>
          <c:order val="0"/>
          <c:tx>
            <c:strRef>
              <c:f>'Track id'!$B$1</c:f>
              <c:strCache>
                <c:ptCount val="1"/>
                <c:pt idx="0">
                  <c:v>Number of Races</c:v>
                </c:pt>
              </c:strCache>
            </c:strRef>
          </c:tx>
          <c:invertIfNegative val="0"/>
          <c:cat>
            <c:strRef>
              <c:f>'Track id'!$A$2:$A$4</c:f>
              <c:strCache>
                <c:ptCount val="3"/>
                <c:pt idx="0">
                  <c:v>XXX</c:v>
                </c:pt>
                <c:pt idx="1">
                  <c:v>YYY</c:v>
                </c:pt>
                <c:pt idx="2">
                  <c:v>ZZZ</c:v>
                </c:pt>
              </c:strCache>
            </c:strRef>
          </c:cat>
          <c:val>
            <c:numRef>
              <c:f>'Track id'!$B$2:$B$4</c:f>
              <c:numCache>
                <c:formatCode>General</c:formatCode>
                <c:ptCount val="3"/>
                <c:pt idx="0">
                  <c:v>492</c:v>
                </c:pt>
                <c:pt idx="1">
                  <c:v>65</c:v>
                </c:pt>
                <c:pt idx="2">
                  <c:v>217</c:v>
                </c:pt>
              </c:numCache>
            </c:numRef>
          </c:val>
        </c:ser>
        <c:ser>
          <c:idx val="1"/>
          <c:order val="1"/>
          <c:tx>
            <c:strRef>
              <c:f>'Track id'!$C$1</c:f>
              <c:strCache>
                <c:ptCount val="1"/>
                <c:pt idx="0">
                  <c:v>Percentage</c:v>
                </c:pt>
              </c:strCache>
            </c:strRef>
          </c:tx>
          <c:invertIfNegative val="0"/>
          <c:cat>
            <c:strRef>
              <c:f>'Track id'!$A$2:$A$4</c:f>
              <c:strCache>
                <c:ptCount val="3"/>
                <c:pt idx="0">
                  <c:v>XXX</c:v>
                </c:pt>
                <c:pt idx="1">
                  <c:v>YYY</c:v>
                </c:pt>
                <c:pt idx="2">
                  <c:v>ZZZ</c:v>
                </c:pt>
              </c:strCache>
            </c:strRef>
          </c:cat>
          <c:val>
            <c:numRef>
              <c:f>'Track id'!$C$2:$C$4</c:f>
              <c:numCache>
                <c:formatCode>0.00</c:formatCode>
                <c:ptCount val="3"/>
                <c:pt idx="0">
                  <c:v>63.565891472868216</c:v>
                </c:pt>
                <c:pt idx="1">
                  <c:v>8.3979328165374678</c:v>
                </c:pt>
                <c:pt idx="2">
                  <c:v>28.036175710594314</c:v>
                </c:pt>
              </c:numCache>
            </c:numRef>
          </c:val>
        </c:ser>
        <c:dLbls>
          <c:showLegendKey val="0"/>
          <c:showVal val="0"/>
          <c:showCatName val="0"/>
          <c:showSerName val="0"/>
          <c:showPercent val="0"/>
          <c:showBubbleSize val="0"/>
        </c:dLbls>
        <c:gapWidth val="150"/>
        <c:axId val="90578304"/>
        <c:axId val="91583616"/>
      </c:barChart>
      <c:catAx>
        <c:axId val="90578304"/>
        <c:scaling>
          <c:orientation val="minMax"/>
        </c:scaling>
        <c:delete val="0"/>
        <c:axPos val="b"/>
        <c:majorTickMark val="none"/>
        <c:minorTickMark val="none"/>
        <c:tickLblPos val="nextTo"/>
        <c:crossAx val="91583616"/>
        <c:crosses val="autoZero"/>
        <c:auto val="1"/>
        <c:lblAlgn val="ctr"/>
        <c:lblOffset val="100"/>
        <c:noMultiLvlLbl val="0"/>
      </c:catAx>
      <c:valAx>
        <c:axId val="91583616"/>
        <c:scaling>
          <c:orientation val="minMax"/>
        </c:scaling>
        <c:delete val="0"/>
        <c:axPos val="l"/>
        <c:majorGridlines/>
        <c:title>
          <c:tx>
            <c:rich>
              <a:bodyPr/>
              <a:lstStyle/>
              <a:p>
                <a:pPr>
                  <a:defRPr sz="1200"/>
                </a:pPr>
                <a:r>
                  <a:rPr lang="en-US" sz="1200"/>
                  <a:t>Races</a:t>
                </a:r>
              </a:p>
            </c:rich>
          </c:tx>
          <c:layout/>
          <c:overlay val="0"/>
        </c:title>
        <c:numFmt formatCode="General" sourceLinked="1"/>
        <c:majorTickMark val="none"/>
        <c:minorTickMark val="none"/>
        <c:tickLblPos val="nextTo"/>
        <c:txPr>
          <a:bodyPr/>
          <a:lstStyle/>
          <a:p>
            <a:pPr>
              <a:defRPr sz="1200"/>
            </a:pPr>
            <a:endParaRPr lang="en-US"/>
          </a:p>
        </c:txPr>
        <c:crossAx val="90578304"/>
        <c:crosses val="autoZero"/>
        <c:crossBetween val="between"/>
      </c:valAx>
      <c:dTable>
        <c:showHorzBorder val="1"/>
        <c:showVertBorder val="1"/>
        <c:showOutline val="1"/>
        <c:showKeys val="1"/>
        <c:txPr>
          <a:bodyPr/>
          <a:lstStyle/>
          <a:p>
            <a:pPr rtl="0">
              <a:defRPr sz="1200"/>
            </a:pPr>
            <a:endParaRPr lang="en-US"/>
          </a:p>
        </c:txPr>
      </c:dTable>
    </c:plotArea>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000"/>
            </a:pPr>
            <a:r>
              <a:rPr lang="en-US" sz="2000"/>
              <a:t>Track condition vs Number of races</a:t>
            </a:r>
          </a:p>
        </c:rich>
      </c:tx>
      <c:layout/>
      <c:overlay val="0"/>
    </c:title>
    <c:autoTitleDeleted val="0"/>
    <c:plotArea>
      <c:layout/>
      <c:barChart>
        <c:barDir val="col"/>
        <c:grouping val="clustered"/>
        <c:varyColors val="0"/>
        <c:ser>
          <c:idx val="0"/>
          <c:order val="0"/>
          <c:tx>
            <c:strRef>
              <c:f>'Track condition'!$C$2</c:f>
              <c:strCache>
                <c:ptCount val="1"/>
                <c:pt idx="0">
                  <c:v>Number of Races</c:v>
                </c:pt>
              </c:strCache>
            </c:strRef>
          </c:tx>
          <c:invertIfNegative val="0"/>
          <c:cat>
            <c:strRef>
              <c:f>'Track condition'!$B$3:$B$9</c:f>
              <c:strCache>
                <c:ptCount val="7"/>
                <c:pt idx="0">
                  <c:v>FM</c:v>
                </c:pt>
                <c:pt idx="1">
                  <c:v>FT</c:v>
                </c:pt>
                <c:pt idx="2">
                  <c:v>GD</c:v>
                </c:pt>
                <c:pt idx="3">
                  <c:v>MY</c:v>
                </c:pt>
                <c:pt idx="4">
                  <c:v>SY</c:v>
                </c:pt>
                <c:pt idx="5">
                  <c:v>WF</c:v>
                </c:pt>
                <c:pt idx="6">
                  <c:v>YL</c:v>
                </c:pt>
              </c:strCache>
            </c:strRef>
          </c:cat>
          <c:val>
            <c:numRef>
              <c:f>'Track condition'!$C$3:$C$9</c:f>
              <c:numCache>
                <c:formatCode>General</c:formatCode>
                <c:ptCount val="7"/>
                <c:pt idx="0">
                  <c:v>86</c:v>
                </c:pt>
                <c:pt idx="1">
                  <c:v>524</c:v>
                </c:pt>
                <c:pt idx="2">
                  <c:v>86</c:v>
                </c:pt>
                <c:pt idx="3">
                  <c:v>20</c:v>
                </c:pt>
                <c:pt idx="4">
                  <c:v>45</c:v>
                </c:pt>
                <c:pt idx="5">
                  <c:v>7</c:v>
                </c:pt>
                <c:pt idx="6">
                  <c:v>6</c:v>
                </c:pt>
              </c:numCache>
            </c:numRef>
          </c:val>
        </c:ser>
        <c:ser>
          <c:idx val="1"/>
          <c:order val="1"/>
          <c:tx>
            <c:strRef>
              <c:f>'Track condition'!$D$2</c:f>
              <c:strCache>
                <c:ptCount val="1"/>
                <c:pt idx="0">
                  <c:v>Percentage</c:v>
                </c:pt>
              </c:strCache>
            </c:strRef>
          </c:tx>
          <c:invertIfNegative val="0"/>
          <c:cat>
            <c:strRef>
              <c:f>'Track condition'!$B$3:$B$9</c:f>
              <c:strCache>
                <c:ptCount val="7"/>
                <c:pt idx="0">
                  <c:v>FM</c:v>
                </c:pt>
                <c:pt idx="1">
                  <c:v>FT</c:v>
                </c:pt>
                <c:pt idx="2">
                  <c:v>GD</c:v>
                </c:pt>
                <c:pt idx="3">
                  <c:v>MY</c:v>
                </c:pt>
                <c:pt idx="4">
                  <c:v>SY</c:v>
                </c:pt>
                <c:pt idx="5">
                  <c:v>WF</c:v>
                </c:pt>
                <c:pt idx="6">
                  <c:v>YL</c:v>
                </c:pt>
              </c:strCache>
            </c:strRef>
          </c:cat>
          <c:val>
            <c:numRef>
              <c:f>'Track condition'!$D$3:$D$9</c:f>
              <c:numCache>
                <c:formatCode>0.00</c:formatCode>
                <c:ptCount val="7"/>
                <c:pt idx="0">
                  <c:v>11.111111111111111</c:v>
                </c:pt>
                <c:pt idx="1">
                  <c:v>67.700258397932828</c:v>
                </c:pt>
                <c:pt idx="2">
                  <c:v>11.111111111111111</c:v>
                </c:pt>
                <c:pt idx="3">
                  <c:v>2.5839793281653747</c:v>
                </c:pt>
                <c:pt idx="4">
                  <c:v>5.8139534883720927</c:v>
                </c:pt>
                <c:pt idx="5">
                  <c:v>0.90439276485788112</c:v>
                </c:pt>
                <c:pt idx="6">
                  <c:v>0.77519379844961245</c:v>
                </c:pt>
              </c:numCache>
            </c:numRef>
          </c:val>
        </c:ser>
        <c:dLbls>
          <c:showLegendKey val="0"/>
          <c:showVal val="0"/>
          <c:showCatName val="0"/>
          <c:showSerName val="0"/>
          <c:showPercent val="0"/>
          <c:showBubbleSize val="0"/>
        </c:dLbls>
        <c:gapWidth val="150"/>
        <c:axId val="91714304"/>
        <c:axId val="91715840"/>
      </c:barChart>
      <c:catAx>
        <c:axId val="91714304"/>
        <c:scaling>
          <c:orientation val="minMax"/>
        </c:scaling>
        <c:delete val="0"/>
        <c:axPos val="b"/>
        <c:majorTickMark val="none"/>
        <c:minorTickMark val="none"/>
        <c:tickLblPos val="nextTo"/>
        <c:crossAx val="91715840"/>
        <c:crosses val="autoZero"/>
        <c:auto val="1"/>
        <c:lblAlgn val="ctr"/>
        <c:lblOffset val="100"/>
        <c:noMultiLvlLbl val="0"/>
      </c:catAx>
      <c:valAx>
        <c:axId val="91715840"/>
        <c:scaling>
          <c:orientation val="minMax"/>
        </c:scaling>
        <c:delete val="0"/>
        <c:axPos val="l"/>
        <c:majorGridlines/>
        <c:title>
          <c:tx>
            <c:rich>
              <a:bodyPr/>
              <a:lstStyle/>
              <a:p>
                <a:pPr>
                  <a:defRPr sz="1200"/>
                </a:pPr>
                <a:r>
                  <a:rPr lang="en-US" sz="1200"/>
                  <a:t>Number</a:t>
                </a:r>
                <a:r>
                  <a:rPr lang="en-US" sz="1200" baseline="0"/>
                  <a:t> of races</a:t>
                </a:r>
                <a:endParaRPr lang="en-US" sz="1200"/>
              </a:p>
            </c:rich>
          </c:tx>
          <c:layout/>
          <c:overlay val="0"/>
        </c:title>
        <c:numFmt formatCode="General" sourceLinked="1"/>
        <c:majorTickMark val="none"/>
        <c:minorTickMark val="none"/>
        <c:tickLblPos val="nextTo"/>
        <c:txPr>
          <a:bodyPr/>
          <a:lstStyle/>
          <a:p>
            <a:pPr>
              <a:defRPr sz="1200"/>
            </a:pPr>
            <a:endParaRPr lang="en-US"/>
          </a:p>
        </c:txPr>
        <c:crossAx val="91714304"/>
        <c:crosses val="autoZero"/>
        <c:crossBetween val="between"/>
      </c:valAx>
      <c:dTable>
        <c:showHorzBorder val="1"/>
        <c:showVertBorder val="1"/>
        <c:showOutline val="1"/>
        <c:showKeys val="1"/>
        <c:txPr>
          <a:bodyPr/>
          <a:lstStyle/>
          <a:p>
            <a:pPr rtl="0">
              <a:defRPr sz="1200"/>
            </a:pPr>
            <a:endParaRPr lang="en-US"/>
          </a:p>
        </c:txPr>
      </c:dTable>
    </c:plotArea>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Weather vs Number of races</a:t>
            </a:r>
          </a:p>
        </c:rich>
      </c:tx>
      <c:layout/>
      <c:overlay val="0"/>
    </c:title>
    <c:autoTitleDeleted val="0"/>
    <c:plotArea>
      <c:layout/>
      <c:barChart>
        <c:barDir val="col"/>
        <c:grouping val="clustered"/>
        <c:varyColors val="0"/>
        <c:ser>
          <c:idx val="0"/>
          <c:order val="0"/>
          <c:tx>
            <c:strRef>
              <c:f>weather!$C$2</c:f>
              <c:strCache>
                <c:ptCount val="1"/>
                <c:pt idx="0">
                  <c:v>Number of races</c:v>
                </c:pt>
              </c:strCache>
            </c:strRef>
          </c:tx>
          <c:invertIfNegative val="0"/>
          <c:cat>
            <c:strRef>
              <c:f>weather!$B$3:$B$6</c:f>
              <c:strCache>
                <c:ptCount val="4"/>
                <c:pt idx="0">
                  <c:v>C</c:v>
                </c:pt>
                <c:pt idx="1">
                  <c:v>L</c:v>
                </c:pt>
                <c:pt idx="2">
                  <c:v>O</c:v>
                </c:pt>
                <c:pt idx="3">
                  <c:v>R</c:v>
                </c:pt>
              </c:strCache>
            </c:strRef>
          </c:cat>
          <c:val>
            <c:numRef>
              <c:f>weather!$C$3:$C$6</c:f>
              <c:numCache>
                <c:formatCode>General</c:formatCode>
                <c:ptCount val="4"/>
                <c:pt idx="0">
                  <c:v>515</c:v>
                </c:pt>
                <c:pt idx="1">
                  <c:v>194</c:v>
                </c:pt>
                <c:pt idx="2">
                  <c:v>42</c:v>
                </c:pt>
                <c:pt idx="3">
                  <c:v>23</c:v>
                </c:pt>
              </c:numCache>
            </c:numRef>
          </c:val>
        </c:ser>
        <c:ser>
          <c:idx val="1"/>
          <c:order val="1"/>
          <c:tx>
            <c:strRef>
              <c:f>weather!$D$2</c:f>
              <c:strCache>
                <c:ptCount val="1"/>
                <c:pt idx="0">
                  <c:v>Percentage</c:v>
                </c:pt>
              </c:strCache>
            </c:strRef>
          </c:tx>
          <c:invertIfNegative val="0"/>
          <c:cat>
            <c:strRef>
              <c:f>weather!$B$3:$B$6</c:f>
              <c:strCache>
                <c:ptCount val="4"/>
                <c:pt idx="0">
                  <c:v>C</c:v>
                </c:pt>
                <c:pt idx="1">
                  <c:v>L</c:v>
                </c:pt>
                <c:pt idx="2">
                  <c:v>O</c:v>
                </c:pt>
                <c:pt idx="3">
                  <c:v>R</c:v>
                </c:pt>
              </c:strCache>
            </c:strRef>
          </c:cat>
          <c:val>
            <c:numRef>
              <c:f>weather!$D$3:$D$6</c:f>
              <c:numCache>
                <c:formatCode>0.00</c:formatCode>
                <c:ptCount val="4"/>
                <c:pt idx="0">
                  <c:v>66.537467700258404</c:v>
                </c:pt>
                <c:pt idx="1">
                  <c:v>25.064599483204137</c:v>
                </c:pt>
                <c:pt idx="2">
                  <c:v>5.4263565891472867</c:v>
                </c:pt>
                <c:pt idx="3">
                  <c:v>2.9715762273901807</c:v>
                </c:pt>
              </c:numCache>
            </c:numRef>
          </c:val>
        </c:ser>
        <c:dLbls>
          <c:showLegendKey val="0"/>
          <c:showVal val="0"/>
          <c:showCatName val="0"/>
          <c:showSerName val="0"/>
          <c:showPercent val="0"/>
          <c:showBubbleSize val="0"/>
        </c:dLbls>
        <c:gapWidth val="150"/>
        <c:axId val="91757184"/>
        <c:axId val="91758976"/>
      </c:barChart>
      <c:catAx>
        <c:axId val="91757184"/>
        <c:scaling>
          <c:orientation val="minMax"/>
        </c:scaling>
        <c:delete val="0"/>
        <c:axPos val="b"/>
        <c:majorTickMark val="none"/>
        <c:minorTickMark val="none"/>
        <c:tickLblPos val="nextTo"/>
        <c:crossAx val="91758976"/>
        <c:crosses val="autoZero"/>
        <c:auto val="1"/>
        <c:lblAlgn val="ctr"/>
        <c:lblOffset val="100"/>
        <c:noMultiLvlLbl val="0"/>
      </c:catAx>
      <c:valAx>
        <c:axId val="91758976"/>
        <c:scaling>
          <c:orientation val="minMax"/>
        </c:scaling>
        <c:delete val="0"/>
        <c:axPos val="l"/>
        <c:majorGridlines/>
        <c:title>
          <c:tx>
            <c:rich>
              <a:bodyPr/>
              <a:lstStyle/>
              <a:p>
                <a:pPr>
                  <a:defRPr sz="1200"/>
                </a:pPr>
                <a:r>
                  <a:rPr lang="en-US" sz="1200"/>
                  <a:t>Number of races</a:t>
                </a:r>
              </a:p>
            </c:rich>
          </c:tx>
          <c:layout/>
          <c:overlay val="0"/>
        </c:title>
        <c:numFmt formatCode="General" sourceLinked="1"/>
        <c:majorTickMark val="none"/>
        <c:minorTickMark val="none"/>
        <c:tickLblPos val="nextTo"/>
        <c:txPr>
          <a:bodyPr/>
          <a:lstStyle/>
          <a:p>
            <a:pPr>
              <a:defRPr sz="1200"/>
            </a:pPr>
            <a:endParaRPr lang="en-US"/>
          </a:p>
        </c:txPr>
        <c:crossAx val="91757184"/>
        <c:crosses val="autoZero"/>
        <c:crossBetween val="between"/>
      </c:valAx>
      <c:dTable>
        <c:showHorzBorder val="1"/>
        <c:showVertBorder val="1"/>
        <c:showOutline val="1"/>
        <c:showKeys val="1"/>
        <c:txPr>
          <a:bodyPr/>
          <a:lstStyle/>
          <a:p>
            <a:pPr rtl="0">
              <a:defRPr sz="1200"/>
            </a:pPr>
            <a:endParaRPr lang="en-US"/>
          </a:p>
        </c:txPr>
      </c:dTable>
    </c:plotArea>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weather!$D$2</c:f>
              <c:strCache>
                <c:ptCount val="1"/>
                <c:pt idx="0">
                  <c:v>Percentage</c:v>
                </c:pt>
              </c:strCache>
            </c:strRef>
          </c:tx>
          <c:dLbls>
            <c:txPr>
              <a:bodyPr/>
              <a:lstStyle/>
              <a:p>
                <a:pPr>
                  <a:defRPr sz="1200"/>
                </a:pPr>
                <a:endParaRPr lang="en-US"/>
              </a:p>
            </c:txPr>
            <c:showLegendKey val="0"/>
            <c:showVal val="1"/>
            <c:showCatName val="1"/>
            <c:showSerName val="0"/>
            <c:showPercent val="0"/>
            <c:showBubbleSize val="0"/>
            <c:showLeaderLines val="1"/>
          </c:dLbls>
          <c:cat>
            <c:strRef>
              <c:f>weather!$B$3:$B$6</c:f>
              <c:strCache>
                <c:ptCount val="4"/>
                <c:pt idx="0">
                  <c:v>C</c:v>
                </c:pt>
                <c:pt idx="1">
                  <c:v>L</c:v>
                </c:pt>
                <c:pt idx="2">
                  <c:v>O</c:v>
                </c:pt>
                <c:pt idx="3">
                  <c:v>R</c:v>
                </c:pt>
              </c:strCache>
            </c:strRef>
          </c:cat>
          <c:val>
            <c:numRef>
              <c:f>weather!$D$3:$D$6</c:f>
              <c:numCache>
                <c:formatCode>0.00</c:formatCode>
                <c:ptCount val="4"/>
                <c:pt idx="0">
                  <c:v>66.537467700258404</c:v>
                </c:pt>
                <c:pt idx="1">
                  <c:v>25.064599483204137</c:v>
                </c:pt>
                <c:pt idx="2">
                  <c:v>5.4263565891472867</c:v>
                </c:pt>
                <c:pt idx="3">
                  <c:v>2.9715762273901807</c:v>
                </c:pt>
              </c:numCache>
            </c:numRef>
          </c:val>
        </c:ser>
        <c:dLbls>
          <c:showLegendKey val="0"/>
          <c:showVal val="1"/>
          <c:showCatName val="1"/>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'Track id'!$C$1</c:f>
              <c:strCache>
                <c:ptCount val="1"/>
                <c:pt idx="0">
                  <c:v>Percentage</c:v>
                </c:pt>
              </c:strCache>
            </c:strRef>
          </c:tx>
          <c:dLbls>
            <c:txPr>
              <a:bodyPr/>
              <a:lstStyle/>
              <a:p>
                <a:pPr>
                  <a:defRPr sz="1200"/>
                </a:pPr>
                <a:endParaRPr lang="en-US"/>
              </a:p>
            </c:txPr>
            <c:showLegendKey val="0"/>
            <c:showVal val="1"/>
            <c:showCatName val="1"/>
            <c:showSerName val="0"/>
            <c:showPercent val="0"/>
            <c:showBubbleSize val="0"/>
            <c:showLeaderLines val="1"/>
          </c:dLbls>
          <c:cat>
            <c:strRef>
              <c:f>'Track id'!$A$2:$A$4</c:f>
              <c:strCache>
                <c:ptCount val="3"/>
                <c:pt idx="0">
                  <c:v>XXX</c:v>
                </c:pt>
                <c:pt idx="1">
                  <c:v>YYY</c:v>
                </c:pt>
                <c:pt idx="2">
                  <c:v>ZZZ</c:v>
                </c:pt>
              </c:strCache>
            </c:strRef>
          </c:cat>
          <c:val>
            <c:numRef>
              <c:f>'Track id'!$C$2:$C$4</c:f>
              <c:numCache>
                <c:formatCode>0.00</c:formatCode>
                <c:ptCount val="3"/>
                <c:pt idx="0">
                  <c:v>63.565891472868216</c:v>
                </c:pt>
                <c:pt idx="1">
                  <c:v>8.3979328165374678</c:v>
                </c:pt>
                <c:pt idx="2">
                  <c:v>28.036175710594314</c:v>
                </c:pt>
              </c:numCache>
            </c:numRef>
          </c:val>
        </c:ser>
        <c:dLbls>
          <c:showLegendKey val="0"/>
          <c:showVal val="1"/>
          <c:showCatName val="1"/>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Race type vs Number of races</a:t>
            </a:r>
          </a:p>
        </c:rich>
      </c:tx>
      <c:layout/>
      <c:overlay val="0"/>
    </c:title>
    <c:autoTitleDeleted val="0"/>
    <c:plotArea>
      <c:layout/>
      <c:barChart>
        <c:barDir val="col"/>
        <c:grouping val="clustered"/>
        <c:varyColors val="0"/>
        <c:ser>
          <c:idx val="0"/>
          <c:order val="0"/>
          <c:tx>
            <c:strRef>
              <c:f>'Race type'!$C$2</c:f>
              <c:strCache>
                <c:ptCount val="1"/>
                <c:pt idx="0">
                  <c:v>Number of Races</c:v>
                </c:pt>
              </c:strCache>
            </c:strRef>
          </c:tx>
          <c:invertIfNegative val="0"/>
          <c:cat>
            <c:strRef>
              <c:f>'Race type'!$B$3:$B$9</c:f>
              <c:strCache>
                <c:ptCount val="7"/>
                <c:pt idx="0">
                  <c:v>ALW</c:v>
                </c:pt>
                <c:pt idx="1">
                  <c:v>AOC</c:v>
                </c:pt>
                <c:pt idx="2">
                  <c:v>CLM</c:v>
                </c:pt>
                <c:pt idx="3">
                  <c:v>MCL</c:v>
                </c:pt>
                <c:pt idx="4">
                  <c:v>MSW</c:v>
                </c:pt>
                <c:pt idx="5">
                  <c:v>STK</c:v>
                </c:pt>
                <c:pt idx="6">
                  <c:v>STR</c:v>
                </c:pt>
              </c:strCache>
            </c:strRef>
          </c:cat>
          <c:val>
            <c:numRef>
              <c:f>'Race type'!$C$3:$C$9</c:f>
              <c:numCache>
                <c:formatCode>General</c:formatCode>
                <c:ptCount val="7"/>
                <c:pt idx="0">
                  <c:v>103</c:v>
                </c:pt>
                <c:pt idx="1">
                  <c:v>76</c:v>
                </c:pt>
                <c:pt idx="2">
                  <c:v>258</c:v>
                </c:pt>
                <c:pt idx="3">
                  <c:v>163</c:v>
                </c:pt>
                <c:pt idx="4">
                  <c:v>108</c:v>
                </c:pt>
                <c:pt idx="5">
                  <c:v>48</c:v>
                </c:pt>
                <c:pt idx="6">
                  <c:v>18</c:v>
                </c:pt>
              </c:numCache>
            </c:numRef>
          </c:val>
        </c:ser>
        <c:ser>
          <c:idx val="1"/>
          <c:order val="1"/>
          <c:tx>
            <c:strRef>
              <c:f>'Race type'!$D$2</c:f>
              <c:strCache>
                <c:ptCount val="1"/>
                <c:pt idx="0">
                  <c:v>Percentage</c:v>
                </c:pt>
              </c:strCache>
            </c:strRef>
          </c:tx>
          <c:invertIfNegative val="0"/>
          <c:cat>
            <c:strRef>
              <c:f>'Race type'!$B$3:$B$9</c:f>
              <c:strCache>
                <c:ptCount val="7"/>
                <c:pt idx="0">
                  <c:v>ALW</c:v>
                </c:pt>
                <c:pt idx="1">
                  <c:v>AOC</c:v>
                </c:pt>
                <c:pt idx="2">
                  <c:v>CLM</c:v>
                </c:pt>
                <c:pt idx="3">
                  <c:v>MCL</c:v>
                </c:pt>
                <c:pt idx="4">
                  <c:v>MSW</c:v>
                </c:pt>
                <c:pt idx="5">
                  <c:v>STK</c:v>
                </c:pt>
                <c:pt idx="6">
                  <c:v>STR</c:v>
                </c:pt>
              </c:strCache>
            </c:strRef>
          </c:cat>
          <c:val>
            <c:numRef>
              <c:f>'Race type'!$D$3:$D$9</c:f>
              <c:numCache>
                <c:formatCode>0.00</c:formatCode>
                <c:ptCount val="7"/>
                <c:pt idx="0">
                  <c:v>13.307493540051679</c:v>
                </c:pt>
                <c:pt idx="1">
                  <c:v>9.819121447028424</c:v>
                </c:pt>
                <c:pt idx="2">
                  <c:v>33.333333333333329</c:v>
                </c:pt>
                <c:pt idx="3">
                  <c:v>21.059431524547804</c:v>
                </c:pt>
                <c:pt idx="4">
                  <c:v>13.953488372093023</c:v>
                </c:pt>
                <c:pt idx="5">
                  <c:v>6.2015503875968996</c:v>
                </c:pt>
                <c:pt idx="6">
                  <c:v>2.3255813953488373</c:v>
                </c:pt>
              </c:numCache>
            </c:numRef>
          </c:val>
        </c:ser>
        <c:dLbls>
          <c:showLegendKey val="0"/>
          <c:showVal val="0"/>
          <c:showCatName val="0"/>
          <c:showSerName val="0"/>
          <c:showPercent val="0"/>
          <c:showBubbleSize val="0"/>
        </c:dLbls>
        <c:gapWidth val="150"/>
        <c:axId val="91307008"/>
        <c:axId val="91329280"/>
      </c:barChart>
      <c:catAx>
        <c:axId val="91307008"/>
        <c:scaling>
          <c:orientation val="minMax"/>
        </c:scaling>
        <c:delete val="0"/>
        <c:axPos val="b"/>
        <c:majorTickMark val="none"/>
        <c:minorTickMark val="none"/>
        <c:tickLblPos val="nextTo"/>
        <c:crossAx val="91329280"/>
        <c:crosses val="autoZero"/>
        <c:auto val="1"/>
        <c:lblAlgn val="ctr"/>
        <c:lblOffset val="100"/>
        <c:noMultiLvlLbl val="0"/>
      </c:catAx>
      <c:valAx>
        <c:axId val="91329280"/>
        <c:scaling>
          <c:orientation val="minMax"/>
        </c:scaling>
        <c:delete val="0"/>
        <c:axPos val="l"/>
        <c:majorGridlines/>
        <c:title>
          <c:tx>
            <c:rich>
              <a:bodyPr/>
              <a:lstStyle/>
              <a:p>
                <a:pPr>
                  <a:defRPr sz="1200"/>
                </a:pPr>
                <a:r>
                  <a:rPr lang="en-US" sz="1200"/>
                  <a:t>Number of races</a:t>
                </a:r>
              </a:p>
            </c:rich>
          </c:tx>
          <c:layout/>
          <c:overlay val="0"/>
        </c:title>
        <c:numFmt formatCode="General" sourceLinked="1"/>
        <c:majorTickMark val="none"/>
        <c:minorTickMark val="none"/>
        <c:tickLblPos val="nextTo"/>
        <c:txPr>
          <a:bodyPr/>
          <a:lstStyle/>
          <a:p>
            <a:pPr>
              <a:defRPr sz="1200"/>
            </a:pPr>
            <a:endParaRPr lang="en-US"/>
          </a:p>
        </c:txPr>
        <c:crossAx val="91307008"/>
        <c:crosses val="autoZero"/>
        <c:crossBetween val="between"/>
      </c:valAx>
      <c:dTable>
        <c:showHorzBorder val="1"/>
        <c:showVertBorder val="1"/>
        <c:showOutline val="1"/>
        <c:showKeys val="1"/>
        <c:txPr>
          <a:bodyPr/>
          <a:lstStyle/>
          <a:p>
            <a:pPr rtl="0">
              <a:defRPr sz="1200"/>
            </a:pPr>
            <a:endParaRPr lang="en-US"/>
          </a:p>
        </c:txPr>
      </c:dTable>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'Race type'!$D$2</c:f>
              <c:strCache>
                <c:ptCount val="1"/>
                <c:pt idx="0">
                  <c:v>Percentage</c:v>
                </c:pt>
              </c:strCache>
            </c:strRef>
          </c:tx>
          <c:dLbls>
            <c:txPr>
              <a:bodyPr/>
              <a:lstStyle/>
              <a:p>
                <a:pPr>
                  <a:defRPr sz="1200"/>
                </a:pPr>
                <a:endParaRPr lang="en-US"/>
              </a:p>
            </c:txPr>
            <c:showLegendKey val="0"/>
            <c:showVal val="1"/>
            <c:showCatName val="1"/>
            <c:showSerName val="0"/>
            <c:showPercent val="0"/>
            <c:showBubbleSize val="0"/>
            <c:showLeaderLines val="1"/>
          </c:dLbls>
          <c:cat>
            <c:strRef>
              <c:f>'Race type'!$B$3:$B$9</c:f>
              <c:strCache>
                <c:ptCount val="7"/>
                <c:pt idx="0">
                  <c:v>ALW</c:v>
                </c:pt>
                <c:pt idx="1">
                  <c:v>AOC</c:v>
                </c:pt>
                <c:pt idx="2">
                  <c:v>CLM</c:v>
                </c:pt>
                <c:pt idx="3">
                  <c:v>MCL</c:v>
                </c:pt>
                <c:pt idx="4">
                  <c:v>MSW</c:v>
                </c:pt>
                <c:pt idx="5">
                  <c:v>STK</c:v>
                </c:pt>
                <c:pt idx="6">
                  <c:v>STR</c:v>
                </c:pt>
              </c:strCache>
            </c:strRef>
          </c:cat>
          <c:val>
            <c:numRef>
              <c:f>'Race type'!$D$3:$D$9</c:f>
              <c:numCache>
                <c:formatCode>0.00</c:formatCode>
                <c:ptCount val="7"/>
                <c:pt idx="0">
                  <c:v>13.307493540051679</c:v>
                </c:pt>
                <c:pt idx="1">
                  <c:v>9.819121447028424</c:v>
                </c:pt>
                <c:pt idx="2">
                  <c:v>33.333333333333329</c:v>
                </c:pt>
                <c:pt idx="3">
                  <c:v>21.059431524547804</c:v>
                </c:pt>
                <c:pt idx="4">
                  <c:v>13.953488372093023</c:v>
                </c:pt>
                <c:pt idx="5">
                  <c:v>6.2015503875968996</c:v>
                </c:pt>
                <c:pt idx="6">
                  <c:v>2.3255813953488373</c:v>
                </c:pt>
              </c:numCache>
            </c:numRef>
          </c:val>
        </c:ser>
        <c:dLbls>
          <c:showLegendKey val="0"/>
          <c:showVal val="1"/>
          <c:showCatName val="1"/>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Surface!$D$2</c:f>
              <c:strCache>
                <c:ptCount val="1"/>
                <c:pt idx="0">
                  <c:v>Percentage</c:v>
                </c:pt>
              </c:strCache>
            </c:strRef>
          </c:tx>
          <c:dLbls>
            <c:txPr>
              <a:bodyPr/>
              <a:lstStyle/>
              <a:p>
                <a:pPr>
                  <a:defRPr sz="1400"/>
                </a:pPr>
                <a:endParaRPr lang="en-US"/>
              </a:p>
            </c:txPr>
            <c:showLegendKey val="0"/>
            <c:showVal val="1"/>
            <c:showCatName val="1"/>
            <c:showSerName val="0"/>
            <c:showPercent val="0"/>
            <c:showBubbleSize val="0"/>
            <c:showLeaderLines val="1"/>
          </c:dLbls>
          <c:cat>
            <c:strRef>
              <c:f>Surface!$B$3:$B$4</c:f>
              <c:strCache>
                <c:ptCount val="2"/>
                <c:pt idx="0">
                  <c:v>Dirt</c:v>
                </c:pt>
                <c:pt idx="1">
                  <c:v>Turf</c:v>
                </c:pt>
              </c:strCache>
            </c:strRef>
          </c:cat>
          <c:val>
            <c:numRef>
              <c:f>Surface!$D$3:$D$4</c:f>
              <c:numCache>
                <c:formatCode>0.00</c:formatCode>
                <c:ptCount val="2"/>
                <c:pt idx="0">
                  <c:v>83.462532299741596</c:v>
                </c:pt>
                <c:pt idx="1">
                  <c:v>16.5374677002584</c:v>
                </c:pt>
              </c:numCache>
            </c:numRef>
          </c:val>
        </c:ser>
        <c:dLbls>
          <c:showLegendKey val="0"/>
          <c:showVal val="1"/>
          <c:showCatName val="1"/>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a:pPr>
            <a:r>
              <a:rPr lang="en-US" sz="1800"/>
              <a:t>Surface type (also course type) vs Number of races</a:t>
            </a:r>
          </a:p>
        </c:rich>
      </c:tx>
      <c:layout/>
      <c:overlay val="0"/>
    </c:title>
    <c:autoTitleDeleted val="0"/>
    <c:plotArea>
      <c:layout/>
      <c:barChart>
        <c:barDir val="col"/>
        <c:grouping val="clustered"/>
        <c:varyColors val="0"/>
        <c:ser>
          <c:idx val="0"/>
          <c:order val="0"/>
          <c:tx>
            <c:strRef>
              <c:f>Surface!$C$2</c:f>
              <c:strCache>
                <c:ptCount val="1"/>
                <c:pt idx="0">
                  <c:v>Number of Races</c:v>
                </c:pt>
              </c:strCache>
            </c:strRef>
          </c:tx>
          <c:invertIfNegative val="0"/>
          <c:cat>
            <c:strRef>
              <c:f>Surface!$B$3:$B$4</c:f>
              <c:strCache>
                <c:ptCount val="2"/>
                <c:pt idx="0">
                  <c:v>Dirt</c:v>
                </c:pt>
                <c:pt idx="1">
                  <c:v>Turf</c:v>
                </c:pt>
              </c:strCache>
            </c:strRef>
          </c:cat>
          <c:val>
            <c:numRef>
              <c:f>Surface!$C$3:$C$4</c:f>
              <c:numCache>
                <c:formatCode>General</c:formatCode>
                <c:ptCount val="2"/>
                <c:pt idx="0">
                  <c:v>646</c:v>
                </c:pt>
                <c:pt idx="1">
                  <c:v>128</c:v>
                </c:pt>
              </c:numCache>
            </c:numRef>
          </c:val>
        </c:ser>
        <c:ser>
          <c:idx val="1"/>
          <c:order val="1"/>
          <c:tx>
            <c:strRef>
              <c:f>Surface!$D$2</c:f>
              <c:strCache>
                <c:ptCount val="1"/>
                <c:pt idx="0">
                  <c:v>Percentage</c:v>
                </c:pt>
              </c:strCache>
            </c:strRef>
          </c:tx>
          <c:invertIfNegative val="0"/>
          <c:cat>
            <c:strRef>
              <c:f>Surface!$B$3:$B$4</c:f>
              <c:strCache>
                <c:ptCount val="2"/>
                <c:pt idx="0">
                  <c:v>Dirt</c:v>
                </c:pt>
                <c:pt idx="1">
                  <c:v>Turf</c:v>
                </c:pt>
              </c:strCache>
            </c:strRef>
          </c:cat>
          <c:val>
            <c:numRef>
              <c:f>Surface!$D$3:$D$4</c:f>
              <c:numCache>
                <c:formatCode>0.00</c:formatCode>
                <c:ptCount val="2"/>
                <c:pt idx="0">
                  <c:v>83.462532299741596</c:v>
                </c:pt>
                <c:pt idx="1">
                  <c:v>16.5374677002584</c:v>
                </c:pt>
              </c:numCache>
            </c:numRef>
          </c:val>
        </c:ser>
        <c:dLbls>
          <c:showLegendKey val="0"/>
          <c:showVal val="0"/>
          <c:showCatName val="0"/>
          <c:showSerName val="0"/>
          <c:showPercent val="0"/>
          <c:showBubbleSize val="0"/>
        </c:dLbls>
        <c:gapWidth val="150"/>
        <c:axId val="91489408"/>
        <c:axId val="91490944"/>
      </c:barChart>
      <c:catAx>
        <c:axId val="91489408"/>
        <c:scaling>
          <c:orientation val="minMax"/>
        </c:scaling>
        <c:delete val="0"/>
        <c:axPos val="b"/>
        <c:majorTickMark val="none"/>
        <c:minorTickMark val="none"/>
        <c:tickLblPos val="nextTo"/>
        <c:crossAx val="91490944"/>
        <c:crosses val="autoZero"/>
        <c:auto val="1"/>
        <c:lblAlgn val="ctr"/>
        <c:lblOffset val="100"/>
        <c:noMultiLvlLbl val="0"/>
      </c:catAx>
      <c:valAx>
        <c:axId val="91490944"/>
        <c:scaling>
          <c:orientation val="minMax"/>
        </c:scaling>
        <c:delete val="0"/>
        <c:axPos val="l"/>
        <c:majorGridlines/>
        <c:title>
          <c:tx>
            <c:rich>
              <a:bodyPr/>
              <a:lstStyle/>
              <a:p>
                <a:pPr>
                  <a:defRPr sz="1200"/>
                </a:pPr>
                <a:r>
                  <a:rPr lang="en-US" sz="1200"/>
                  <a:t>Number of races</a:t>
                </a:r>
              </a:p>
            </c:rich>
          </c:tx>
          <c:layout/>
          <c:overlay val="0"/>
        </c:title>
        <c:numFmt formatCode="General" sourceLinked="1"/>
        <c:majorTickMark val="none"/>
        <c:minorTickMark val="none"/>
        <c:tickLblPos val="nextTo"/>
        <c:txPr>
          <a:bodyPr/>
          <a:lstStyle/>
          <a:p>
            <a:pPr>
              <a:defRPr sz="1200"/>
            </a:pPr>
            <a:endParaRPr lang="en-US"/>
          </a:p>
        </c:txPr>
        <c:crossAx val="91489408"/>
        <c:crosses val="autoZero"/>
        <c:crossBetween val="between"/>
      </c:valAx>
      <c:dTable>
        <c:showHorzBorder val="1"/>
        <c:showVertBorder val="1"/>
        <c:showOutline val="1"/>
        <c:showKeys val="1"/>
        <c:txPr>
          <a:bodyPr/>
          <a:lstStyle/>
          <a:p>
            <a:pPr rtl="0">
              <a:defRPr sz="1200"/>
            </a:pPr>
            <a:endParaRPr lang="en-US"/>
          </a:p>
        </c:txPr>
      </c:dTable>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State!$D$2</c:f>
              <c:strCache>
                <c:ptCount val="1"/>
                <c:pt idx="0">
                  <c:v>Percentage</c:v>
                </c:pt>
              </c:strCache>
            </c:strRef>
          </c:tx>
          <c:dLbls>
            <c:txPr>
              <a:bodyPr/>
              <a:lstStyle/>
              <a:p>
                <a:pPr>
                  <a:defRPr sz="1400"/>
                </a:pPr>
                <a:endParaRPr lang="en-US"/>
              </a:p>
            </c:txPr>
            <c:showLegendKey val="0"/>
            <c:showVal val="1"/>
            <c:showCatName val="1"/>
            <c:showSerName val="0"/>
            <c:showPercent val="0"/>
            <c:showBubbleSize val="0"/>
            <c:showLeaderLines val="1"/>
          </c:dLbls>
          <c:cat>
            <c:strRef>
              <c:f>State!$B$3:$B$5</c:f>
              <c:strCache>
                <c:ptCount val="3"/>
                <c:pt idx="0">
                  <c:v>FL</c:v>
                </c:pt>
                <c:pt idx="1">
                  <c:v>KY</c:v>
                </c:pt>
                <c:pt idx="2">
                  <c:v>LA</c:v>
                </c:pt>
              </c:strCache>
            </c:strRef>
          </c:cat>
          <c:val>
            <c:numRef>
              <c:f>State!$D$3:$D$5</c:f>
              <c:numCache>
                <c:formatCode>0.00</c:formatCode>
                <c:ptCount val="3"/>
                <c:pt idx="0">
                  <c:v>63.565891472868216</c:v>
                </c:pt>
                <c:pt idx="1">
                  <c:v>28.036175710594314</c:v>
                </c:pt>
                <c:pt idx="2">
                  <c:v>8.3979328165374678</c:v>
                </c:pt>
              </c:numCache>
            </c:numRef>
          </c:val>
        </c:ser>
        <c:dLbls>
          <c:showLegendKey val="0"/>
          <c:showVal val="1"/>
          <c:showCatName val="1"/>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States </a:t>
            </a:r>
            <a:r>
              <a:rPr lang="en-US" dirty="0" err="1"/>
              <a:t>vs</a:t>
            </a:r>
            <a:r>
              <a:rPr lang="en-US" dirty="0"/>
              <a:t> Number of races</a:t>
            </a:r>
          </a:p>
        </c:rich>
      </c:tx>
      <c:layout/>
      <c:overlay val="0"/>
    </c:title>
    <c:autoTitleDeleted val="0"/>
    <c:plotArea>
      <c:layout/>
      <c:barChart>
        <c:barDir val="col"/>
        <c:grouping val="clustered"/>
        <c:varyColors val="0"/>
        <c:ser>
          <c:idx val="0"/>
          <c:order val="0"/>
          <c:tx>
            <c:strRef>
              <c:f>State!$C$2</c:f>
              <c:strCache>
                <c:ptCount val="1"/>
                <c:pt idx="0">
                  <c:v>Number of Races</c:v>
                </c:pt>
              </c:strCache>
            </c:strRef>
          </c:tx>
          <c:invertIfNegative val="0"/>
          <c:cat>
            <c:strRef>
              <c:f>State!$B$3:$B$5</c:f>
              <c:strCache>
                <c:ptCount val="3"/>
                <c:pt idx="0">
                  <c:v>FL</c:v>
                </c:pt>
                <c:pt idx="1">
                  <c:v>KY</c:v>
                </c:pt>
                <c:pt idx="2">
                  <c:v>LA</c:v>
                </c:pt>
              </c:strCache>
            </c:strRef>
          </c:cat>
          <c:val>
            <c:numRef>
              <c:f>State!$C$3:$C$5</c:f>
              <c:numCache>
                <c:formatCode>General</c:formatCode>
                <c:ptCount val="3"/>
                <c:pt idx="0">
                  <c:v>492</c:v>
                </c:pt>
                <c:pt idx="1">
                  <c:v>217</c:v>
                </c:pt>
                <c:pt idx="2">
                  <c:v>65</c:v>
                </c:pt>
              </c:numCache>
            </c:numRef>
          </c:val>
        </c:ser>
        <c:ser>
          <c:idx val="1"/>
          <c:order val="1"/>
          <c:tx>
            <c:strRef>
              <c:f>State!$D$2</c:f>
              <c:strCache>
                <c:ptCount val="1"/>
                <c:pt idx="0">
                  <c:v>Percentage</c:v>
                </c:pt>
              </c:strCache>
            </c:strRef>
          </c:tx>
          <c:invertIfNegative val="0"/>
          <c:cat>
            <c:strRef>
              <c:f>State!$B$3:$B$5</c:f>
              <c:strCache>
                <c:ptCount val="3"/>
                <c:pt idx="0">
                  <c:v>FL</c:v>
                </c:pt>
                <c:pt idx="1">
                  <c:v>KY</c:v>
                </c:pt>
                <c:pt idx="2">
                  <c:v>LA</c:v>
                </c:pt>
              </c:strCache>
            </c:strRef>
          </c:cat>
          <c:val>
            <c:numRef>
              <c:f>State!$D$3:$D$5</c:f>
              <c:numCache>
                <c:formatCode>0.00</c:formatCode>
                <c:ptCount val="3"/>
                <c:pt idx="0">
                  <c:v>63.565891472868216</c:v>
                </c:pt>
                <c:pt idx="1">
                  <c:v>28.036175710594314</c:v>
                </c:pt>
                <c:pt idx="2">
                  <c:v>8.3979328165374678</c:v>
                </c:pt>
              </c:numCache>
            </c:numRef>
          </c:val>
        </c:ser>
        <c:dLbls>
          <c:showLegendKey val="0"/>
          <c:showVal val="0"/>
          <c:showCatName val="0"/>
          <c:showSerName val="0"/>
          <c:showPercent val="0"/>
          <c:showBubbleSize val="0"/>
        </c:dLbls>
        <c:gapWidth val="150"/>
        <c:axId val="91640576"/>
        <c:axId val="91642112"/>
      </c:barChart>
      <c:catAx>
        <c:axId val="91640576"/>
        <c:scaling>
          <c:orientation val="minMax"/>
        </c:scaling>
        <c:delete val="0"/>
        <c:axPos val="b"/>
        <c:majorTickMark val="none"/>
        <c:minorTickMark val="none"/>
        <c:tickLblPos val="nextTo"/>
        <c:crossAx val="91642112"/>
        <c:crosses val="autoZero"/>
        <c:auto val="1"/>
        <c:lblAlgn val="ctr"/>
        <c:lblOffset val="100"/>
        <c:noMultiLvlLbl val="0"/>
      </c:catAx>
      <c:valAx>
        <c:axId val="91642112"/>
        <c:scaling>
          <c:orientation val="minMax"/>
        </c:scaling>
        <c:delete val="0"/>
        <c:axPos val="l"/>
        <c:majorGridlines/>
        <c:title>
          <c:tx>
            <c:rich>
              <a:bodyPr/>
              <a:lstStyle/>
              <a:p>
                <a:pPr>
                  <a:defRPr sz="1200"/>
                </a:pPr>
                <a:r>
                  <a:rPr lang="en-US" sz="1200" dirty="0" smtClean="0"/>
                  <a:t>Number</a:t>
                </a:r>
                <a:r>
                  <a:rPr lang="en-US" sz="1200" baseline="0" dirty="0" smtClean="0"/>
                  <a:t> of races</a:t>
                </a:r>
                <a:endParaRPr lang="en-US" sz="1200" dirty="0"/>
              </a:p>
            </c:rich>
          </c:tx>
          <c:layout/>
          <c:overlay val="0"/>
        </c:title>
        <c:numFmt formatCode="General" sourceLinked="1"/>
        <c:majorTickMark val="none"/>
        <c:minorTickMark val="none"/>
        <c:tickLblPos val="nextTo"/>
        <c:txPr>
          <a:bodyPr/>
          <a:lstStyle/>
          <a:p>
            <a:pPr>
              <a:defRPr sz="1200"/>
            </a:pPr>
            <a:endParaRPr lang="en-US"/>
          </a:p>
        </c:txPr>
        <c:crossAx val="91640576"/>
        <c:crosses val="autoZero"/>
        <c:crossBetween val="between"/>
      </c:valAx>
      <c:dTable>
        <c:showHorzBorder val="1"/>
        <c:showVertBorder val="1"/>
        <c:showOutline val="1"/>
        <c:showKeys val="1"/>
        <c:txPr>
          <a:bodyPr/>
          <a:lstStyle/>
          <a:p>
            <a:pPr rtl="0">
              <a:defRPr sz="1200"/>
            </a:pPr>
            <a:endParaRPr lang="en-US"/>
          </a:p>
        </c:txPr>
      </c:dTable>
    </c:plotArea>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'Track condition'!$D$2</c:f>
              <c:strCache>
                <c:ptCount val="1"/>
                <c:pt idx="0">
                  <c:v>Percentage</c:v>
                </c:pt>
              </c:strCache>
            </c:strRef>
          </c:tx>
          <c:dLbls>
            <c:txPr>
              <a:bodyPr/>
              <a:lstStyle/>
              <a:p>
                <a:pPr>
                  <a:defRPr sz="1200"/>
                </a:pPr>
                <a:endParaRPr lang="en-US"/>
              </a:p>
            </c:txPr>
            <c:showLegendKey val="0"/>
            <c:showVal val="1"/>
            <c:showCatName val="1"/>
            <c:showSerName val="0"/>
            <c:showPercent val="0"/>
            <c:showBubbleSize val="0"/>
            <c:showLeaderLines val="1"/>
          </c:dLbls>
          <c:cat>
            <c:strRef>
              <c:f>'Track condition'!$B$3:$B$9</c:f>
              <c:strCache>
                <c:ptCount val="7"/>
                <c:pt idx="0">
                  <c:v>FM</c:v>
                </c:pt>
                <c:pt idx="1">
                  <c:v>FT</c:v>
                </c:pt>
                <c:pt idx="2">
                  <c:v>GD</c:v>
                </c:pt>
                <c:pt idx="3">
                  <c:v>MY</c:v>
                </c:pt>
                <c:pt idx="4">
                  <c:v>SY</c:v>
                </c:pt>
                <c:pt idx="5">
                  <c:v>WF</c:v>
                </c:pt>
                <c:pt idx="6">
                  <c:v>YL</c:v>
                </c:pt>
              </c:strCache>
            </c:strRef>
          </c:cat>
          <c:val>
            <c:numRef>
              <c:f>'Track condition'!$D$3:$D$9</c:f>
              <c:numCache>
                <c:formatCode>0.00</c:formatCode>
                <c:ptCount val="7"/>
                <c:pt idx="0">
                  <c:v>11.111111111111111</c:v>
                </c:pt>
                <c:pt idx="1">
                  <c:v>67.700258397932828</c:v>
                </c:pt>
                <c:pt idx="2">
                  <c:v>11.111111111111111</c:v>
                </c:pt>
                <c:pt idx="3">
                  <c:v>2.5839793281653747</c:v>
                </c:pt>
                <c:pt idx="4">
                  <c:v>5.8139534883720927</c:v>
                </c:pt>
                <c:pt idx="5">
                  <c:v>0.90439276485788112</c:v>
                </c:pt>
                <c:pt idx="6">
                  <c:v>0.77519379844961245</c:v>
                </c:pt>
              </c:numCache>
            </c:numRef>
          </c:val>
        </c:ser>
        <c:dLbls>
          <c:showLegendKey val="0"/>
          <c:showVal val="1"/>
          <c:showCatName val="1"/>
          <c:showSerName val="0"/>
          <c:showPercent val="0"/>
          <c:showBubbleSize val="0"/>
          <c:showLeaderLines val="1"/>
        </c:dLbls>
        <c:firstSliceAng val="0"/>
      </c:pieChart>
    </c:plotArea>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E1229B6-82C4-4DEB-80E9-8F77C4192ABE}" type="datetimeFigureOut">
              <a:rPr lang="en-US" smtClean="0"/>
              <a:t>6/22/2014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F80CAF1-31AA-4221-B132-2CD43DDDF075}" type="slidenum">
              <a:rPr lang="en-US" smtClean="0"/>
              <a:t>‹#›</a:t>
            </a:fld>
            <a:endParaRPr lang="en-US"/>
          </a:p>
        </p:txBody>
      </p:sp>
    </p:spTree>
    <p:extLst>
      <p:ext uri="{BB962C8B-B14F-4D97-AF65-F5344CB8AC3E}">
        <p14:creationId xmlns:p14="http://schemas.microsoft.com/office/powerpoint/2010/main" val="89562712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E69286-89F5-4A84-B401-63E9FBECC25D}" type="datetimeFigureOut">
              <a:rPr lang="en-US" smtClean="0"/>
              <a:t>6/22/2014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DD2E50-D72C-4F18-B2AA-D2051C631161}" type="slidenum">
              <a:rPr lang="en-US" smtClean="0"/>
              <a:t>‹#›</a:t>
            </a:fld>
            <a:endParaRPr lang="en-US"/>
          </a:p>
        </p:txBody>
      </p:sp>
    </p:spTree>
    <p:extLst>
      <p:ext uri="{BB962C8B-B14F-4D97-AF65-F5344CB8AC3E}">
        <p14:creationId xmlns:p14="http://schemas.microsoft.com/office/powerpoint/2010/main" val="250752631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DD2E50-D72C-4F18-B2AA-D2051C631161}" type="slidenum">
              <a:rPr lang="en-US" smtClean="0"/>
              <a:t>1</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2466070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1DE142-92F0-4DCD-BFC8-B549515DF4DB}" type="datetime1">
              <a:rPr lang="en-US" smtClean="0"/>
              <a:t>6/22/2014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7B450-1B23-4BCC-8BF6-125B82B0C406}" type="slidenum">
              <a:rPr lang="en-US" smtClean="0"/>
              <a:t>‹#›</a:t>
            </a:fld>
            <a:endParaRPr lang="en-US"/>
          </a:p>
        </p:txBody>
      </p:sp>
    </p:spTree>
    <p:extLst>
      <p:ext uri="{BB962C8B-B14F-4D97-AF65-F5344CB8AC3E}">
        <p14:creationId xmlns:p14="http://schemas.microsoft.com/office/powerpoint/2010/main" val="1762855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1AEEDF-943C-48BD-B5A4-E82B65A0B9C7}" type="datetime1">
              <a:rPr lang="en-US" smtClean="0"/>
              <a:t>6/22/2014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7B450-1B23-4BCC-8BF6-125B82B0C406}" type="slidenum">
              <a:rPr lang="en-US" smtClean="0"/>
              <a:t>‹#›</a:t>
            </a:fld>
            <a:endParaRPr lang="en-US"/>
          </a:p>
        </p:txBody>
      </p:sp>
    </p:spTree>
    <p:extLst>
      <p:ext uri="{BB962C8B-B14F-4D97-AF65-F5344CB8AC3E}">
        <p14:creationId xmlns:p14="http://schemas.microsoft.com/office/powerpoint/2010/main" val="2342339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860362-4CFD-42D3-989F-38A9992FD694}" type="datetime1">
              <a:rPr lang="en-US" smtClean="0"/>
              <a:t>6/22/2014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7B450-1B23-4BCC-8BF6-125B82B0C406}" type="slidenum">
              <a:rPr lang="en-US" smtClean="0"/>
              <a:t>‹#›</a:t>
            </a:fld>
            <a:endParaRPr lang="en-US"/>
          </a:p>
        </p:txBody>
      </p:sp>
    </p:spTree>
    <p:extLst>
      <p:ext uri="{BB962C8B-B14F-4D97-AF65-F5344CB8AC3E}">
        <p14:creationId xmlns:p14="http://schemas.microsoft.com/office/powerpoint/2010/main" val="1349106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CFA37D-8D43-4FF7-8C4B-1090AEA60344}" type="datetime1">
              <a:rPr lang="en-US" smtClean="0"/>
              <a:t>6/22/2014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7B450-1B23-4BCC-8BF6-125B82B0C406}" type="slidenum">
              <a:rPr lang="en-US" smtClean="0"/>
              <a:t>‹#›</a:t>
            </a:fld>
            <a:endParaRPr lang="en-US"/>
          </a:p>
        </p:txBody>
      </p:sp>
    </p:spTree>
    <p:extLst>
      <p:ext uri="{BB962C8B-B14F-4D97-AF65-F5344CB8AC3E}">
        <p14:creationId xmlns:p14="http://schemas.microsoft.com/office/powerpoint/2010/main" val="3569248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51EC0A-6A17-48D4-820F-2FC43BABE44D}" type="datetime1">
              <a:rPr lang="en-US" smtClean="0"/>
              <a:t>6/22/2014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7B450-1B23-4BCC-8BF6-125B82B0C406}" type="slidenum">
              <a:rPr lang="en-US" smtClean="0"/>
              <a:t>‹#›</a:t>
            </a:fld>
            <a:endParaRPr lang="en-US"/>
          </a:p>
        </p:txBody>
      </p:sp>
    </p:spTree>
    <p:extLst>
      <p:ext uri="{BB962C8B-B14F-4D97-AF65-F5344CB8AC3E}">
        <p14:creationId xmlns:p14="http://schemas.microsoft.com/office/powerpoint/2010/main" val="1091442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0E75C-3CF0-4F88-8600-F3756D0FB88F}" type="datetime1">
              <a:rPr lang="en-US" smtClean="0"/>
              <a:t>6/22/2014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37B450-1B23-4BCC-8BF6-125B82B0C406}" type="slidenum">
              <a:rPr lang="en-US" smtClean="0"/>
              <a:t>‹#›</a:t>
            </a:fld>
            <a:endParaRPr lang="en-US"/>
          </a:p>
        </p:txBody>
      </p:sp>
    </p:spTree>
    <p:extLst>
      <p:ext uri="{BB962C8B-B14F-4D97-AF65-F5344CB8AC3E}">
        <p14:creationId xmlns:p14="http://schemas.microsoft.com/office/powerpoint/2010/main" val="2115721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438F83-D81C-49B0-80D0-0F66A59623B8}" type="datetime1">
              <a:rPr lang="en-US" smtClean="0"/>
              <a:t>6/22/2014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37B450-1B23-4BCC-8BF6-125B82B0C406}" type="slidenum">
              <a:rPr lang="en-US" smtClean="0"/>
              <a:t>‹#›</a:t>
            </a:fld>
            <a:endParaRPr lang="en-US"/>
          </a:p>
        </p:txBody>
      </p:sp>
    </p:spTree>
    <p:extLst>
      <p:ext uri="{BB962C8B-B14F-4D97-AF65-F5344CB8AC3E}">
        <p14:creationId xmlns:p14="http://schemas.microsoft.com/office/powerpoint/2010/main" val="885894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53D654-663F-4628-B4DE-FB1944C6F683}" type="datetime1">
              <a:rPr lang="en-US" smtClean="0"/>
              <a:t>6/22/2014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37B450-1B23-4BCC-8BF6-125B82B0C406}" type="slidenum">
              <a:rPr lang="en-US" smtClean="0"/>
              <a:t>‹#›</a:t>
            </a:fld>
            <a:endParaRPr lang="en-US"/>
          </a:p>
        </p:txBody>
      </p:sp>
    </p:spTree>
    <p:extLst>
      <p:ext uri="{BB962C8B-B14F-4D97-AF65-F5344CB8AC3E}">
        <p14:creationId xmlns:p14="http://schemas.microsoft.com/office/powerpoint/2010/main" val="1823843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1A1CAA-2070-43EF-B2F1-26ACCAE36E93}" type="datetime1">
              <a:rPr lang="en-US" smtClean="0"/>
              <a:t>6/22/2014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37B450-1B23-4BCC-8BF6-125B82B0C406}" type="slidenum">
              <a:rPr lang="en-US" smtClean="0"/>
              <a:t>‹#›</a:t>
            </a:fld>
            <a:endParaRPr lang="en-US"/>
          </a:p>
        </p:txBody>
      </p:sp>
    </p:spTree>
    <p:extLst>
      <p:ext uri="{BB962C8B-B14F-4D97-AF65-F5344CB8AC3E}">
        <p14:creationId xmlns:p14="http://schemas.microsoft.com/office/powerpoint/2010/main" val="3433373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B77F9C-522C-4105-AD98-BF6BD4A2A339}" type="datetime1">
              <a:rPr lang="en-US" smtClean="0"/>
              <a:t>6/22/2014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37B450-1B23-4BCC-8BF6-125B82B0C406}" type="slidenum">
              <a:rPr lang="en-US" smtClean="0"/>
              <a:t>‹#›</a:t>
            </a:fld>
            <a:endParaRPr lang="en-US"/>
          </a:p>
        </p:txBody>
      </p:sp>
    </p:spTree>
    <p:extLst>
      <p:ext uri="{BB962C8B-B14F-4D97-AF65-F5344CB8AC3E}">
        <p14:creationId xmlns:p14="http://schemas.microsoft.com/office/powerpoint/2010/main" val="327156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A9AC25-90AB-4A8F-BA0C-29773FB0FBBF}" type="datetime1">
              <a:rPr lang="en-US" smtClean="0"/>
              <a:t>6/22/2014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37B450-1B23-4BCC-8BF6-125B82B0C406}" type="slidenum">
              <a:rPr lang="en-US" smtClean="0"/>
              <a:t>‹#›</a:t>
            </a:fld>
            <a:endParaRPr lang="en-US"/>
          </a:p>
        </p:txBody>
      </p:sp>
    </p:spTree>
    <p:extLst>
      <p:ext uri="{BB962C8B-B14F-4D97-AF65-F5344CB8AC3E}">
        <p14:creationId xmlns:p14="http://schemas.microsoft.com/office/powerpoint/2010/main" val="2991727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980995-AE40-48F7-B625-4702C20386A2}" type="datetime1">
              <a:rPr lang="en-US" smtClean="0"/>
              <a:t>6/22/2014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37B450-1B23-4BCC-8BF6-125B82B0C406}" type="slidenum">
              <a:rPr lang="en-US" smtClean="0"/>
              <a:t>‹#›</a:t>
            </a:fld>
            <a:endParaRPr lang="en-US"/>
          </a:p>
        </p:txBody>
      </p:sp>
    </p:spTree>
    <p:extLst>
      <p:ext uri="{BB962C8B-B14F-4D97-AF65-F5344CB8AC3E}">
        <p14:creationId xmlns:p14="http://schemas.microsoft.com/office/powerpoint/2010/main" val="318544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81200"/>
            <a:ext cx="7772400" cy="1470025"/>
          </a:xfrm>
        </p:spPr>
        <p:txBody>
          <a:bodyPr/>
          <a:lstStyle/>
          <a:p>
            <a:r>
              <a:rPr lang="en-US" dirty="0" smtClean="0"/>
              <a:t>EDA Assignment</a:t>
            </a:r>
            <a:endParaRPr lang="en-US" dirty="0"/>
          </a:p>
        </p:txBody>
      </p:sp>
      <p:sp>
        <p:nvSpPr>
          <p:cNvPr id="3" name="Subtitle 2"/>
          <p:cNvSpPr>
            <a:spLocks noGrp="1"/>
          </p:cNvSpPr>
          <p:nvPr>
            <p:ph type="subTitle" idx="1"/>
          </p:nvPr>
        </p:nvSpPr>
        <p:spPr>
          <a:xfrm>
            <a:off x="1371600" y="3733800"/>
            <a:ext cx="6400800" cy="1752600"/>
          </a:xfrm>
        </p:spPr>
        <p:txBody>
          <a:bodyPr/>
          <a:lstStyle/>
          <a:p>
            <a:r>
              <a:rPr lang="en-US" dirty="0" smtClean="0"/>
              <a:t>Data Science Course</a:t>
            </a:r>
          </a:p>
          <a:p>
            <a:r>
              <a:rPr lang="en-US" sz="2400" dirty="0" smtClean="0"/>
              <a:t>Jigsaw user Id: veeranna.mh@gmail.com</a:t>
            </a:r>
            <a:endParaRPr lang="en-US" sz="2400" dirty="0"/>
          </a:p>
        </p:txBody>
      </p:sp>
    </p:spTree>
    <p:extLst>
      <p:ext uri="{BB962C8B-B14F-4D97-AF65-F5344CB8AC3E}">
        <p14:creationId xmlns:p14="http://schemas.microsoft.com/office/powerpoint/2010/main" val="32940061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3200" dirty="0" smtClean="0"/>
              <a:t>EDA: Horse Racing</a:t>
            </a:r>
            <a:endParaRPr lang="en-US" sz="3200" dirty="0"/>
          </a:p>
        </p:txBody>
      </p:sp>
      <p:sp>
        <p:nvSpPr>
          <p:cNvPr id="4" name="Footer Placeholder 3"/>
          <p:cNvSpPr>
            <a:spLocks noGrp="1"/>
          </p:cNvSpPr>
          <p:nvPr>
            <p:ph type="ftr" sz="quarter" idx="11"/>
          </p:nvPr>
        </p:nvSpPr>
        <p:spPr>
          <a:xfrm>
            <a:off x="838200" y="6356350"/>
            <a:ext cx="7391400" cy="365125"/>
          </a:xfrm>
        </p:spPr>
        <p:txBody>
          <a:bodyPr/>
          <a:lstStyle/>
          <a:p>
            <a:r>
              <a:rPr lang="en-US" dirty="0" smtClean="0"/>
              <a:t>EDA Assignment: Data Science Course. Jigsaw user Id: veeranna.mh@gmail.com</a:t>
            </a:r>
            <a:endParaRPr lang="en-US" dirty="0"/>
          </a:p>
        </p:txBody>
      </p:sp>
      <p:sp>
        <p:nvSpPr>
          <p:cNvPr id="5" name="Slide Number Placeholder 4"/>
          <p:cNvSpPr>
            <a:spLocks noGrp="1"/>
          </p:cNvSpPr>
          <p:nvPr>
            <p:ph type="sldNum" sz="quarter" idx="12"/>
          </p:nvPr>
        </p:nvSpPr>
        <p:spPr/>
        <p:txBody>
          <a:bodyPr/>
          <a:lstStyle/>
          <a:p>
            <a:fld id="{0337B450-1B23-4BCC-8BF6-125B82B0C406}" type="slidenum">
              <a:rPr lang="en-US" smtClean="0"/>
              <a:t>10</a:t>
            </a:fld>
            <a:endParaRPr lang="en-US"/>
          </a:p>
        </p:txBody>
      </p:sp>
      <p:graphicFrame>
        <p:nvGraphicFramePr>
          <p:cNvPr id="7" name="Chart 6"/>
          <p:cNvGraphicFramePr>
            <a:graphicFrameLocks/>
          </p:cNvGraphicFramePr>
          <p:nvPr>
            <p:extLst>
              <p:ext uri="{D42A27DB-BD31-4B8C-83A1-F6EECF244321}">
                <p14:modId xmlns:p14="http://schemas.microsoft.com/office/powerpoint/2010/main" val="1284631505"/>
              </p:ext>
            </p:extLst>
          </p:nvPr>
        </p:nvGraphicFramePr>
        <p:xfrm>
          <a:off x="5334000" y="0"/>
          <a:ext cx="4876800" cy="2895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a:graphicFrameLocks/>
          </p:cNvGraphicFramePr>
          <p:nvPr>
            <p:extLst>
              <p:ext uri="{D42A27DB-BD31-4B8C-83A1-F6EECF244321}">
                <p14:modId xmlns:p14="http://schemas.microsoft.com/office/powerpoint/2010/main" val="1244429733"/>
              </p:ext>
            </p:extLst>
          </p:nvPr>
        </p:nvGraphicFramePr>
        <p:xfrm>
          <a:off x="152400" y="1752600"/>
          <a:ext cx="6781800"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7584472" y="5585936"/>
            <a:ext cx="1178528" cy="738664"/>
          </a:xfrm>
          <a:prstGeom prst="rect">
            <a:avLst/>
          </a:prstGeom>
          <a:solidFill>
            <a:schemeClr val="accent1">
              <a:tint val="20000"/>
            </a:schemeClr>
          </a:solidFill>
          <a:ln>
            <a:solidFill>
              <a:schemeClr val="accent1"/>
            </a:solidFill>
          </a:ln>
        </p:spPr>
        <p:txBody>
          <a:bodyPr wrap="none">
            <a:spAutoFit/>
          </a:bodyPr>
          <a:lstStyle/>
          <a:p>
            <a:pPr fontAlgn="t"/>
            <a:r>
              <a:rPr lang="en-US" sz="1400" dirty="0"/>
              <a:t> FL: </a:t>
            </a:r>
            <a:r>
              <a:rPr lang="en-US" sz="1400" dirty="0" smtClean="0"/>
              <a:t>Florida</a:t>
            </a:r>
          </a:p>
          <a:p>
            <a:pPr fontAlgn="t"/>
            <a:r>
              <a:rPr lang="en-US" sz="1400" dirty="0" smtClean="0"/>
              <a:t> </a:t>
            </a:r>
            <a:r>
              <a:rPr lang="en-US" sz="1400" dirty="0"/>
              <a:t>KY: </a:t>
            </a:r>
            <a:r>
              <a:rPr lang="en-US" sz="1400" dirty="0" smtClean="0"/>
              <a:t>Kentucky</a:t>
            </a:r>
          </a:p>
          <a:p>
            <a:pPr fontAlgn="t"/>
            <a:r>
              <a:rPr lang="en-US" sz="1400" dirty="0" smtClean="0"/>
              <a:t> </a:t>
            </a:r>
            <a:r>
              <a:rPr lang="en-US" sz="1400" dirty="0"/>
              <a:t>LA: Louisiana</a:t>
            </a:r>
            <a:endParaRPr lang="en-US" sz="1400" dirty="0">
              <a:solidFill>
                <a:srgbClr val="000000"/>
              </a:solidFill>
            </a:endParaRPr>
          </a:p>
        </p:txBody>
      </p:sp>
    </p:spTree>
    <p:extLst>
      <p:ext uri="{BB962C8B-B14F-4D97-AF65-F5344CB8AC3E}">
        <p14:creationId xmlns:p14="http://schemas.microsoft.com/office/powerpoint/2010/main" val="39675553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3200" dirty="0" smtClean="0"/>
              <a:t>EDA: Horse Racing</a:t>
            </a:r>
            <a:endParaRPr lang="en-US" sz="3200" dirty="0"/>
          </a:p>
        </p:txBody>
      </p:sp>
      <p:sp>
        <p:nvSpPr>
          <p:cNvPr id="4" name="Footer Placeholder 3"/>
          <p:cNvSpPr>
            <a:spLocks noGrp="1"/>
          </p:cNvSpPr>
          <p:nvPr>
            <p:ph type="ftr" sz="quarter" idx="11"/>
          </p:nvPr>
        </p:nvSpPr>
        <p:spPr>
          <a:xfrm>
            <a:off x="838200" y="6356350"/>
            <a:ext cx="7391400" cy="365125"/>
          </a:xfrm>
        </p:spPr>
        <p:txBody>
          <a:bodyPr/>
          <a:lstStyle/>
          <a:p>
            <a:r>
              <a:rPr lang="en-US" dirty="0" smtClean="0"/>
              <a:t>EDA Assignment: Data Science Course. Jigsaw user Id: veeranna.mh@gmail.com</a:t>
            </a:r>
            <a:endParaRPr lang="en-US" dirty="0"/>
          </a:p>
        </p:txBody>
      </p:sp>
      <p:sp>
        <p:nvSpPr>
          <p:cNvPr id="5" name="Slide Number Placeholder 4"/>
          <p:cNvSpPr>
            <a:spLocks noGrp="1"/>
          </p:cNvSpPr>
          <p:nvPr>
            <p:ph type="sldNum" sz="quarter" idx="12"/>
          </p:nvPr>
        </p:nvSpPr>
        <p:spPr/>
        <p:txBody>
          <a:bodyPr/>
          <a:lstStyle/>
          <a:p>
            <a:fld id="{0337B450-1B23-4BCC-8BF6-125B82B0C406}" type="slidenum">
              <a:rPr lang="en-US" smtClean="0"/>
              <a:t>11</a:t>
            </a:fld>
            <a:endParaRPr lang="en-US"/>
          </a:p>
        </p:txBody>
      </p:sp>
      <p:graphicFrame>
        <p:nvGraphicFramePr>
          <p:cNvPr id="7" name="Chart 6"/>
          <p:cNvGraphicFramePr>
            <a:graphicFrameLocks/>
          </p:cNvGraphicFramePr>
          <p:nvPr>
            <p:extLst>
              <p:ext uri="{D42A27DB-BD31-4B8C-83A1-F6EECF244321}">
                <p14:modId xmlns:p14="http://schemas.microsoft.com/office/powerpoint/2010/main" val="3736902195"/>
              </p:ext>
            </p:extLst>
          </p:nvPr>
        </p:nvGraphicFramePr>
        <p:xfrm>
          <a:off x="5334000" y="76200"/>
          <a:ext cx="4572000" cy="32718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a:graphicFrameLocks/>
          </p:cNvGraphicFramePr>
          <p:nvPr>
            <p:extLst>
              <p:ext uri="{D42A27DB-BD31-4B8C-83A1-F6EECF244321}">
                <p14:modId xmlns:p14="http://schemas.microsoft.com/office/powerpoint/2010/main" val="3658327146"/>
              </p:ext>
            </p:extLst>
          </p:nvPr>
        </p:nvGraphicFramePr>
        <p:xfrm>
          <a:off x="0" y="1981200"/>
          <a:ext cx="6400800" cy="434340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7391400" y="4724162"/>
            <a:ext cx="1447800" cy="1600438"/>
          </a:xfrm>
          <a:prstGeom prst="rect">
            <a:avLst/>
          </a:prstGeom>
          <a:ln>
            <a:solidFill>
              <a:schemeClr val="accent1"/>
            </a:solidFill>
          </a:ln>
        </p:spPr>
        <p:txBody>
          <a:bodyPr wrap="square">
            <a:spAutoFit/>
          </a:bodyPr>
          <a:lstStyle/>
          <a:p>
            <a:pPr fontAlgn="t"/>
            <a:r>
              <a:rPr lang="en-US" sz="1400" dirty="0"/>
              <a:t>FM: </a:t>
            </a:r>
            <a:r>
              <a:rPr lang="en-US" sz="1400" dirty="0" smtClean="0"/>
              <a:t>firm</a:t>
            </a:r>
          </a:p>
          <a:p>
            <a:pPr fontAlgn="t"/>
            <a:r>
              <a:rPr lang="en-US" sz="1400" dirty="0" smtClean="0"/>
              <a:t>FT</a:t>
            </a:r>
            <a:r>
              <a:rPr lang="en-US" sz="1400" dirty="0"/>
              <a:t>: </a:t>
            </a:r>
            <a:r>
              <a:rPr lang="en-US" sz="1400" dirty="0" smtClean="0"/>
              <a:t>fast</a:t>
            </a:r>
          </a:p>
          <a:p>
            <a:pPr fontAlgn="t"/>
            <a:r>
              <a:rPr lang="en-US" sz="1400" dirty="0" smtClean="0"/>
              <a:t>GD</a:t>
            </a:r>
            <a:r>
              <a:rPr lang="en-US" sz="1400" dirty="0"/>
              <a:t>: </a:t>
            </a:r>
            <a:r>
              <a:rPr lang="en-US" sz="1400" dirty="0" smtClean="0"/>
              <a:t>good</a:t>
            </a:r>
          </a:p>
          <a:p>
            <a:pPr fontAlgn="t"/>
            <a:r>
              <a:rPr lang="en-US" sz="1400" dirty="0" smtClean="0"/>
              <a:t>MY</a:t>
            </a:r>
            <a:r>
              <a:rPr lang="en-US" sz="1400" dirty="0"/>
              <a:t>: </a:t>
            </a:r>
            <a:r>
              <a:rPr lang="en-US" sz="1400" dirty="0" smtClean="0"/>
              <a:t>muddy</a:t>
            </a:r>
          </a:p>
          <a:p>
            <a:pPr fontAlgn="t"/>
            <a:r>
              <a:rPr lang="en-US" sz="1400" dirty="0" smtClean="0"/>
              <a:t>SY</a:t>
            </a:r>
            <a:r>
              <a:rPr lang="en-US" sz="1400" dirty="0"/>
              <a:t>: </a:t>
            </a:r>
            <a:r>
              <a:rPr lang="en-US" sz="1400" dirty="0" smtClean="0"/>
              <a:t>sloppy</a:t>
            </a:r>
          </a:p>
          <a:p>
            <a:pPr fontAlgn="t"/>
            <a:r>
              <a:rPr lang="en-US" sz="1400" dirty="0" smtClean="0"/>
              <a:t>WF</a:t>
            </a:r>
            <a:r>
              <a:rPr lang="en-US" sz="1400" dirty="0"/>
              <a:t>: wet </a:t>
            </a:r>
            <a:r>
              <a:rPr lang="en-US" sz="1400" dirty="0" smtClean="0"/>
              <a:t>fast</a:t>
            </a:r>
          </a:p>
          <a:p>
            <a:pPr fontAlgn="t"/>
            <a:r>
              <a:rPr lang="en-US" sz="1400" dirty="0" smtClean="0"/>
              <a:t>YL</a:t>
            </a:r>
            <a:r>
              <a:rPr lang="en-US" sz="1400" dirty="0"/>
              <a:t>: yielding</a:t>
            </a:r>
            <a:endParaRPr lang="en-US" sz="1400" dirty="0">
              <a:solidFill>
                <a:srgbClr val="000000"/>
              </a:solidFill>
            </a:endParaRPr>
          </a:p>
        </p:txBody>
      </p:sp>
    </p:spTree>
    <p:extLst>
      <p:ext uri="{BB962C8B-B14F-4D97-AF65-F5344CB8AC3E}">
        <p14:creationId xmlns:p14="http://schemas.microsoft.com/office/powerpoint/2010/main" val="39675553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3200" dirty="0" smtClean="0"/>
              <a:t>EDA: Horse Racing</a:t>
            </a:r>
            <a:endParaRPr lang="en-US" sz="3200" dirty="0"/>
          </a:p>
        </p:txBody>
      </p:sp>
      <p:sp>
        <p:nvSpPr>
          <p:cNvPr id="4" name="Footer Placeholder 3"/>
          <p:cNvSpPr>
            <a:spLocks noGrp="1"/>
          </p:cNvSpPr>
          <p:nvPr>
            <p:ph type="ftr" sz="quarter" idx="11"/>
          </p:nvPr>
        </p:nvSpPr>
        <p:spPr>
          <a:xfrm>
            <a:off x="838200" y="6356350"/>
            <a:ext cx="7391400" cy="365125"/>
          </a:xfrm>
        </p:spPr>
        <p:txBody>
          <a:bodyPr/>
          <a:lstStyle/>
          <a:p>
            <a:r>
              <a:rPr lang="en-US" dirty="0" smtClean="0"/>
              <a:t>EDA Assignment: Data Science Course. Jigsaw user Id: veeranna.mh@gmail.com</a:t>
            </a:r>
            <a:endParaRPr lang="en-US" dirty="0"/>
          </a:p>
        </p:txBody>
      </p:sp>
      <p:sp>
        <p:nvSpPr>
          <p:cNvPr id="5" name="Slide Number Placeholder 4"/>
          <p:cNvSpPr>
            <a:spLocks noGrp="1"/>
          </p:cNvSpPr>
          <p:nvPr>
            <p:ph type="sldNum" sz="quarter" idx="12"/>
          </p:nvPr>
        </p:nvSpPr>
        <p:spPr/>
        <p:txBody>
          <a:bodyPr/>
          <a:lstStyle/>
          <a:p>
            <a:fld id="{0337B450-1B23-4BCC-8BF6-125B82B0C406}" type="slidenum">
              <a:rPr lang="en-US" smtClean="0"/>
              <a:t>12</a:t>
            </a:fld>
            <a:endParaRPr lang="en-US"/>
          </a:p>
        </p:txBody>
      </p:sp>
      <p:graphicFrame>
        <p:nvGraphicFramePr>
          <p:cNvPr id="6" name="Chart 5"/>
          <p:cNvGraphicFramePr>
            <a:graphicFrameLocks/>
          </p:cNvGraphicFramePr>
          <p:nvPr>
            <p:extLst>
              <p:ext uri="{D42A27DB-BD31-4B8C-83A1-F6EECF244321}">
                <p14:modId xmlns:p14="http://schemas.microsoft.com/office/powerpoint/2010/main" val="1065903299"/>
              </p:ext>
            </p:extLst>
          </p:nvPr>
        </p:nvGraphicFramePr>
        <p:xfrm>
          <a:off x="228600" y="1905000"/>
          <a:ext cx="6477000" cy="4495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524658700"/>
              </p:ext>
            </p:extLst>
          </p:nvPr>
        </p:nvGraphicFramePr>
        <p:xfrm>
          <a:off x="5334000" y="152400"/>
          <a:ext cx="4800600" cy="297180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7715355" y="4191000"/>
            <a:ext cx="895245" cy="830997"/>
          </a:xfrm>
          <a:prstGeom prst="rect">
            <a:avLst/>
          </a:prstGeom>
          <a:ln>
            <a:solidFill>
              <a:schemeClr val="accent1"/>
            </a:solidFill>
          </a:ln>
        </p:spPr>
        <p:txBody>
          <a:bodyPr wrap="none">
            <a:spAutoFit/>
          </a:bodyPr>
          <a:lstStyle/>
          <a:p>
            <a:r>
              <a:rPr lang="en-US" sz="1200" dirty="0"/>
              <a:t>C: </a:t>
            </a:r>
            <a:r>
              <a:rPr lang="en-US" sz="1200" dirty="0" smtClean="0"/>
              <a:t>clear</a:t>
            </a:r>
          </a:p>
          <a:p>
            <a:r>
              <a:rPr lang="en-US" sz="1200" dirty="0" smtClean="0"/>
              <a:t>L</a:t>
            </a:r>
            <a:r>
              <a:rPr lang="en-US" sz="1200" dirty="0"/>
              <a:t>: </a:t>
            </a:r>
            <a:r>
              <a:rPr lang="en-US" sz="1200" dirty="0" smtClean="0"/>
              <a:t>cloudy</a:t>
            </a:r>
          </a:p>
          <a:p>
            <a:r>
              <a:rPr lang="en-US" sz="1200" dirty="0" smtClean="0"/>
              <a:t>O</a:t>
            </a:r>
            <a:r>
              <a:rPr lang="en-US" sz="1200" dirty="0"/>
              <a:t>: </a:t>
            </a:r>
            <a:r>
              <a:rPr lang="en-US" sz="1200" dirty="0" smtClean="0"/>
              <a:t>showery</a:t>
            </a:r>
          </a:p>
          <a:p>
            <a:r>
              <a:rPr lang="en-US" sz="1200" dirty="0" smtClean="0"/>
              <a:t>R</a:t>
            </a:r>
            <a:r>
              <a:rPr lang="en-US" sz="1200" dirty="0"/>
              <a:t>: rainy</a:t>
            </a:r>
          </a:p>
        </p:txBody>
      </p:sp>
    </p:spTree>
    <p:extLst>
      <p:ext uri="{BB962C8B-B14F-4D97-AF65-F5344CB8AC3E}">
        <p14:creationId xmlns:p14="http://schemas.microsoft.com/office/powerpoint/2010/main" val="39675553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3200" dirty="0" smtClean="0"/>
              <a:t>EDA: Horse Racing</a:t>
            </a:r>
            <a:endParaRPr lang="en-US" sz="3200" dirty="0"/>
          </a:p>
        </p:txBody>
      </p:sp>
      <p:sp>
        <p:nvSpPr>
          <p:cNvPr id="4" name="Footer Placeholder 3"/>
          <p:cNvSpPr>
            <a:spLocks noGrp="1"/>
          </p:cNvSpPr>
          <p:nvPr>
            <p:ph type="ftr" sz="quarter" idx="11"/>
          </p:nvPr>
        </p:nvSpPr>
        <p:spPr>
          <a:xfrm>
            <a:off x="838200" y="6356350"/>
            <a:ext cx="7391400" cy="365125"/>
          </a:xfrm>
        </p:spPr>
        <p:txBody>
          <a:bodyPr/>
          <a:lstStyle/>
          <a:p>
            <a:r>
              <a:rPr lang="en-US" dirty="0" smtClean="0"/>
              <a:t>EDA Assignment: Data Science Course. Jigsaw user Id: veeranna.mh@gmail.com</a:t>
            </a:r>
            <a:endParaRPr lang="en-US" dirty="0"/>
          </a:p>
        </p:txBody>
      </p:sp>
      <p:sp>
        <p:nvSpPr>
          <p:cNvPr id="5" name="Slide Number Placeholder 4"/>
          <p:cNvSpPr>
            <a:spLocks noGrp="1"/>
          </p:cNvSpPr>
          <p:nvPr>
            <p:ph type="sldNum" sz="quarter" idx="12"/>
          </p:nvPr>
        </p:nvSpPr>
        <p:spPr/>
        <p:txBody>
          <a:bodyPr/>
          <a:lstStyle/>
          <a:p>
            <a:fld id="{0337B450-1B23-4BCC-8BF6-125B82B0C406}" type="slidenum">
              <a:rPr lang="en-US" smtClean="0"/>
              <a:t>13</a:t>
            </a:fld>
            <a:endParaRPr lang="en-US"/>
          </a:p>
        </p:txBody>
      </p:sp>
      <p:pic>
        <p:nvPicPr>
          <p:cNvPr id="819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14400"/>
            <a:ext cx="34385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928684"/>
            <a:ext cx="5185715" cy="4829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52400" y="2667000"/>
            <a:ext cx="3352800" cy="1938992"/>
          </a:xfrm>
          <a:prstGeom prst="rect">
            <a:avLst/>
          </a:prstGeom>
          <a:noFill/>
          <a:ln>
            <a:solidFill>
              <a:schemeClr val="accent1"/>
            </a:solidFill>
          </a:ln>
        </p:spPr>
        <p:txBody>
          <a:bodyPr wrap="square" rtlCol="0">
            <a:spAutoFit/>
          </a:bodyPr>
          <a:lstStyle/>
          <a:p>
            <a:r>
              <a:rPr lang="en-US" sz="1600" dirty="0" smtClean="0">
                <a:solidFill>
                  <a:srgbClr val="0000CC"/>
                </a:solidFill>
              </a:rPr>
              <a:t>Prize, Pool and handle are considerable higher for </a:t>
            </a:r>
            <a:r>
              <a:rPr lang="en-US" sz="1600" dirty="0" err="1" smtClean="0">
                <a:solidFill>
                  <a:srgbClr val="0000CC"/>
                </a:solidFill>
              </a:rPr>
              <a:t>track_Id</a:t>
            </a:r>
            <a:r>
              <a:rPr lang="en-US" sz="1600" dirty="0" smtClean="0">
                <a:solidFill>
                  <a:srgbClr val="0000CC"/>
                </a:solidFill>
              </a:rPr>
              <a:t> ZZZ and are least for </a:t>
            </a:r>
            <a:r>
              <a:rPr lang="en-US" sz="1600" dirty="0" err="1" smtClean="0">
                <a:solidFill>
                  <a:srgbClr val="0000CC"/>
                </a:solidFill>
              </a:rPr>
              <a:t>track_id</a:t>
            </a:r>
            <a:r>
              <a:rPr lang="en-US" sz="1600" dirty="0" smtClean="0">
                <a:solidFill>
                  <a:srgbClr val="0000CC"/>
                </a:solidFill>
              </a:rPr>
              <a:t> XXX among the three</a:t>
            </a:r>
            <a:r>
              <a:rPr lang="en-US" dirty="0" smtClean="0">
                <a:solidFill>
                  <a:srgbClr val="0000CC"/>
                </a:solidFill>
              </a:rPr>
              <a:t>.</a:t>
            </a:r>
          </a:p>
          <a:p>
            <a:endParaRPr lang="en-US" dirty="0"/>
          </a:p>
          <a:p>
            <a:r>
              <a:rPr lang="en-US" sz="1600" dirty="0" smtClean="0"/>
              <a:t>Note: Heights of the graphs are not proportionately scaled</a:t>
            </a:r>
            <a:endParaRPr lang="en-US" dirty="0"/>
          </a:p>
        </p:txBody>
      </p:sp>
    </p:spTree>
    <p:extLst>
      <p:ext uri="{BB962C8B-B14F-4D97-AF65-F5344CB8AC3E}">
        <p14:creationId xmlns:p14="http://schemas.microsoft.com/office/powerpoint/2010/main" val="30337755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3200" dirty="0" smtClean="0"/>
              <a:t>EDA: Horse Racing</a:t>
            </a:r>
            <a:endParaRPr lang="en-US" sz="3200" dirty="0"/>
          </a:p>
        </p:txBody>
      </p:sp>
      <p:sp>
        <p:nvSpPr>
          <p:cNvPr id="4" name="Footer Placeholder 3"/>
          <p:cNvSpPr>
            <a:spLocks noGrp="1"/>
          </p:cNvSpPr>
          <p:nvPr>
            <p:ph type="ftr" sz="quarter" idx="11"/>
          </p:nvPr>
        </p:nvSpPr>
        <p:spPr>
          <a:xfrm>
            <a:off x="838200" y="6356350"/>
            <a:ext cx="7391400" cy="365125"/>
          </a:xfrm>
        </p:spPr>
        <p:txBody>
          <a:bodyPr/>
          <a:lstStyle/>
          <a:p>
            <a:r>
              <a:rPr lang="en-US" dirty="0" smtClean="0"/>
              <a:t>EDA Assignment: Data Science Course. Jigsaw user Id: veeranna.mh@gmail.com</a:t>
            </a:r>
            <a:endParaRPr lang="en-US" dirty="0"/>
          </a:p>
        </p:txBody>
      </p:sp>
      <p:sp>
        <p:nvSpPr>
          <p:cNvPr id="5" name="Slide Number Placeholder 4"/>
          <p:cNvSpPr>
            <a:spLocks noGrp="1"/>
          </p:cNvSpPr>
          <p:nvPr>
            <p:ph type="sldNum" sz="quarter" idx="12"/>
          </p:nvPr>
        </p:nvSpPr>
        <p:spPr/>
        <p:txBody>
          <a:bodyPr/>
          <a:lstStyle/>
          <a:p>
            <a:fld id="{0337B450-1B23-4BCC-8BF6-125B82B0C406}" type="slidenum">
              <a:rPr lang="en-US" smtClean="0"/>
              <a:t>14</a:t>
            </a:fld>
            <a:endParaRPr lang="en-US"/>
          </a:p>
        </p:txBody>
      </p:sp>
      <p:pic>
        <p:nvPicPr>
          <p:cNvPr id="922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5723" y="457200"/>
            <a:ext cx="5110000" cy="585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52400" y="2667000"/>
            <a:ext cx="3352800" cy="1384995"/>
          </a:xfrm>
          <a:prstGeom prst="rect">
            <a:avLst/>
          </a:prstGeom>
          <a:noFill/>
          <a:ln>
            <a:solidFill>
              <a:schemeClr val="accent1"/>
            </a:solidFill>
          </a:ln>
        </p:spPr>
        <p:txBody>
          <a:bodyPr wrap="square" rtlCol="0">
            <a:spAutoFit/>
          </a:bodyPr>
          <a:lstStyle/>
          <a:p>
            <a:r>
              <a:rPr lang="en-US" sz="1600" dirty="0" smtClean="0">
                <a:solidFill>
                  <a:srgbClr val="0000CC"/>
                </a:solidFill>
              </a:rPr>
              <a:t>Minimum and maximum claim prices are lesser for </a:t>
            </a:r>
            <a:r>
              <a:rPr lang="en-US" sz="1600" dirty="0" err="1" smtClean="0">
                <a:solidFill>
                  <a:srgbClr val="0000CC"/>
                </a:solidFill>
              </a:rPr>
              <a:t>track_Id</a:t>
            </a:r>
            <a:r>
              <a:rPr lang="en-US" sz="1600" dirty="0" smtClean="0">
                <a:solidFill>
                  <a:srgbClr val="0000CC"/>
                </a:solidFill>
              </a:rPr>
              <a:t> ZZZ, even though a couple of high points (data) are observed.</a:t>
            </a:r>
            <a:endParaRPr lang="en-US" dirty="0" smtClean="0">
              <a:solidFill>
                <a:srgbClr val="0000CC"/>
              </a:solidFill>
            </a:endParaRPr>
          </a:p>
          <a:p>
            <a:endParaRPr lang="en-US" dirty="0"/>
          </a:p>
        </p:txBody>
      </p:sp>
    </p:spTree>
    <p:extLst>
      <p:ext uri="{BB962C8B-B14F-4D97-AF65-F5344CB8AC3E}">
        <p14:creationId xmlns:p14="http://schemas.microsoft.com/office/powerpoint/2010/main" val="30337755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3200" dirty="0" smtClean="0"/>
              <a:t>EDA: Horse Racing</a:t>
            </a:r>
            <a:endParaRPr lang="en-US" sz="3200" dirty="0"/>
          </a:p>
        </p:txBody>
      </p:sp>
      <p:sp>
        <p:nvSpPr>
          <p:cNvPr id="4" name="Footer Placeholder 3"/>
          <p:cNvSpPr>
            <a:spLocks noGrp="1"/>
          </p:cNvSpPr>
          <p:nvPr>
            <p:ph type="ftr" sz="quarter" idx="11"/>
          </p:nvPr>
        </p:nvSpPr>
        <p:spPr>
          <a:xfrm>
            <a:off x="838200" y="6356350"/>
            <a:ext cx="7391400" cy="365125"/>
          </a:xfrm>
        </p:spPr>
        <p:txBody>
          <a:bodyPr/>
          <a:lstStyle/>
          <a:p>
            <a:r>
              <a:rPr lang="en-US" dirty="0" smtClean="0"/>
              <a:t>EDA Assignment: Data Science Course. Jigsaw user Id: veeranna.mh@gmail.com</a:t>
            </a:r>
            <a:endParaRPr lang="en-US" dirty="0"/>
          </a:p>
        </p:txBody>
      </p:sp>
      <p:sp>
        <p:nvSpPr>
          <p:cNvPr id="5" name="Slide Number Placeholder 4"/>
          <p:cNvSpPr>
            <a:spLocks noGrp="1"/>
          </p:cNvSpPr>
          <p:nvPr>
            <p:ph type="sldNum" sz="quarter" idx="12"/>
          </p:nvPr>
        </p:nvSpPr>
        <p:spPr/>
        <p:txBody>
          <a:bodyPr/>
          <a:lstStyle/>
          <a:p>
            <a:fld id="{0337B450-1B23-4BCC-8BF6-125B82B0C406}" type="slidenum">
              <a:rPr lang="en-US" smtClean="0"/>
              <a:t>15</a:t>
            </a:fld>
            <a:endParaRPr lang="en-US"/>
          </a:p>
        </p:txBody>
      </p:sp>
      <p:sp>
        <p:nvSpPr>
          <p:cNvPr id="6" name="TextBox 5"/>
          <p:cNvSpPr txBox="1"/>
          <p:nvPr/>
        </p:nvSpPr>
        <p:spPr>
          <a:xfrm>
            <a:off x="5410200" y="347008"/>
            <a:ext cx="3352800" cy="1877437"/>
          </a:xfrm>
          <a:prstGeom prst="rect">
            <a:avLst/>
          </a:prstGeom>
          <a:noFill/>
          <a:ln>
            <a:solidFill>
              <a:schemeClr val="accent1"/>
            </a:solidFill>
          </a:ln>
        </p:spPr>
        <p:txBody>
          <a:bodyPr wrap="square" rtlCol="0">
            <a:spAutoFit/>
          </a:bodyPr>
          <a:lstStyle/>
          <a:p>
            <a:r>
              <a:rPr lang="en-US" sz="1600" dirty="0" smtClean="0">
                <a:solidFill>
                  <a:srgbClr val="0000CC"/>
                </a:solidFill>
              </a:rPr>
              <a:t>Prize, Pool and handle are considerable higher for “stakes” race type and are least for “maiden claiming” race type</a:t>
            </a:r>
            <a:r>
              <a:rPr lang="en-US" dirty="0" smtClean="0">
                <a:solidFill>
                  <a:srgbClr val="0000CC"/>
                </a:solidFill>
              </a:rPr>
              <a:t>.</a:t>
            </a:r>
          </a:p>
          <a:p>
            <a:endParaRPr lang="en-US" dirty="0"/>
          </a:p>
          <a:p>
            <a:r>
              <a:rPr lang="en-US" sz="1600" dirty="0" smtClean="0"/>
              <a:t>Note: Heights of the graphs are not proportionately scaled</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800" y="2467466"/>
            <a:ext cx="8940000" cy="3933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3552825"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37755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3200" dirty="0" smtClean="0"/>
              <a:t>EDA: Horse Racing</a:t>
            </a:r>
            <a:endParaRPr lang="en-US" sz="3200" dirty="0"/>
          </a:p>
        </p:txBody>
      </p:sp>
      <p:sp>
        <p:nvSpPr>
          <p:cNvPr id="4" name="Footer Placeholder 3"/>
          <p:cNvSpPr>
            <a:spLocks noGrp="1"/>
          </p:cNvSpPr>
          <p:nvPr>
            <p:ph type="ftr" sz="quarter" idx="11"/>
          </p:nvPr>
        </p:nvSpPr>
        <p:spPr>
          <a:xfrm>
            <a:off x="838200" y="6356350"/>
            <a:ext cx="7391400" cy="365125"/>
          </a:xfrm>
        </p:spPr>
        <p:txBody>
          <a:bodyPr/>
          <a:lstStyle/>
          <a:p>
            <a:r>
              <a:rPr lang="en-US" dirty="0" smtClean="0"/>
              <a:t>EDA Assignment: Data Science Course. Jigsaw user Id: veeranna.mh@gmail.com</a:t>
            </a:r>
            <a:endParaRPr lang="en-US" dirty="0"/>
          </a:p>
        </p:txBody>
      </p:sp>
      <p:sp>
        <p:nvSpPr>
          <p:cNvPr id="5" name="Slide Number Placeholder 4"/>
          <p:cNvSpPr>
            <a:spLocks noGrp="1"/>
          </p:cNvSpPr>
          <p:nvPr>
            <p:ph type="sldNum" sz="quarter" idx="12"/>
          </p:nvPr>
        </p:nvSpPr>
        <p:spPr/>
        <p:txBody>
          <a:bodyPr/>
          <a:lstStyle/>
          <a:p>
            <a:fld id="{0337B450-1B23-4BCC-8BF6-125B82B0C406}" type="slidenum">
              <a:rPr lang="en-US" smtClean="0"/>
              <a:t>16</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600" y="2827467"/>
            <a:ext cx="8780000" cy="3573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800225"/>
            <a:ext cx="432435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685800" y="5900058"/>
            <a:ext cx="3505200"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181600" y="5914572"/>
            <a:ext cx="3178629" cy="15239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410200" y="347008"/>
            <a:ext cx="3352800" cy="2092881"/>
          </a:xfrm>
          <a:prstGeom prst="rect">
            <a:avLst/>
          </a:prstGeom>
          <a:noFill/>
          <a:ln>
            <a:solidFill>
              <a:schemeClr val="accent1"/>
            </a:solidFill>
          </a:ln>
        </p:spPr>
        <p:txBody>
          <a:bodyPr wrap="square" rtlCol="0">
            <a:spAutoFit/>
          </a:bodyPr>
          <a:lstStyle/>
          <a:p>
            <a:r>
              <a:rPr lang="en-US" sz="1600" dirty="0" smtClean="0">
                <a:solidFill>
                  <a:srgbClr val="0000CC"/>
                </a:solidFill>
              </a:rPr>
              <a:t>Minimum and maximum claim prices for some of the race types are depicted at “zero” in the graphs. Needs further exploration. Some extreme points are observed for “allowance optional claiming” race type.</a:t>
            </a:r>
            <a:endParaRPr lang="en-US" dirty="0" smtClean="0">
              <a:solidFill>
                <a:srgbClr val="0000CC"/>
              </a:solidFill>
            </a:endParaRPr>
          </a:p>
          <a:p>
            <a:endParaRPr lang="en-US" dirty="0"/>
          </a:p>
        </p:txBody>
      </p:sp>
    </p:spTree>
    <p:extLst>
      <p:ext uri="{BB962C8B-B14F-4D97-AF65-F5344CB8AC3E}">
        <p14:creationId xmlns:p14="http://schemas.microsoft.com/office/powerpoint/2010/main" val="30337755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3200" dirty="0" smtClean="0"/>
              <a:t>EDA: Horse Racing</a:t>
            </a:r>
            <a:endParaRPr lang="en-US" sz="3200" dirty="0"/>
          </a:p>
        </p:txBody>
      </p:sp>
      <p:sp>
        <p:nvSpPr>
          <p:cNvPr id="4" name="Footer Placeholder 3"/>
          <p:cNvSpPr>
            <a:spLocks noGrp="1"/>
          </p:cNvSpPr>
          <p:nvPr>
            <p:ph type="ftr" sz="quarter" idx="11"/>
          </p:nvPr>
        </p:nvSpPr>
        <p:spPr>
          <a:xfrm>
            <a:off x="838200" y="6356350"/>
            <a:ext cx="7391400" cy="365125"/>
          </a:xfrm>
        </p:spPr>
        <p:txBody>
          <a:bodyPr/>
          <a:lstStyle/>
          <a:p>
            <a:r>
              <a:rPr lang="en-US" dirty="0" smtClean="0"/>
              <a:t>EDA Assignment: Data Science Course. Jigsaw user Id: veeranna.mh@gmail.com</a:t>
            </a:r>
            <a:endParaRPr lang="en-US" dirty="0"/>
          </a:p>
        </p:txBody>
      </p:sp>
      <p:sp>
        <p:nvSpPr>
          <p:cNvPr id="5" name="Slide Number Placeholder 4"/>
          <p:cNvSpPr>
            <a:spLocks noGrp="1"/>
          </p:cNvSpPr>
          <p:nvPr>
            <p:ph type="sldNum" sz="quarter" idx="12"/>
          </p:nvPr>
        </p:nvSpPr>
        <p:spPr/>
        <p:txBody>
          <a:bodyPr/>
          <a:lstStyle/>
          <a:p>
            <a:fld id="{0337B450-1B23-4BCC-8BF6-125B82B0C406}" type="slidenum">
              <a:rPr lang="en-US" smtClean="0"/>
              <a:t>17</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742" y="2480800"/>
            <a:ext cx="8906666" cy="39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066800"/>
            <a:ext cx="390525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715000" y="152400"/>
            <a:ext cx="3352800" cy="1354217"/>
          </a:xfrm>
          <a:prstGeom prst="rect">
            <a:avLst/>
          </a:prstGeom>
          <a:noFill/>
          <a:ln>
            <a:solidFill>
              <a:schemeClr val="accent1"/>
            </a:solidFill>
          </a:ln>
        </p:spPr>
        <p:txBody>
          <a:bodyPr wrap="square" rtlCol="0">
            <a:spAutoFit/>
          </a:bodyPr>
          <a:lstStyle/>
          <a:p>
            <a:r>
              <a:rPr lang="en-US" sz="1600" dirty="0" smtClean="0">
                <a:solidFill>
                  <a:srgbClr val="0000CC"/>
                </a:solidFill>
              </a:rPr>
              <a:t>Prize, Pool and handle are significantly  higher for “yielding” track condition.</a:t>
            </a:r>
            <a:endParaRPr lang="en-US" dirty="0" smtClean="0">
              <a:solidFill>
                <a:srgbClr val="0000CC"/>
              </a:solidFill>
            </a:endParaRPr>
          </a:p>
          <a:p>
            <a:endParaRPr lang="en-US" dirty="0"/>
          </a:p>
          <a:p>
            <a:r>
              <a:rPr lang="en-US" sz="1600" dirty="0" smtClean="0"/>
              <a:t>Note: Heights of the graphs are not proportionately scaled</a:t>
            </a:r>
            <a:endParaRPr lang="en-US" dirty="0"/>
          </a:p>
        </p:txBody>
      </p:sp>
    </p:spTree>
    <p:extLst>
      <p:ext uri="{BB962C8B-B14F-4D97-AF65-F5344CB8AC3E}">
        <p14:creationId xmlns:p14="http://schemas.microsoft.com/office/powerpoint/2010/main" val="30337755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3200" dirty="0" smtClean="0"/>
              <a:t>EDA: Horse Racing</a:t>
            </a:r>
            <a:endParaRPr lang="en-US" sz="3200" dirty="0"/>
          </a:p>
        </p:txBody>
      </p:sp>
      <p:sp>
        <p:nvSpPr>
          <p:cNvPr id="4" name="Footer Placeholder 3"/>
          <p:cNvSpPr>
            <a:spLocks noGrp="1"/>
          </p:cNvSpPr>
          <p:nvPr>
            <p:ph type="ftr" sz="quarter" idx="11"/>
          </p:nvPr>
        </p:nvSpPr>
        <p:spPr>
          <a:xfrm>
            <a:off x="838200" y="6356350"/>
            <a:ext cx="7391400" cy="365125"/>
          </a:xfrm>
        </p:spPr>
        <p:txBody>
          <a:bodyPr/>
          <a:lstStyle/>
          <a:p>
            <a:r>
              <a:rPr lang="en-US" dirty="0" smtClean="0"/>
              <a:t>EDA Assignment: Data Science Course. Jigsaw user Id: veeranna.mh@gmail.com</a:t>
            </a:r>
            <a:endParaRPr lang="en-US" dirty="0"/>
          </a:p>
        </p:txBody>
      </p:sp>
      <p:sp>
        <p:nvSpPr>
          <p:cNvPr id="5" name="Slide Number Placeholder 4"/>
          <p:cNvSpPr>
            <a:spLocks noGrp="1"/>
          </p:cNvSpPr>
          <p:nvPr>
            <p:ph type="sldNum" sz="quarter" idx="12"/>
          </p:nvPr>
        </p:nvSpPr>
        <p:spPr/>
        <p:txBody>
          <a:bodyPr/>
          <a:lstStyle/>
          <a:p>
            <a:fld id="{0337B450-1B23-4BCC-8BF6-125B82B0C406}" type="slidenum">
              <a:rPr lang="en-US" smtClean="0"/>
              <a:t>18</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456" y="2701475"/>
            <a:ext cx="8753333" cy="3666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4000"/>
            <a:ext cx="474345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638800" y="152400"/>
            <a:ext cx="3352800" cy="1600438"/>
          </a:xfrm>
          <a:prstGeom prst="rect">
            <a:avLst/>
          </a:prstGeom>
          <a:noFill/>
          <a:ln>
            <a:solidFill>
              <a:schemeClr val="accent1"/>
            </a:solidFill>
          </a:ln>
        </p:spPr>
        <p:txBody>
          <a:bodyPr wrap="square" rtlCol="0">
            <a:spAutoFit/>
          </a:bodyPr>
          <a:lstStyle/>
          <a:p>
            <a:r>
              <a:rPr lang="en-US" sz="1600" dirty="0" smtClean="0">
                <a:solidFill>
                  <a:srgbClr val="0000CC"/>
                </a:solidFill>
              </a:rPr>
              <a:t>Minimum and maximum claim prices for “yielding” track condition are being depicted at “zero” in the graph (but there is an extreme observation in each case).</a:t>
            </a:r>
            <a:endParaRPr lang="en-US" dirty="0" smtClean="0">
              <a:solidFill>
                <a:srgbClr val="0000CC"/>
              </a:solidFill>
            </a:endParaRPr>
          </a:p>
          <a:p>
            <a:endParaRPr lang="en-US" dirty="0"/>
          </a:p>
        </p:txBody>
      </p:sp>
      <p:sp>
        <p:nvSpPr>
          <p:cNvPr id="10" name="Rounded Rectangle 9"/>
          <p:cNvSpPr/>
          <p:nvPr/>
        </p:nvSpPr>
        <p:spPr>
          <a:xfrm>
            <a:off x="8229600" y="5805714"/>
            <a:ext cx="533400" cy="13788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657600" y="5805055"/>
            <a:ext cx="533400" cy="13788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37755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3200" dirty="0" smtClean="0"/>
              <a:t>EDA: Horse Racing</a:t>
            </a:r>
            <a:endParaRPr lang="en-US" sz="3200" dirty="0"/>
          </a:p>
        </p:txBody>
      </p:sp>
      <p:sp>
        <p:nvSpPr>
          <p:cNvPr id="4" name="Footer Placeholder 3"/>
          <p:cNvSpPr>
            <a:spLocks noGrp="1"/>
          </p:cNvSpPr>
          <p:nvPr>
            <p:ph type="ftr" sz="quarter" idx="11"/>
          </p:nvPr>
        </p:nvSpPr>
        <p:spPr>
          <a:xfrm>
            <a:off x="838200" y="6356350"/>
            <a:ext cx="7391400" cy="365125"/>
          </a:xfrm>
        </p:spPr>
        <p:txBody>
          <a:bodyPr/>
          <a:lstStyle/>
          <a:p>
            <a:r>
              <a:rPr lang="en-US" dirty="0" smtClean="0"/>
              <a:t>EDA Assignment: Data Science Course. Jigsaw user Id: veeranna.mh@gmail.com</a:t>
            </a:r>
            <a:endParaRPr lang="en-US" dirty="0"/>
          </a:p>
        </p:txBody>
      </p:sp>
      <p:sp>
        <p:nvSpPr>
          <p:cNvPr id="5" name="Slide Number Placeholder 4"/>
          <p:cNvSpPr>
            <a:spLocks noGrp="1"/>
          </p:cNvSpPr>
          <p:nvPr>
            <p:ph type="sldNum" sz="quarter" idx="12"/>
          </p:nvPr>
        </p:nvSpPr>
        <p:spPr/>
        <p:txBody>
          <a:bodyPr/>
          <a:lstStyle/>
          <a:p>
            <a:fld id="{0337B450-1B23-4BCC-8BF6-125B82B0C406}" type="slidenum">
              <a:rPr lang="en-US" smtClean="0"/>
              <a:t>19</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58" y="2454134"/>
            <a:ext cx="8920000" cy="3946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171575"/>
            <a:ext cx="340995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715000" y="152400"/>
            <a:ext cx="3352800" cy="1600438"/>
          </a:xfrm>
          <a:prstGeom prst="rect">
            <a:avLst/>
          </a:prstGeom>
          <a:noFill/>
          <a:ln>
            <a:solidFill>
              <a:schemeClr val="accent1"/>
            </a:solidFill>
          </a:ln>
        </p:spPr>
        <p:txBody>
          <a:bodyPr wrap="square" rtlCol="0">
            <a:spAutoFit/>
          </a:bodyPr>
          <a:lstStyle/>
          <a:p>
            <a:r>
              <a:rPr lang="en-US" sz="1600" dirty="0" smtClean="0">
                <a:solidFill>
                  <a:srgbClr val="0000CC"/>
                </a:solidFill>
              </a:rPr>
              <a:t>Prize, Pool and handle are higher for “rainy” weather condition  and also for “cloudy” weather condition.</a:t>
            </a:r>
            <a:endParaRPr lang="en-US" dirty="0" smtClean="0">
              <a:solidFill>
                <a:srgbClr val="0000CC"/>
              </a:solidFill>
            </a:endParaRPr>
          </a:p>
          <a:p>
            <a:endParaRPr lang="en-US" dirty="0"/>
          </a:p>
          <a:p>
            <a:r>
              <a:rPr lang="en-US" sz="1600" dirty="0" smtClean="0"/>
              <a:t>Note: Heights of the graphs are not proportionately scaled</a:t>
            </a:r>
            <a:endParaRPr lang="en-US" dirty="0"/>
          </a:p>
        </p:txBody>
      </p:sp>
    </p:spTree>
    <p:extLst>
      <p:ext uri="{BB962C8B-B14F-4D97-AF65-F5344CB8AC3E}">
        <p14:creationId xmlns:p14="http://schemas.microsoft.com/office/powerpoint/2010/main" val="30337755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3200" dirty="0" smtClean="0"/>
              <a:t>EDA: Horse Racing</a:t>
            </a:r>
            <a:endParaRPr lang="en-US" sz="3200" dirty="0"/>
          </a:p>
        </p:txBody>
      </p:sp>
      <p:sp>
        <p:nvSpPr>
          <p:cNvPr id="4" name="Footer Placeholder 3"/>
          <p:cNvSpPr>
            <a:spLocks noGrp="1"/>
          </p:cNvSpPr>
          <p:nvPr>
            <p:ph type="ftr" sz="quarter" idx="11"/>
          </p:nvPr>
        </p:nvSpPr>
        <p:spPr>
          <a:xfrm>
            <a:off x="838200" y="6356350"/>
            <a:ext cx="7391400" cy="365125"/>
          </a:xfrm>
        </p:spPr>
        <p:txBody>
          <a:bodyPr/>
          <a:lstStyle/>
          <a:p>
            <a:r>
              <a:rPr lang="en-US" dirty="0" smtClean="0"/>
              <a:t>EDA Assignment: Data Science Course. Jigsaw user Id: veeranna.mh@gmail.com</a:t>
            </a:r>
            <a:endParaRPr lang="en-US" dirty="0"/>
          </a:p>
        </p:txBody>
      </p:sp>
      <p:sp>
        <p:nvSpPr>
          <p:cNvPr id="5" name="Slide Number Placeholder 4"/>
          <p:cNvSpPr>
            <a:spLocks noGrp="1"/>
          </p:cNvSpPr>
          <p:nvPr>
            <p:ph type="sldNum" sz="quarter" idx="12"/>
          </p:nvPr>
        </p:nvSpPr>
        <p:spPr/>
        <p:txBody>
          <a:bodyPr/>
          <a:lstStyle/>
          <a:p>
            <a:fld id="{0337B450-1B23-4BCC-8BF6-125B82B0C406}" type="slidenum">
              <a:rPr lang="en-US" smtClean="0"/>
              <a:t>2</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136" y="1447800"/>
            <a:ext cx="8511064" cy="3998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77577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3200" dirty="0" smtClean="0"/>
              <a:t>EDA: Horse Racing</a:t>
            </a:r>
            <a:endParaRPr lang="en-US" sz="3200" dirty="0"/>
          </a:p>
        </p:txBody>
      </p:sp>
      <p:sp>
        <p:nvSpPr>
          <p:cNvPr id="4" name="Footer Placeholder 3"/>
          <p:cNvSpPr>
            <a:spLocks noGrp="1"/>
          </p:cNvSpPr>
          <p:nvPr>
            <p:ph type="ftr" sz="quarter" idx="11"/>
          </p:nvPr>
        </p:nvSpPr>
        <p:spPr>
          <a:xfrm>
            <a:off x="838200" y="6356350"/>
            <a:ext cx="7391400" cy="365125"/>
          </a:xfrm>
        </p:spPr>
        <p:txBody>
          <a:bodyPr/>
          <a:lstStyle/>
          <a:p>
            <a:r>
              <a:rPr lang="en-US" dirty="0" smtClean="0"/>
              <a:t>EDA Assignment: Data Science Course. Jigsaw user Id: veeranna.mh@gmail.com</a:t>
            </a:r>
            <a:endParaRPr lang="en-US" dirty="0"/>
          </a:p>
        </p:txBody>
      </p:sp>
      <p:sp>
        <p:nvSpPr>
          <p:cNvPr id="5" name="Slide Number Placeholder 4"/>
          <p:cNvSpPr>
            <a:spLocks noGrp="1"/>
          </p:cNvSpPr>
          <p:nvPr>
            <p:ph type="sldNum" sz="quarter" idx="12"/>
          </p:nvPr>
        </p:nvSpPr>
        <p:spPr/>
        <p:txBody>
          <a:bodyPr/>
          <a:lstStyle/>
          <a:p>
            <a:fld id="{0337B450-1B23-4BCC-8BF6-125B82B0C406}" type="slidenum">
              <a:rPr lang="en-US" smtClean="0"/>
              <a:t>20</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711266"/>
            <a:ext cx="8733333" cy="3613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81150"/>
            <a:ext cx="418147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638800" y="152400"/>
            <a:ext cx="3352800" cy="1600438"/>
          </a:xfrm>
          <a:prstGeom prst="rect">
            <a:avLst/>
          </a:prstGeom>
          <a:noFill/>
          <a:ln>
            <a:solidFill>
              <a:schemeClr val="accent1"/>
            </a:solidFill>
          </a:ln>
        </p:spPr>
        <p:txBody>
          <a:bodyPr wrap="square" rtlCol="0">
            <a:spAutoFit/>
          </a:bodyPr>
          <a:lstStyle/>
          <a:p>
            <a:r>
              <a:rPr lang="en-US" sz="1600" dirty="0" smtClean="0">
                <a:solidFill>
                  <a:srgbClr val="0000CC"/>
                </a:solidFill>
              </a:rPr>
              <a:t>Median minimum claim prices for “rainy” weather condition is zero. In other three cases there seems to be no much difference between minimum and maximum claim price.</a:t>
            </a:r>
            <a:endParaRPr lang="en-US" dirty="0" smtClean="0">
              <a:solidFill>
                <a:srgbClr val="0000CC"/>
              </a:solidFill>
            </a:endParaRPr>
          </a:p>
          <a:p>
            <a:endParaRPr lang="en-US" dirty="0"/>
          </a:p>
        </p:txBody>
      </p:sp>
    </p:spTree>
    <p:extLst>
      <p:ext uri="{BB962C8B-B14F-4D97-AF65-F5344CB8AC3E}">
        <p14:creationId xmlns:p14="http://schemas.microsoft.com/office/powerpoint/2010/main" val="3033775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3200" dirty="0" smtClean="0"/>
              <a:t>EDA: Horse Racing</a:t>
            </a:r>
            <a:endParaRPr lang="en-US" sz="3200" dirty="0"/>
          </a:p>
        </p:txBody>
      </p:sp>
      <p:sp>
        <p:nvSpPr>
          <p:cNvPr id="4" name="Footer Placeholder 3"/>
          <p:cNvSpPr>
            <a:spLocks noGrp="1"/>
          </p:cNvSpPr>
          <p:nvPr>
            <p:ph type="ftr" sz="quarter" idx="11"/>
          </p:nvPr>
        </p:nvSpPr>
        <p:spPr>
          <a:xfrm>
            <a:off x="838200" y="6356350"/>
            <a:ext cx="7391400" cy="365125"/>
          </a:xfrm>
        </p:spPr>
        <p:txBody>
          <a:bodyPr/>
          <a:lstStyle/>
          <a:p>
            <a:r>
              <a:rPr lang="en-US" dirty="0" smtClean="0"/>
              <a:t>EDA Assignment: Data Science Course. Jigsaw user Id: veeranna.mh@gmail.com</a:t>
            </a:r>
            <a:endParaRPr lang="en-US" dirty="0"/>
          </a:p>
        </p:txBody>
      </p:sp>
      <p:sp>
        <p:nvSpPr>
          <p:cNvPr id="5" name="Slide Number Placeholder 4"/>
          <p:cNvSpPr>
            <a:spLocks noGrp="1"/>
          </p:cNvSpPr>
          <p:nvPr>
            <p:ph type="sldNum" sz="quarter" idx="12"/>
          </p:nvPr>
        </p:nvSpPr>
        <p:spPr/>
        <p:txBody>
          <a:bodyPr/>
          <a:lstStyle/>
          <a:p>
            <a:fld id="{0337B450-1B23-4BCC-8BF6-125B82B0C406}" type="slidenum">
              <a:rPr lang="en-US" smtClean="0"/>
              <a:t>21</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05" y="2438400"/>
            <a:ext cx="8926667" cy="39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325755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715000" y="152400"/>
            <a:ext cx="3352800" cy="1600438"/>
          </a:xfrm>
          <a:prstGeom prst="rect">
            <a:avLst/>
          </a:prstGeom>
          <a:noFill/>
          <a:ln>
            <a:solidFill>
              <a:schemeClr val="accent1"/>
            </a:solidFill>
          </a:ln>
        </p:spPr>
        <p:txBody>
          <a:bodyPr wrap="square" rtlCol="0">
            <a:spAutoFit/>
          </a:bodyPr>
          <a:lstStyle/>
          <a:p>
            <a:r>
              <a:rPr lang="en-US" sz="1600" dirty="0" smtClean="0">
                <a:solidFill>
                  <a:srgbClr val="0000CC"/>
                </a:solidFill>
              </a:rPr>
              <a:t>Prize, Pool and handle are significantly higher for “Kentucky” state compared to other two.</a:t>
            </a:r>
            <a:endParaRPr lang="en-US" dirty="0" smtClean="0">
              <a:solidFill>
                <a:srgbClr val="0000CC"/>
              </a:solidFill>
            </a:endParaRPr>
          </a:p>
          <a:p>
            <a:endParaRPr lang="en-US" dirty="0"/>
          </a:p>
          <a:p>
            <a:r>
              <a:rPr lang="en-US" sz="1600" dirty="0" smtClean="0"/>
              <a:t>Note: Heights of the graphs are not proportionately scaled</a:t>
            </a:r>
            <a:endParaRPr lang="en-US" dirty="0"/>
          </a:p>
        </p:txBody>
      </p:sp>
    </p:spTree>
    <p:extLst>
      <p:ext uri="{BB962C8B-B14F-4D97-AF65-F5344CB8AC3E}">
        <p14:creationId xmlns:p14="http://schemas.microsoft.com/office/powerpoint/2010/main" val="30337755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3200" dirty="0" smtClean="0"/>
              <a:t>EDA: Horse Racing</a:t>
            </a:r>
            <a:endParaRPr lang="en-US" sz="3200" dirty="0"/>
          </a:p>
        </p:txBody>
      </p:sp>
      <p:sp>
        <p:nvSpPr>
          <p:cNvPr id="4" name="Footer Placeholder 3"/>
          <p:cNvSpPr>
            <a:spLocks noGrp="1"/>
          </p:cNvSpPr>
          <p:nvPr>
            <p:ph type="ftr" sz="quarter" idx="11"/>
          </p:nvPr>
        </p:nvSpPr>
        <p:spPr>
          <a:xfrm>
            <a:off x="838200" y="6356350"/>
            <a:ext cx="7391400" cy="365125"/>
          </a:xfrm>
        </p:spPr>
        <p:txBody>
          <a:bodyPr/>
          <a:lstStyle/>
          <a:p>
            <a:r>
              <a:rPr lang="en-US" dirty="0" smtClean="0"/>
              <a:t>EDA Assignment: Data Science Course. Jigsaw user Id: veeranna.mh@gmail.com</a:t>
            </a:r>
            <a:endParaRPr lang="en-US" dirty="0"/>
          </a:p>
        </p:txBody>
      </p:sp>
      <p:sp>
        <p:nvSpPr>
          <p:cNvPr id="5" name="Slide Number Placeholder 4"/>
          <p:cNvSpPr>
            <a:spLocks noGrp="1"/>
          </p:cNvSpPr>
          <p:nvPr>
            <p:ph type="sldNum" sz="quarter" idx="12"/>
          </p:nvPr>
        </p:nvSpPr>
        <p:spPr/>
        <p:txBody>
          <a:bodyPr/>
          <a:lstStyle/>
          <a:p>
            <a:fld id="{0337B450-1B23-4BCC-8BF6-125B82B0C406}" type="slidenum">
              <a:rPr lang="en-US" smtClean="0"/>
              <a:t>22</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33" y="2671266"/>
            <a:ext cx="8686667" cy="3653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7800"/>
            <a:ext cx="40386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638800" y="152400"/>
            <a:ext cx="3352800" cy="1354217"/>
          </a:xfrm>
          <a:prstGeom prst="rect">
            <a:avLst/>
          </a:prstGeom>
          <a:noFill/>
          <a:ln>
            <a:solidFill>
              <a:schemeClr val="accent1"/>
            </a:solidFill>
          </a:ln>
        </p:spPr>
        <p:txBody>
          <a:bodyPr wrap="square" rtlCol="0">
            <a:spAutoFit/>
          </a:bodyPr>
          <a:lstStyle/>
          <a:p>
            <a:r>
              <a:rPr lang="en-US" sz="1600" dirty="0" smtClean="0">
                <a:solidFill>
                  <a:srgbClr val="0000CC"/>
                </a:solidFill>
              </a:rPr>
              <a:t>Median minimum  and maximum claim prices are relatively lower for Kentucky state compared to other two.</a:t>
            </a:r>
          </a:p>
          <a:p>
            <a:endParaRPr lang="en-US" dirty="0"/>
          </a:p>
        </p:txBody>
      </p:sp>
    </p:spTree>
    <p:extLst>
      <p:ext uri="{BB962C8B-B14F-4D97-AF65-F5344CB8AC3E}">
        <p14:creationId xmlns:p14="http://schemas.microsoft.com/office/powerpoint/2010/main" val="30337755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3200" dirty="0" smtClean="0"/>
              <a:t>EDA: Horse Racing</a:t>
            </a:r>
            <a:endParaRPr lang="en-US" sz="3200" dirty="0"/>
          </a:p>
        </p:txBody>
      </p:sp>
      <p:sp>
        <p:nvSpPr>
          <p:cNvPr id="4" name="Footer Placeholder 3"/>
          <p:cNvSpPr>
            <a:spLocks noGrp="1"/>
          </p:cNvSpPr>
          <p:nvPr>
            <p:ph type="ftr" sz="quarter" idx="11"/>
          </p:nvPr>
        </p:nvSpPr>
        <p:spPr>
          <a:xfrm>
            <a:off x="838200" y="6356350"/>
            <a:ext cx="7391400" cy="365125"/>
          </a:xfrm>
        </p:spPr>
        <p:txBody>
          <a:bodyPr/>
          <a:lstStyle/>
          <a:p>
            <a:r>
              <a:rPr lang="en-US" dirty="0" smtClean="0"/>
              <a:t>EDA Assignment: Data Science Course. Jigsaw user Id: veeranna.mh@gmail.com</a:t>
            </a:r>
            <a:endParaRPr lang="en-US" dirty="0"/>
          </a:p>
        </p:txBody>
      </p:sp>
      <p:sp>
        <p:nvSpPr>
          <p:cNvPr id="5" name="Slide Number Placeholder 4"/>
          <p:cNvSpPr>
            <a:spLocks noGrp="1"/>
          </p:cNvSpPr>
          <p:nvPr>
            <p:ph type="sldNum" sz="quarter" idx="12"/>
          </p:nvPr>
        </p:nvSpPr>
        <p:spPr/>
        <p:txBody>
          <a:bodyPr/>
          <a:lstStyle/>
          <a:p>
            <a:fld id="{0337B450-1B23-4BCC-8BF6-125B82B0C406}" type="slidenum">
              <a:rPr lang="en-US" smtClean="0"/>
              <a:t>23</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67" y="2257933"/>
            <a:ext cx="8973333" cy="4066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90600"/>
            <a:ext cx="4086225"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715000" y="152400"/>
            <a:ext cx="3352800" cy="1846659"/>
          </a:xfrm>
          <a:prstGeom prst="rect">
            <a:avLst/>
          </a:prstGeom>
          <a:noFill/>
          <a:ln>
            <a:solidFill>
              <a:schemeClr val="accent1"/>
            </a:solidFill>
          </a:ln>
        </p:spPr>
        <p:txBody>
          <a:bodyPr wrap="square" rtlCol="0">
            <a:spAutoFit/>
          </a:bodyPr>
          <a:lstStyle/>
          <a:p>
            <a:r>
              <a:rPr lang="en-US" sz="1600" dirty="0" smtClean="0">
                <a:solidFill>
                  <a:srgbClr val="0000CC"/>
                </a:solidFill>
              </a:rPr>
              <a:t>Prize, Pool and handle are  lesser in case of number of runners 4, 5, 13 and 14, and are higher in case of  number of runners 9, 10, 11 and 12.</a:t>
            </a:r>
            <a:endParaRPr lang="en-US" dirty="0" smtClean="0">
              <a:solidFill>
                <a:srgbClr val="0000CC"/>
              </a:solidFill>
            </a:endParaRPr>
          </a:p>
          <a:p>
            <a:endParaRPr lang="en-US" dirty="0"/>
          </a:p>
          <a:p>
            <a:r>
              <a:rPr lang="en-US" sz="1600" dirty="0" smtClean="0"/>
              <a:t>Note: Heights of the graphs are not proportionately scaled</a:t>
            </a:r>
            <a:endParaRPr lang="en-US" dirty="0"/>
          </a:p>
        </p:txBody>
      </p:sp>
    </p:spTree>
    <p:extLst>
      <p:ext uri="{BB962C8B-B14F-4D97-AF65-F5344CB8AC3E}">
        <p14:creationId xmlns:p14="http://schemas.microsoft.com/office/powerpoint/2010/main" val="30337755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3200" dirty="0" smtClean="0"/>
              <a:t>EDA: Horse Racing</a:t>
            </a:r>
            <a:endParaRPr lang="en-US" sz="3200" dirty="0"/>
          </a:p>
        </p:txBody>
      </p:sp>
      <p:sp>
        <p:nvSpPr>
          <p:cNvPr id="4" name="Footer Placeholder 3"/>
          <p:cNvSpPr>
            <a:spLocks noGrp="1"/>
          </p:cNvSpPr>
          <p:nvPr>
            <p:ph type="ftr" sz="quarter" idx="11"/>
          </p:nvPr>
        </p:nvSpPr>
        <p:spPr>
          <a:xfrm>
            <a:off x="838200" y="6356350"/>
            <a:ext cx="7391400" cy="365125"/>
          </a:xfrm>
        </p:spPr>
        <p:txBody>
          <a:bodyPr/>
          <a:lstStyle/>
          <a:p>
            <a:r>
              <a:rPr lang="en-US" dirty="0" smtClean="0"/>
              <a:t>EDA Assignment: Data Science Course. Jigsaw user Id: veeranna.mh@gmail.com</a:t>
            </a:r>
            <a:endParaRPr lang="en-US" dirty="0"/>
          </a:p>
        </p:txBody>
      </p:sp>
      <p:sp>
        <p:nvSpPr>
          <p:cNvPr id="5" name="Slide Number Placeholder 4"/>
          <p:cNvSpPr>
            <a:spLocks noGrp="1"/>
          </p:cNvSpPr>
          <p:nvPr>
            <p:ph type="sldNum" sz="quarter" idx="12"/>
          </p:nvPr>
        </p:nvSpPr>
        <p:spPr/>
        <p:txBody>
          <a:bodyPr/>
          <a:lstStyle/>
          <a:p>
            <a:fld id="{0337B450-1B23-4BCC-8BF6-125B82B0C406}" type="slidenum">
              <a:rPr lang="en-US" smtClean="0"/>
              <a:t>24</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256" y="2457934"/>
            <a:ext cx="8900000" cy="3866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19200"/>
            <a:ext cx="48672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638800" y="152400"/>
            <a:ext cx="3352800" cy="830997"/>
          </a:xfrm>
          <a:prstGeom prst="rect">
            <a:avLst/>
          </a:prstGeom>
          <a:noFill/>
          <a:ln>
            <a:solidFill>
              <a:schemeClr val="accent1"/>
            </a:solidFill>
          </a:ln>
        </p:spPr>
        <p:txBody>
          <a:bodyPr wrap="square" rtlCol="0">
            <a:spAutoFit/>
          </a:bodyPr>
          <a:lstStyle/>
          <a:p>
            <a:r>
              <a:rPr lang="en-US" sz="1600" dirty="0" smtClean="0">
                <a:solidFill>
                  <a:srgbClr val="0000CC"/>
                </a:solidFill>
              </a:rPr>
              <a:t>minimum  and maximum claim prices are relatively lower for number of runners 4, 11, 12, 13 and 14.</a:t>
            </a:r>
            <a:endParaRPr lang="en-US" dirty="0"/>
          </a:p>
        </p:txBody>
      </p:sp>
    </p:spTree>
    <p:extLst>
      <p:ext uri="{BB962C8B-B14F-4D97-AF65-F5344CB8AC3E}">
        <p14:creationId xmlns:p14="http://schemas.microsoft.com/office/powerpoint/2010/main" val="40930834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3200" dirty="0" smtClean="0"/>
              <a:t>EDA: Horse Racing</a:t>
            </a:r>
            <a:endParaRPr lang="en-US" sz="3200" dirty="0"/>
          </a:p>
        </p:txBody>
      </p:sp>
      <p:sp>
        <p:nvSpPr>
          <p:cNvPr id="4" name="Footer Placeholder 3"/>
          <p:cNvSpPr>
            <a:spLocks noGrp="1"/>
          </p:cNvSpPr>
          <p:nvPr>
            <p:ph type="ftr" sz="quarter" idx="11"/>
          </p:nvPr>
        </p:nvSpPr>
        <p:spPr>
          <a:xfrm>
            <a:off x="838200" y="6356350"/>
            <a:ext cx="7391400" cy="365125"/>
          </a:xfrm>
        </p:spPr>
        <p:txBody>
          <a:bodyPr/>
          <a:lstStyle/>
          <a:p>
            <a:r>
              <a:rPr lang="en-US" dirty="0" smtClean="0"/>
              <a:t>EDA Assignment: Data Science Course. Jigsaw user Id: veeranna.mh@gmail.com</a:t>
            </a:r>
            <a:endParaRPr lang="en-US" dirty="0"/>
          </a:p>
        </p:txBody>
      </p:sp>
      <p:sp>
        <p:nvSpPr>
          <p:cNvPr id="5" name="Slide Number Placeholder 4"/>
          <p:cNvSpPr>
            <a:spLocks noGrp="1"/>
          </p:cNvSpPr>
          <p:nvPr>
            <p:ph type="sldNum" sz="quarter" idx="12"/>
          </p:nvPr>
        </p:nvSpPr>
        <p:spPr/>
        <p:txBody>
          <a:bodyPr/>
          <a:lstStyle/>
          <a:p>
            <a:fld id="{0337B450-1B23-4BCC-8BF6-125B82B0C406}" type="slidenum">
              <a:rPr lang="en-US" smtClean="0"/>
              <a:t>25</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24" y="2417934"/>
            <a:ext cx="8933334" cy="3906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990600"/>
            <a:ext cx="3381375"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715000" y="152400"/>
            <a:ext cx="3352800" cy="1354217"/>
          </a:xfrm>
          <a:prstGeom prst="rect">
            <a:avLst/>
          </a:prstGeom>
          <a:noFill/>
          <a:ln>
            <a:solidFill>
              <a:schemeClr val="accent1"/>
            </a:solidFill>
          </a:ln>
        </p:spPr>
        <p:txBody>
          <a:bodyPr wrap="square" rtlCol="0">
            <a:spAutoFit/>
          </a:bodyPr>
          <a:lstStyle/>
          <a:p>
            <a:r>
              <a:rPr lang="en-US" sz="1600" dirty="0" smtClean="0">
                <a:solidFill>
                  <a:srgbClr val="0000CC"/>
                </a:solidFill>
              </a:rPr>
              <a:t>Prize, Pool and handle are higher for Turf compared to Dirt surfaces.</a:t>
            </a:r>
            <a:endParaRPr lang="en-US" dirty="0" smtClean="0">
              <a:solidFill>
                <a:srgbClr val="0000CC"/>
              </a:solidFill>
            </a:endParaRPr>
          </a:p>
          <a:p>
            <a:endParaRPr lang="en-US" dirty="0"/>
          </a:p>
          <a:p>
            <a:r>
              <a:rPr lang="en-US" sz="1600" dirty="0" smtClean="0"/>
              <a:t>Note: Heights of the graphs are not proportionately scaled</a:t>
            </a:r>
            <a:endParaRPr lang="en-US" dirty="0"/>
          </a:p>
        </p:txBody>
      </p:sp>
    </p:spTree>
    <p:extLst>
      <p:ext uri="{BB962C8B-B14F-4D97-AF65-F5344CB8AC3E}">
        <p14:creationId xmlns:p14="http://schemas.microsoft.com/office/powerpoint/2010/main" val="17947432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3200" dirty="0" smtClean="0"/>
              <a:t>EDA: Horse Racing</a:t>
            </a:r>
            <a:endParaRPr lang="en-US" sz="3200" dirty="0"/>
          </a:p>
        </p:txBody>
      </p:sp>
      <p:sp>
        <p:nvSpPr>
          <p:cNvPr id="4" name="Footer Placeholder 3"/>
          <p:cNvSpPr>
            <a:spLocks noGrp="1"/>
          </p:cNvSpPr>
          <p:nvPr>
            <p:ph type="ftr" sz="quarter" idx="11"/>
          </p:nvPr>
        </p:nvSpPr>
        <p:spPr>
          <a:xfrm>
            <a:off x="838200" y="6356350"/>
            <a:ext cx="7391400" cy="365125"/>
          </a:xfrm>
        </p:spPr>
        <p:txBody>
          <a:bodyPr/>
          <a:lstStyle/>
          <a:p>
            <a:r>
              <a:rPr lang="en-US" dirty="0" smtClean="0"/>
              <a:t>EDA Assignment: Data Science Course. Jigsaw user Id: veeranna.mh@gmail.com</a:t>
            </a:r>
            <a:endParaRPr lang="en-US" dirty="0"/>
          </a:p>
        </p:txBody>
      </p:sp>
      <p:sp>
        <p:nvSpPr>
          <p:cNvPr id="5" name="Slide Number Placeholder 4"/>
          <p:cNvSpPr>
            <a:spLocks noGrp="1"/>
          </p:cNvSpPr>
          <p:nvPr>
            <p:ph type="sldNum" sz="quarter" idx="12"/>
          </p:nvPr>
        </p:nvSpPr>
        <p:spPr/>
        <p:txBody>
          <a:bodyPr/>
          <a:lstStyle/>
          <a:p>
            <a:fld id="{0337B450-1B23-4BCC-8BF6-125B82B0C406}" type="slidenum">
              <a:rPr lang="en-US" smtClean="0"/>
              <a:t>26</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934" y="2595066"/>
            <a:ext cx="8766666" cy="3653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295400"/>
            <a:ext cx="41719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638800" y="152400"/>
            <a:ext cx="3352800" cy="584775"/>
          </a:xfrm>
          <a:prstGeom prst="rect">
            <a:avLst/>
          </a:prstGeom>
          <a:noFill/>
          <a:ln>
            <a:solidFill>
              <a:schemeClr val="accent1"/>
            </a:solidFill>
          </a:ln>
        </p:spPr>
        <p:txBody>
          <a:bodyPr wrap="square" rtlCol="0">
            <a:spAutoFit/>
          </a:bodyPr>
          <a:lstStyle/>
          <a:p>
            <a:r>
              <a:rPr lang="en-US" sz="1600" dirty="0" smtClean="0">
                <a:solidFill>
                  <a:srgbClr val="0000CC"/>
                </a:solidFill>
              </a:rPr>
              <a:t>Median minimum  and maximum claim prices are zero for Turf.</a:t>
            </a:r>
            <a:endParaRPr lang="en-US" dirty="0"/>
          </a:p>
        </p:txBody>
      </p:sp>
    </p:spTree>
    <p:extLst>
      <p:ext uri="{BB962C8B-B14F-4D97-AF65-F5344CB8AC3E}">
        <p14:creationId xmlns:p14="http://schemas.microsoft.com/office/powerpoint/2010/main" val="17947432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3200" dirty="0" smtClean="0"/>
              <a:t>EDA: Horse Racing</a:t>
            </a:r>
            <a:endParaRPr lang="en-US" sz="3200" dirty="0"/>
          </a:p>
        </p:txBody>
      </p:sp>
      <p:sp>
        <p:nvSpPr>
          <p:cNvPr id="4" name="Footer Placeholder 3"/>
          <p:cNvSpPr>
            <a:spLocks noGrp="1"/>
          </p:cNvSpPr>
          <p:nvPr>
            <p:ph type="ftr" sz="quarter" idx="11"/>
          </p:nvPr>
        </p:nvSpPr>
        <p:spPr>
          <a:xfrm>
            <a:off x="838200" y="6356350"/>
            <a:ext cx="7391400" cy="365125"/>
          </a:xfrm>
        </p:spPr>
        <p:txBody>
          <a:bodyPr/>
          <a:lstStyle/>
          <a:p>
            <a:r>
              <a:rPr lang="en-US" dirty="0" smtClean="0"/>
              <a:t>EDA Assignment: Data Science Course. Jigsaw user Id: veeranna.mh@gmail.com</a:t>
            </a:r>
            <a:endParaRPr lang="en-US" dirty="0"/>
          </a:p>
        </p:txBody>
      </p:sp>
      <p:sp>
        <p:nvSpPr>
          <p:cNvPr id="5" name="Slide Number Placeholder 4"/>
          <p:cNvSpPr>
            <a:spLocks noGrp="1"/>
          </p:cNvSpPr>
          <p:nvPr>
            <p:ph type="sldNum" sz="quarter" idx="12"/>
          </p:nvPr>
        </p:nvSpPr>
        <p:spPr/>
        <p:txBody>
          <a:bodyPr/>
          <a:lstStyle/>
          <a:p>
            <a:fld id="{0337B450-1B23-4BCC-8BF6-125B82B0C406}" type="slidenum">
              <a:rPr lang="en-US" smtClean="0"/>
              <a:t>27</a:t>
            </a:fld>
            <a:endParaRPr lang="en-US"/>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41" y="2467466"/>
            <a:ext cx="8913333" cy="3933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95400"/>
            <a:ext cx="295275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638800" y="152400"/>
            <a:ext cx="3352800" cy="1077218"/>
          </a:xfrm>
          <a:prstGeom prst="rect">
            <a:avLst/>
          </a:prstGeom>
          <a:noFill/>
          <a:ln>
            <a:solidFill>
              <a:schemeClr val="accent1"/>
            </a:solidFill>
          </a:ln>
        </p:spPr>
        <p:txBody>
          <a:bodyPr wrap="square" rtlCol="0">
            <a:spAutoFit/>
          </a:bodyPr>
          <a:lstStyle/>
          <a:p>
            <a:r>
              <a:rPr lang="en-US" sz="1600" dirty="0" smtClean="0">
                <a:solidFill>
                  <a:srgbClr val="0000CC"/>
                </a:solidFill>
              </a:rPr>
              <a:t>Median post times are  relatively  similar in all cases (refer next two slides also). But in all cases there are few  large extreme outlier </a:t>
            </a:r>
            <a:r>
              <a:rPr lang="en-US" sz="1600" dirty="0" err="1" smtClean="0">
                <a:solidFill>
                  <a:srgbClr val="0000CC"/>
                </a:solidFill>
              </a:rPr>
              <a:t>datapoints</a:t>
            </a:r>
            <a:r>
              <a:rPr lang="en-US" sz="1600" dirty="0" smtClean="0">
                <a:solidFill>
                  <a:srgbClr val="0000CC"/>
                </a:solidFill>
              </a:rPr>
              <a:t>.</a:t>
            </a:r>
            <a:endParaRPr lang="en-US" dirty="0"/>
          </a:p>
        </p:txBody>
      </p:sp>
    </p:spTree>
    <p:extLst>
      <p:ext uri="{BB962C8B-B14F-4D97-AF65-F5344CB8AC3E}">
        <p14:creationId xmlns:p14="http://schemas.microsoft.com/office/powerpoint/2010/main" val="33048304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3200" dirty="0" smtClean="0"/>
              <a:t>EDA: Horse Racing</a:t>
            </a:r>
            <a:endParaRPr lang="en-US" sz="3200" dirty="0"/>
          </a:p>
        </p:txBody>
      </p:sp>
      <p:sp>
        <p:nvSpPr>
          <p:cNvPr id="4" name="Footer Placeholder 3"/>
          <p:cNvSpPr>
            <a:spLocks noGrp="1"/>
          </p:cNvSpPr>
          <p:nvPr>
            <p:ph type="ftr" sz="quarter" idx="11"/>
          </p:nvPr>
        </p:nvSpPr>
        <p:spPr>
          <a:xfrm>
            <a:off x="838200" y="6356350"/>
            <a:ext cx="7391400" cy="365125"/>
          </a:xfrm>
        </p:spPr>
        <p:txBody>
          <a:bodyPr/>
          <a:lstStyle/>
          <a:p>
            <a:r>
              <a:rPr lang="en-US" dirty="0" smtClean="0"/>
              <a:t>EDA Assignment: Data Science Course. Jigsaw user Id: veeranna.mh@gmail.com</a:t>
            </a:r>
            <a:endParaRPr lang="en-US" dirty="0"/>
          </a:p>
        </p:txBody>
      </p:sp>
      <p:sp>
        <p:nvSpPr>
          <p:cNvPr id="5" name="Slide Number Placeholder 4"/>
          <p:cNvSpPr>
            <a:spLocks noGrp="1"/>
          </p:cNvSpPr>
          <p:nvPr>
            <p:ph type="sldNum" sz="quarter" idx="12"/>
          </p:nvPr>
        </p:nvSpPr>
        <p:spPr/>
        <p:txBody>
          <a:bodyPr/>
          <a:lstStyle/>
          <a:p>
            <a:fld id="{0337B450-1B23-4BCC-8BF6-125B82B0C406}" type="slidenum">
              <a:rPr lang="en-US" smtClean="0"/>
              <a:t>28</a:t>
            </a:fld>
            <a:endParaRPr lang="en-US"/>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00" y="2354134"/>
            <a:ext cx="8880000" cy="4046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1047750"/>
            <a:ext cx="309562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23651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3200" dirty="0" smtClean="0"/>
              <a:t>EDA: Horse Racing</a:t>
            </a:r>
            <a:endParaRPr lang="en-US" sz="3200" dirty="0"/>
          </a:p>
        </p:txBody>
      </p:sp>
      <p:sp>
        <p:nvSpPr>
          <p:cNvPr id="4" name="Footer Placeholder 3"/>
          <p:cNvSpPr>
            <a:spLocks noGrp="1"/>
          </p:cNvSpPr>
          <p:nvPr>
            <p:ph type="ftr" sz="quarter" idx="11"/>
          </p:nvPr>
        </p:nvSpPr>
        <p:spPr>
          <a:xfrm>
            <a:off x="838200" y="6356350"/>
            <a:ext cx="7391400" cy="365125"/>
          </a:xfrm>
        </p:spPr>
        <p:txBody>
          <a:bodyPr/>
          <a:lstStyle/>
          <a:p>
            <a:r>
              <a:rPr lang="en-US" dirty="0" smtClean="0"/>
              <a:t>EDA Assignment: Data Science Course. Jigsaw user Id: veeranna.mh@gmail.com</a:t>
            </a:r>
            <a:endParaRPr lang="en-US" dirty="0"/>
          </a:p>
        </p:txBody>
      </p:sp>
      <p:sp>
        <p:nvSpPr>
          <p:cNvPr id="5" name="Slide Number Placeholder 4"/>
          <p:cNvSpPr>
            <a:spLocks noGrp="1"/>
          </p:cNvSpPr>
          <p:nvPr>
            <p:ph type="sldNum" sz="quarter" idx="12"/>
          </p:nvPr>
        </p:nvSpPr>
        <p:spPr/>
        <p:txBody>
          <a:bodyPr/>
          <a:lstStyle/>
          <a:p>
            <a:fld id="{0337B450-1B23-4BCC-8BF6-125B82B0C406}" type="slidenum">
              <a:rPr lang="en-US" smtClean="0"/>
              <a:t>29</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33425"/>
            <a:ext cx="5143500" cy="539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7555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334962"/>
          </a:xfrm>
        </p:spPr>
        <p:txBody>
          <a:bodyPr>
            <a:noAutofit/>
          </a:bodyPr>
          <a:lstStyle/>
          <a:p>
            <a:pPr algn="l"/>
            <a:r>
              <a:rPr lang="en-US" sz="2000" dirty="0" smtClean="0"/>
              <a:t>EDA: Horse Racing</a:t>
            </a:r>
            <a:endParaRPr lang="en-US" sz="2000" dirty="0"/>
          </a:p>
        </p:txBody>
      </p:sp>
      <p:sp>
        <p:nvSpPr>
          <p:cNvPr id="4" name="Footer Placeholder 3"/>
          <p:cNvSpPr>
            <a:spLocks noGrp="1"/>
          </p:cNvSpPr>
          <p:nvPr>
            <p:ph type="ftr" sz="quarter" idx="11"/>
          </p:nvPr>
        </p:nvSpPr>
        <p:spPr>
          <a:xfrm>
            <a:off x="838200" y="6356350"/>
            <a:ext cx="7391400" cy="365125"/>
          </a:xfrm>
        </p:spPr>
        <p:txBody>
          <a:bodyPr/>
          <a:lstStyle/>
          <a:p>
            <a:r>
              <a:rPr lang="en-US" dirty="0" smtClean="0"/>
              <a:t>EDA Assignment: Data Science Course. Jigsaw user Id: veeranna.mh@gmail.com</a:t>
            </a:r>
            <a:endParaRPr lang="en-US" dirty="0"/>
          </a:p>
        </p:txBody>
      </p:sp>
      <p:sp>
        <p:nvSpPr>
          <p:cNvPr id="5" name="Slide Number Placeholder 4"/>
          <p:cNvSpPr>
            <a:spLocks noGrp="1"/>
          </p:cNvSpPr>
          <p:nvPr>
            <p:ph type="sldNum" sz="quarter" idx="12"/>
          </p:nvPr>
        </p:nvSpPr>
        <p:spPr/>
        <p:txBody>
          <a:bodyPr/>
          <a:lstStyle/>
          <a:p>
            <a:fld id="{0337B450-1B23-4BCC-8BF6-125B82B0C406}" type="slidenum">
              <a:rPr lang="en-US" smtClean="0"/>
              <a:t>3</a:t>
            </a:fld>
            <a:endParaRPr lang="en-US"/>
          </a:p>
        </p:txBody>
      </p:sp>
      <p:graphicFrame>
        <p:nvGraphicFramePr>
          <p:cNvPr id="3" name="Table 2"/>
          <p:cNvGraphicFramePr>
            <a:graphicFrameLocks noGrp="1" noChangeAspect="1"/>
          </p:cNvGraphicFramePr>
          <p:nvPr>
            <p:extLst>
              <p:ext uri="{D42A27DB-BD31-4B8C-83A1-F6EECF244321}">
                <p14:modId xmlns:p14="http://schemas.microsoft.com/office/powerpoint/2010/main" val="2724269957"/>
              </p:ext>
            </p:extLst>
          </p:nvPr>
        </p:nvGraphicFramePr>
        <p:xfrm>
          <a:off x="152401" y="457200"/>
          <a:ext cx="8839199" cy="5965305"/>
        </p:xfrm>
        <a:graphic>
          <a:graphicData uri="http://schemas.openxmlformats.org/drawingml/2006/table">
            <a:tbl>
              <a:tblPr>
                <a:tableStyleId>{5C22544A-7EE6-4342-B048-85BDC9FD1C3A}</a:tableStyleId>
              </a:tblPr>
              <a:tblGrid>
                <a:gridCol w="547561"/>
                <a:gridCol w="1642683"/>
                <a:gridCol w="704007"/>
                <a:gridCol w="938676"/>
                <a:gridCol w="1043872"/>
                <a:gridCol w="3962400"/>
              </a:tblGrid>
              <a:tr h="187960">
                <a:tc>
                  <a:txBody>
                    <a:bodyPr/>
                    <a:lstStyle/>
                    <a:p>
                      <a:pPr algn="ctr" fontAlgn="t"/>
                      <a:r>
                        <a:rPr lang="en-US" sz="1200" u="none" strike="noStrike" dirty="0" err="1">
                          <a:effectLst/>
                        </a:rPr>
                        <a:t>Sl.No</a:t>
                      </a:r>
                      <a:r>
                        <a:rPr lang="en-US" sz="1200" u="none" strike="noStrike" dirty="0">
                          <a:effectLst/>
                        </a:rPr>
                        <a:t>.</a:t>
                      </a:r>
                      <a:endParaRPr lang="en-US" sz="1200" b="0" i="0" u="none" strike="noStrike" dirty="0">
                        <a:solidFill>
                          <a:srgbClr val="000000"/>
                        </a:solidFill>
                        <a:effectLst/>
                        <a:latin typeface="Calibri"/>
                      </a:endParaRPr>
                    </a:p>
                  </a:txBody>
                  <a:tcPr marL="7543" marR="7543" marT="7543" marB="0"/>
                </a:tc>
                <a:tc>
                  <a:txBody>
                    <a:bodyPr/>
                    <a:lstStyle/>
                    <a:p>
                      <a:pPr algn="ctr" fontAlgn="t"/>
                      <a:r>
                        <a:rPr lang="en-US" sz="1200" u="none" strike="noStrike">
                          <a:effectLst/>
                        </a:rPr>
                        <a:t>variables</a:t>
                      </a:r>
                      <a:endParaRPr lang="en-US" sz="1200" b="0" i="0" u="none" strike="noStrike">
                        <a:solidFill>
                          <a:srgbClr val="000000"/>
                        </a:solidFill>
                        <a:effectLst/>
                        <a:latin typeface="Calibri"/>
                      </a:endParaRPr>
                    </a:p>
                  </a:txBody>
                  <a:tcPr marL="7543" marR="7543" marT="7543" marB="0"/>
                </a:tc>
                <a:tc>
                  <a:txBody>
                    <a:bodyPr/>
                    <a:lstStyle/>
                    <a:p>
                      <a:pPr algn="ctr" fontAlgn="t"/>
                      <a:r>
                        <a:rPr lang="en-US" sz="1200" u="none" strike="noStrike">
                          <a:effectLst/>
                        </a:rPr>
                        <a:t>type</a:t>
                      </a:r>
                      <a:endParaRPr lang="en-US" sz="1200" b="0" i="0" u="none" strike="noStrike">
                        <a:solidFill>
                          <a:srgbClr val="000000"/>
                        </a:solidFill>
                        <a:effectLst/>
                        <a:latin typeface="Calibri"/>
                      </a:endParaRPr>
                    </a:p>
                  </a:txBody>
                  <a:tcPr marL="7543" marR="7543" marT="7543" marB="0"/>
                </a:tc>
                <a:tc>
                  <a:txBody>
                    <a:bodyPr/>
                    <a:lstStyle/>
                    <a:p>
                      <a:pPr algn="ctr" fontAlgn="t"/>
                      <a:r>
                        <a:rPr lang="en-US" sz="1200" u="none" strike="noStrike">
                          <a:effectLst/>
                        </a:rPr>
                        <a:t>factor levels</a:t>
                      </a:r>
                      <a:endParaRPr lang="en-US" sz="1200" b="0" i="0" u="none" strike="noStrike">
                        <a:solidFill>
                          <a:srgbClr val="000000"/>
                        </a:solidFill>
                        <a:effectLst/>
                        <a:latin typeface="Calibri"/>
                      </a:endParaRPr>
                    </a:p>
                  </a:txBody>
                  <a:tcPr marL="7543" marR="7543" marT="7543" marB="0"/>
                </a:tc>
                <a:tc>
                  <a:txBody>
                    <a:bodyPr/>
                    <a:lstStyle/>
                    <a:p>
                      <a:pPr algn="ctr" fontAlgn="t"/>
                      <a:r>
                        <a:rPr lang="en-US" sz="1200" u="none" strike="noStrike">
                          <a:effectLst/>
                        </a:rPr>
                        <a:t>classification</a:t>
                      </a:r>
                      <a:endParaRPr lang="en-US" sz="1200" b="0" i="0" u="none" strike="noStrike">
                        <a:solidFill>
                          <a:srgbClr val="000000"/>
                        </a:solidFill>
                        <a:effectLst/>
                        <a:latin typeface="Calibri"/>
                      </a:endParaRPr>
                    </a:p>
                  </a:txBody>
                  <a:tcPr marL="7543" marR="7543" marT="7543" marB="0"/>
                </a:tc>
                <a:tc>
                  <a:txBody>
                    <a:bodyPr/>
                    <a:lstStyle/>
                    <a:p>
                      <a:pPr algn="ctr" fontAlgn="t"/>
                      <a:r>
                        <a:rPr lang="en-US" sz="1200" u="none" strike="noStrike" dirty="0">
                          <a:effectLst/>
                        </a:rPr>
                        <a:t>Remarks</a:t>
                      </a:r>
                      <a:endParaRPr lang="en-US" sz="1200" b="0" i="0" u="none" strike="noStrike" dirty="0">
                        <a:solidFill>
                          <a:srgbClr val="000000"/>
                        </a:solidFill>
                        <a:effectLst/>
                        <a:latin typeface="Calibri"/>
                      </a:endParaRPr>
                    </a:p>
                  </a:txBody>
                  <a:tcPr marL="7543" marR="7543" marT="7543" marB="0"/>
                </a:tc>
              </a:tr>
              <a:tr h="187960">
                <a:tc>
                  <a:txBody>
                    <a:bodyPr/>
                    <a:lstStyle/>
                    <a:p>
                      <a:pPr algn="ctr" fontAlgn="t"/>
                      <a:r>
                        <a:rPr lang="en-US" sz="1200" u="none" strike="noStrike">
                          <a:effectLst/>
                        </a:rPr>
                        <a:t>1</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track_id</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factor</a:t>
                      </a:r>
                      <a:endParaRPr lang="en-US" sz="1200" b="0" i="0" u="none" strike="noStrike">
                        <a:solidFill>
                          <a:srgbClr val="000000"/>
                        </a:solidFill>
                        <a:effectLst/>
                        <a:latin typeface="Calibri"/>
                      </a:endParaRPr>
                    </a:p>
                  </a:txBody>
                  <a:tcPr marL="7543" marR="7543" marT="7543" marB="0"/>
                </a:tc>
                <a:tc>
                  <a:txBody>
                    <a:bodyPr/>
                    <a:lstStyle/>
                    <a:p>
                      <a:pPr algn="r" fontAlgn="t"/>
                      <a:r>
                        <a:rPr lang="en-US" sz="1200" u="none" strike="noStrike">
                          <a:effectLst/>
                        </a:rPr>
                        <a:t>3</a:t>
                      </a:r>
                      <a:endParaRPr lang="en-US" sz="1200" b="0" i="0" u="none" strike="noStrike">
                        <a:solidFill>
                          <a:srgbClr val="000000"/>
                        </a:solidFill>
                        <a:effectLst/>
                        <a:latin typeface="Calibri"/>
                      </a:endParaRPr>
                    </a:p>
                  </a:txBody>
                  <a:tcPr marL="7543" marR="7543" marT="7543" marB="0"/>
                </a:tc>
                <a:tc>
                  <a:txBody>
                    <a:bodyPr/>
                    <a:lstStyle/>
                    <a:p>
                      <a:pPr algn="ctr" fontAlgn="t"/>
                      <a:r>
                        <a:rPr lang="en-US" sz="1200" u="none" strike="noStrike">
                          <a:effectLst/>
                        </a:rPr>
                        <a:t>QLT</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dirty="0">
                          <a:effectLst/>
                        </a:rPr>
                        <a:t> </a:t>
                      </a:r>
                      <a:r>
                        <a:rPr lang="en-US" sz="1200" u="none" strike="noStrike" dirty="0" smtClean="0">
                          <a:effectLst/>
                        </a:rPr>
                        <a:t>XXX, YYY,  ZZZ</a:t>
                      </a:r>
                      <a:endParaRPr lang="en-US" sz="1200" b="0" i="0" u="none" strike="noStrike" dirty="0">
                        <a:solidFill>
                          <a:srgbClr val="000000"/>
                        </a:solidFill>
                        <a:effectLst/>
                        <a:latin typeface="Calibri"/>
                      </a:endParaRPr>
                    </a:p>
                  </a:txBody>
                  <a:tcPr marL="7543" marR="7543" marT="7543" marB="0"/>
                </a:tc>
              </a:tr>
              <a:tr h="375921">
                <a:tc>
                  <a:txBody>
                    <a:bodyPr/>
                    <a:lstStyle/>
                    <a:p>
                      <a:pPr algn="ctr" fontAlgn="t"/>
                      <a:r>
                        <a:rPr lang="en-US" sz="1200" u="none" strike="noStrike">
                          <a:effectLst/>
                        </a:rPr>
                        <a:t>2</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race_date</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factor</a:t>
                      </a:r>
                      <a:endParaRPr lang="en-US" sz="1200" b="0" i="0" u="none" strike="noStrike">
                        <a:solidFill>
                          <a:srgbClr val="000000"/>
                        </a:solidFill>
                        <a:effectLst/>
                        <a:latin typeface="Calibri"/>
                      </a:endParaRPr>
                    </a:p>
                  </a:txBody>
                  <a:tcPr marL="7543" marR="7543" marT="7543" marB="0"/>
                </a:tc>
                <a:tc>
                  <a:txBody>
                    <a:bodyPr/>
                    <a:lstStyle/>
                    <a:p>
                      <a:pPr algn="r" fontAlgn="t"/>
                      <a:r>
                        <a:rPr lang="en-US" sz="1200" u="none" strike="noStrike">
                          <a:effectLst/>
                        </a:rPr>
                        <a:t>53</a:t>
                      </a:r>
                      <a:endParaRPr lang="en-US" sz="1200" b="0" i="0" u="none" strike="noStrike">
                        <a:solidFill>
                          <a:srgbClr val="000000"/>
                        </a:solidFill>
                        <a:effectLst/>
                        <a:latin typeface="Calibri"/>
                      </a:endParaRPr>
                    </a:p>
                  </a:txBody>
                  <a:tcPr marL="7543" marR="7543" marT="7543" marB="0"/>
                </a:tc>
                <a:tc>
                  <a:txBody>
                    <a:bodyPr/>
                    <a:lstStyle/>
                    <a:p>
                      <a:pPr algn="ctr" fontAlgn="t"/>
                      <a:r>
                        <a:rPr lang="en-US" sz="1200" u="none" strike="noStrike">
                          <a:effectLst/>
                        </a:rPr>
                        <a:t>date</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By default any character variable in R is treated as "Factor"</a:t>
                      </a:r>
                      <a:endParaRPr lang="en-US" sz="1200" b="0" i="0" u="none" strike="noStrike">
                        <a:solidFill>
                          <a:srgbClr val="000000"/>
                        </a:solidFill>
                        <a:effectLst/>
                        <a:latin typeface="Calibri"/>
                      </a:endParaRPr>
                    </a:p>
                  </a:txBody>
                  <a:tcPr marL="7543" marR="7543" marT="7543" marB="0"/>
                </a:tc>
              </a:tr>
              <a:tr h="187960">
                <a:tc>
                  <a:txBody>
                    <a:bodyPr/>
                    <a:lstStyle/>
                    <a:p>
                      <a:pPr algn="ctr" fontAlgn="t"/>
                      <a:r>
                        <a:rPr lang="en-US" sz="1200" u="none" strike="noStrike">
                          <a:effectLst/>
                        </a:rPr>
                        <a:t>3</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race_number</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integer</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 </a:t>
                      </a:r>
                      <a:endParaRPr lang="en-US" sz="1200" b="0" i="0" u="none" strike="noStrike">
                        <a:solidFill>
                          <a:srgbClr val="000000"/>
                        </a:solidFill>
                        <a:effectLst/>
                        <a:latin typeface="Calibri"/>
                      </a:endParaRPr>
                    </a:p>
                  </a:txBody>
                  <a:tcPr marL="7543" marR="7543" marT="7543" marB="0"/>
                </a:tc>
                <a:tc>
                  <a:txBody>
                    <a:bodyPr/>
                    <a:lstStyle/>
                    <a:p>
                      <a:pPr algn="ctr" fontAlgn="t"/>
                      <a:r>
                        <a:rPr lang="en-US" sz="1200" u="none" strike="noStrike">
                          <a:effectLst/>
                        </a:rPr>
                        <a:t>QNT</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dirty="0">
                          <a:effectLst/>
                        </a:rPr>
                        <a:t> </a:t>
                      </a:r>
                      <a:endParaRPr lang="en-US" sz="1200" b="0" i="0" u="none" strike="noStrike" dirty="0">
                        <a:solidFill>
                          <a:srgbClr val="000000"/>
                        </a:solidFill>
                        <a:effectLst/>
                        <a:latin typeface="Calibri"/>
                      </a:endParaRPr>
                    </a:p>
                  </a:txBody>
                  <a:tcPr marL="7543" marR="7543" marT="7543" marB="0"/>
                </a:tc>
              </a:tr>
              <a:tr h="187960">
                <a:tc>
                  <a:txBody>
                    <a:bodyPr/>
                    <a:lstStyle/>
                    <a:p>
                      <a:pPr algn="ctr" fontAlgn="t"/>
                      <a:r>
                        <a:rPr lang="en-US" sz="1200" u="none" strike="noStrike">
                          <a:effectLst/>
                        </a:rPr>
                        <a:t>4</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status</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factor</a:t>
                      </a:r>
                      <a:endParaRPr lang="en-US" sz="1200" b="0" i="0" u="none" strike="noStrike">
                        <a:solidFill>
                          <a:srgbClr val="000000"/>
                        </a:solidFill>
                        <a:effectLst/>
                        <a:latin typeface="Calibri"/>
                      </a:endParaRPr>
                    </a:p>
                  </a:txBody>
                  <a:tcPr marL="7543" marR="7543" marT="7543" marB="0"/>
                </a:tc>
                <a:tc>
                  <a:txBody>
                    <a:bodyPr/>
                    <a:lstStyle/>
                    <a:p>
                      <a:pPr algn="r" fontAlgn="t"/>
                      <a:r>
                        <a:rPr lang="en-US" sz="1200" u="none" strike="noStrike">
                          <a:effectLst/>
                        </a:rPr>
                        <a:t>1</a:t>
                      </a:r>
                      <a:endParaRPr lang="en-US" sz="1200" b="0" i="0" u="none" strike="noStrike">
                        <a:solidFill>
                          <a:srgbClr val="000000"/>
                        </a:solidFill>
                        <a:effectLst/>
                        <a:latin typeface="Calibri"/>
                      </a:endParaRPr>
                    </a:p>
                  </a:txBody>
                  <a:tcPr marL="7543" marR="7543" marT="7543" marB="0"/>
                </a:tc>
                <a:tc>
                  <a:txBody>
                    <a:bodyPr/>
                    <a:lstStyle/>
                    <a:p>
                      <a:pPr algn="ctr" fontAlgn="t"/>
                      <a:r>
                        <a:rPr lang="en-US" sz="1200" u="none" strike="noStrike">
                          <a:effectLst/>
                        </a:rPr>
                        <a:t>QLT</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 </a:t>
                      </a:r>
                      <a:endParaRPr lang="en-US" sz="1200" b="0" i="0" u="none" strike="noStrike">
                        <a:solidFill>
                          <a:srgbClr val="000000"/>
                        </a:solidFill>
                        <a:effectLst/>
                        <a:latin typeface="Calibri"/>
                      </a:endParaRPr>
                    </a:p>
                  </a:txBody>
                  <a:tcPr marL="7543" marR="7543" marT="7543" marB="0"/>
                </a:tc>
              </a:tr>
              <a:tr h="187960">
                <a:tc>
                  <a:txBody>
                    <a:bodyPr/>
                    <a:lstStyle/>
                    <a:p>
                      <a:pPr algn="ctr" fontAlgn="t"/>
                      <a:r>
                        <a:rPr lang="en-US" sz="1200" u="none" strike="noStrike">
                          <a:effectLst/>
                        </a:rPr>
                        <a:t>5</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race_type</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factor</a:t>
                      </a:r>
                      <a:endParaRPr lang="en-US" sz="1200" b="0" i="0" u="none" strike="noStrike">
                        <a:solidFill>
                          <a:srgbClr val="000000"/>
                        </a:solidFill>
                        <a:effectLst/>
                        <a:latin typeface="Calibri"/>
                      </a:endParaRPr>
                    </a:p>
                  </a:txBody>
                  <a:tcPr marL="7543" marR="7543" marT="7543" marB="0"/>
                </a:tc>
                <a:tc>
                  <a:txBody>
                    <a:bodyPr/>
                    <a:lstStyle/>
                    <a:p>
                      <a:pPr algn="r" fontAlgn="t"/>
                      <a:r>
                        <a:rPr lang="en-US" sz="1200" u="none" strike="noStrike">
                          <a:effectLst/>
                        </a:rPr>
                        <a:t>7</a:t>
                      </a:r>
                      <a:endParaRPr lang="en-US" sz="1200" b="0" i="0" u="none" strike="noStrike">
                        <a:solidFill>
                          <a:srgbClr val="000000"/>
                        </a:solidFill>
                        <a:effectLst/>
                        <a:latin typeface="Calibri"/>
                      </a:endParaRPr>
                    </a:p>
                  </a:txBody>
                  <a:tcPr marL="7543" marR="7543" marT="7543" marB="0"/>
                </a:tc>
                <a:tc>
                  <a:txBody>
                    <a:bodyPr/>
                    <a:lstStyle/>
                    <a:p>
                      <a:pPr algn="ctr" fontAlgn="t"/>
                      <a:r>
                        <a:rPr lang="en-US" sz="1200" u="none" strike="noStrike">
                          <a:effectLst/>
                        </a:rPr>
                        <a:t>QLT</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dirty="0">
                          <a:effectLst/>
                        </a:rPr>
                        <a:t> </a:t>
                      </a:r>
                      <a:r>
                        <a:rPr lang="en-US" sz="1200" u="none" strike="noStrike" dirty="0" smtClean="0">
                          <a:effectLst/>
                        </a:rPr>
                        <a:t>ALW: allowance, AOC:</a:t>
                      </a:r>
                      <a:r>
                        <a:rPr lang="en-US" sz="1200" u="none" strike="noStrike" baseline="0" dirty="0" smtClean="0">
                          <a:effectLst/>
                        </a:rPr>
                        <a:t> allowance optional claiming, CLM: claiming, MCL: maiden claiming, MSW: maiden special weight, STK: stakes, STR: starter allowance</a:t>
                      </a:r>
                      <a:endParaRPr lang="en-US" sz="1200" b="0" i="0" u="none" strike="noStrike" dirty="0">
                        <a:solidFill>
                          <a:srgbClr val="000000"/>
                        </a:solidFill>
                        <a:effectLst/>
                        <a:latin typeface="Calibri"/>
                      </a:endParaRPr>
                    </a:p>
                  </a:txBody>
                  <a:tcPr marL="7543" marR="7543" marT="7543" marB="0"/>
                </a:tc>
              </a:tr>
              <a:tr h="187960">
                <a:tc>
                  <a:txBody>
                    <a:bodyPr/>
                    <a:lstStyle/>
                    <a:p>
                      <a:pPr algn="ctr" fontAlgn="t"/>
                      <a:r>
                        <a:rPr lang="en-US" sz="1200" u="none" strike="noStrike">
                          <a:effectLst/>
                        </a:rPr>
                        <a:t>6</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disytance_id</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integer</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 </a:t>
                      </a:r>
                      <a:endParaRPr lang="en-US" sz="1200" b="0" i="0" u="none" strike="noStrike">
                        <a:solidFill>
                          <a:srgbClr val="000000"/>
                        </a:solidFill>
                        <a:effectLst/>
                        <a:latin typeface="Calibri"/>
                      </a:endParaRPr>
                    </a:p>
                  </a:txBody>
                  <a:tcPr marL="7543" marR="7543" marT="7543" marB="0"/>
                </a:tc>
                <a:tc>
                  <a:txBody>
                    <a:bodyPr/>
                    <a:lstStyle/>
                    <a:p>
                      <a:pPr algn="ctr" fontAlgn="t"/>
                      <a:r>
                        <a:rPr lang="en-US" sz="1200" u="none" strike="noStrike">
                          <a:effectLst/>
                        </a:rPr>
                        <a:t>QNT</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 </a:t>
                      </a:r>
                      <a:endParaRPr lang="en-US" sz="1200" b="0" i="0" u="none" strike="noStrike">
                        <a:solidFill>
                          <a:srgbClr val="000000"/>
                        </a:solidFill>
                        <a:effectLst/>
                        <a:latin typeface="Calibri"/>
                      </a:endParaRPr>
                    </a:p>
                  </a:txBody>
                  <a:tcPr marL="7543" marR="7543" marT="7543" marB="0"/>
                </a:tc>
              </a:tr>
              <a:tr h="477981">
                <a:tc>
                  <a:txBody>
                    <a:bodyPr/>
                    <a:lstStyle/>
                    <a:p>
                      <a:pPr algn="ctr" fontAlgn="t"/>
                      <a:r>
                        <a:rPr lang="en-US" sz="1200" u="none" strike="noStrike">
                          <a:effectLst/>
                        </a:rPr>
                        <a:t>7</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distance_unit</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dirty="0">
                          <a:solidFill>
                            <a:srgbClr val="FF0000"/>
                          </a:solidFill>
                          <a:effectLst/>
                        </a:rPr>
                        <a:t>logical</a:t>
                      </a:r>
                      <a:endParaRPr lang="en-US" sz="1200" b="0" i="0" u="none" strike="noStrike" dirty="0">
                        <a:solidFill>
                          <a:srgbClr val="FF0000"/>
                        </a:solidFill>
                        <a:effectLst/>
                        <a:latin typeface="Calibri"/>
                      </a:endParaRPr>
                    </a:p>
                  </a:txBody>
                  <a:tcPr marL="7543" marR="7543" marT="7543" marB="0"/>
                </a:tc>
                <a:tc>
                  <a:txBody>
                    <a:bodyPr/>
                    <a:lstStyle/>
                    <a:p>
                      <a:pPr algn="l" fontAlgn="t"/>
                      <a:r>
                        <a:rPr lang="en-US" sz="1200" u="none" strike="noStrike" dirty="0" smtClean="0">
                          <a:solidFill>
                            <a:srgbClr val="FF0000"/>
                          </a:solidFill>
                          <a:effectLst/>
                        </a:rPr>
                        <a:t> </a:t>
                      </a:r>
                      <a:endParaRPr lang="en-US" sz="1200" b="0" i="0" u="none" strike="noStrike" dirty="0">
                        <a:solidFill>
                          <a:srgbClr val="FF0000"/>
                        </a:solidFill>
                        <a:effectLst/>
                        <a:latin typeface="Calibri"/>
                      </a:endParaRPr>
                    </a:p>
                  </a:txBody>
                  <a:tcPr marL="7543" marR="7543" marT="7543" marB="0"/>
                </a:tc>
                <a:tc>
                  <a:txBody>
                    <a:bodyPr/>
                    <a:lstStyle/>
                    <a:p>
                      <a:pPr algn="ctr" fontAlgn="t"/>
                      <a:r>
                        <a:rPr lang="en-US" sz="1200" u="none" strike="noStrike" dirty="0">
                          <a:solidFill>
                            <a:srgbClr val="FF0000"/>
                          </a:solidFill>
                          <a:effectLst/>
                        </a:rPr>
                        <a:t>logical</a:t>
                      </a:r>
                      <a:endParaRPr lang="en-US" sz="1200" b="0" i="0" u="none" strike="noStrike" dirty="0">
                        <a:solidFill>
                          <a:srgbClr val="FF0000"/>
                        </a:solidFill>
                        <a:effectLst/>
                        <a:latin typeface="Calibri"/>
                      </a:endParaRPr>
                    </a:p>
                  </a:txBody>
                  <a:tcPr marL="7543" marR="7543" marT="7543" marB="0"/>
                </a:tc>
                <a:tc>
                  <a:txBody>
                    <a:bodyPr/>
                    <a:lstStyle/>
                    <a:p>
                      <a:pPr algn="l" fontAlgn="t"/>
                      <a:r>
                        <a:rPr lang="en-US" sz="1200" u="none" strike="noStrike" dirty="0">
                          <a:effectLst/>
                        </a:rPr>
                        <a:t>??? </a:t>
                      </a:r>
                      <a:r>
                        <a:rPr lang="en-US" sz="1200" u="none" strike="noStrike" dirty="0" smtClean="0">
                          <a:effectLst/>
                        </a:rPr>
                        <a:t>distance </a:t>
                      </a:r>
                      <a:r>
                        <a:rPr lang="en-US" sz="1200" u="none" strike="noStrike" dirty="0">
                          <a:effectLst/>
                        </a:rPr>
                        <a:t>unit </a:t>
                      </a:r>
                      <a:r>
                        <a:rPr lang="en-US" sz="1200" u="none" strike="noStrike" dirty="0" smtClean="0">
                          <a:effectLst/>
                        </a:rPr>
                        <a:t>code "F</a:t>
                      </a:r>
                      <a:r>
                        <a:rPr lang="en-US" sz="1200" u="none" strike="noStrike" dirty="0">
                          <a:effectLst/>
                        </a:rPr>
                        <a:t>" </a:t>
                      </a:r>
                      <a:r>
                        <a:rPr lang="en-US" sz="1200" u="none" strike="noStrike" dirty="0" smtClean="0">
                          <a:effectLst/>
                        </a:rPr>
                        <a:t>might have been </a:t>
                      </a:r>
                      <a:r>
                        <a:rPr lang="en-US" sz="1200" u="none" strike="noStrike" dirty="0">
                          <a:effectLst/>
                        </a:rPr>
                        <a:t>interpreted by R as "False" which is logical variable. But distance unit </a:t>
                      </a:r>
                      <a:r>
                        <a:rPr lang="en-US" sz="1200" u="none" strike="noStrike" dirty="0" smtClean="0">
                          <a:effectLst/>
                        </a:rPr>
                        <a:t>is </a:t>
                      </a:r>
                      <a:r>
                        <a:rPr lang="en-US" sz="1200" u="none" strike="noStrike" dirty="0">
                          <a:effectLst/>
                        </a:rPr>
                        <a:t>Furlong.</a:t>
                      </a:r>
                      <a:endParaRPr lang="en-US" sz="1200" b="0" i="0" u="none" strike="noStrike" dirty="0">
                        <a:solidFill>
                          <a:srgbClr val="000000"/>
                        </a:solidFill>
                        <a:effectLst/>
                        <a:latin typeface="Calibri"/>
                      </a:endParaRPr>
                    </a:p>
                  </a:txBody>
                  <a:tcPr marL="7543" marR="7543" marT="7543" marB="0"/>
                </a:tc>
              </a:tr>
              <a:tr h="187960">
                <a:tc>
                  <a:txBody>
                    <a:bodyPr/>
                    <a:lstStyle/>
                    <a:p>
                      <a:pPr algn="ctr" fontAlgn="t"/>
                      <a:r>
                        <a:rPr lang="en-US" sz="1200" u="none" strike="noStrike" dirty="0">
                          <a:effectLst/>
                        </a:rPr>
                        <a:t>8</a:t>
                      </a:r>
                      <a:endParaRPr lang="en-US" sz="1200" b="0" i="0" u="none" strike="noStrike" dirty="0">
                        <a:solidFill>
                          <a:srgbClr val="000000"/>
                        </a:solidFill>
                        <a:effectLst/>
                        <a:latin typeface="Calibri"/>
                      </a:endParaRPr>
                    </a:p>
                  </a:txBody>
                  <a:tcPr marL="7543" marR="7543" marT="7543" marB="0"/>
                </a:tc>
                <a:tc>
                  <a:txBody>
                    <a:bodyPr/>
                    <a:lstStyle/>
                    <a:p>
                      <a:pPr algn="l" fontAlgn="t"/>
                      <a:r>
                        <a:rPr lang="en-US" sz="1200" u="none" strike="noStrike">
                          <a:effectLst/>
                        </a:rPr>
                        <a:t>surface</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factor</a:t>
                      </a:r>
                      <a:endParaRPr lang="en-US" sz="1200" b="0" i="0" u="none" strike="noStrike">
                        <a:solidFill>
                          <a:srgbClr val="000000"/>
                        </a:solidFill>
                        <a:effectLst/>
                        <a:latin typeface="Calibri"/>
                      </a:endParaRPr>
                    </a:p>
                  </a:txBody>
                  <a:tcPr marL="7543" marR="7543" marT="7543" marB="0"/>
                </a:tc>
                <a:tc>
                  <a:txBody>
                    <a:bodyPr/>
                    <a:lstStyle/>
                    <a:p>
                      <a:pPr algn="r" fontAlgn="t"/>
                      <a:r>
                        <a:rPr lang="en-US" sz="1200" u="none" strike="noStrike">
                          <a:effectLst/>
                        </a:rPr>
                        <a:t>2</a:t>
                      </a:r>
                      <a:endParaRPr lang="en-US" sz="1200" b="0" i="0" u="none" strike="noStrike">
                        <a:solidFill>
                          <a:srgbClr val="000000"/>
                        </a:solidFill>
                        <a:effectLst/>
                        <a:latin typeface="Calibri"/>
                      </a:endParaRPr>
                    </a:p>
                  </a:txBody>
                  <a:tcPr marL="7543" marR="7543" marT="7543" marB="0"/>
                </a:tc>
                <a:tc>
                  <a:txBody>
                    <a:bodyPr/>
                    <a:lstStyle/>
                    <a:p>
                      <a:pPr algn="ctr" fontAlgn="t"/>
                      <a:r>
                        <a:rPr lang="en-US" sz="1200" u="none" strike="noStrike">
                          <a:effectLst/>
                        </a:rPr>
                        <a:t>QLT</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dirty="0">
                          <a:effectLst/>
                        </a:rPr>
                        <a:t> </a:t>
                      </a:r>
                      <a:r>
                        <a:rPr lang="en-US" sz="1200" u="none" strike="noStrike" dirty="0" smtClean="0">
                          <a:effectLst/>
                        </a:rPr>
                        <a:t>dirt, turf</a:t>
                      </a:r>
                      <a:endParaRPr lang="en-US" sz="1200" b="0" i="0" u="none" strike="noStrike" dirty="0">
                        <a:solidFill>
                          <a:srgbClr val="000000"/>
                        </a:solidFill>
                        <a:effectLst/>
                        <a:latin typeface="Calibri"/>
                      </a:endParaRPr>
                    </a:p>
                  </a:txBody>
                  <a:tcPr marL="7543" marR="7543" marT="7543" marB="0"/>
                </a:tc>
              </a:tr>
              <a:tr h="187960">
                <a:tc>
                  <a:txBody>
                    <a:bodyPr/>
                    <a:lstStyle/>
                    <a:p>
                      <a:pPr algn="ctr" fontAlgn="t"/>
                      <a:r>
                        <a:rPr lang="en-US" sz="1200" u="none" strike="noStrike">
                          <a:effectLst/>
                        </a:rPr>
                        <a:t>9</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course_type</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factor</a:t>
                      </a:r>
                      <a:endParaRPr lang="en-US" sz="1200" b="0" i="0" u="none" strike="noStrike">
                        <a:solidFill>
                          <a:srgbClr val="000000"/>
                        </a:solidFill>
                        <a:effectLst/>
                        <a:latin typeface="Calibri"/>
                      </a:endParaRPr>
                    </a:p>
                  </a:txBody>
                  <a:tcPr marL="7543" marR="7543" marT="7543" marB="0"/>
                </a:tc>
                <a:tc>
                  <a:txBody>
                    <a:bodyPr/>
                    <a:lstStyle/>
                    <a:p>
                      <a:pPr algn="r" fontAlgn="t"/>
                      <a:r>
                        <a:rPr lang="en-US" sz="1200" u="none" strike="noStrike">
                          <a:effectLst/>
                        </a:rPr>
                        <a:t>2</a:t>
                      </a:r>
                      <a:endParaRPr lang="en-US" sz="1200" b="0" i="0" u="none" strike="noStrike">
                        <a:solidFill>
                          <a:srgbClr val="000000"/>
                        </a:solidFill>
                        <a:effectLst/>
                        <a:latin typeface="Calibri"/>
                      </a:endParaRPr>
                    </a:p>
                  </a:txBody>
                  <a:tcPr marL="7543" marR="7543" marT="7543" marB="0"/>
                </a:tc>
                <a:tc>
                  <a:txBody>
                    <a:bodyPr/>
                    <a:lstStyle/>
                    <a:p>
                      <a:pPr algn="ctr" fontAlgn="t"/>
                      <a:r>
                        <a:rPr lang="en-US" sz="1200" u="none" strike="noStrike">
                          <a:effectLst/>
                        </a:rPr>
                        <a:t>QLT</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dirty="0">
                          <a:effectLst/>
                        </a:rPr>
                        <a:t> </a:t>
                      </a:r>
                      <a:r>
                        <a:rPr lang="en-US" sz="1200" u="none" strike="noStrike" dirty="0" smtClean="0">
                          <a:effectLst/>
                        </a:rPr>
                        <a:t>dirt, turf</a:t>
                      </a:r>
                      <a:endParaRPr lang="en-US" sz="1200" b="0" i="0" u="none" strike="noStrike" dirty="0">
                        <a:solidFill>
                          <a:srgbClr val="000000"/>
                        </a:solidFill>
                        <a:effectLst/>
                        <a:latin typeface="Calibri"/>
                      </a:endParaRPr>
                    </a:p>
                  </a:txBody>
                  <a:tcPr marL="7543" marR="7543" marT="7543" marB="0"/>
                </a:tc>
              </a:tr>
              <a:tr h="187960">
                <a:tc>
                  <a:txBody>
                    <a:bodyPr/>
                    <a:lstStyle/>
                    <a:p>
                      <a:pPr algn="ctr" fontAlgn="t"/>
                      <a:r>
                        <a:rPr lang="en-US" sz="1200" u="none" strike="noStrike">
                          <a:effectLst/>
                        </a:rPr>
                        <a:t>10</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Prize</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integer</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 </a:t>
                      </a:r>
                      <a:endParaRPr lang="en-US" sz="1200" b="0" i="0" u="none" strike="noStrike">
                        <a:solidFill>
                          <a:srgbClr val="000000"/>
                        </a:solidFill>
                        <a:effectLst/>
                        <a:latin typeface="Calibri"/>
                      </a:endParaRPr>
                    </a:p>
                  </a:txBody>
                  <a:tcPr marL="7543" marR="7543" marT="7543" marB="0"/>
                </a:tc>
                <a:tc>
                  <a:txBody>
                    <a:bodyPr/>
                    <a:lstStyle/>
                    <a:p>
                      <a:pPr algn="ctr" fontAlgn="t"/>
                      <a:r>
                        <a:rPr lang="en-US" sz="1200" u="none" strike="noStrike">
                          <a:effectLst/>
                        </a:rPr>
                        <a:t>QNT</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 </a:t>
                      </a:r>
                      <a:endParaRPr lang="en-US" sz="1200" b="0" i="0" u="none" strike="noStrike">
                        <a:solidFill>
                          <a:srgbClr val="000000"/>
                        </a:solidFill>
                        <a:effectLst/>
                        <a:latin typeface="Calibri"/>
                      </a:endParaRPr>
                    </a:p>
                  </a:txBody>
                  <a:tcPr marL="7543" marR="7543" marT="7543" marB="0"/>
                </a:tc>
              </a:tr>
              <a:tr h="187960">
                <a:tc>
                  <a:txBody>
                    <a:bodyPr/>
                    <a:lstStyle/>
                    <a:p>
                      <a:pPr algn="ctr" fontAlgn="t"/>
                      <a:r>
                        <a:rPr lang="en-US" sz="1200" u="none" strike="noStrike">
                          <a:effectLst/>
                        </a:rPr>
                        <a:t>11</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Pool</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integer</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 </a:t>
                      </a:r>
                      <a:endParaRPr lang="en-US" sz="1200" b="0" i="0" u="none" strike="noStrike">
                        <a:solidFill>
                          <a:srgbClr val="000000"/>
                        </a:solidFill>
                        <a:effectLst/>
                        <a:latin typeface="Calibri"/>
                      </a:endParaRPr>
                    </a:p>
                  </a:txBody>
                  <a:tcPr marL="7543" marR="7543" marT="7543" marB="0"/>
                </a:tc>
                <a:tc>
                  <a:txBody>
                    <a:bodyPr/>
                    <a:lstStyle/>
                    <a:p>
                      <a:pPr algn="ctr" fontAlgn="t"/>
                      <a:r>
                        <a:rPr lang="en-US" sz="1200" u="none" strike="noStrike">
                          <a:effectLst/>
                        </a:rPr>
                        <a:t>QNT</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 </a:t>
                      </a:r>
                      <a:endParaRPr lang="en-US" sz="1200" b="0" i="0" u="none" strike="noStrike">
                        <a:solidFill>
                          <a:srgbClr val="000000"/>
                        </a:solidFill>
                        <a:effectLst/>
                        <a:latin typeface="Calibri"/>
                      </a:endParaRPr>
                    </a:p>
                  </a:txBody>
                  <a:tcPr marL="7543" marR="7543" marT="7543" marB="0"/>
                </a:tc>
              </a:tr>
              <a:tr h="187960">
                <a:tc>
                  <a:txBody>
                    <a:bodyPr/>
                    <a:lstStyle/>
                    <a:p>
                      <a:pPr algn="ctr" fontAlgn="t"/>
                      <a:r>
                        <a:rPr lang="en-US" sz="1200" u="none" strike="noStrike">
                          <a:effectLst/>
                        </a:rPr>
                        <a:t>12</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post_time</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integer</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 </a:t>
                      </a:r>
                      <a:endParaRPr lang="en-US" sz="1200" b="0" i="0" u="none" strike="noStrike">
                        <a:solidFill>
                          <a:srgbClr val="000000"/>
                        </a:solidFill>
                        <a:effectLst/>
                        <a:latin typeface="Calibri"/>
                      </a:endParaRPr>
                    </a:p>
                  </a:txBody>
                  <a:tcPr marL="7543" marR="7543" marT="7543" marB="0"/>
                </a:tc>
                <a:tc>
                  <a:txBody>
                    <a:bodyPr/>
                    <a:lstStyle/>
                    <a:p>
                      <a:pPr algn="ctr" fontAlgn="t"/>
                      <a:r>
                        <a:rPr lang="en-US" sz="1200" u="none" strike="noStrike">
                          <a:effectLst/>
                        </a:rPr>
                        <a:t>QNT</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dirty="0">
                          <a:effectLst/>
                        </a:rPr>
                        <a:t> </a:t>
                      </a:r>
                      <a:endParaRPr lang="en-US" sz="1200" b="0" i="0" u="none" strike="noStrike" dirty="0">
                        <a:solidFill>
                          <a:srgbClr val="000000"/>
                        </a:solidFill>
                        <a:effectLst/>
                        <a:latin typeface="Calibri"/>
                      </a:endParaRPr>
                    </a:p>
                  </a:txBody>
                  <a:tcPr marL="7543" marR="7543" marT="7543" marB="0"/>
                </a:tc>
              </a:tr>
              <a:tr h="187960">
                <a:tc>
                  <a:txBody>
                    <a:bodyPr/>
                    <a:lstStyle/>
                    <a:p>
                      <a:pPr algn="ctr" fontAlgn="t"/>
                      <a:r>
                        <a:rPr lang="en-US" sz="1200" u="none" strike="noStrike" dirty="0">
                          <a:effectLst/>
                        </a:rPr>
                        <a:t>13</a:t>
                      </a:r>
                      <a:endParaRPr lang="en-US" sz="1200" b="0" i="0" u="none" strike="noStrike" dirty="0">
                        <a:solidFill>
                          <a:srgbClr val="000000"/>
                        </a:solidFill>
                        <a:effectLst/>
                        <a:latin typeface="Calibri"/>
                      </a:endParaRPr>
                    </a:p>
                  </a:txBody>
                  <a:tcPr marL="7543" marR="7543" marT="7543" marB="0"/>
                </a:tc>
                <a:tc>
                  <a:txBody>
                    <a:bodyPr/>
                    <a:lstStyle/>
                    <a:p>
                      <a:pPr algn="l" fontAlgn="t"/>
                      <a:r>
                        <a:rPr lang="en-US" sz="1200" u="none" strike="noStrike">
                          <a:effectLst/>
                        </a:rPr>
                        <a:t>track_condition</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factor</a:t>
                      </a:r>
                      <a:endParaRPr lang="en-US" sz="1200" b="0" i="0" u="none" strike="noStrike">
                        <a:solidFill>
                          <a:srgbClr val="000000"/>
                        </a:solidFill>
                        <a:effectLst/>
                        <a:latin typeface="Calibri"/>
                      </a:endParaRPr>
                    </a:p>
                  </a:txBody>
                  <a:tcPr marL="7543" marR="7543" marT="7543" marB="0"/>
                </a:tc>
                <a:tc>
                  <a:txBody>
                    <a:bodyPr/>
                    <a:lstStyle/>
                    <a:p>
                      <a:pPr algn="r" fontAlgn="t"/>
                      <a:r>
                        <a:rPr lang="en-US" sz="1200" u="none" strike="noStrike">
                          <a:effectLst/>
                        </a:rPr>
                        <a:t>7</a:t>
                      </a:r>
                      <a:endParaRPr lang="en-US" sz="1200" b="0" i="0" u="none" strike="noStrike">
                        <a:solidFill>
                          <a:srgbClr val="000000"/>
                        </a:solidFill>
                        <a:effectLst/>
                        <a:latin typeface="Calibri"/>
                      </a:endParaRPr>
                    </a:p>
                  </a:txBody>
                  <a:tcPr marL="7543" marR="7543" marT="7543" marB="0"/>
                </a:tc>
                <a:tc>
                  <a:txBody>
                    <a:bodyPr/>
                    <a:lstStyle/>
                    <a:p>
                      <a:pPr algn="ctr" fontAlgn="t"/>
                      <a:r>
                        <a:rPr lang="en-US" sz="1200" u="none" strike="noStrike">
                          <a:effectLst/>
                        </a:rPr>
                        <a:t>QLT</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dirty="0" smtClean="0">
                          <a:effectLst/>
                        </a:rPr>
                        <a:t>FM: firm, FT: fast, GD: good, MY: muddy, SY: sloppy,  WF: wet fast, YL: yielding</a:t>
                      </a:r>
                      <a:endParaRPr lang="en-US" sz="1200" b="0" i="0" u="none" strike="noStrike" dirty="0">
                        <a:solidFill>
                          <a:srgbClr val="000000"/>
                        </a:solidFill>
                        <a:effectLst/>
                        <a:latin typeface="Calibri"/>
                      </a:endParaRPr>
                    </a:p>
                  </a:txBody>
                  <a:tcPr marL="7543" marR="7543" marT="7543" marB="0"/>
                </a:tc>
              </a:tr>
              <a:tr h="187960">
                <a:tc>
                  <a:txBody>
                    <a:bodyPr/>
                    <a:lstStyle/>
                    <a:p>
                      <a:pPr algn="ctr" fontAlgn="t"/>
                      <a:r>
                        <a:rPr lang="en-US" sz="1200" u="none" strike="noStrike" dirty="0">
                          <a:effectLst/>
                        </a:rPr>
                        <a:t>14</a:t>
                      </a:r>
                      <a:endParaRPr lang="en-US" sz="1200" b="0" i="0" u="none" strike="noStrike" dirty="0">
                        <a:solidFill>
                          <a:srgbClr val="000000"/>
                        </a:solidFill>
                        <a:effectLst/>
                        <a:latin typeface="Calibri"/>
                      </a:endParaRPr>
                    </a:p>
                  </a:txBody>
                  <a:tcPr marL="7543" marR="7543" marT="7543" marB="0"/>
                </a:tc>
                <a:tc>
                  <a:txBody>
                    <a:bodyPr/>
                    <a:lstStyle/>
                    <a:p>
                      <a:pPr algn="l" fontAlgn="t"/>
                      <a:r>
                        <a:rPr lang="en-US" sz="1200" u="none" strike="noStrike">
                          <a:effectLst/>
                        </a:rPr>
                        <a:t>weather</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factor</a:t>
                      </a:r>
                      <a:endParaRPr lang="en-US" sz="1200" b="0" i="0" u="none" strike="noStrike">
                        <a:solidFill>
                          <a:srgbClr val="000000"/>
                        </a:solidFill>
                        <a:effectLst/>
                        <a:latin typeface="Calibri"/>
                      </a:endParaRPr>
                    </a:p>
                  </a:txBody>
                  <a:tcPr marL="7543" marR="7543" marT="7543" marB="0"/>
                </a:tc>
                <a:tc>
                  <a:txBody>
                    <a:bodyPr/>
                    <a:lstStyle/>
                    <a:p>
                      <a:pPr algn="r" fontAlgn="t"/>
                      <a:r>
                        <a:rPr lang="en-US" sz="1200" u="none" strike="noStrike">
                          <a:effectLst/>
                        </a:rPr>
                        <a:t>4</a:t>
                      </a:r>
                      <a:endParaRPr lang="en-US" sz="1200" b="0" i="0" u="none" strike="noStrike">
                        <a:solidFill>
                          <a:srgbClr val="000000"/>
                        </a:solidFill>
                        <a:effectLst/>
                        <a:latin typeface="Calibri"/>
                      </a:endParaRPr>
                    </a:p>
                  </a:txBody>
                  <a:tcPr marL="7543" marR="7543" marT="7543" marB="0"/>
                </a:tc>
                <a:tc>
                  <a:txBody>
                    <a:bodyPr/>
                    <a:lstStyle/>
                    <a:p>
                      <a:pPr algn="ctr" fontAlgn="t"/>
                      <a:r>
                        <a:rPr lang="en-US" sz="1200" u="none" strike="noStrike" dirty="0">
                          <a:effectLst/>
                        </a:rPr>
                        <a:t>QLT</a:t>
                      </a:r>
                      <a:endParaRPr lang="en-US" sz="1200" b="0" i="0" u="none" strike="noStrike" dirty="0">
                        <a:solidFill>
                          <a:srgbClr val="000000"/>
                        </a:solidFill>
                        <a:effectLst/>
                        <a:latin typeface="Calibri"/>
                      </a:endParaRPr>
                    </a:p>
                  </a:txBody>
                  <a:tcPr marL="7543" marR="7543" marT="7543" marB="0"/>
                </a:tc>
                <a:tc>
                  <a:txBody>
                    <a:bodyPr/>
                    <a:lstStyle/>
                    <a:p>
                      <a:pPr algn="l" fontAlgn="t"/>
                      <a:r>
                        <a:rPr lang="en-US" sz="1200" u="none" strike="noStrike" dirty="0">
                          <a:effectLst/>
                        </a:rPr>
                        <a:t> </a:t>
                      </a:r>
                      <a:r>
                        <a:rPr lang="en-US" sz="1200" u="none" strike="noStrike" dirty="0" smtClean="0">
                          <a:effectLst/>
                        </a:rPr>
                        <a:t>C: clear, L: cloudy,  O: showery, R: rainy</a:t>
                      </a:r>
                      <a:endParaRPr lang="en-US" sz="1200" b="0" i="0" u="none" strike="noStrike" dirty="0">
                        <a:solidFill>
                          <a:srgbClr val="000000"/>
                        </a:solidFill>
                        <a:effectLst/>
                        <a:latin typeface="Calibri"/>
                      </a:endParaRPr>
                    </a:p>
                  </a:txBody>
                  <a:tcPr marL="7543" marR="7543" marT="7543" marB="0"/>
                </a:tc>
              </a:tr>
              <a:tr h="187960">
                <a:tc>
                  <a:txBody>
                    <a:bodyPr/>
                    <a:lstStyle/>
                    <a:p>
                      <a:pPr algn="ctr" fontAlgn="t"/>
                      <a:r>
                        <a:rPr lang="en-US" sz="1200" u="none" strike="noStrike">
                          <a:effectLst/>
                        </a:rPr>
                        <a:t>15</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breed_type</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factor</a:t>
                      </a:r>
                      <a:endParaRPr lang="en-US" sz="1200" b="0" i="0" u="none" strike="noStrike">
                        <a:solidFill>
                          <a:srgbClr val="000000"/>
                        </a:solidFill>
                        <a:effectLst/>
                        <a:latin typeface="Calibri"/>
                      </a:endParaRPr>
                    </a:p>
                  </a:txBody>
                  <a:tcPr marL="7543" marR="7543" marT="7543" marB="0"/>
                </a:tc>
                <a:tc>
                  <a:txBody>
                    <a:bodyPr/>
                    <a:lstStyle/>
                    <a:p>
                      <a:pPr algn="r" fontAlgn="t"/>
                      <a:r>
                        <a:rPr lang="en-US" sz="1200" u="none" strike="noStrike">
                          <a:effectLst/>
                        </a:rPr>
                        <a:t>1</a:t>
                      </a:r>
                      <a:endParaRPr lang="en-US" sz="1200" b="0" i="0" u="none" strike="noStrike">
                        <a:solidFill>
                          <a:srgbClr val="000000"/>
                        </a:solidFill>
                        <a:effectLst/>
                        <a:latin typeface="Calibri"/>
                      </a:endParaRPr>
                    </a:p>
                  </a:txBody>
                  <a:tcPr marL="7543" marR="7543" marT="7543" marB="0"/>
                </a:tc>
                <a:tc>
                  <a:txBody>
                    <a:bodyPr/>
                    <a:lstStyle/>
                    <a:p>
                      <a:pPr algn="ctr" fontAlgn="t"/>
                      <a:r>
                        <a:rPr lang="en-US" sz="1200" u="none" strike="noStrike">
                          <a:effectLst/>
                        </a:rPr>
                        <a:t>QLT</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 </a:t>
                      </a:r>
                      <a:endParaRPr lang="en-US" sz="1200" b="0" i="0" u="none" strike="noStrike">
                        <a:solidFill>
                          <a:srgbClr val="000000"/>
                        </a:solidFill>
                        <a:effectLst/>
                        <a:latin typeface="Calibri"/>
                      </a:endParaRPr>
                    </a:p>
                  </a:txBody>
                  <a:tcPr marL="7543" marR="7543" marT="7543" marB="0"/>
                </a:tc>
              </a:tr>
              <a:tr h="187960">
                <a:tc>
                  <a:txBody>
                    <a:bodyPr/>
                    <a:lstStyle/>
                    <a:p>
                      <a:pPr algn="ctr" fontAlgn="t"/>
                      <a:r>
                        <a:rPr lang="en-US" sz="1200" u="none" strike="noStrike">
                          <a:effectLst/>
                        </a:rPr>
                        <a:t>16</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minimm_claim_price</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integer</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 </a:t>
                      </a:r>
                      <a:endParaRPr lang="en-US" sz="1200" b="0" i="0" u="none" strike="noStrike">
                        <a:solidFill>
                          <a:srgbClr val="000000"/>
                        </a:solidFill>
                        <a:effectLst/>
                        <a:latin typeface="Calibri"/>
                      </a:endParaRPr>
                    </a:p>
                  </a:txBody>
                  <a:tcPr marL="7543" marR="7543" marT="7543" marB="0"/>
                </a:tc>
                <a:tc>
                  <a:txBody>
                    <a:bodyPr/>
                    <a:lstStyle/>
                    <a:p>
                      <a:pPr algn="ctr" fontAlgn="t"/>
                      <a:r>
                        <a:rPr lang="en-US" sz="1200" u="none" strike="noStrike">
                          <a:effectLst/>
                        </a:rPr>
                        <a:t>QNT</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 </a:t>
                      </a:r>
                      <a:endParaRPr lang="en-US" sz="1200" b="0" i="0" u="none" strike="noStrike">
                        <a:solidFill>
                          <a:srgbClr val="000000"/>
                        </a:solidFill>
                        <a:effectLst/>
                        <a:latin typeface="Calibri"/>
                      </a:endParaRPr>
                    </a:p>
                  </a:txBody>
                  <a:tcPr marL="7543" marR="7543" marT="7543" marB="0"/>
                </a:tc>
              </a:tr>
              <a:tr h="187960">
                <a:tc>
                  <a:txBody>
                    <a:bodyPr/>
                    <a:lstStyle/>
                    <a:p>
                      <a:pPr algn="ctr" fontAlgn="t"/>
                      <a:r>
                        <a:rPr lang="en-US" sz="1200" u="none" strike="noStrike">
                          <a:effectLst/>
                        </a:rPr>
                        <a:t>17</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maximum_claim_price</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integer</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 </a:t>
                      </a:r>
                      <a:endParaRPr lang="en-US" sz="1200" b="0" i="0" u="none" strike="noStrike">
                        <a:solidFill>
                          <a:srgbClr val="000000"/>
                        </a:solidFill>
                        <a:effectLst/>
                        <a:latin typeface="Calibri"/>
                      </a:endParaRPr>
                    </a:p>
                  </a:txBody>
                  <a:tcPr marL="7543" marR="7543" marT="7543" marB="0"/>
                </a:tc>
                <a:tc>
                  <a:txBody>
                    <a:bodyPr/>
                    <a:lstStyle/>
                    <a:p>
                      <a:pPr algn="ctr" fontAlgn="t"/>
                      <a:r>
                        <a:rPr lang="en-US" sz="1200" u="none" strike="noStrike">
                          <a:effectLst/>
                        </a:rPr>
                        <a:t>QNT</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 </a:t>
                      </a:r>
                      <a:endParaRPr lang="en-US" sz="1200" b="0" i="0" u="none" strike="noStrike">
                        <a:solidFill>
                          <a:srgbClr val="000000"/>
                        </a:solidFill>
                        <a:effectLst/>
                        <a:latin typeface="Calibri"/>
                      </a:endParaRPr>
                    </a:p>
                  </a:txBody>
                  <a:tcPr marL="7543" marR="7543" marT="7543" marB="0"/>
                </a:tc>
              </a:tr>
              <a:tr h="187960">
                <a:tc>
                  <a:txBody>
                    <a:bodyPr/>
                    <a:lstStyle/>
                    <a:p>
                      <a:pPr algn="ctr" fontAlgn="t"/>
                      <a:r>
                        <a:rPr lang="en-US" sz="1200" u="none" strike="noStrike">
                          <a:effectLst/>
                        </a:rPr>
                        <a:t>18</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number_0f_runners</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integer</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 </a:t>
                      </a:r>
                      <a:endParaRPr lang="en-US" sz="1200" b="0" i="0" u="none" strike="noStrike">
                        <a:solidFill>
                          <a:srgbClr val="000000"/>
                        </a:solidFill>
                        <a:effectLst/>
                        <a:latin typeface="Calibri"/>
                      </a:endParaRPr>
                    </a:p>
                  </a:txBody>
                  <a:tcPr marL="7543" marR="7543" marT="7543" marB="0"/>
                </a:tc>
                <a:tc>
                  <a:txBody>
                    <a:bodyPr/>
                    <a:lstStyle/>
                    <a:p>
                      <a:pPr algn="ctr" fontAlgn="t"/>
                      <a:r>
                        <a:rPr lang="en-US" sz="1200" u="none" strike="noStrike">
                          <a:effectLst/>
                        </a:rPr>
                        <a:t>QNT</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 </a:t>
                      </a:r>
                      <a:endParaRPr lang="en-US" sz="1200" b="0" i="0" u="none" strike="noStrike">
                        <a:solidFill>
                          <a:srgbClr val="000000"/>
                        </a:solidFill>
                        <a:effectLst/>
                        <a:latin typeface="Calibri"/>
                      </a:endParaRPr>
                    </a:p>
                  </a:txBody>
                  <a:tcPr marL="7543" marR="7543" marT="7543" marB="0"/>
                </a:tc>
              </a:tr>
              <a:tr h="563880">
                <a:tc>
                  <a:txBody>
                    <a:bodyPr/>
                    <a:lstStyle/>
                    <a:p>
                      <a:pPr algn="ctr" fontAlgn="t"/>
                      <a:r>
                        <a:rPr lang="en-US" sz="1200" u="none" strike="noStrike">
                          <a:effectLst/>
                        </a:rPr>
                        <a:t>19</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track_type</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solidFill>
                            <a:srgbClr val="FF0000"/>
                          </a:solidFill>
                          <a:effectLst/>
                        </a:rPr>
                        <a:t>logical</a:t>
                      </a:r>
                      <a:endParaRPr lang="en-US" sz="1200" b="0" i="0" u="none" strike="noStrike">
                        <a:solidFill>
                          <a:srgbClr val="FF0000"/>
                        </a:solidFill>
                        <a:effectLst/>
                        <a:latin typeface="Calibri"/>
                      </a:endParaRPr>
                    </a:p>
                  </a:txBody>
                  <a:tcPr marL="7543" marR="7543" marT="7543" marB="0"/>
                </a:tc>
                <a:tc>
                  <a:txBody>
                    <a:bodyPr/>
                    <a:lstStyle/>
                    <a:p>
                      <a:pPr algn="l" fontAlgn="t"/>
                      <a:r>
                        <a:rPr lang="en-US" sz="1200" u="none" strike="noStrike">
                          <a:solidFill>
                            <a:srgbClr val="FF0000"/>
                          </a:solidFill>
                          <a:effectLst/>
                        </a:rPr>
                        <a:t> </a:t>
                      </a:r>
                      <a:endParaRPr lang="en-US" sz="1200" b="0" i="0" u="none" strike="noStrike">
                        <a:solidFill>
                          <a:srgbClr val="FF0000"/>
                        </a:solidFill>
                        <a:effectLst/>
                        <a:latin typeface="Calibri"/>
                      </a:endParaRPr>
                    </a:p>
                  </a:txBody>
                  <a:tcPr marL="7543" marR="7543" marT="7543" marB="0"/>
                </a:tc>
                <a:tc>
                  <a:txBody>
                    <a:bodyPr/>
                    <a:lstStyle/>
                    <a:p>
                      <a:pPr algn="ctr" fontAlgn="t"/>
                      <a:r>
                        <a:rPr lang="en-US" sz="1200" u="none" strike="noStrike" dirty="0">
                          <a:solidFill>
                            <a:srgbClr val="FF0000"/>
                          </a:solidFill>
                          <a:effectLst/>
                        </a:rPr>
                        <a:t>logical</a:t>
                      </a:r>
                      <a:endParaRPr lang="en-US" sz="1200" b="0" i="0" u="none" strike="noStrike" dirty="0">
                        <a:solidFill>
                          <a:srgbClr val="FF0000"/>
                        </a:solidFill>
                        <a:effectLst/>
                        <a:latin typeface="Calibri"/>
                      </a:endParaRPr>
                    </a:p>
                  </a:txBody>
                  <a:tcPr marL="7543" marR="7543" marT="7543" marB="0"/>
                </a:tc>
                <a:tc>
                  <a:txBody>
                    <a:bodyPr/>
                    <a:lstStyle/>
                    <a:p>
                      <a:pPr algn="l" fontAlgn="t"/>
                      <a:r>
                        <a:rPr lang="en-US" sz="1200" u="none" strike="noStrike">
                          <a:effectLst/>
                        </a:rPr>
                        <a:t>??? Track type "T" might have been interpreted by R as logical variable. But "T" represents "Thoroughbred"</a:t>
                      </a:r>
                      <a:endParaRPr lang="en-US" sz="1200" b="0" i="0" u="none" strike="noStrike">
                        <a:solidFill>
                          <a:srgbClr val="000000"/>
                        </a:solidFill>
                        <a:effectLst/>
                        <a:latin typeface="Calibri"/>
                      </a:endParaRPr>
                    </a:p>
                  </a:txBody>
                  <a:tcPr marL="7543" marR="7543" marT="7543" marB="0"/>
                </a:tc>
              </a:tr>
              <a:tr h="187960">
                <a:tc>
                  <a:txBody>
                    <a:bodyPr/>
                    <a:lstStyle/>
                    <a:p>
                      <a:pPr algn="ctr" fontAlgn="t"/>
                      <a:r>
                        <a:rPr lang="en-US" sz="1200" u="none" strike="noStrike">
                          <a:effectLst/>
                        </a:rPr>
                        <a:t>20</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state</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factor</a:t>
                      </a:r>
                      <a:endParaRPr lang="en-US" sz="1200" b="0" i="0" u="none" strike="noStrike">
                        <a:solidFill>
                          <a:srgbClr val="000000"/>
                        </a:solidFill>
                        <a:effectLst/>
                        <a:latin typeface="Calibri"/>
                      </a:endParaRPr>
                    </a:p>
                  </a:txBody>
                  <a:tcPr marL="7543" marR="7543" marT="7543" marB="0"/>
                </a:tc>
                <a:tc>
                  <a:txBody>
                    <a:bodyPr/>
                    <a:lstStyle/>
                    <a:p>
                      <a:pPr algn="r" fontAlgn="t"/>
                      <a:r>
                        <a:rPr lang="en-US" sz="1200" u="none" strike="noStrike">
                          <a:effectLst/>
                        </a:rPr>
                        <a:t>3</a:t>
                      </a:r>
                      <a:endParaRPr lang="en-US" sz="1200" b="0" i="0" u="none" strike="noStrike">
                        <a:solidFill>
                          <a:srgbClr val="000000"/>
                        </a:solidFill>
                        <a:effectLst/>
                        <a:latin typeface="Calibri"/>
                      </a:endParaRPr>
                    </a:p>
                  </a:txBody>
                  <a:tcPr marL="7543" marR="7543" marT="7543" marB="0"/>
                </a:tc>
                <a:tc>
                  <a:txBody>
                    <a:bodyPr/>
                    <a:lstStyle/>
                    <a:p>
                      <a:pPr algn="ctr" fontAlgn="t"/>
                      <a:r>
                        <a:rPr lang="en-US" sz="1200" u="none" strike="noStrike">
                          <a:effectLst/>
                        </a:rPr>
                        <a:t>QLT</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dirty="0">
                          <a:effectLst/>
                        </a:rPr>
                        <a:t> </a:t>
                      </a:r>
                      <a:r>
                        <a:rPr lang="en-US" sz="1200" u="none" strike="noStrike" dirty="0" smtClean="0">
                          <a:effectLst/>
                        </a:rPr>
                        <a:t>FL: Florida, KY: Kentucky, LA: Louisiana</a:t>
                      </a:r>
                      <a:endParaRPr lang="en-US" sz="1200" b="0" i="0" u="none" strike="noStrike" dirty="0">
                        <a:solidFill>
                          <a:srgbClr val="000000"/>
                        </a:solidFill>
                        <a:effectLst/>
                        <a:latin typeface="Calibri"/>
                      </a:endParaRPr>
                    </a:p>
                  </a:txBody>
                  <a:tcPr marL="7543" marR="7543" marT="7543" marB="0"/>
                </a:tc>
              </a:tr>
              <a:tr h="187960">
                <a:tc>
                  <a:txBody>
                    <a:bodyPr/>
                    <a:lstStyle/>
                    <a:p>
                      <a:pPr algn="ctr" fontAlgn="t"/>
                      <a:r>
                        <a:rPr lang="en-US" sz="1200" u="none" strike="noStrike" dirty="0">
                          <a:effectLst/>
                        </a:rPr>
                        <a:t>21</a:t>
                      </a:r>
                      <a:endParaRPr lang="en-US" sz="1200" b="0" i="0" u="none" strike="noStrike" dirty="0">
                        <a:solidFill>
                          <a:srgbClr val="000000"/>
                        </a:solidFill>
                        <a:effectLst/>
                        <a:latin typeface="Calibri"/>
                      </a:endParaRPr>
                    </a:p>
                  </a:txBody>
                  <a:tcPr marL="7543" marR="7543" marT="7543" marB="0"/>
                </a:tc>
                <a:tc>
                  <a:txBody>
                    <a:bodyPr/>
                    <a:lstStyle/>
                    <a:p>
                      <a:pPr algn="l" fontAlgn="t"/>
                      <a:r>
                        <a:rPr lang="en-US" sz="1200" u="none" strike="noStrike">
                          <a:effectLst/>
                        </a:rPr>
                        <a:t>active_indicator</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factor</a:t>
                      </a:r>
                      <a:endParaRPr lang="en-US" sz="1200" b="0" i="0" u="none" strike="noStrike">
                        <a:solidFill>
                          <a:srgbClr val="000000"/>
                        </a:solidFill>
                        <a:effectLst/>
                        <a:latin typeface="Calibri"/>
                      </a:endParaRPr>
                    </a:p>
                  </a:txBody>
                  <a:tcPr marL="7543" marR="7543" marT="7543" marB="0"/>
                </a:tc>
                <a:tc>
                  <a:txBody>
                    <a:bodyPr/>
                    <a:lstStyle/>
                    <a:p>
                      <a:pPr algn="r" fontAlgn="t"/>
                      <a:r>
                        <a:rPr lang="en-US" sz="1200" u="none" strike="noStrike">
                          <a:effectLst/>
                        </a:rPr>
                        <a:t>1</a:t>
                      </a:r>
                      <a:endParaRPr lang="en-US" sz="1200" b="0" i="0" u="none" strike="noStrike">
                        <a:solidFill>
                          <a:srgbClr val="000000"/>
                        </a:solidFill>
                        <a:effectLst/>
                        <a:latin typeface="Calibri"/>
                      </a:endParaRPr>
                    </a:p>
                  </a:txBody>
                  <a:tcPr marL="7543" marR="7543" marT="7543" marB="0"/>
                </a:tc>
                <a:tc>
                  <a:txBody>
                    <a:bodyPr/>
                    <a:lstStyle/>
                    <a:p>
                      <a:pPr algn="ctr" fontAlgn="t"/>
                      <a:r>
                        <a:rPr lang="en-US" sz="1200" u="none" strike="noStrike">
                          <a:effectLst/>
                        </a:rPr>
                        <a:t>QLT</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 </a:t>
                      </a:r>
                      <a:endParaRPr lang="en-US" sz="1200" b="0" i="0" u="none" strike="noStrike">
                        <a:solidFill>
                          <a:srgbClr val="000000"/>
                        </a:solidFill>
                        <a:effectLst/>
                        <a:latin typeface="Calibri"/>
                      </a:endParaRPr>
                    </a:p>
                  </a:txBody>
                  <a:tcPr marL="7543" marR="7543" marT="7543" marB="0"/>
                </a:tc>
              </a:tr>
              <a:tr h="187960">
                <a:tc>
                  <a:txBody>
                    <a:bodyPr/>
                    <a:lstStyle/>
                    <a:p>
                      <a:pPr algn="ctr" fontAlgn="t"/>
                      <a:r>
                        <a:rPr lang="en-US" sz="1200" u="none" strike="noStrike">
                          <a:effectLst/>
                        </a:rPr>
                        <a:t>22</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handle</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integer</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 </a:t>
                      </a:r>
                      <a:endParaRPr lang="en-US" sz="1200" b="0" i="0" u="none" strike="noStrike">
                        <a:solidFill>
                          <a:srgbClr val="000000"/>
                        </a:solidFill>
                        <a:effectLst/>
                        <a:latin typeface="Calibri"/>
                      </a:endParaRPr>
                    </a:p>
                  </a:txBody>
                  <a:tcPr marL="7543" marR="7543" marT="7543" marB="0"/>
                </a:tc>
                <a:tc>
                  <a:txBody>
                    <a:bodyPr/>
                    <a:lstStyle/>
                    <a:p>
                      <a:pPr algn="ctr" fontAlgn="t"/>
                      <a:r>
                        <a:rPr lang="en-US" sz="1200" u="none" strike="noStrike">
                          <a:effectLst/>
                        </a:rPr>
                        <a:t>QNT</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 </a:t>
                      </a:r>
                      <a:endParaRPr lang="en-US" sz="1200" b="0" i="0" u="none" strike="noStrike">
                        <a:solidFill>
                          <a:srgbClr val="000000"/>
                        </a:solidFill>
                        <a:effectLst/>
                        <a:latin typeface="Calibri"/>
                      </a:endParaRPr>
                    </a:p>
                  </a:txBody>
                  <a:tcPr marL="7543" marR="7543" marT="7543" marB="0"/>
                </a:tc>
              </a:tr>
              <a:tr h="187960">
                <a:tc>
                  <a:txBody>
                    <a:bodyPr/>
                    <a:lstStyle/>
                    <a:p>
                      <a:pPr algn="ctr" fontAlgn="t"/>
                      <a:r>
                        <a:rPr lang="en-US" sz="1200" u="none" strike="noStrike">
                          <a:effectLst/>
                        </a:rPr>
                        <a:t>23</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num_start</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integer</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a:effectLst/>
                        </a:rPr>
                        <a:t> </a:t>
                      </a:r>
                      <a:endParaRPr lang="en-US" sz="1200" b="0" i="0" u="none" strike="noStrike">
                        <a:solidFill>
                          <a:srgbClr val="000000"/>
                        </a:solidFill>
                        <a:effectLst/>
                        <a:latin typeface="Calibri"/>
                      </a:endParaRPr>
                    </a:p>
                  </a:txBody>
                  <a:tcPr marL="7543" marR="7543" marT="7543" marB="0"/>
                </a:tc>
                <a:tc>
                  <a:txBody>
                    <a:bodyPr/>
                    <a:lstStyle/>
                    <a:p>
                      <a:pPr algn="ctr" fontAlgn="t"/>
                      <a:r>
                        <a:rPr lang="en-US" sz="1200" u="none" strike="noStrike">
                          <a:effectLst/>
                        </a:rPr>
                        <a:t>QNT</a:t>
                      </a:r>
                      <a:endParaRPr lang="en-US" sz="1200" b="0" i="0" u="none" strike="noStrike">
                        <a:solidFill>
                          <a:srgbClr val="000000"/>
                        </a:solidFill>
                        <a:effectLst/>
                        <a:latin typeface="Calibri"/>
                      </a:endParaRPr>
                    </a:p>
                  </a:txBody>
                  <a:tcPr marL="7543" marR="7543" marT="7543" marB="0"/>
                </a:tc>
                <a:tc>
                  <a:txBody>
                    <a:bodyPr/>
                    <a:lstStyle/>
                    <a:p>
                      <a:pPr algn="l" fontAlgn="t"/>
                      <a:r>
                        <a:rPr lang="en-US" sz="1200" u="none" strike="noStrike" dirty="0">
                          <a:effectLst/>
                        </a:rPr>
                        <a:t> </a:t>
                      </a:r>
                      <a:r>
                        <a:rPr lang="en-US" sz="1200" u="none" strike="noStrike" dirty="0" smtClean="0">
                          <a:effectLst/>
                        </a:rPr>
                        <a:t>could not</a:t>
                      </a:r>
                      <a:r>
                        <a:rPr lang="en-US" sz="1200" u="none" strike="noStrike" baseline="0" dirty="0" smtClean="0">
                          <a:effectLst/>
                        </a:rPr>
                        <a:t> find meaning (and utility) of this variable</a:t>
                      </a:r>
                      <a:endParaRPr lang="en-US" sz="1200" b="0" i="0" u="none" strike="noStrike" dirty="0">
                        <a:solidFill>
                          <a:srgbClr val="000000"/>
                        </a:solidFill>
                        <a:effectLst/>
                        <a:latin typeface="Calibri"/>
                      </a:endParaRPr>
                    </a:p>
                  </a:txBody>
                  <a:tcPr marL="7543" marR="7543" marT="7543" marB="0"/>
                </a:tc>
              </a:tr>
            </a:tbl>
          </a:graphicData>
        </a:graphic>
      </p:graphicFrame>
    </p:spTree>
    <p:extLst>
      <p:ext uri="{BB962C8B-B14F-4D97-AF65-F5344CB8AC3E}">
        <p14:creationId xmlns:p14="http://schemas.microsoft.com/office/powerpoint/2010/main" val="33877577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3200" dirty="0" smtClean="0"/>
              <a:t>EDA: Horse Racing</a:t>
            </a:r>
            <a:endParaRPr lang="en-US" sz="3200" dirty="0"/>
          </a:p>
        </p:txBody>
      </p:sp>
      <p:sp>
        <p:nvSpPr>
          <p:cNvPr id="4" name="Footer Placeholder 3"/>
          <p:cNvSpPr>
            <a:spLocks noGrp="1"/>
          </p:cNvSpPr>
          <p:nvPr>
            <p:ph type="ftr" sz="quarter" idx="11"/>
          </p:nvPr>
        </p:nvSpPr>
        <p:spPr>
          <a:xfrm>
            <a:off x="838200" y="6356350"/>
            <a:ext cx="7391400" cy="365125"/>
          </a:xfrm>
        </p:spPr>
        <p:txBody>
          <a:bodyPr/>
          <a:lstStyle/>
          <a:p>
            <a:r>
              <a:rPr lang="en-US" dirty="0" smtClean="0"/>
              <a:t>EDA Assignment: Data Science Course. Jigsaw user Id: veeranna.mh@gmail.com</a:t>
            </a:r>
            <a:endParaRPr lang="en-US" dirty="0"/>
          </a:p>
        </p:txBody>
      </p:sp>
      <p:sp>
        <p:nvSpPr>
          <p:cNvPr id="5" name="Slide Number Placeholder 4"/>
          <p:cNvSpPr>
            <a:spLocks noGrp="1"/>
          </p:cNvSpPr>
          <p:nvPr>
            <p:ph type="sldNum" sz="quarter" idx="12"/>
          </p:nvPr>
        </p:nvSpPr>
        <p:spPr/>
        <p:txBody>
          <a:bodyPr/>
          <a:lstStyle/>
          <a:p>
            <a:fld id="{0337B450-1B23-4BCC-8BF6-125B82B0C406}" type="slidenum">
              <a:rPr lang="en-US" smtClean="0"/>
              <a:t>30</a:t>
            </a:fld>
            <a:endParaRPr lang="en-US"/>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467" y="2480800"/>
            <a:ext cx="8873333" cy="39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04900"/>
            <a:ext cx="310515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800600" y="294382"/>
            <a:ext cx="4191000" cy="1354217"/>
          </a:xfrm>
          <a:prstGeom prst="rect">
            <a:avLst/>
          </a:prstGeom>
          <a:noFill/>
          <a:ln>
            <a:solidFill>
              <a:schemeClr val="accent1"/>
            </a:solidFill>
          </a:ln>
        </p:spPr>
        <p:txBody>
          <a:bodyPr wrap="square" rtlCol="0">
            <a:spAutoFit/>
          </a:bodyPr>
          <a:lstStyle/>
          <a:p>
            <a:r>
              <a:rPr lang="en-US" sz="1600" dirty="0" smtClean="0">
                <a:solidFill>
                  <a:srgbClr val="0000CC"/>
                </a:solidFill>
              </a:rPr>
              <a:t>Median distance seems relatively lesser for YYY track, maiden claim race type,  “fast” surface type, clear and cloudy weather conditions and for state </a:t>
            </a:r>
            <a:r>
              <a:rPr lang="en-US" sz="1600" dirty="0" err="1" smtClean="0">
                <a:solidFill>
                  <a:srgbClr val="0000CC"/>
                </a:solidFill>
              </a:rPr>
              <a:t>Lousiana</a:t>
            </a:r>
            <a:endParaRPr lang="en-US" sz="1600" dirty="0" smtClean="0">
              <a:solidFill>
                <a:srgbClr val="0000CC"/>
              </a:solidFill>
            </a:endParaRPr>
          </a:p>
          <a:p>
            <a:r>
              <a:rPr lang="en-US" dirty="0" smtClean="0"/>
              <a:t>(refer next slide also)</a:t>
            </a:r>
            <a:endParaRPr lang="en-US" dirty="0"/>
          </a:p>
        </p:txBody>
      </p:sp>
    </p:spTree>
    <p:extLst>
      <p:ext uri="{BB962C8B-B14F-4D97-AF65-F5344CB8AC3E}">
        <p14:creationId xmlns:p14="http://schemas.microsoft.com/office/powerpoint/2010/main" val="20523651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3200" dirty="0" smtClean="0"/>
              <a:t>EDA: Horse Racing</a:t>
            </a:r>
            <a:endParaRPr lang="en-US" sz="3200" dirty="0"/>
          </a:p>
        </p:txBody>
      </p:sp>
      <p:sp>
        <p:nvSpPr>
          <p:cNvPr id="4" name="Footer Placeholder 3"/>
          <p:cNvSpPr>
            <a:spLocks noGrp="1"/>
          </p:cNvSpPr>
          <p:nvPr>
            <p:ph type="ftr" sz="quarter" idx="11"/>
          </p:nvPr>
        </p:nvSpPr>
        <p:spPr>
          <a:xfrm>
            <a:off x="838200" y="6356350"/>
            <a:ext cx="7391400" cy="365125"/>
          </a:xfrm>
        </p:spPr>
        <p:txBody>
          <a:bodyPr/>
          <a:lstStyle/>
          <a:p>
            <a:r>
              <a:rPr lang="en-US" dirty="0" smtClean="0"/>
              <a:t>EDA Assignment: Data Science Course. Jigsaw user Id: veeranna.mh@gmail.com</a:t>
            </a:r>
            <a:endParaRPr lang="en-US" dirty="0"/>
          </a:p>
        </p:txBody>
      </p:sp>
      <p:sp>
        <p:nvSpPr>
          <p:cNvPr id="5" name="Slide Number Placeholder 4"/>
          <p:cNvSpPr>
            <a:spLocks noGrp="1"/>
          </p:cNvSpPr>
          <p:nvPr>
            <p:ph type="sldNum" sz="quarter" idx="12"/>
          </p:nvPr>
        </p:nvSpPr>
        <p:spPr/>
        <p:txBody>
          <a:bodyPr/>
          <a:lstStyle/>
          <a:p>
            <a:fld id="{0337B450-1B23-4BCC-8BF6-125B82B0C406}" type="slidenum">
              <a:rPr lang="en-US" smtClean="0"/>
              <a:t>31</a:t>
            </a:fld>
            <a:endParaRPr lang="en-US"/>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00" y="2362200"/>
            <a:ext cx="8960000" cy="4033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14425"/>
            <a:ext cx="322897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23651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3200" dirty="0" smtClean="0"/>
              <a:t>EDA: Horse Racing</a:t>
            </a:r>
            <a:endParaRPr lang="en-US" sz="3200" dirty="0"/>
          </a:p>
        </p:txBody>
      </p:sp>
      <p:sp>
        <p:nvSpPr>
          <p:cNvPr id="4" name="Footer Placeholder 3"/>
          <p:cNvSpPr>
            <a:spLocks noGrp="1"/>
          </p:cNvSpPr>
          <p:nvPr>
            <p:ph type="ftr" sz="quarter" idx="11"/>
          </p:nvPr>
        </p:nvSpPr>
        <p:spPr>
          <a:xfrm>
            <a:off x="838200" y="6356350"/>
            <a:ext cx="7391400" cy="365125"/>
          </a:xfrm>
        </p:spPr>
        <p:txBody>
          <a:bodyPr/>
          <a:lstStyle/>
          <a:p>
            <a:r>
              <a:rPr lang="en-US" dirty="0" smtClean="0"/>
              <a:t>EDA Assignment: Data Science Course. Jigsaw user Id: veeranna.mh@gmail.com</a:t>
            </a:r>
            <a:endParaRPr lang="en-US" dirty="0"/>
          </a:p>
        </p:txBody>
      </p:sp>
      <p:sp>
        <p:nvSpPr>
          <p:cNvPr id="5" name="Slide Number Placeholder 4"/>
          <p:cNvSpPr>
            <a:spLocks noGrp="1"/>
          </p:cNvSpPr>
          <p:nvPr>
            <p:ph type="sldNum" sz="quarter" idx="12"/>
          </p:nvPr>
        </p:nvSpPr>
        <p:spPr/>
        <p:txBody>
          <a:bodyPr/>
          <a:lstStyle/>
          <a:p>
            <a:fld id="{0337B450-1B23-4BCC-8BF6-125B82B0C406}" type="slidenum">
              <a:rPr lang="en-US" smtClean="0"/>
              <a:t>32</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553104"/>
            <a:ext cx="4465715" cy="47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524000"/>
            <a:ext cx="4285715" cy="481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46599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3200" dirty="0" smtClean="0"/>
              <a:t>EDA: Horse Racing</a:t>
            </a:r>
            <a:endParaRPr lang="en-US" sz="3200" dirty="0"/>
          </a:p>
        </p:txBody>
      </p:sp>
      <p:sp>
        <p:nvSpPr>
          <p:cNvPr id="4" name="Footer Placeholder 3"/>
          <p:cNvSpPr>
            <a:spLocks noGrp="1"/>
          </p:cNvSpPr>
          <p:nvPr>
            <p:ph type="ftr" sz="quarter" idx="11"/>
          </p:nvPr>
        </p:nvSpPr>
        <p:spPr>
          <a:xfrm>
            <a:off x="838200" y="6356350"/>
            <a:ext cx="7391400" cy="365125"/>
          </a:xfrm>
        </p:spPr>
        <p:txBody>
          <a:bodyPr/>
          <a:lstStyle/>
          <a:p>
            <a:r>
              <a:rPr lang="en-US" dirty="0" smtClean="0"/>
              <a:t>EDA Assignment: Data Science Course. Jigsaw user Id: veeranna.mh@gmail.com</a:t>
            </a:r>
            <a:endParaRPr lang="en-US" dirty="0"/>
          </a:p>
        </p:txBody>
      </p:sp>
      <p:sp>
        <p:nvSpPr>
          <p:cNvPr id="5" name="Slide Number Placeholder 4"/>
          <p:cNvSpPr>
            <a:spLocks noGrp="1"/>
          </p:cNvSpPr>
          <p:nvPr>
            <p:ph type="sldNum" sz="quarter" idx="12"/>
          </p:nvPr>
        </p:nvSpPr>
        <p:spPr/>
        <p:txBody>
          <a:bodyPr/>
          <a:lstStyle/>
          <a:p>
            <a:fld id="{0337B450-1B23-4BCC-8BF6-125B82B0C406}" type="slidenum">
              <a:rPr lang="en-US" smtClean="0"/>
              <a:t>33</a:t>
            </a:fld>
            <a:endParaRPr 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600200"/>
            <a:ext cx="4260000" cy="4765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32917"/>
            <a:ext cx="4388571" cy="471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70171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3200" dirty="0" smtClean="0"/>
              <a:t>EDA: Horse Racing</a:t>
            </a:r>
            <a:endParaRPr lang="en-US" sz="3200" dirty="0"/>
          </a:p>
        </p:txBody>
      </p:sp>
      <p:sp>
        <p:nvSpPr>
          <p:cNvPr id="4" name="Footer Placeholder 3"/>
          <p:cNvSpPr>
            <a:spLocks noGrp="1"/>
          </p:cNvSpPr>
          <p:nvPr>
            <p:ph type="ftr" sz="quarter" idx="11"/>
          </p:nvPr>
        </p:nvSpPr>
        <p:spPr>
          <a:xfrm>
            <a:off x="838200" y="6356350"/>
            <a:ext cx="7391400" cy="365125"/>
          </a:xfrm>
        </p:spPr>
        <p:txBody>
          <a:bodyPr/>
          <a:lstStyle/>
          <a:p>
            <a:r>
              <a:rPr lang="en-US" dirty="0" smtClean="0"/>
              <a:t>EDA Assignment: Data Science Course. Jigsaw user Id: veeranna.mh@gmail.com</a:t>
            </a:r>
            <a:endParaRPr lang="en-US" dirty="0"/>
          </a:p>
        </p:txBody>
      </p:sp>
      <p:sp>
        <p:nvSpPr>
          <p:cNvPr id="5" name="Slide Number Placeholder 4"/>
          <p:cNvSpPr>
            <a:spLocks noGrp="1"/>
          </p:cNvSpPr>
          <p:nvPr>
            <p:ph type="sldNum" sz="quarter" idx="12"/>
          </p:nvPr>
        </p:nvSpPr>
        <p:spPr/>
        <p:txBody>
          <a:bodyPr/>
          <a:lstStyle/>
          <a:p>
            <a:fld id="{0337B450-1B23-4BCC-8BF6-125B82B0C406}" type="slidenum">
              <a:rPr lang="en-US" smtClean="0"/>
              <a:t>34</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2" y="1495429"/>
            <a:ext cx="4407238" cy="4819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9419" y="1485372"/>
            <a:ext cx="4328381" cy="4915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410200" y="558225"/>
            <a:ext cx="3352800" cy="584775"/>
          </a:xfrm>
          <a:prstGeom prst="rect">
            <a:avLst/>
          </a:prstGeom>
          <a:noFill/>
          <a:ln>
            <a:solidFill>
              <a:schemeClr val="accent1"/>
            </a:solidFill>
          </a:ln>
        </p:spPr>
        <p:txBody>
          <a:bodyPr wrap="square" rtlCol="0">
            <a:spAutoFit/>
          </a:bodyPr>
          <a:lstStyle/>
          <a:p>
            <a:r>
              <a:rPr lang="en-US" sz="1600" dirty="0" smtClean="0">
                <a:solidFill>
                  <a:srgbClr val="0000CC"/>
                </a:solidFill>
              </a:rPr>
              <a:t>There are few instances where prize is very high</a:t>
            </a:r>
            <a:endParaRPr lang="en-US" dirty="0"/>
          </a:p>
        </p:txBody>
      </p:sp>
    </p:spTree>
    <p:extLst>
      <p:ext uri="{BB962C8B-B14F-4D97-AF65-F5344CB8AC3E}">
        <p14:creationId xmlns:p14="http://schemas.microsoft.com/office/powerpoint/2010/main" val="10650055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3200" dirty="0" smtClean="0"/>
              <a:t>EDA: Horse Racing</a:t>
            </a:r>
            <a:endParaRPr lang="en-US" sz="3200" dirty="0"/>
          </a:p>
        </p:txBody>
      </p:sp>
      <p:sp>
        <p:nvSpPr>
          <p:cNvPr id="4" name="Footer Placeholder 3"/>
          <p:cNvSpPr>
            <a:spLocks noGrp="1"/>
          </p:cNvSpPr>
          <p:nvPr>
            <p:ph type="ftr" sz="quarter" idx="11"/>
          </p:nvPr>
        </p:nvSpPr>
        <p:spPr>
          <a:xfrm>
            <a:off x="838200" y="6356350"/>
            <a:ext cx="7391400" cy="365125"/>
          </a:xfrm>
        </p:spPr>
        <p:txBody>
          <a:bodyPr/>
          <a:lstStyle/>
          <a:p>
            <a:r>
              <a:rPr lang="en-US" dirty="0" smtClean="0"/>
              <a:t>EDA Assignment: Data Science Course. Jigsaw user Id: veeranna.mh@gmail.com</a:t>
            </a:r>
            <a:endParaRPr lang="en-US" dirty="0"/>
          </a:p>
        </p:txBody>
      </p:sp>
      <p:sp>
        <p:nvSpPr>
          <p:cNvPr id="5" name="Slide Number Placeholder 4"/>
          <p:cNvSpPr>
            <a:spLocks noGrp="1"/>
          </p:cNvSpPr>
          <p:nvPr>
            <p:ph type="sldNum" sz="quarter" idx="12"/>
          </p:nvPr>
        </p:nvSpPr>
        <p:spPr/>
        <p:txBody>
          <a:bodyPr/>
          <a:lstStyle/>
          <a:p>
            <a:fld id="{0337B450-1B23-4BCC-8BF6-125B82B0C406}" type="slidenum">
              <a:rPr lang="en-US" smtClean="0"/>
              <a:t>35</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7" y="1820981"/>
            <a:ext cx="4214476" cy="4503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353" y="1830504"/>
            <a:ext cx="4267047" cy="4459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410200" y="786825"/>
            <a:ext cx="3352800" cy="584775"/>
          </a:xfrm>
          <a:prstGeom prst="rect">
            <a:avLst/>
          </a:prstGeom>
          <a:noFill/>
          <a:ln>
            <a:solidFill>
              <a:schemeClr val="accent1"/>
            </a:solidFill>
          </a:ln>
        </p:spPr>
        <p:txBody>
          <a:bodyPr wrap="square" rtlCol="0">
            <a:spAutoFit/>
          </a:bodyPr>
          <a:lstStyle/>
          <a:p>
            <a:r>
              <a:rPr lang="en-US" sz="1600" dirty="0" smtClean="0">
                <a:solidFill>
                  <a:srgbClr val="0000CC"/>
                </a:solidFill>
              </a:rPr>
              <a:t>There are few instances where prize is very high</a:t>
            </a:r>
            <a:endParaRPr lang="en-US" dirty="0"/>
          </a:p>
        </p:txBody>
      </p:sp>
    </p:spTree>
    <p:extLst>
      <p:ext uri="{BB962C8B-B14F-4D97-AF65-F5344CB8AC3E}">
        <p14:creationId xmlns:p14="http://schemas.microsoft.com/office/powerpoint/2010/main" val="26270652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0" y="2713038"/>
            <a:ext cx="2438400" cy="411162"/>
          </a:xfrm>
        </p:spPr>
        <p:txBody>
          <a:bodyPr>
            <a:noAutofit/>
          </a:bodyPr>
          <a:lstStyle/>
          <a:p>
            <a:r>
              <a:rPr lang="en-US" sz="3200" dirty="0" smtClean="0"/>
              <a:t>Thank you</a:t>
            </a:r>
            <a:endParaRPr lang="en-US" sz="3200" dirty="0"/>
          </a:p>
        </p:txBody>
      </p:sp>
      <p:sp>
        <p:nvSpPr>
          <p:cNvPr id="4" name="Footer Placeholder 3"/>
          <p:cNvSpPr>
            <a:spLocks noGrp="1"/>
          </p:cNvSpPr>
          <p:nvPr>
            <p:ph type="ftr" sz="quarter" idx="11"/>
          </p:nvPr>
        </p:nvSpPr>
        <p:spPr>
          <a:xfrm>
            <a:off x="838200" y="6356350"/>
            <a:ext cx="7391400" cy="365125"/>
          </a:xfrm>
        </p:spPr>
        <p:txBody>
          <a:bodyPr/>
          <a:lstStyle/>
          <a:p>
            <a:r>
              <a:rPr lang="en-US" dirty="0" smtClean="0"/>
              <a:t>EDA Assignment: Data Science Course. Jigsaw user Id: veeranna.mh@gmail.com</a:t>
            </a:r>
            <a:endParaRPr lang="en-US" dirty="0"/>
          </a:p>
        </p:txBody>
      </p:sp>
      <p:sp>
        <p:nvSpPr>
          <p:cNvPr id="5" name="Slide Number Placeholder 4"/>
          <p:cNvSpPr>
            <a:spLocks noGrp="1"/>
          </p:cNvSpPr>
          <p:nvPr>
            <p:ph type="sldNum" sz="quarter" idx="12"/>
          </p:nvPr>
        </p:nvSpPr>
        <p:spPr/>
        <p:txBody>
          <a:bodyPr/>
          <a:lstStyle/>
          <a:p>
            <a:fld id="{0337B450-1B23-4BCC-8BF6-125B82B0C406}" type="slidenum">
              <a:rPr lang="en-US" smtClean="0"/>
              <a:t>36</a:t>
            </a:fld>
            <a:endParaRPr lang="en-US"/>
          </a:p>
        </p:txBody>
      </p:sp>
    </p:spTree>
    <p:extLst>
      <p:ext uri="{BB962C8B-B14F-4D97-AF65-F5344CB8AC3E}">
        <p14:creationId xmlns:p14="http://schemas.microsoft.com/office/powerpoint/2010/main" val="2052365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3200" dirty="0" smtClean="0"/>
              <a:t>EDA: Horse Racing</a:t>
            </a:r>
            <a:endParaRPr lang="en-US" sz="3200" dirty="0"/>
          </a:p>
        </p:txBody>
      </p:sp>
      <p:sp>
        <p:nvSpPr>
          <p:cNvPr id="4" name="Footer Placeholder 3"/>
          <p:cNvSpPr>
            <a:spLocks noGrp="1"/>
          </p:cNvSpPr>
          <p:nvPr>
            <p:ph type="ftr" sz="quarter" idx="11"/>
          </p:nvPr>
        </p:nvSpPr>
        <p:spPr>
          <a:xfrm>
            <a:off x="838200" y="6356350"/>
            <a:ext cx="7391400" cy="365125"/>
          </a:xfrm>
        </p:spPr>
        <p:txBody>
          <a:bodyPr/>
          <a:lstStyle/>
          <a:p>
            <a:r>
              <a:rPr lang="en-US" dirty="0" smtClean="0"/>
              <a:t>EDA Assignment: Data Science Course. Jigsaw user Id: veeranna.mh@gmail.com</a:t>
            </a:r>
            <a:endParaRPr lang="en-US" dirty="0"/>
          </a:p>
        </p:txBody>
      </p:sp>
      <p:sp>
        <p:nvSpPr>
          <p:cNvPr id="5" name="Slide Number Placeholder 4"/>
          <p:cNvSpPr>
            <a:spLocks noGrp="1"/>
          </p:cNvSpPr>
          <p:nvPr>
            <p:ph type="sldNum" sz="quarter" idx="12"/>
          </p:nvPr>
        </p:nvSpPr>
        <p:spPr/>
        <p:txBody>
          <a:bodyPr/>
          <a:lstStyle/>
          <a:p>
            <a:fld id="{0337B450-1B23-4BCC-8BF6-125B82B0C406}" type="slidenum">
              <a:rPr lang="en-US" smtClean="0"/>
              <a:t>4</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766762"/>
            <a:ext cx="7061835" cy="571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ular Callout 2"/>
          <p:cNvSpPr/>
          <p:nvPr/>
        </p:nvSpPr>
        <p:spPr>
          <a:xfrm>
            <a:off x="7086600" y="2438400"/>
            <a:ext cx="1981200" cy="990600"/>
          </a:xfrm>
          <a:prstGeom prst="wedgeRectCallout">
            <a:avLst>
              <a:gd name="adj1" fmla="val -75133"/>
              <a:gd name="adj2" fmla="val 5317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33FF"/>
                </a:solidFill>
              </a:rPr>
              <a:t>Breed type is TB  for all 774 which is correct as this is data of thoroughbred horse racing</a:t>
            </a:r>
            <a:endParaRPr lang="en-US" sz="1200" dirty="0">
              <a:solidFill>
                <a:srgbClr val="3333FF"/>
              </a:solidFill>
            </a:endParaRPr>
          </a:p>
        </p:txBody>
      </p:sp>
      <p:sp>
        <p:nvSpPr>
          <p:cNvPr id="7" name="Rectangular Callout 6"/>
          <p:cNvSpPr/>
          <p:nvPr/>
        </p:nvSpPr>
        <p:spPr>
          <a:xfrm>
            <a:off x="7010400" y="152400"/>
            <a:ext cx="1981200" cy="609600"/>
          </a:xfrm>
          <a:prstGeom prst="wedgeRectCallout">
            <a:avLst>
              <a:gd name="adj1" fmla="val -77931"/>
              <a:gd name="adj2" fmla="val 5999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33FF"/>
                </a:solidFill>
              </a:rPr>
              <a:t>No missing values in  the dataset</a:t>
            </a:r>
            <a:endParaRPr lang="en-US" sz="1200" dirty="0">
              <a:solidFill>
                <a:srgbClr val="3333FF"/>
              </a:solidFill>
            </a:endParaRPr>
          </a:p>
        </p:txBody>
      </p:sp>
    </p:spTree>
    <p:extLst>
      <p:ext uri="{BB962C8B-B14F-4D97-AF65-F5344CB8AC3E}">
        <p14:creationId xmlns:p14="http://schemas.microsoft.com/office/powerpoint/2010/main" val="3595593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3200" dirty="0" smtClean="0"/>
              <a:t>EDA: Horse Racing</a:t>
            </a:r>
            <a:endParaRPr lang="en-US" sz="3200" dirty="0"/>
          </a:p>
        </p:txBody>
      </p:sp>
      <p:sp>
        <p:nvSpPr>
          <p:cNvPr id="3" name="Content Placeholder 2"/>
          <p:cNvSpPr>
            <a:spLocks noGrp="1"/>
          </p:cNvSpPr>
          <p:nvPr>
            <p:ph idx="1"/>
          </p:nvPr>
        </p:nvSpPr>
        <p:spPr>
          <a:xfrm>
            <a:off x="457200" y="1143000"/>
            <a:ext cx="8229600" cy="4983163"/>
          </a:xfrm>
        </p:spPr>
        <p:txBody>
          <a:bodyPr>
            <a:normAutofit lnSpcReduction="10000"/>
          </a:bodyPr>
          <a:lstStyle/>
          <a:p>
            <a:r>
              <a:rPr lang="en-US" sz="2400" dirty="0" smtClean="0"/>
              <a:t>There are 774 observations of 23 variables.</a:t>
            </a:r>
          </a:p>
          <a:p>
            <a:r>
              <a:rPr lang="en-US" sz="2400" dirty="0" smtClean="0"/>
              <a:t>There are no missing values in the sample dataset.</a:t>
            </a:r>
          </a:p>
          <a:p>
            <a:r>
              <a:rPr lang="en-US" sz="2400" dirty="0" smtClean="0"/>
              <a:t>Status shows “C” for all 774 observations. In data dictionary definition of “status” is not given. Does “C” indicates completed races? To be clarified.</a:t>
            </a:r>
          </a:p>
          <a:p>
            <a:r>
              <a:rPr lang="en-US" sz="2400" dirty="0" smtClean="0"/>
              <a:t>Distance unit is being shown as logical variable with “False” logical value for all 774 observations. Distance unit code “F” might have been interpreted by R as logical variable. Distance unit code “F” represents “Furlongs”. Still it is better to clarify.</a:t>
            </a:r>
          </a:p>
          <a:p>
            <a:r>
              <a:rPr lang="en-US" sz="2400" dirty="0" smtClean="0"/>
              <a:t>Similarly, track type is also shown as logical variable with all 774 observations having “T”. Again in this case, “T” value may be misinterpreted by R, which in reality may be code for “Thoroughbred” track type. </a:t>
            </a:r>
            <a:r>
              <a:rPr lang="en-US" sz="2400" dirty="0"/>
              <a:t>Still it is better to clarify.</a:t>
            </a:r>
          </a:p>
          <a:p>
            <a:endParaRPr lang="en-US" sz="2400" dirty="0" smtClean="0"/>
          </a:p>
          <a:p>
            <a:endParaRPr lang="en-US" sz="2400" dirty="0" smtClean="0"/>
          </a:p>
          <a:p>
            <a:endParaRPr lang="en-US" sz="2400" dirty="0" smtClean="0"/>
          </a:p>
          <a:p>
            <a:endParaRPr lang="en-US" dirty="0" smtClean="0"/>
          </a:p>
          <a:p>
            <a:endParaRPr lang="en-US" dirty="0"/>
          </a:p>
        </p:txBody>
      </p:sp>
      <p:sp>
        <p:nvSpPr>
          <p:cNvPr id="4" name="Footer Placeholder 3"/>
          <p:cNvSpPr>
            <a:spLocks noGrp="1"/>
          </p:cNvSpPr>
          <p:nvPr>
            <p:ph type="ftr" sz="quarter" idx="11"/>
          </p:nvPr>
        </p:nvSpPr>
        <p:spPr>
          <a:xfrm>
            <a:off x="838200" y="6356350"/>
            <a:ext cx="7391400" cy="365125"/>
          </a:xfrm>
        </p:spPr>
        <p:txBody>
          <a:bodyPr/>
          <a:lstStyle/>
          <a:p>
            <a:r>
              <a:rPr lang="en-US" dirty="0" smtClean="0"/>
              <a:t>EDA Assignment: Data Science Course. Jigsaw user Id: veeranna.mh@gmail.com</a:t>
            </a:r>
            <a:endParaRPr lang="en-US" dirty="0"/>
          </a:p>
        </p:txBody>
      </p:sp>
      <p:sp>
        <p:nvSpPr>
          <p:cNvPr id="5" name="Slide Number Placeholder 4"/>
          <p:cNvSpPr>
            <a:spLocks noGrp="1"/>
          </p:cNvSpPr>
          <p:nvPr>
            <p:ph type="sldNum" sz="quarter" idx="12"/>
          </p:nvPr>
        </p:nvSpPr>
        <p:spPr/>
        <p:txBody>
          <a:bodyPr/>
          <a:lstStyle/>
          <a:p>
            <a:fld id="{0337B450-1B23-4BCC-8BF6-125B82B0C406}" type="slidenum">
              <a:rPr lang="en-US" smtClean="0"/>
              <a:t>5</a:t>
            </a:fld>
            <a:endParaRPr lang="en-US"/>
          </a:p>
        </p:txBody>
      </p:sp>
    </p:spTree>
    <p:extLst>
      <p:ext uri="{BB962C8B-B14F-4D97-AF65-F5344CB8AC3E}">
        <p14:creationId xmlns:p14="http://schemas.microsoft.com/office/powerpoint/2010/main" val="39675553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3200" dirty="0" smtClean="0"/>
              <a:t>EDA: Horse Racing</a:t>
            </a:r>
            <a:endParaRPr lang="en-US" sz="3200" dirty="0"/>
          </a:p>
        </p:txBody>
      </p:sp>
      <p:sp>
        <p:nvSpPr>
          <p:cNvPr id="3" name="Content Placeholder 2"/>
          <p:cNvSpPr>
            <a:spLocks noGrp="1"/>
          </p:cNvSpPr>
          <p:nvPr>
            <p:ph idx="1"/>
          </p:nvPr>
        </p:nvSpPr>
        <p:spPr>
          <a:xfrm>
            <a:off x="457200" y="1143000"/>
            <a:ext cx="8229600" cy="4983163"/>
          </a:xfrm>
        </p:spPr>
        <p:txBody>
          <a:bodyPr>
            <a:normAutofit lnSpcReduction="10000"/>
          </a:bodyPr>
          <a:lstStyle/>
          <a:p>
            <a:r>
              <a:rPr lang="en-US" sz="2400" dirty="0" smtClean="0"/>
              <a:t>Breed type is TB:774 indicating, in all 774 races, breed type is “Thoroughbred”, which is expected since the sample data is of thoroughbred horse racing.</a:t>
            </a:r>
          </a:p>
          <a:p>
            <a:r>
              <a:rPr lang="en-US" sz="2400" dirty="0" smtClean="0"/>
              <a:t>Active indicator Y:774, indicated “Yes” for all 774 observations. But definition of active indicator is not available in data dictionary. Active indicator Y/N is shown in the table “track” in the data dictionary. It may be related to whether track is active or not. To be clarified</a:t>
            </a:r>
            <a:r>
              <a:rPr lang="en-US" sz="2400" dirty="0" smtClean="0"/>
              <a:t>.</a:t>
            </a:r>
          </a:p>
          <a:p>
            <a:r>
              <a:rPr lang="en-US" sz="2400" dirty="0" smtClean="0"/>
              <a:t>Exploratory data analysis is done in the following slides. One point to mention here is, in all the cases, outliers or extreme data points need to be analyzed in depth (which is not done in this </a:t>
            </a:r>
            <a:r>
              <a:rPr lang="en-US" sz="2400" dirty="0" err="1" smtClean="0"/>
              <a:t>ppt</a:t>
            </a:r>
            <a:r>
              <a:rPr lang="en-US" sz="2400" dirty="0" smtClean="0"/>
              <a:t>)</a:t>
            </a:r>
          </a:p>
          <a:p>
            <a:r>
              <a:rPr lang="en-US" sz="2400" dirty="0" smtClean="0"/>
              <a:t>Both Excel and R have been used for EDA.</a:t>
            </a:r>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dirty="0" smtClean="0"/>
          </a:p>
          <a:p>
            <a:endParaRPr lang="en-US" dirty="0"/>
          </a:p>
        </p:txBody>
      </p:sp>
      <p:sp>
        <p:nvSpPr>
          <p:cNvPr id="4" name="Footer Placeholder 3"/>
          <p:cNvSpPr>
            <a:spLocks noGrp="1"/>
          </p:cNvSpPr>
          <p:nvPr>
            <p:ph type="ftr" sz="quarter" idx="11"/>
          </p:nvPr>
        </p:nvSpPr>
        <p:spPr>
          <a:xfrm>
            <a:off x="838200" y="6356350"/>
            <a:ext cx="7391400" cy="365125"/>
          </a:xfrm>
        </p:spPr>
        <p:txBody>
          <a:bodyPr/>
          <a:lstStyle/>
          <a:p>
            <a:r>
              <a:rPr lang="en-US" dirty="0" smtClean="0"/>
              <a:t>EDA Assignment: Data Science Course. Jigsaw user Id: veeranna.mh@gmail.com</a:t>
            </a:r>
            <a:endParaRPr lang="en-US" dirty="0"/>
          </a:p>
        </p:txBody>
      </p:sp>
      <p:sp>
        <p:nvSpPr>
          <p:cNvPr id="5" name="Slide Number Placeholder 4"/>
          <p:cNvSpPr>
            <a:spLocks noGrp="1"/>
          </p:cNvSpPr>
          <p:nvPr>
            <p:ph type="sldNum" sz="quarter" idx="12"/>
          </p:nvPr>
        </p:nvSpPr>
        <p:spPr/>
        <p:txBody>
          <a:bodyPr/>
          <a:lstStyle/>
          <a:p>
            <a:fld id="{0337B450-1B23-4BCC-8BF6-125B82B0C406}" type="slidenum">
              <a:rPr lang="en-US" smtClean="0"/>
              <a:t>6</a:t>
            </a:fld>
            <a:endParaRPr lang="en-US"/>
          </a:p>
        </p:txBody>
      </p:sp>
    </p:spTree>
    <p:extLst>
      <p:ext uri="{BB962C8B-B14F-4D97-AF65-F5344CB8AC3E}">
        <p14:creationId xmlns:p14="http://schemas.microsoft.com/office/powerpoint/2010/main" val="3180639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3200" dirty="0" smtClean="0"/>
              <a:t>EDA: Horse Racing</a:t>
            </a:r>
            <a:endParaRPr lang="en-US" sz="3200" dirty="0"/>
          </a:p>
        </p:txBody>
      </p:sp>
      <p:sp>
        <p:nvSpPr>
          <p:cNvPr id="4" name="Footer Placeholder 3"/>
          <p:cNvSpPr>
            <a:spLocks noGrp="1"/>
          </p:cNvSpPr>
          <p:nvPr>
            <p:ph type="ftr" sz="quarter" idx="11"/>
          </p:nvPr>
        </p:nvSpPr>
        <p:spPr>
          <a:xfrm>
            <a:off x="838200" y="6356350"/>
            <a:ext cx="7391400" cy="365125"/>
          </a:xfrm>
        </p:spPr>
        <p:txBody>
          <a:bodyPr/>
          <a:lstStyle/>
          <a:p>
            <a:r>
              <a:rPr lang="en-US" dirty="0" smtClean="0"/>
              <a:t>EDA Assignment: Data Science Course. Jigsaw user Id: veeranna.mh@gmail.com</a:t>
            </a:r>
            <a:endParaRPr lang="en-US" dirty="0"/>
          </a:p>
        </p:txBody>
      </p:sp>
      <p:sp>
        <p:nvSpPr>
          <p:cNvPr id="5" name="Slide Number Placeholder 4"/>
          <p:cNvSpPr>
            <a:spLocks noGrp="1"/>
          </p:cNvSpPr>
          <p:nvPr>
            <p:ph type="sldNum" sz="quarter" idx="12"/>
          </p:nvPr>
        </p:nvSpPr>
        <p:spPr/>
        <p:txBody>
          <a:bodyPr/>
          <a:lstStyle/>
          <a:p>
            <a:fld id="{0337B450-1B23-4BCC-8BF6-125B82B0C406}" type="slidenum">
              <a:rPr lang="en-US" smtClean="0"/>
              <a:t>7</a:t>
            </a:fld>
            <a:endParaRPr lang="en-US"/>
          </a:p>
        </p:txBody>
      </p:sp>
      <p:graphicFrame>
        <p:nvGraphicFramePr>
          <p:cNvPr id="7" name="Chart 6"/>
          <p:cNvGraphicFramePr>
            <a:graphicFrameLocks/>
          </p:cNvGraphicFramePr>
          <p:nvPr>
            <p:extLst>
              <p:ext uri="{D42A27DB-BD31-4B8C-83A1-F6EECF244321}">
                <p14:modId xmlns:p14="http://schemas.microsoft.com/office/powerpoint/2010/main" val="535489676"/>
              </p:ext>
            </p:extLst>
          </p:nvPr>
        </p:nvGraphicFramePr>
        <p:xfrm>
          <a:off x="228600" y="1524000"/>
          <a:ext cx="6629400" cy="4800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3985064627"/>
              </p:ext>
            </p:extLst>
          </p:nvPr>
        </p:nvGraphicFramePr>
        <p:xfrm>
          <a:off x="5638800" y="-152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67555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3200" dirty="0" smtClean="0"/>
              <a:t>EDA: Horse Racing</a:t>
            </a:r>
            <a:endParaRPr lang="en-US" sz="3200" dirty="0"/>
          </a:p>
        </p:txBody>
      </p:sp>
      <p:sp>
        <p:nvSpPr>
          <p:cNvPr id="4" name="Footer Placeholder 3"/>
          <p:cNvSpPr>
            <a:spLocks noGrp="1"/>
          </p:cNvSpPr>
          <p:nvPr>
            <p:ph type="ftr" sz="quarter" idx="11"/>
          </p:nvPr>
        </p:nvSpPr>
        <p:spPr>
          <a:xfrm>
            <a:off x="838200" y="6477000"/>
            <a:ext cx="7391400" cy="365125"/>
          </a:xfrm>
        </p:spPr>
        <p:txBody>
          <a:bodyPr/>
          <a:lstStyle/>
          <a:p>
            <a:r>
              <a:rPr lang="en-US" dirty="0" smtClean="0"/>
              <a:t>EDA Assignment: Data Science Course. Jigsaw user Id: veeranna.mh@gmail.com</a:t>
            </a:r>
            <a:endParaRPr lang="en-US" dirty="0"/>
          </a:p>
        </p:txBody>
      </p:sp>
      <p:sp>
        <p:nvSpPr>
          <p:cNvPr id="5" name="Slide Number Placeholder 4"/>
          <p:cNvSpPr>
            <a:spLocks noGrp="1"/>
          </p:cNvSpPr>
          <p:nvPr>
            <p:ph type="sldNum" sz="quarter" idx="12"/>
          </p:nvPr>
        </p:nvSpPr>
        <p:spPr/>
        <p:txBody>
          <a:bodyPr/>
          <a:lstStyle/>
          <a:p>
            <a:fld id="{0337B450-1B23-4BCC-8BF6-125B82B0C406}" type="slidenum">
              <a:rPr lang="en-US" smtClean="0"/>
              <a:t>8</a:t>
            </a:fld>
            <a:endParaRPr lang="en-US"/>
          </a:p>
        </p:txBody>
      </p:sp>
      <p:graphicFrame>
        <p:nvGraphicFramePr>
          <p:cNvPr id="9" name="Chart 8"/>
          <p:cNvGraphicFramePr>
            <a:graphicFrameLocks/>
          </p:cNvGraphicFramePr>
          <p:nvPr>
            <p:extLst>
              <p:ext uri="{D42A27DB-BD31-4B8C-83A1-F6EECF244321}">
                <p14:modId xmlns:p14="http://schemas.microsoft.com/office/powerpoint/2010/main" val="3465299357"/>
              </p:ext>
            </p:extLst>
          </p:nvPr>
        </p:nvGraphicFramePr>
        <p:xfrm>
          <a:off x="152400" y="2057400"/>
          <a:ext cx="6705600" cy="4343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a:graphicFrameLocks/>
          </p:cNvGraphicFramePr>
          <p:nvPr>
            <p:extLst>
              <p:ext uri="{D42A27DB-BD31-4B8C-83A1-F6EECF244321}">
                <p14:modId xmlns:p14="http://schemas.microsoft.com/office/powerpoint/2010/main" val="1219828739"/>
              </p:ext>
            </p:extLst>
          </p:nvPr>
        </p:nvGraphicFramePr>
        <p:xfrm>
          <a:off x="5257800" y="-27709"/>
          <a:ext cx="4953000" cy="3352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93125925"/>
              </p:ext>
            </p:extLst>
          </p:nvPr>
        </p:nvGraphicFramePr>
        <p:xfrm>
          <a:off x="6477000" y="3352800"/>
          <a:ext cx="2565400" cy="1524000"/>
        </p:xfrm>
        <a:graphic>
          <a:graphicData uri="http://schemas.openxmlformats.org/drawingml/2006/table">
            <a:tbl>
              <a:tblPr>
                <a:tableStyleId>{5C22544A-7EE6-4342-B048-85BDC9FD1C3A}</a:tableStyleId>
              </a:tblPr>
              <a:tblGrid>
                <a:gridCol w="408564"/>
                <a:gridCol w="2156836"/>
              </a:tblGrid>
              <a:tr h="190500">
                <a:tc gridSpan="2">
                  <a:txBody>
                    <a:bodyPr/>
                    <a:lstStyle/>
                    <a:p>
                      <a:pPr algn="l" fontAlgn="b"/>
                      <a:r>
                        <a:rPr lang="en-US" sz="1100" u="none" strike="noStrike">
                          <a:effectLst/>
                        </a:rPr>
                        <a:t>Race Type</a:t>
                      </a:r>
                      <a:endParaRPr lang="en-US" sz="1100" b="0" i="0" u="none" strike="noStrike">
                        <a:solidFill>
                          <a:srgbClr val="000000"/>
                        </a:solidFill>
                        <a:effectLst/>
                        <a:latin typeface="Calibri"/>
                      </a:endParaRPr>
                    </a:p>
                  </a:txBody>
                  <a:tcPr marL="9525" marR="9525" marT="9525" marB="0" anchor="b"/>
                </a:tc>
                <a:tc hMerge="1">
                  <a:txBody>
                    <a:bodyPr/>
                    <a:lstStyle/>
                    <a:p>
                      <a:endParaRPr lang="en-US"/>
                    </a:p>
                  </a:txBody>
                  <a:tcPr/>
                </a:tc>
              </a:tr>
              <a:tr h="190500">
                <a:tc>
                  <a:txBody>
                    <a:bodyPr/>
                    <a:lstStyle/>
                    <a:p>
                      <a:pPr algn="l" fontAlgn="b"/>
                      <a:r>
                        <a:rPr lang="en-US" sz="1100" u="none" strike="noStrike">
                          <a:effectLst/>
                        </a:rPr>
                        <a:t>ALW</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000" u="none" strike="noStrike">
                          <a:effectLst/>
                        </a:rPr>
                        <a:t>ALLOWANCE</a:t>
                      </a:r>
                      <a:endParaRPr lang="en-US" sz="1000" b="0" i="0" u="none" strike="noStrike">
                        <a:solidFill>
                          <a:srgbClr val="000000"/>
                        </a:solidFill>
                        <a:effectLst/>
                        <a:latin typeface="Arial MT"/>
                      </a:endParaRPr>
                    </a:p>
                  </a:txBody>
                  <a:tcPr marL="9525" marR="9525" marT="9525" marB="0" anchor="b"/>
                </a:tc>
              </a:tr>
              <a:tr h="190500">
                <a:tc>
                  <a:txBody>
                    <a:bodyPr/>
                    <a:lstStyle/>
                    <a:p>
                      <a:pPr algn="l" fontAlgn="b"/>
                      <a:r>
                        <a:rPr lang="en-US" sz="1100" u="none" strike="noStrike">
                          <a:effectLst/>
                        </a:rPr>
                        <a:t>AOC</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000" u="none" strike="noStrike">
                          <a:effectLst/>
                        </a:rPr>
                        <a:t>ALLOWANCE OPTIONAL CLAIMING</a:t>
                      </a:r>
                      <a:endParaRPr lang="en-US" sz="1000" b="0" i="0" u="none" strike="noStrike">
                        <a:solidFill>
                          <a:srgbClr val="000000"/>
                        </a:solidFill>
                        <a:effectLst/>
                        <a:latin typeface="Arial MT"/>
                      </a:endParaRPr>
                    </a:p>
                  </a:txBody>
                  <a:tcPr marL="9525" marR="9525" marT="9525" marB="0" anchor="b"/>
                </a:tc>
              </a:tr>
              <a:tr h="190500">
                <a:tc>
                  <a:txBody>
                    <a:bodyPr/>
                    <a:lstStyle/>
                    <a:p>
                      <a:pPr algn="l" fontAlgn="b"/>
                      <a:r>
                        <a:rPr lang="en-US" sz="1100" u="none" strike="noStrike">
                          <a:effectLst/>
                        </a:rPr>
                        <a:t>CLM</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000" u="none" strike="noStrike">
                          <a:effectLst/>
                        </a:rPr>
                        <a:t>CLAIMING</a:t>
                      </a:r>
                      <a:endParaRPr lang="en-US" sz="1000" b="0" i="0" u="none" strike="noStrike">
                        <a:solidFill>
                          <a:srgbClr val="000000"/>
                        </a:solidFill>
                        <a:effectLst/>
                        <a:latin typeface="Arial MT"/>
                      </a:endParaRPr>
                    </a:p>
                  </a:txBody>
                  <a:tcPr marL="9525" marR="9525" marT="9525" marB="0" anchor="b"/>
                </a:tc>
              </a:tr>
              <a:tr h="190500">
                <a:tc>
                  <a:txBody>
                    <a:bodyPr/>
                    <a:lstStyle/>
                    <a:p>
                      <a:pPr algn="l" fontAlgn="b"/>
                      <a:r>
                        <a:rPr lang="en-US" sz="1100" u="none" strike="noStrike">
                          <a:effectLst/>
                        </a:rPr>
                        <a:t>MCL</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000" u="none" strike="noStrike">
                          <a:effectLst/>
                        </a:rPr>
                        <a:t>MAIDEN CLAIMING</a:t>
                      </a:r>
                      <a:endParaRPr lang="en-US" sz="1000" b="0" i="0" u="none" strike="noStrike">
                        <a:solidFill>
                          <a:srgbClr val="000000"/>
                        </a:solidFill>
                        <a:effectLst/>
                        <a:latin typeface="Arial MT"/>
                      </a:endParaRPr>
                    </a:p>
                  </a:txBody>
                  <a:tcPr marL="9525" marR="9525" marT="9525" marB="0" anchor="b"/>
                </a:tc>
              </a:tr>
              <a:tr h="190500">
                <a:tc>
                  <a:txBody>
                    <a:bodyPr/>
                    <a:lstStyle/>
                    <a:p>
                      <a:pPr algn="l" fontAlgn="b"/>
                      <a:r>
                        <a:rPr lang="en-US" sz="1100" u="none" strike="noStrike">
                          <a:effectLst/>
                        </a:rPr>
                        <a:t>MSW</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000" u="none" strike="noStrike">
                          <a:effectLst/>
                        </a:rPr>
                        <a:t>MAIDEN SPECIAL WEIGHT</a:t>
                      </a:r>
                      <a:endParaRPr lang="en-US" sz="1000" b="0" i="0" u="none" strike="noStrike">
                        <a:solidFill>
                          <a:srgbClr val="000000"/>
                        </a:solidFill>
                        <a:effectLst/>
                        <a:latin typeface="Arial MT"/>
                      </a:endParaRPr>
                    </a:p>
                  </a:txBody>
                  <a:tcPr marL="9525" marR="9525" marT="9525" marB="0" anchor="b"/>
                </a:tc>
              </a:tr>
              <a:tr h="190500">
                <a:tc>
                  <a:txBody>
                    <a:bodyPr/>
                    <a:lstStyle/>
                    <a:p>
                      <a:pPr algn="l" fontAlgn="b"/>
                      <a:r>
                        <a:rPr lang="en-US" sz="1100" u="none" strike="noStrike">
                          <a:effectLst/>
                        </a:rPr>
                        <a:t>STK</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000" u="none" strike="noStrike">
                          <a:effectLst/>
                        </a:rPr>
                        <a:t>STAKES</a:t>
                      </a:r>
                      <a:endParaRPr lang="en-US" sz="1000" b="0" i="0" u="none" strike="noStrike">
                        <a:solidFill>
                          <a:srgbClr val="000000"/>
                        </a:solidFill>
                        <a:effectLst/>
                        <a:latin typeface="Arial MT"/>
                      </a:endParaRPr>
                    </a:p>
                  </a:txBody>
                  <a:tcPr marL="9525" marR="9525" marT="9525" marB="0" anchor="b"/>
                </a:tc>
              </a:tr>
              <a:tr h="190500">
                <a:tc>
                  <a:txBody>
                    <a:bodyPr/>
                    <a:lstStyle/>
                    <a:p>
                      <a:pPr algn="l" fontAlgn="b"/>
                      <a:r>
                        <a:rPr lang="en-US" sz="1100" u="none" strike="noStrike">
                          <a:effectLst/>
                        </a:rPr>
                        <a:t>STR</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000" u="none" strike="noStrike" dirty="0">
                          <a:effectLst/>
                        </a:rPr>
                        <a:t>STARTER ALLOWANCE</a:t>
                      </a:r>
                      <a:endParaRPr lang="en-US" sz="1000" b="0" i="0" u="none" strike="noStrike" dirty="0">
                        <a:solidFill>
                          <a:srgbClr val="000000"/>
                        </a:solidFill>
                        <a:effectLst/>
                        <a:latin typeface="Arial MT"/>
                      </a:endParaRPr>
                    </a:p>
                  </a:txBody>
                  <a:tcPr marL="9525" marR="9525" marT="9525" marB="0" anchor="b"/>
                </a:tc>
              </a:tr>
            </a:tbl>
          </a:graphicData>
        </a:graphic>
      </p:graphicFrame>
    </p:spTree>
    <p:extLst>
      <p:ext uri="{BB962C8B-B14F-4D97-AF65-F5344CB8AC3E}">
        <p14:creationId xmlns:p14="http://schemas.microsoft.com/office/powerpoint/2010/main" val="3967555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3200" dirty="0" smtClean="0"/>
              <a:t>EDA: Horse Racing</a:t>
            </a:r>
            <a:endParaRPr lang="en-US" sz="3200" dirty="0"/>
          </a:p>
        </p:txBody>
      </p:sp>
      <p:sp>
        <p:nvSpPr>
          <p:cNvPr id="4" name="Footer Placeholder 3"/>
          <p:cNvSpPr>
            <a:spLocks noGrp="1"/>
          </p:cNvSpPr>
          <p:nvPr>
            <p:ph type="ftr" sz="quarter" idx="11"/>
          </p:nvPr>
        </p:nvSpPr>
        <p:spPr>
          <a:xfrm>
            <a:off x="838200" y="6356350"/>
            <a:ext cx="7391400" cy="365125"/>
          </a:xfrm>
        </p:spPr>
        <p:txBody>
          <a:bodyPr/>
          <a:lstStyle/>
          <a:p>
            <a:r>
              <a:rPr lang="en-US" dirty="0" smtClean="0"/>
              <a:t>EDA Assignment: Data Science Course. Jigsaw user Id: veeranna.mh@gmail.com</a:t>
            </a:r>
            <a:endParaRPr lang="en-US" dirty="0"/>
          </a:p>
        </p:txBody>
      </p:sp>
      <p:sp>
        <p:nvSpPr>
          <p:cNvPr id="5" name="Slide Number Placeholder 4"/>
          <p:cNvSpPr>
            <a:spLocks noGrp="1"/>
          </p:cNvSpPr>
          <p:nvPr>
            <p:ph type="sldNum" sz="quarter" idx="12"/>
          </p:nvPr>
        </p:nvSpPr>
        <p:spPr/>
        <p:txBody>
          <a:bodyPr/>
          <a:lstStyle/>
          <a:p>
            <a:fld id="{0337B450-1B23-4BCC-8BF6-125B82B0C406}" type="slidenum">
              <a:rPr lang="en-US" smtClean="0"/>
              <a:t>9</a:t>
            </a:fld>
            <a:endParaRPr lang="en-US"/>
          </a:p>
        </p:txBody>
      </p:sp>
      <p:graphicFrame>
        <p:nvGraphicFramePr>
          <p:cNvPr id="7" name="Chart 6"/>
          <p:cNvGraphicFramePr>
            <a:graphicFrameLocks/>
          </p:cNvGraphicFramePr>
          <p:nvPr>
            <p:extLst>
              <p:ext uri="{D42A27DB-BD31-4B8C-83A1-F6EECF244321}">
                <p14:modId xmlns:p14="http://schemas.microsoft.com/office/powerpoint/2010/main" val="3009410244"/>
              </p:ext>
            </p:extLst>
          </p:nvPr>
        </p:nvGraphicFramePr>
        <p:xfrm>
          <a:off x="5562600" y="6927"/>
          <a:ext cx="4267200" cy="2895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a:graphicFrameLocks/>
          </p:cNvGraphicFramePr>
          <p:nvPr>
            <p:extLst>
              <p:ext uri="{D42A27DB-BD31-4B8C-83A1-F6EECF244321}">
                <p14:modId xmlns:p14="http://schemas.microsoft.com/office/powerpoint/2010/main" val="4054996183"/>
              </p:ext>
            </p:extLst>
          </p:nvPr>
        </p:nvGraphicFramePr>
        <p:xfrm>
          <a:off x="228600" y="2057400"/>
          <a:ext cx="6400800" cy="4191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67555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3210</TotalTime>
  <Words>1722</Words>
  <Application>Microsoft Office PowerPoint</Application>
  <PresentationFormat>On-screen Show (4:3)</PresentationFormat>
  <Paragraphs>346</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EDA Assignment</vt:lpstr>
      <vt:lpstr>EDA: Horse Racing</vt:lpstr>
      <vt:lpstr>EDA: Horse Racing</vt:lpstr>
      <vt:lpstr>EDA: Horse Racing</vt:lpstr>
      <vt:lpstr>EDA: Horse Racing</vt:lpstr>
      <vt:lpstr>EDA: Horse Racing</vt:lpstr>
      <vt:lpstr>EDA: Horse Racing</vt:lpstr>
      <vt:lpstr>EDA: Horse Racing</vt:lpstr>
      <vt:lpstr>EDA: Horse Racing</vt:lpstr>
      <vt:lpstr>EDA: Horse Racing</vt:lpstr>
      <vt:lpstr>EDA: Horse Racing</vt:lpstr>
      <vt:lpstr>EDA: Horse Racing</vt:lpstr>
      <vt:lpstr>EDA: Horse Racing</vt:lpstr>
      <vt:lpstr>EDA: Horse Racing</vt:lpstr>
      <vt:lpstr>EDA: Horse Racing</vt:lpstr>
      <vt:lpstr>EDA: Horse Racing</vt:lpstr>
      <vt:lpstr>EDA: Horse Racing</vt:lpstr>
      <vt:lpstr>EDA: Horse Racing</vt:lpstr>
      <vt:lpstr>EDA: Horse Racing</vt:lpstr>
      <vt:lpstr>EDA: Horse Racing</vt:lpstr>
      <vt:lpstr>EDA: Horse Racing</vt:lpstr>
      <vt:lpstr>EDA: Horse Racing</vt:lpstr>
      <vt:lpstr>EDA: Horse Racing</vt:lpstr>
      <vt:lpstr>EDA: Horse Racing</vt:lpstr>
      <vt:lpstr>EDA: Horse Racing</vt:lpstr>
      <vt:lpstr>EDA: Horse Racing</vt:lpstr>
      <vt:lpstr>EDA: Horse Racing</vt:lpstr>
      <vt:lpstr>EDA: Horse Racing</vt:lpstr>
      <vt:lpstr>EDA: Horse Racing</vt:lpstr>
      <vt:lpstr>EDA: Horse Racing</vt:lpstr>
      <vt:lpstr>EDA: Horse Racing</vt:lpstr>
      <vt:lpstr>EDA: Horse Racing</vt:lpstr>
      <vt:lpstr>EDA: Horse Racing</vt:lpstr>
      <vt:lpstr>EDA: Horse Racing</vt:lpstr>
      <vt:lpstr>EDA: Horse Racing</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Assignment</dc:title>
  <dc:creator>samsung</dc:creator>
  <cp:lastModifiedBy>samsung</cp:lastModifiedBy>
  <cp:revision>172</cp:revision>
  <dcterms:created xsi:type="dcterms:W3CDTF">2014-05-25T03:20:12Z</dcterms:created>
  <dcterms:modified xsi:type="dcterms:W3CDTF">2014-06-22T14:06:35Z</dcterms:modified>
</cp:coreProperties>
</file>