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360" r:id="rId3"/>
    <p:sldId id="363" r:id="rId4"/>
    <p:sldId id="32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0066"/>
    <a:srgbClr val="33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50" y="-5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1229B6-82C4-4DEB-80E9-8F77C4192ABE}" type="datetimeFigureOut">
              <a:rPr lang="en-US" smtClean="0"/>
              <a:pPr/>
              <a:t>8/10/2014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80CAF1-31AA-4221-B132-2CD43DDDF075}" type="slidenum">
              <a:rPr lang="en-US" smtClean="0"/>
              <a:pPr/>
              <a:t>‹#›</a:t>
            </a:fld>
            <a:endParaRPr lang="en-US"/>
          </a:p>
        </p:txBody>
      </p:sp>
    </p:spTree>
    <p:extLst>
      <p:ext uri="{BB962C8B-B14F-4D97-AF65-F5344CB8AC3E}">
        <p14:creationId xmlns:p14="http://schemas.microsoft.com/office/powerpoint/2010/main" xmlns="" val="89562712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E69286-89F5-4A84-B401-63E9FBECC25D}" type="datetimeFigureOut">
              <a:rPr lang="en-US" smtClean="0"/>
              <a:pPr/>
              <a:t>8/10/2014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DD2E50-D72C-4F18-B2AA-D2051C631161}" type="slidenum">
              <a:rPr lang="en-US" smtClean="0"/>
              <a:pPr/>
              <a:t>‹#›</a:t>
            </a:fld>
            <a:endParaRPr lang="en-US"/>
          </a:p>
        </p:txBody>
      </p:sp>
    </p:spTree>
    <p:extLst>
      <p:ext uri="{BB962C8B-B14F-4D97-AF65-F5344CB8AC3E}">
        <p14:creationId xmlns:p14="http://schemas.microsoft.com/office/powerpoint/2010/main" xmlns="" val="250752631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DD2E50-D72C-4F18-B2AA-D2051C631161}"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xmlns="" val="2466070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1DE142-92F0-4DCD-BFC8-B549515DF4DB}" type="datetime1">
              <a:rPr lang="en-US" smtClean="0"/>
              <a:pPr/>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7B450-1B23-4BCC-8BF6-125B82B0C406}" type="slidenum">
              <a:rPr lang="en-US" smtClean="0"/>
              <a:pPr/>
              <a:t>‹#›</a:t>
            </a:fld>
            <a:endParaRPr lang="en-US"/>
          </a:p>
        </p:txBody>
      </p:sp>
    </p:spTree>
    <p:extLst>
      <p:ext uri="{BB962C8B-B14F-4D97-AF65-F5344CB8AC3E}">
        <p14:creationId xmlns:p14="http://schemas.microsoft.com/office/powerpoint/2010/main" xmlns="" val="176285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1AEEDF-943C-48BD-B5A4-E82B65A0B9C7}" type="datetime1">
              <a:rPr lang="en-US" smtClean="0"/>
              <a:pPr/>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7B450-1B23-4BCC-8BF6-125B82B0C406}" type="slidenum">
              <a:rPr lang="en-US" smtClean="0"/>
              <a:pPr/>
              <a:t>‹#›</a:t>
            </a:fld>
            <a:endParaRPr lang="en-US"/>
          </a:p>
        </p:txBody>
      </p:sp>
    </p:spTree>
    <p:extLst>
      <p:ext uri="{BB962C8B-B14F-4D97-AF65-F5344CB8AC3E}">
        <p14:creationId xmlns:p14="http://schemas.microsoft.com/office/powerpoint/2010/main" xmlns="" val="2342339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860362-4CFD-42D3-989F-38A9992FD694}" type="datetime1">
              <a:rPr lang="en-US" smtClean="0"/>
              <a:pPr/>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7B450-1B23-4BCC-8BF6-125B82B0C406}" type="slidenum">
              <a:rPr lang="en-US" smtClean="0"/>
              <a:pPr/>
              <a:t>‹#›</a:t>
            </a:fld>
            <a:endParaRPr lang="en-US"/>
          </a:p>
        </p:txBody>
      </p:sp>
    </p:spTree>
    <p:extLst>
      <p:ext uri="{BB962C8B-B14F-4D97-AF65-F5344CB8AC3E}">
        <p14:creationId xmlns:p14="http://schemas.microsoft.com/office/powerpoint/2010/main" xmlns="" val="134910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FA37D-8D43-4FF7-8C4B-1090AEA60344}" type="datetime1">
              <a:rPr lang="en-US" smtClean="0"/>
              <a:pPr/>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7B450-1B23-4BCC-8BF6-125B82B0C406}" type="slidenum">
              <a:rPr lang="en-US" smtClean="0"/>
              <a:pPr/>
              <a:t>‹#›</a:t>
            </a:fld>
            <a:endParaRPr lang="en-US"/>
          </a:p>
        </p:txBody>
      </p:sp>
    </p:spTree>
    <p:extLst>
      <p:ext uri="{BB962C8B-B14F-4D97-AF65-F5344CB8AC3E}">
        <p14:creationId xmlns:p14="http://schemas.microsoft.com/office/powerpoint/2010/main" xmlns="" val="356924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51EC0A-6A17-48D4-820F-2FC43BABE44D}" type="datetime1">
              <a:rPr lang="en-US" smtClean="0"/>
              <a:pPr/>
              <a:t>8/10/2014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7B450-1B23-4BCC-8BF6-125B82B0C406}" type="slidenum">
              <a:rPr lang="en-US" smtClean="0"/>
              <a:pPr/>
              <a:t>‹#›</a:t>
            </a:fld>
            <a:endParaRPr lang="en-US"/>
          </a:p>
        </p:txBody>
      </p:sp>
    </p:spTree>
    <p:extLst>
      <p:ext uri="{BB962C8B-B14F-4D97-AF65-F5344CB8AC3E}">
        <p14:creationId xmlns:p14="http://schemas.microsoft.com/office/powerpoint/2010/main" xmlns="" val="109144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0E75C-3CF0-4F88-8600-F3756D0FB88F}" type="datetime1">
              <a:rPr lang="en-US" smtClean="0"/>
              <a:pPr/>
              <a:t>8/10/2014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7B450-1B23-4BCC-8BF6-125B82B0C406}" type="slidenum">
              <a:rPr lang="en-US" smtClean="0"/>
              <a:pPr/>
              <a:t>‹#›</a:t>
            </a:fld>
            <a:endParaRPr lang="en-US"/>
          </a:p>
        </p:txBody>
      </p:sp>
    </p:spTree>
    <p:extLst>
      <p:ext uri="{BB962C8B-B14F-4D97-AF65-F5344CB8AC3E}">
        <p14:creationId xmlns:p14="http://schemas.microsoft.com/office/powerpoint/2010/main" xmlns="" val="211572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438F83-D81C-49B0-80D0-0F66A59623B8}" type="datetime1">
              <a:rPr lang="en-US" smtClean="0"/>
              <a:pPr/>
              <a:t>8/10/2014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37B450-1B23-4BCC-8BF6-125B82B0C406}" type="slidenum">
              <a:rPr lang="en-US" smtClean="0"/>
              <a:pPr/>
              <a:t>‹#›</a:t>
            </a:fld>
            <a:endParaRPr lang="en-US"/>
          </a:p>
        </p:txBody>
      </p:sp>
    </p:spTree>
    <p:extLst>
      <p:ext uri="{BB962C8B-B14F-4D97-AF65-F5344CB8AC3E}">
        <p14:creationId xmlns:p14="http://schemas.microsoft.com/office/powerpoint/2010/main" xmlns="" val="88589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53D654-663F-4628-B4DE-FB1944C6F683}" type="datetime1">
              <a:rPr lang="en-US" smtClean="0"/>
              <a:pPr/>
              <a:t>8/10/2014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37B450-1B23-4BCC-8BF6-125B82B0C406}" type="slidenum">
              <a:rPr lang="en-US" smtClean="0"/>
              <a:pPr/>
              <a:t>‹#›</a:t>
            </a:fld>
            <a:endParaRPr lang="en-US"/>
          </a:p>
        </p:txBody>
      </p:sp>
    </p:spTree>
    <p:extLst>
      <p:ext uri="{BB962C8B-B14F-4D97-AF65-F5344CB8AC3E}">
        <p14:creationId xmlns:p14="http://schemas.microsoft.com/office/powerpoint/2010/main" xmlns="" val="182384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A1CAA-2070-43EF-B2F1-26ACCAE36E93}" type="datetime1">
              <a:rPr lang="en-US" smtClean="0"/>
              <a:pPr/>
              <a:t>8/10/2014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37B450-1B23-4BCC-8BF6-125B82B0C406}" type="slidenum">
              <a:rPr lang="en-US" smtClean="0"/>
              <a:pPr/>
              <a:t>‹#›</a:t>
            </a:fld>
            <a:endParaRPr lang="en-US"/>
          </a:p>
        </p:txBody>
      </p:sp>
    </p:spTree>
    <p:extLst>
      <p:ext uri="{BB962C8B-B14F-4D97-AF65-F5344CB8AC3E}">
        <p14:creationId xmlns:p14="http://schemas.microsoft.com/office/powerpoint/2010/main" xmlns="" val="343337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77F9C-522C-4105-AD98-BF6BD4A2A339}" type="datetime1">
              <a:rPr lang="en-US" smtClean="0"/>
              <a:pPr/>
              <a:t>8/10/2014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7B450-1B23-4BCC-8BF6-125B82B0C406}" type="slidenum">
              <a:rPr lang="en-US" smtClean="0"/>
              <a:pPr/>
              <a:t>‹#›</a:t>
            </a:fld>
            <a:endParaRPr lang="en-US"/>
          </a:p>
        </p:txBody>
      </p:sp>
    </p:spTree>
    <p:extLst>
      <p:ext uri="{BB962C8B-B14F-4D97-AF65-F5344CB8AC3E}">
        <p14:creationId xmlns:p14="http://schemas.microsoft.com/office/powerpoint/2010/main" xmlns="" val="327156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A9AC25-90AB-4A8F-BA0C-29773FB0FBBF}" type="datetime1">
              <a:rPr lang="en-US" smtClean="0"/>
              <a:pPr/>
              <a:t>8/10/2014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7B450-1B23-4BCC-8BF6-125B82B0C406}" type="slidenum">
              <a:rPr lang="en-US" smtClean="0"/>
              <a:pPr/>
              <a:t>‹#›</a:t>
            </a:fld>
            <a:endParaRPr lang="en-US"/>
          </a:p>
        </p:txBody>
      </p:sp>
    </p:spTree>
    <p:extLst>
      <p:ext uri="{BB962C8B-B14F-4D97-AF65-F5344CB8AC3E}">
        <p14:creationId xmlns:p14="http://schemas.microsoft.com/office/powerpoint/2010/main" xmlns="" val="299172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80995-AE40-48F7-B625-4702C20386A2}" type="datetime1">
              <a:rPr lang="en-US" smtClean="0"/>
              <a:pPr/>
              <a:t>8/10/2014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7B450-1B23-4BCC-8BF6-125B82B0C406}" type="slidenum">
              <a:rPr lang="en-US" smtClean="0"/>
              <a:pPr/>
              <a:t>‹#›</a:t>
            </a:fld>
            <a:endParaRPr lang="en-US"/>
          </a:p>
        </p:txBody>
      </p:sp>
    </p:spTree>
    <p:extLst>
      <p:ext uri="{BB962C8B-B14F-4D97-AF65-F5344CB8AC3E}">
        <p14:creationId xmlns:p14="http://schemas.microsoft.com/office/powerpoint/2010/main" xmlns="" val="318544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eeranna.mh@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470025"/>
          </a:xfrm>
        </p:spPr>
        <p:txBody>
          <a:bodyPr>
            <a:normAutofit/>
          </a:bodyPr>
          <a:lstStyle/>
          <a:p>
            <a:r>
              <a:rPr lang="en-US" sz="3600" dirty="0" smtClean="0"/>
              <a:t>Linear Regression Assignment</a:t>
            </a:r>
            <a:endParaRPr lang="en-US" sz="3600" dirty="0"/>
          </a:p>
        </p:txBody>
      </p:sp>
      <p:sp>
        <p:nvSpPr>
          <p:cNvPr id="3" name="Subtitle 2"/>
          <p:cNvSpPr>
            <a:spLocks noGrp="1"/>
          </p:cNvSpPr>
          <p:nvPr>
            <p:ph type="subTitle" idx="1"/>
          </p:nvPr>
        </p:nvSpPr>
        <p:spPr>
          <a:xfrm>
            <a:off x="1371600" y="3733800"/>
            <a:ext cx="6400800" cy="1752600"/>
          </a:xfrm>
        </p:spPr>
        <p:txBody>
          <a:bodyPr>
            <a:normAutofit lnSpcReduction="10000"/>
          </a:bodyPr>
          <a:lstStyle/>
          <a:p>
            <a:r>
              <a:rPr lang="en-US" dirty="0" smtClean="0"/>
              <a:t>Data Science Course</a:t>
            </a:r>
          </a:p>
          <a:p>
            <a:r>
              <a:rPr lang="en-US" sz="2400" dirty="0" smtClean="0"/>
              <a:t>Jigsaw user Id: </a:t>
            </a:r>
            <a:r>
              <a:rPr lang="en-US" sz="2400" dirty="0" smtClean="0">
                <a:hlinkClick r:id="rId3"/>
              </a:rPr>
              <a:t>veeranna.mh@gmail.com</a:t>
            </a:r>
            <a:endParaRPr lang="en-US" sz="2400" dirty="0" smtClean="0"/>
          </a:p>
          <a:p>
            <a:endParaRPr lang="en-US" sz="2400" dirty="0" smtClean="0"/>
          </a:p>
          <a:p>
            <a:r>
              <a:rPr lang="en-US" sz="2400" dirty="0" smtClean="0"/>
              <a:t>(refer html markdown attachment also)</a:t>
            </a:r>
            <a:endParaRPr lang="en-US" sz="2400" dirty="0"/>
          </a:p>
        </p:txBody>
      </p:sp>
    </p:spTree>
    <p:extLst>
      <p:ext uri="{BB962C8B-B14F-4D97-AF65-F5344CB8AC3E}">
        <p14:creationId xmlns:p14="http://schemas.microsoft.com/office/powerpoint/2010/main" xmlns="" val="3294006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algn="l"/>
            <a:r>
              <a:rPr lang="en-US" sz="3200" dirty="0" smtClean="0"/>
              <a:t>Data Preparation Assignment</a:t>
            </a:r>
            <a:endParaRPr lang="en-US" sz="3200" dirty="0"/>
          </a:p>
        </p:txBody>
      </p:sp>
      <p:sp>
        <p:nvSpPr>
          <p:cNvPr id="6" name="Content Placeholder 5"/>
          <p:cNvSpPr>
            <a:spLocks noGrp="1"/>
          </p:cNvSpPr>
          <p:nvPr>
            <p:ph idx="1"/>
          </p:nvPr>
        </p:nvSpPr>
        <p:spPr>
          <a:xfrm>
            <a:off x="457200" y="1219200"/>
            <a:ext cx="8229600" cy="4906963"/>
          </a:xfrm>
        </p:spPr>
        <p:txBody>
          <a:bodyPr>
            <a:normAutofit lnSpcReduction="10000"/>
          </a:bodyPr>
          <a:lstStyle/>
          <a:p>
            <a:pPr>
              <a:buNone/>
            </a:pPr>
            <a:r>
              <a:rPr lang="en-US" sz="2400" dirty="0" smtClean="0"/>
              <a:t>Approach:</a:t>
            </a:r>
          </a:p>
          <a:p>
            <a:r>
              <a:rPr lang="en-US" sz="2000" dirty="0" smtClean="0"/>
              <a:t>“Cars_Retail_Price.csv”  is read into cars1 </a:t>
            </a:r>
            <a:r>
              <a:rPr lang="en-US" sz="2000" dirty="0" err="1" smtClean="0"/>
              <a:t>dataframe</a:t>
            </a:r>
            <a:r>
              <a:rPr lang="en-US" sz="2000" dirty="0" smtClean="0"/>
              <a:t> </a:t>
            </a:r>
            <a:endParaRPr lang="en-US" sz="2000" dirty="0" smtClean="0"/>
          </a:p>
          <a:p>
            <a:r>
              <a:rPr lang="en-US" sz="2000" dirty="0" smtClean="0"/>
              <a:t>Cylinder, Doors, Cruise,  Sound, Leather variables are converted as factors</a:t>
            </a:r>
          </a:p>
          <a:p>
            <a:r>
              <a:rPr lang="en-US" sz="2000" dirty="0" smtClean="0"/>
              <a:t>l</a:t>
            </a:r>
            <a:r>
              <a:rPr lang="en-US" sz="2000" dirty="0" smtClean="0"/>
              <a:t>r1 is regression model which includes all the 12 variables. R square and R square adjusted are 0.992</a:t>
            </a:r>
          </a:p>
          <a:p>
            <a:r>
              <a:rPr lang="en-US" sz="2000" dirty="0" smtClean="0"/>
              <a:t>For Cruise, p value is 0.49444. For Doors, Liter, Cylinders, Type p value is NA. Hence there variables were removed one at a time from linear model. R square and R square adjusted values were checked every time. They remained at 0.992</a:t>
            </a:r>
          </a:p>
          <a:p>
            <a:r>
              <a:rPr lang="en-US" sz="2000" dirty="0" smtClean="0"/>
              <a:t>For remaining variables also, model was rerun by removing one variable at a time. Removal of Make variable did not affect R square and R square adjusted.  Even though p value for Sound variable is statistically significant (0.00826), its removal from model did not have any impact on R square and R square adjusted. So these variables were removed from the model.</a:t>
            </a:r>
            <a:endParaRPr lang="en-US" sz="2000" dirty="0" smtClean="0"/>
          </a:p>
          <a:p>
            <a:r>
              <a:rPr lang="en-US" sz="2000" dirty="0" smtClean="0"/>
              <a:t>So Mileage, Model, Trim and Leather remained as significant factors (their removal from model reduced R square and R square adjusted).</a:t>
            </a:r>
            <a:endParaRPr lang="en-US" sz="2000" dirty="0" smtClean="0"/>
          </a:p>
          <a:p>
            <a:endParaRPr lang="en-US" sz="2000" dirty="0" smtClean="0"/>
          </a:p>
          <a:p>
            <a:endParaRPr lang="en-US" sz="2800" dirty="0" smtClean="0"/>
          </a:p>
          <a:p>
            <a:endParaRPr lang="en-US" sz="2800" dirty="0" smtClean="0"/>
          </a:p>
          <a:p>
            <a:endParaRPr lang="en-US" dirty="0"/>
          </a:p>
        </p:txBody>
      </p:sp>
      <p:sp>
        <p:nvSpPr>
          <p:cNvPr id="4" name="Footer Placeholder 3"/>
          <p:cNvSpPr>
            <a:spLocks noGrp="1"/>
          </p:cNvSpPr>
          <p:nvPr>
            <p:ph type="ftr" sz="quarter" idx="11"/>
          </p:nvPr>
        </p:nvSpPr>
        <p:spPr/>
        <p:txBody>
          <a:bodyPr/>
          <a:lstStyle/>
          <a:p>
            <a:r>
              <a:rPr lang="en-US" dirty="0" smtClean="0"/>
              <a:t>Linear Regression </a:t>
            </a:r>
            <a:r>
              <a:rPr lang="en-US" dirty="0" smtClean="0"/>
              <a:t>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pPr/>
              <a:t>2</a:t>
            </a:fld>
            <a:endParaRPr lang="en-US"/>
          </a:p>
        </p:txBody>
      </p:sp>
    </p:spTree>
    <p:extLst>
      <p:ext uri="{BB962C8B-B14F-4D97-AF65-F5344CB8AC3E}">
        <p14:creationId xmlns:p14="http://schemas.microsoft.com/office/powerpoint/2010/main" xmlns="" val="3387757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algn="l"/>
            <a:r>
              <a:rPr lang="en-US" sz="3200" dirty="0" smtClean="0"/>
              <a:t>Data Preparation Assignment</a:t>
            </a:r>
            <a:endParaRPr lang="en-US" sz="3200" dirty="0"/>
          </a:p>
        </p:txBody>
      </p:sp>
      <p:sp>
        <p:nvSpPr>
          <p:cNvPr id="6" name="Content Placeholder 5"/>
          <p:cNvSpPr>
            <a:spLocks noGrp="1"/>
          </p:cNvSpPr>
          <p:nvPr>
            <p:ph idx="1"/>
          </p:nvPr>
        </p:nvSpPr>
        <p:spPr>
          <a:xfrm>
            <a:off x="457200" y="1219200"/>
            <a:ext cx="8229600" cy="4906963"/>
          </a:xfrm>
        </p:spPr>
        <p:txBody>
          <a:bodyPr>
            <a:normAutofit lnSpcReduction="10000"/>
          </a:bodyPr>
          <a:lstStyle/>
          <a:p>
            <a:pPr>
              <a:buNone/>
            </a:pPr>
            <a:r>
              <a:rPr lang="en-US" sz="2400" dirty="0" smtClean="0"/>
              <a:t>Approach:</a:t>
            </a:r>
          </a:p>
          <a:p>
            <a:r>
              <a:rPr lang="en-US" sz="2000" dirty="0" smtClean="0"/>
              <a:t>R square and R square adjusted with these four variables are at 0.992 (</a:t>
            </a:r>
            <a:r>
              <a:rPr lang="en-US" sz="2000" dirty="0" err="1" smtClean="0"/>
              <a:t>lr_best</a:t>
            </a:r>
            <a:r>
              <a:rPr lang="en-US" sz="2000" dirty="0" smtClean="0"/>
              <a:t> model object)</a:t>
            </a:r>
          </a:p>
          <a:p>
            <a:r>
              <a:rPr lang="en-US" sz="2000" dirty="0" err="1" smtClean="0"/>
              <a:t>Anova</a:t>
            </a:r>
            <a:r>
              <a:rPr lang="en-US" sz="2000" dirty="0" smtClean="0"/>
              <a:t>(</a:t>
            </a:r>
            <a:r>
              <a:rPr lang="en-US" sz="2000" dirty="0" err="1" smtClean="0"/>
              <a:t>lr_best</a:t>
            </a:r>
            <a:r>
              <a:rPr lang="en-US" sz="2000" dirty="0" smtClean="0"/>
              <a:t>) also proves that these four variables are statistically significant</a:t>
            </a:r>
          </a:p>
          <a:p>
            <a:r>
              <a:rPr lang="en-US" sz="2000" dirty="0" smtClean="0"/>
              <a:t>Plot(</a:t>
            </a:r>
            <a:r>
              <a:rPr lang="en-US" sz="2000" dirty="0" err="1" smtClean="0"/>
              <a:t>lr_best</a:t>
            </a:r>
            <a:r>
              <a:rPr lang="en-US" sz="2000" dirty="0" smtClean="0"/>
              <a:t>) produces diagnostic plots (residual </a:t>
            </a:r>
            <a:r>
              <a:rPr lang="en-US" sz="2000" dirty="0" err="1" smtClean="0"/>
              <a:t>vs</a:t>
            </a:r>
            <a:r>
              <a:rPr lang="en-US" sz="2000" dirty="0" smtClean="0"/>
              <a:t> fitted, Normal Q-Q plot, scale-location plot, residuals </a:t>
            </a:r>
            <a:r>
              <a:rPr lang="en-US" sz="2000" dirty="0" err="1" smtClean="0"/>
              <a:t>vs</a:t>
            </a:r>
            <a:r>
              <a:rPr lang="en-US" sz="2000" dirty="0" smtClean="0"/>
              <a:t> leverage plot.</a:t>
            </a:r>
          </a:p>
          <a:p>
            <a:r>
              <a:rPr lang="en-US" sz="2000" dirty="0" smtClean="0"/>
              <a:t>Even though R square and R square adjusted are very good (0.992), diagnostic plots does not indicate that this is best model. There are some  slight patterns observed which are not in line with best fit model.</a:t>
            </a:r>
          </a:p>
          <a:p>
            <a:r>
              <a:rPr lang="en-US" sz="2000" dirty="0" smtClean="0"/>
              <a:t>Hence, </a:t>
            </a:r>
            <a:r>
              <a:rPr lang="en-US" sz="2000" dirty="0" err="1" smtClean="0"/>
              <a:t>outlierTest</a:t>
            </a:r>
            <a:r>
              <a:rPr lang="en-US" sz="2000" dirty="0" smtClean="0"/>
              <a:t>(</a:t>
            </a:r>
            <a:r>
              <a:rPr lang="en-US" sz="2000" dirty="0" err="1" smtClean="0"/>
              <a:t>lr_best</a:t>
            </a:r>
            <a:r>
              <a:rPr lang="en-US" sz="2000" dirty="0" smtClean="0"/>
              <a:t>) was run. Five points are influencing the linear regression model (#160,159, 151, 153, 158). </a:t>
            </a:r>
          </a:p>
          <a:p>
            <a:r>
              <a:rPr lang="en-US" sz="2000" dirty="0" smtClean="0"/>
              <a:t>Whether to perform outlier treatment on these five points or not very clear for me at this point of time. So retaining the same model.</a:t>
            </a:r>
          </a:p>
          <a:p>
            <a:r>
              <a:rPr lang="en-US" sz="2000" dirty="0" smtClean="0"/>
              <a:t> Despite of this, </a:t>
            </a:r>
            <a:r>
              <a:rPr lang="en-US" sz="2000" dirty="0" err="1" smtClean="0"/>
              <a:t>lr_best</a:t>
            </a:r>
            <a:r>
              <a:rPr lang="en-US" sz="2000" dirty="0" smtClean="0"/>
              <a:t> </a:t>
            </a:r>
            <a:r>
              <a:rPr lang="en-US" sz="2000" dirty="0" smtClean="0"/>
              <a:t>seems to be good enough model</a:t>
            </a:r>
            <a:endParaRPr lang="en-US" sz="2000" dirty="0" smtClean="0"/>
          </a:p>
          <a:p>
            <a:endParaRPr lang="en-US" sz="2000" dirty="0" smtClean="0"/>
          </a:p>
          <a:p>
            <a:endParaRPr lang="en-US" sz="2800" dirty="0" smtClean="0"/>
          </a:p>
          <a:p>
            <a:endParaRPr lang="en-US" sz="2800" dirty="0" smtClean="0"/>
          </a:p>
          <a:p>
            <a:endParaRPr lang="en-US" dirty="0"/>
          </a:p>
        </p:txBody>
      </p:sp>
      <p:sp>
        <p:nvSpPr>
          <p:cNvPr id="4" name="Footer Placeholder 3"/>
          <p:cNvSpPr>
            <a:spLocks noGrp="1"/>
          </p:cNvSpPr>
          <p:nvPr>
            <p:ph type="ftr" sz="quarter" idx="11"/>
          </p:nvPr>
        </p:nvSpPr>
        <p:spPr/>
        <p:txBody>
          <a:bodyPr/>
          <a:lstStyle/>
          <a:p>
            <a:r>
              <a:rPr lang="en-US" dirty="0" smtClean="0"/>
              <a:t>Linear Regression Assignment: </a:t>
            </a:r>
            <a:r>
              <a:rPr lang="en-US" dirty="0" smtClean="0"/>
              <a:t>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pPr/>
              <a:t>3</a:t>
            </a:fld>
            <a:endParaRPr lang="en-US"/>
          </a:p>
        </p:txBody>
      </p:sp>
    </p:spTree>
    <p:extLst>
      <p:ext uri="{BB962C8B-B14F-4D97-AF65-F5344CB8AC3E}">
        <p14:creationId xmlns:p14="http://schemas.microsoft.com/office/powerpoint/2010/main" xmlns="" val="3387757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2713038"/>
            <a:ext cx="2438400" cy="411162"/>
          </a:xfrm>
        </p:spPr>
        <p:txBody>
          <a:bodyPr>
            <a:noAutofit/>
          </a:bodyPr>
          <a:lstStyle/>
          <a:p>
            <a:r>
              <a:rPr lang="en-US" sz="3200" dirty="0" smtClean="0"/>
              <a:t>Thank you</a:t>
            </a:r>
            <a:endParaRPr lang="en-US" sz="3200" dirty="0"/>
          </a:p>
        </p:txBody>
      </p:sp>
      <p:sp>
        <p:nvSpPr>
          <p:cNvPr id="4" name="Footer Placeholder 3"/>
          <p:cNvSpPr>
            <a:spLocks noGrp="1"/>
          </p:cNvSpPr>
          <p:nvPr>
            <p:ph type="ftr" sz="quarter" idx="11"/>
          </p:nvPr>
        </p:nvSpPr>
        <p:spPr>
          <a:xfrm>
            <a:off x="838200" y="6356350"/>
            <a:ext cx="7391400" cy="365125"/>
          </a:xfrm>
        </p:spPr>
        <p:txBody>
          <a:bodyPr/>
          <a:lstStyle/>
          <a:p>
            <a:r>
              <a:rPr lang="en-US" dirty="0" smtClean="0"/>
              <a:t>Linear Regression </a:t>
            </a:r>
            <a:r>
              <a:rPr lang="en-US" dirty="0" smtClean="0"/>
              <a:t>Assignment: Data Science Course. Jigsaw user Id: veeranna.mh@gmail.com</a:t>
            </a:r>
            <a:endParaRPr lang="en-US" dirty="0"/>
          </a:p>
        </p:txBody>
      </p:sp>
      <p:sp>
        <p:nvSpPr>
          <p:cNvPr id="5" name="Slide Number Placeholder 4"/>
          <p:cNvSpPr>
            <a:spLocks noGrp="1"/>
          </p:cNvSpPr>
          <p:nvPr>
            <p:ph type="sldNum" sz="quarter" idx="12"/>
          </p:nvPr>
        </p:nvSpPr>
        <p:spPr/>
        <p:txBody>
          <a:bodyPr/>
          <a:lstStyle/>
          <a:p>
            <a:fld id="{0337B450-1B23-4BCC-8BF6-125B82B0C406}" type="slidenum">
              <a:rPr lang="en-US" smtClean="0"/>
              <a:pPr/>
              <a:t>4</a:t>
            </a:fld>
            <a:endParaRPr lang="en-US"/>
          </a:p>
        </p:txBody>
      </p:sp>
    </p:spTree>
    <p:extLst>
      <p:ext uri="{BB962C8B-B14F-4D97-AF65-F5344CB8AC3E}">
        <p14:creationId xmlns:p14="http://schemas.microsoft.com/office/powerpoint/2010/main" xmlns="" val="2052365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5793</TotalTime>
  <Words>413</Words>
  <Application>Microsoft Office PowerPoint</Application>
  <PresentationFormat>On-screen Show (4:3)</PresentationFormat>
  <Paragraphs>34</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Linear Regression Assignment</vt:lpstr>
      <vt:lpstr>Data Preparation Assignment</vt:lpstr>
      <vt:lpstr>Data Preparation Assignment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Assignment</dc:title>
  <dc:creator>samsung</dc:creator>
  <cp:lastModifiedBy>samsung</cp:lastModifiedBy>
  <cp:revision>209</cp:revision>
  <dcterms:created xsi:type="dcterms:W3CDTF">2014-05-25T03:20:12Z</dcterms:created>
  <dcterms:modified xsi:type="dcterms:W3CDTF">2014-08-10T14:32:13Z</dcterms:modified>
</cp:coreProperties>
</file>