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9" r:id="rId3"/>
    <p:sldId id="262" r:id="rId4"/>
    <p:sldId id="260" r:id="rId5"/>
    <p:sldId id="264" r:id="rId6"/>
    <p:sldId id="265" r:id="rId7"/>
    <p:sldId id="261" r:id="rId8"/>
    <p:sldId id="267" r:id="rId9"/>
    <p:sldId id="268" r:id="rId10"/>
    <p:sldId id="269" r:id="rId11"/>
    <p:sldId id="270" r:id="rId12"/>
    <p:sldId id="273" r:id="rId13"/>
    <p:sldId id="263" r:id="rId14"/>
    <p:sldId id="278" r:id="rId15"/>
    <p:sldId id="272" r:id="rId16"/>
    <p:sldId id="274" r:id="rId17"/>
    <p:sldId id="277" r:id="rId18"/>
    <p:sldId id="275" r:id="rId19"/>
    <p:sldId id="276"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62" d="100"/>
          <a:sy n="62" d="100"/>
        </p:scale>
        <p:origin x="142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8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8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8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9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9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8583"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4"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5"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1048586"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1048587" name="Date Placeholder 3"/>
          <p:cNvSpPr>
            <a:spLocks noGrp="1"/>
          </p:cNvSpPr>
          <p:nvPr>
            <p:ph type="dt" sz="half" idx="10"/>
          </p:nvPr>
        </p:nvSpPr>
        <p:spPr/>
        <p:txBody>
          <a:bodyPr/>
          <a:lstStyle/>
          <a:p>
            <a:fld id="{4846C4D7-0234-4C6A-8C85-508122500DD7}" type="datetimeFigureOut">
              <a:rPr lang="en-US" smtClean="0"/>
              <a:t>7/22/2023</a:t>
            </a:fld>
            <a:endParaRPr lang="en-US"/>
          </a:p>
        </p:txBody>
      </p:sp>
      <p:sp>
        <p:nvSpPr>
          <p:cNvPr id="1048588" name="Footer Placeholder 4"/>
          <p:cNvSpPr>
            <a:spLocks noGrp="1"/>
          </p:cNvSpPr>
          <p:nvPr>
            <p:ph type="ftr" sz="quarter" idx="11"/>
          </p:nvPr>
        </p:nvSpPr>
        <p:spPr/>
        <p:txBody>
          <a:bodyPr/>
          <a:lstStyle/>
          <a:p>
            <a:endParaRPr lang="en-US"/>
          </a:p>
        </p:txBody>
      </p:sp>
      <p:sp>
        <p:nvSpPr>
          <p:cNvPr id="1048589" name="Slide Number Placeholder 5"/>
          <p:cNvSpPr>
            <a:spLocks noGrp="1"/>
          </p:cNvSpPr>
          <p:nvPr>
            <p:ph type="sldNum" sz="quarter" idx="12"/>
          </p:nvPr>
        </p:nvSpPr>
        <p:spPr/>
        <p:txBody>
          <a:bodyPr/>
          <a:lstStyle/>
          <a:p>
            <a:fld id="{B4236031-DEB5-4F33-8A7F-942733DECE15}" type="slidenum">
              <a:rPr lang="en-US" smtClean="0"/>
              <a:t>‹#›</a:t>
            </a:fld>
            <a:endParaRPr lang="en-US"/>
          </a:p>
        </p:txBody>
      </p:sp>
      <p:cxnSp>
        <p:nvCxnSpPr>
          <p:cNvPr id="3145729" name="Straight Connector 8"/>
          <p:cNvCxnSpPr>
            <a:cxnSpLocks/>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8" name="Title 1"/>
          <p:cNvSpPr>
            <a:spLocks noGrp="1"/>
          </p:cNvSpPr>
          <p:nvPr>
            <p:ph type="title"/>
          </p:nvPr>
        </p:nvSpPr>
        <p:spPr/>
        <p:txBody>
          <a:bodyPr/>
          <a:lstStyle/>
          <a:p>
            <a:r>
              <a:rPr lang="en-US"/>
              <a:t>Click to edit Master title style</a:t>
            </a:r>
            <a:endParaRPr lang="en-US" dirty="0"/>
          </a:p>
        </p:txBody>
      </p:sp>
      <p:sp>
        <p:nvSpPr>
          <p:cNvPr id="1048649"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0" name="Date Placeholder 3"/>
          <p:cNvSpPr>
            <a:spLocks noGrp="1"/>
          </p:cNvSpPr>
          <p:nvPr>
            <p:ph type="dt" sz="half" idx="10"/>
          </p:nvPr>
        </p:nvSpPr>
        <p:spPr/>
        <p:txBody>
          <a:bodyPr/>
          <a:lstStyle/>
          <a:p>
            <a:fld id="{4846C4D7-0234-4C6A-8C85-508122500DD7}" type="datetimeFigureOut">
              <a:rPr lang="en-US" smtClean="0"/>
              <a:t>7/22/2023</a:t>
            </a:fld>
            <a:endParaRPr lang="en-US"/>
          </a:p>
        </p:txBody>
      </p:sp>
      <p:sp>
        <p:nvSpPr>
          <p:cNvPr id="1048651" name="Footer Placeholder 4"/>
          <p:cNvSpPr>
            <a:spLocks noGrp="1"/>
          </p:cNvSpPr>
          <p:nvPr>
            <p:ph type="ftr" sz="quarter" idx="11"/>
          </p:nvPr>
        </p:nvSpPr>
        <p:spPr/>
        <p:txBody>
          <a:bodyPr/>
          <a:lstStyle/>
          <a:p>
            <a:endParaRPr lang="en-US"/>
          </a:p>
        </p:txBody>
      </p:sp>
      <p:sp>
        <p:nvSpPr>
          <p:cNvPr id="1048652" name="Slide Number Placeholder 5"/>
          <p:cNvSpPr>
            <a:spLocks noGrp="1"/>
          </p:cNvSpPr>
          <p:nvPr>
            <p:ph type="sldNum" sz="quarter" idx="12"/>
          </p:nvPr>
        </p:nvSpPr>
        <p:spPr/>
        <p:txBody>
          <a:bodyPr/>
          <a:lstStyle/>
          <a:p>
            <a:fld id="{B4236031-DEB5-4F33-8A7F-942733DECE1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33"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34"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35"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1048636"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7" name="Date Placeholder 3"/>
          <p:cNvSpPr>
            <a:spLocks noGrp="1"/>
          </p:cNvSpPr>
          <p:nvPr>
            <p:ph type="dt" sz="half" idx="10"/>
          </p:nvPr>
        </p:nvSpPr>
        <p:spPr/>
        <p:txBody>
          <a:bodyPr/>
          <a:lstStyle/>
          <a:p>
            <a:fld id="{4846C4D7-0234-4C6A-8C85-508122500DD7}" type="datetimeFigureOut">
              <a:rPr lang="en-US" smtClean="0"/>
              <a:t>7/22/2023</a:t>
            </a:fld>
            <a:endParaRPr lang="en-US"/>
          </a:p>
        </p:txBody>
      </p:sp>
      <p:sp>
        <p:nvSpPr>
          <p:cNvPr id="1048638" name="Footer Placeholder 4"/>
          <p:cNvSpPr>
            <a:spLocks noGrp="1"/>
          </p:cNvSpPr>
          <p:nvPr>
            <p:ph type="ftr" sz="quarter" idx="11"/>
          </p:nvPr>
        </p:nvSpPr>
        <p:spPr/>
        <p:txBody>
          <a:bodyPr/>
          <a:lstStyle/>
          <a:p>
            <a:endParaRPr lang="en-US"/>
          </a:p>
        </p:txBody>
      </p:sp>
      <p:sp>
        <p:nvSpPr>
          <p:cNvPr id="1048639" name="Slide Number Placeholder 5"/>
          <p:cNvSpPr>
            <a:spLocks noGrp="1"/>
          </p:cNvSpPr>
          <p:nvPr>
            <p:ph type="sldNum" sz="quarter" idx="12"/>
          </p:nvPr>
        </p:nvSpPr>
        <p:spPr/>
        <p:txBody>
          <a:bodyPr/>
          <a:lstStyle/>
          <a:p>
            <a:fld id="{B4236031-DEB5-4F33-8A7F-942733DECE1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US"/>
              <a:t>Click to edit Master title style</a:t>
            </a:r>
            <a:endParaRPr lang="en-US" dirty="0"/>
          </a:p>
        </p:txBody>
      </p:sp>
      <p:sp>
        <p:nvSpPr>
          <p:cNvPr id="1048594"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5" name="Date Placeholder 3"/>
          <p:cNvSpPr>
            <a:spLocks noGrp="1"/>
          </p:cNvSpPr>
          <p:nvPr>
            <p:ph type="dt" sz="half" idx="10"/>
          </p:nvPr>
        </p:nvSpPr>
        <p:spPr/>
        <p:txBody>
          <a:bodyPr/>
          <a:lstStyle/>
          <a:p>
            <a:fld id="{4846C4D7-0234-4C6A-8C85-508122500DD7}" type="datetimeFigureOut">
              <a:rPr lang="en-US" smtClean="0"/>
              <a:t>7/22/2023</a:t>
            </a:fld>
            <a:endParaRPr lang="en-US"/>
          </a:p>
        </p:txBody>
      </p:sp>
      <p:sp>
        <p:nvSpPr>
          <p:cNvPr id="1048596" name="Footer Placeholder 4"/>
          <p:cNvSpPr>
            <a:spLocks noGrp="1"/>
          </p:cNvSpPr>
          <p:nvPr>
            <p:ph type="ftr" sz="quarter" idx="11"/>
          </p:nvPr>
        </p:nvSpPr>
        <p:spPr/>
        <p:txBody>
          <a:bodyPr/>
          <a:lstStyle/>
          <a:p>
            <a:endParaRPr lang="en-US"/>
          </a:p>
        </p:txBody>
      </p:sp>
      <p:sp>
        <p:nvSpPr>
          <p:cNvPr id="1048597" name="Slide Number Placeholder 5"/>
          <p:cNvSpPr>
            <a:spLocks noGrp="1"/>
          </p:cNvSpPr>
          <p:nvPr>
            <p:ph type="sldNum" sz="quarter" idx="12"/>
          </p:nvPr>
        </p:nvSpPr>
        <p:spPr/>
        <p:txBody>
          <a:bodyPr/>
          <a:lstStyle/>
          <a:p>
            <a:fld id="{B4236031-DEB5-4F33-8A7F-942733DECE1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48653"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54"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55"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1048656"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57" name="Date Placeholder 3"/>
          <p:cNvSpPr>
            <a:spLocks noGrp="1"/>
          </p:cNvSpPr>
          <p:nvPr>
            <p:ph type="dt" sz="half" idx="10"/>
          </p:nvPr>
        </p:nvSpPr>
        <p:spPr/>
        <p:txBody>
          <a:bodyPr/>
          <a:lstStyle/>
          <a:p>
            <a:fld id="{4846C4D7-0234-4C6A-8C85-508122500DD7}" type="datetimeFigureOut">
              <a:rPr lang="en-US" smtClean="0"/>
              <a:t>7/22/2023</a:t>
            </a:fld>
            <a:endParaRPr lang="en-US"/>
          </a:p>
        </p:txBody>
      </p:sp>
      <p:sp>
        <p:nvSpPr>
          <p:cNvPr id="1048658" name="Footer Placeholder 4"/>
          <p:cNvSpPr>
            <a:spLocks noGrp="1"/>
          </p:cNvSpPr>
          <p:nvPr>
            <p:ph type="ftr" sz="quarter" idx="11"/>
          </p:nvPr>
        </p:nvSpPr>
        <p:spPr/>
        <p:txBody>
          <a:bodyPr/>
          <a:lstStyle/>
          <a:p>
            <a:endParaRPr lang="en-US"/>
          </a:p>
        </p:txBody>
      </p:sp>
      <p:sp>
        <p:nvSpPr>
          <p:cNvPr id="1048659" name="Slide Number Placeholder 5"/>
          <p:cNvSpPr>
            <a:spLocks noGrp="1"/>
          </p:cNvSpPr>
          <p:nvPr>
            <p:ph type="sldNum" sz="quarter" idx="12"/>
          </p:nvPr>
        </p:nvSpPr>
        <p:spPr/>
        <p:txBody>
          <a:bodyPr/>
          <a:lstStyle/>
          <a:p>
            <a:fld id="{B4236031-DEB5-4F33-8A7F-942733DECE15}" type="slidenum">
              <a:rPr lang="en-US" smtClean="0"/>
              <a:t>‹#›</a:t>
            </a:fld>
            <a:endParaRPr lang="en-US"/>
          </a:p>
        </p:txBody>
      </p:sp>
      <p:cxnSp>
        <p:nvCxnSpPr>
          <p:cNvPr id="3145730" name="Straight Connector 8"/>
          <p:cNvCxnSpPr>
            <a:cxnSpLocks/>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60"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1048661"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2"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3" name="Date Placeholder 4"/>
          <p:cNvSpPr>
            <a:spLocks noGrp="1"/>
          </p:cNvSpPr>
          <p:nvPr>
            <p:ph type="dt" sz="half" idx="10"/>
          </p:nvPr>
        </p:nvSpPr>
        <p:spPr/>
        <p:txBody>
          <a:bodyPr/>
          <a:lstStyle/>
          <a:p>
            <a:fld id="{4846C4D7-0234-4C6A-8C85-508122500DD7}" type="datetimeFigureOut">
              <a:rPr lang="en-US" smtClean="0"/>
              <a:t>7/22/2023</a:t>
            </a:fld>
            <a:endParaRPr lang="en-US"/>
          </a:p>
        </p:txBody>
      </p:sp>
      <p:sp>
        <p:nvSpPr>
          <p:cNvPr id="1048664" name="Footer Placeholder 5"/>
          <p:cNvSpPr>
            <a:spLocks noGrp="1"/>
          </p:cNvSpPr>
          <p:nvPr>
            <p:ph type="ftr" sz="quarter" idx="11"/>
          </p:nvPr>
        </p:nvSpPr>
        <p:spPr/>
        <p:txBody>
          <a:bodyPr/>
          <a:lstStyle/>
          <a:p>
            <a:endParaRPr lang="en-US"/>
          </a:p>
        </p:txBody>
      </p:sp>
      <p:sp>
        <p:nvSpPr>
          <p:cNvPr id="1048665" name="Slide Number Placeholder 6"/>
          <p:cNvSpPr>
            <a:spLocks noGrp="1"/>
          </p:cNvSpPr>
          <p:nvPr>
            <p:ph type="sldNum" sz="quarter" idx="12"/>
          </p:nvPr>
        </p:nvSpPr>
        <p:spPr/>
        <p:txBody>
          <a:bodyPr/>
          <a:lstStyle/>
          <a:p>
            <a:fld id="{B4236031-DEB5-4F33-8A7F-942733DECE1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6"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1048667"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8"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9"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0"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1" name="Date Placeholder 6"/>
          <p:cNvSpPr>
            <a:spLocks noGrp="1"/>
          </p:cNvSpPr>
          <p:nvPr>
            <p:ph type="dt" sz="half" idx="10"/>
          </p:nvPr>
        </p:nvSpPr>
        <p:spPr/>
        <p:txBody>
          <a:bodyPr/>
          <a:lstStyle/>
          <a:p>
            <a:fld id="{4846C4D7-0234-4C6A-8C85-508122500DD7}" type="datetimeFigureOut">
              <a:rPr lang="en-US" smtClean="0"/>
              <a:t>7/22/2023</a:t>
            </a:fld>
            <a:endParaRPr lang="en-US"/>
          </a:p>
        </p:txBody>
      </p:sp>
      <p:sp>
        <p:nvSpPr>
          <p:cNvPr id="1048672" name="Footer Placeholder 7"/>
          <p:cNvSpPr>
            <a:spLocks noGrp="1"/>
          </p:cNvSpPr>
          <p:nvPr>
            <p:ph type="ftr" sz="quarter" idx="11"/>
          </p:nvPr>
        </p:nvSpPr>
        <p:spPr/>
        <p:txBody>
          <a:bodyPr/>
          <a:lstStyle/>
          <a:p>
            <a:endParaRPr lang="en-US"/>
          </a:p>
        </p:txBody>
      </p:sp>
      <p:sp>
        <p:nvSpPr>
          <p:cNvPr id="1048673" name="Slide Number Placeholder 8"/>
          <p:cNvSpPr>
            <a:spLocks noGrp="1"/>
          </p:cNvSpPr>
          <p:nvPr>
            <p:ph type="sldNum" sz="quarter" idx="12"/>
          </p:nvPr>
        </p:nvSpPr>
        <p:spPr/>
        <p:txBody>
          <a:bodyPr/>
          <a:lstStyle/>
          <a:p>
            <a:fld id="{B4236031-DEB5-4F33-8A7F-942733DECE1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r>
              <a:rPr lang="en-US"/>
              <a:t>Click to edit Master title style</a:t>
            </a:r>
            <a:endParaRPr lang="en-US" dirty="0"/>
          </a:p>
        </p:txBody>
      </p:sp>
      <p:sp>
        <p:nvSpPr>
          <p:cNvPr id="1048613" name="Date Placeholder 2"/>
          <p:cNvSpPr>
            <a:spLocks noGrp="1"/>
          </p:cNvSpPr>
          <p:nvPr>
            <p:ph type="dt" sz="half" idx="10"/>
          </p:nvPr>
        </p:nvSpPr>
        <p:spPr/>
        <p:txBody>
          <a:bodyPr/>
          <a:lstStyle/>
          <a:p>
            <a:fld id="{4846C4D7-0234-4C6A-8C85-508122500DD7}" type="datetimeFigureOut">
              <a:rPr lang="en-US" smtClean="0"/>
              <a:t>7/22/2023</a:t>
            </a:fld>
            <a:endParaRPr lang="en-US"/>
          </a:p>
        </p:txBody>
      </p:sp>
      <p:sp>
        <p:nvSpPr>
          <p:cNvPr id="1048614" name="Footer Placeholder 3"/>
          <p:cNvSpPr>
            <a:spLocks noGrp="1"/>
          </p:cNvSpPr>
          <p:nvPr>
            <p:ph type="ftr" sz="quarter" idx="11"/>
          </p:nvPr>
        </p:nvSpPr>
        <p:spPr/>
        <p:txBody>
          <a:bodyPr/>
          <a:lstStyle/>
          <a:p>
            <a:endParaRPr lang="en-US"/>
          </a:p>
        </p:txBody>
      </p:sp>
      <p:sp>
        <p:nvSpPr>
          <p:cNvPr id="1048615" name="Slide Number Placeholder 4"/>
          <p:cNvSpPr>
            <a:spLocks noGrp="1"/>
          </p:cNvSpPr>
          <p:nvPr>
            <p:ph type="sldNum" sz="quarter" idx="12"/>
          </p:nvPr>
        </p:nvSpPr>
        <p:spPr/>
        <p:txBody>
          <a:bodyPr/>
          <a:lstStyle/>
          <a:p>
            <a:fld id="{B4236031-DEB5-4F33-8A7F-942733DECE1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48674"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75"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76" name="Date Placeholder 6"/>
          <p:cNvSpPr>
            <a:spLocks noGrp="1"/>
          </p:cNvSpPr>
          <p:nvPr>
            <p:ph type="dt" sz="half" idx="10"/>
          </p:nvPr>
        </p:nvSpPr>
        <p:spPr/>
        <p:txBody>
          <a:bodyPr/>
          <a:lstStyle/>
          <a:p>
            <a:fld id="{4846C4D7-0234-4C6A-8C85-508122500DD7}" type="datetimeFigureOut">
              <a:rPr lang="en-US" smtClean="0"/>
              <a:t>7/22/2023</a:t>
            </a:fld>
            <a:endParaRPr lang="en-US"/>
          </a:p>
        </p:txBody>
      </p:sp>
      <p:sp>
        <p:nvSpPr>
          <p:cNvPr id="1048677"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1048678" name="Slide Number Placeholder 8"/>
          <p:cNvSpPr>
            <a:spLocks noGrp="1"/>
          </p:cNvSpPr>
          <p:nvPr>
            <p:ph type="sldNum" sz="quarter" idx="12"/>
          </p:nvPr>
        </p:nvSpPr>
        <p:spPr/>
        <p:txBody>
          <a:bodyPr/>
          <a:lstStyle/>
          <a:p>
            <a:fld id="{B4236031-DEB5-4F33-8A7F-942733DECE1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48679"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80"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81"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1048682"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3"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84" name="Date Placeholder 4"/>
          <p:cNvSpPr>
            <a:spLocks noGrp="1"/>
          </p:cNvSpPr>
          <p:nvPr>
            <p:ph type="dt" sz="half" idx="10"/>
          </p:nvPr>
        </p:nvSpPr>
        <p:spPr>
          <a:xfrm>
            <a:off x="349134" y="6459786"/>
            <a:ext cx="1963883" cy="365125"/>
          </a:xfrm>
        </p:spPr>
        <p:txBody>
          <a:bodyPr/>
          <a:lstStyle>
            <a:lvl1pPr algn="l"/>
          </a:lstStyle>
          <a:p>
            <a:fld id="{4846C4D7-0234-4C6A-8C85-508122500DD7}" type="datetimeFigureOut">
              <a:rPr lang="en-US" smtClean="0"/>
              <a:t>7/22/2023</a:t>
            </a:fld>
            <a:endParaRPr lang="en-US"/>
          </a:p>
        </p:txBody>
      </p:sp>
      <p:sp>
        <p:nvSpPr>
          <p:cNvPr id="1048685"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1048686" name="Slide Number Placeholder 6"/>
          <p:cNvSpPr>
            <a:spLocks noGrp="1"/>
          </p:cNvSpPr>
          <p:nvPr>
            <p:ph type="sldNum" sz="quarter" idx="12"/>
          </p:nvPr>
        </p:nvSpPr>
        <p:spPr/>
        <p:txBody>
          <a:bodyPr/>
          <a:lstStyle>
            <a:lvl1pPr>
              <a:defRPr>
                <a:solidFill>
                  <a:schemeClr val="tx2"/>
                </a:solidFill>
              </a:defRPr>
            </a:lvl1pPr>
          </a:lstStyle>
          <a:p>
            <a:fld id="{B4236031-DEB5-4F33-8A7F-942733DECE1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40"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41"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4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104864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4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45" name="Date Placeholder 4"/>
          <p:cNvSpPr>
            <a:spLocks noGrp="1"/>
          </p:cNvSpPr>
          <p:nvPr>
            <p:ph type="dt" sz="half" idx="10"/>
          </p:nvPr>
        </p:nvSpPr>
        <p:spPr/>
        <p:txBody>
          <a:bodyPr/>
          <a:lstStyle/>
          <a:p>
            <a:fld id="{4846C4D7-0234-4C6A-8C85-508122500DD7}" type="datetimeFigureOut">
              <a:rPr lang="en-US" smtClean="0"/>
              <a:t>7/22/2023</a:t>
            </a:fld>
            <a:endParaRPr lang="en-US"/>
          </a:p>
        </p:txBody>
      </p:sp>
      <p:sp>
        <p:nvSpPr>
          <p:cNvPr id="1048646" name="Footer Placeholder 5"/>
          <p:cNvSpPr>
            <a:spLocks noGrp="1"/>
          </p:cNvSpPr>
          <p:nvPr>
            <p:ph type="ftr" sz="quarter" idx="11"/>
          </p:nvPr>
        </p:nvSpPr>
        <p:spPr/>
        <p:txBody>
          <a:bodyPr/>
          <a:lstStyle/>
          <a:p>
            <a:endParaRPr lang="en-US"/>
          </a:p>
        </p:txBody>
      </p:sp>
      <p:sp>
        <p:nvSpPr>
          <p:cNvPr id="1048647" name="Slide Number Placeholder 6"/>
          <p:cNvSpPr>
            <a:spLocks noGrp="1"/>
          </p:cNvSpPr>
          <p:nvPr>
            <p:ph type="sldNum" sz="quarter" idx="12"/>
          </p:nvPr>
        </p:nvSpPr>
        <p:spPr/>
        <p:txBody>
          <a:bodyPr/>
          <a:lstStyle/>
          <a:p>
            <a:fld id="{B4236031-DEB5-4F33-8A7F-942733DECE1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7"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8"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48579"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0"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846C4D7-0234-4C6A-8C85-508122500DD7}" type="datetimeFigureOut">
              <a:rPr lang="en-US" smtClean="0"/>
              <a:t>7/22/2023</a:t>
            </a:fld>
            <a:endParaRPr lang="en-US"/>
          </a:p>
        </p:txBody>
      </p:sp>
      <p:sp>
        <p:nvSpPr>
          <p:cNvPr id="1048581"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1048582"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4236031-DEB5-4F33-8A7F-942733DECE15}" type="slidenum">
              <a:rPr lang="en-US" smtClean="0"/>
              <a:t>‹#›</a:t>
            </a:fld>
            <a:endParaRPr lang="en-US"/>
          </a:p>
        </p:txBody>
      </p:sp>
      <p:cxnSp>
        <p:nvCxnSpPr>
          <p:cNvPr id="3145728" name="Straight Connector 9"/>
          <p:cNvCxnSpPr>
            <a:cxnSpLocks/>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en.wikipedia.org/wiki/File:Arduino_Uno_-_R3.jp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ctrTitle"/>
          </p:nvPr>
        </p:nvSpPr>
        <p:spPr>
          <a:xfrm>
            <a:off x="2494636" y="111507"/>
            <a:ext cx="6341454" cy="1857252"/>
          </a:xfrm>
        </p:spPr>
        <p:txBody>
          <a:bodyPr>
            <a:normAutofit/>
          </a:bodyPr>
          <a:lstStyle/>
          <a:p>
            <a:pPr marL="228600" marR="683895" algn="ctr">
              <a:spcBef>
                <a:spcPts val="5"/>
              </a:spcBef>
              <a:spcAft>
                <a:spcPts val="0"/>
              </a:spcAft>
            </a:pPr>
            <a:r>
              <a:rPr lang="en-IN" sz="2400" b="1" dirty="0">
                <a:solidFill>
                  <a:srgbClr val="000000"/>
                </a:solidFill>
                <a:effectLst/>
                <a:latin typeface="Arial" panose="020B0604020202020204" pitchFamily="34" charset="0"/>
                <a:ea typeface="Arial" panose="020B0604020202020204" pitchFamily="34" charset="0"/>
              </a:rPr>
              <a:t>J. B. INSTITUTE OF ENGINEERING AND TECHNOLOGY </a:t>
            </a:r>
            <a:br>
              <a:rPr lang="en-IN" sz="1800" b="1" dirty="0">
                <a:solidFill>
                  <a:srgbClr val="000000"/>
                </a:solidFill>
                <a:effectLst/>
                <a:latin typeface="Arial" panose="020B0604020202020204" pitchFamily="34" charset="0"/>
                <a:ea typeface="Arial" panose="020B0604020202020204" pitchFamily="34" charset="0"/>
              </a:rPr>
            </a:br>
            <a:r>
              <a:rPr lang="en-US" sz="1600" b="1" dirty="0">
                <a:solidFill>
                  <a:srgbClr val="1F487C"/>
                </a:solidFill>
                <a:effectLst/>
                <a:latin typeface="Times New Roman" panose="02020603050405020304" pitchFamily="18" charset="0"/>
                <a:ea typeface="Times New Roman" panose="02020603050405020304" pitchFamily="18" charset="0"/>
              </a:rPr>
              <a:t>(UGC</a:t>
            </a:r>
            <a:r>
              <a:rPr lang="en-US" sz="1600" b="1" spc="-10" dirty="0">
                <a:solidFill>
                  <a:srgbClr val="1F487C"/>
                </a:solidFill>
                <a:effectLst/>
                <a:latin typeface="Times New Roman" panose="02020603050405020304" pitchFamily="18" charset="0"/>
                <a:ea typeface="Times New Roman" panose="02020603050405020304" pitchFamily="18" charset="0"/>
              </a:rPr>
              <a:t> </a:t>
            </a:r>
            <a:r>
              <a:rPr lang="en-US" sz="1600" b="1" dirty="0">
                <a:solidFill>
                  <a:srgbClr val="1F487C"/>
                </a:solidFill>
                <a:effectLst/>
                <a:latin typeface="Times New Roman" panose="02020603050405020304" pitchFamily="18" charset="0"/>
                <a:ea typeface="Times New Roman" panose="02020603050405020304" pitchFamily="18" charset="0"/>
              </a:rPr>
              <a:t>Autonomous)</a:t>
            </a:r>
            <a:r>
              <a:rPr lang="en-US" sz="1600" b="1" dirty="0">
                <a:effectLst/>
                <a:latin typeface="Times New Roman" panose="02020603050405020304" pitchFamily="18" charset="0"/>
                <a:ea typeface="Times New Roman" panose="02020603050405020304" pitchFamily="18" charset="0"/>
              </a:rPr>
              <a:t> </a:t>
            </a:r>
            <a:br>
              <a:rPr lang="en-IN" sz="1600" dirty="0">
                <a:effectLst/>
                <a:latin typeface="Times New Roman" panose="02020603050405020304" pitchFamily="18" charset="0"/>
                <a:ea typeface="Times New Roman" panose="02020603050405020304" pitchFamily="18" charset="0"/>
              </a:rPr>
            </a:br>
            <a:r>
              <a:rPr lang="en-US" sz="1600" b="1" dirty="0">
                <a:solidFill>
                  <a:srgbClr val="1F487C"/>
                </a:solidFill>
                <a:effectLst/>
                <a:latin typeface="Times New Roman" panose="02020603050405020304" pitchFamily="18" charset="0"/>
                <a:ea typeface="Times New Roman" panose="02020603050405020304" pitchFamily="18" charset="0"/>
              </a:rPr>
              <a:t>(Accredited by NAAC, Approved by AICTE &amp; Affiliated to JNTU, Hyderabad)</a:t>
            </a:r>
            <a:r>
              <a:rPr lang="en-US" sz="1600" b="1" spc="-260" dirty="0">
                <a:solidFill>
                  <a:srgbClr val="1F487C"/>
                </a:solidFill>
                <a:effectLst/>
                <a:latin typeface="Times New Roman" panose="02020603050405020304" pitchFamily="18" charset="0"/>
                <a:ea typeface="Times New Roman" panose="02020603050405020304" pitchFamily="18" charset="0"/>
              </a:rPr>
              <a:t> </a:t>
            </a:r>
            <a:r>
              <a:rPr lang="en-US" sz="1600" b="1" dirty="0" err="1">
                <a:solidFill>
                  <a:srgbClr val="1F487C"/>
                </a:solidFill>
                <a:effectLst/>
                <a:latin typeface="Times New Roman" panose="02020603050405020304" pitchFamily="18" charset="0"/>
                <a:ea typeface="Times New Roman" panose="02020603050405020304" pitchFamily="18" charset="0"/>
              </a:rPr>
              <a:t>Yenkapally</a:t>
            </a:r>
            <a:r>
              <a:rPr lang="en-US" sz="1600" b="1" dirty="0">
                <a:solidFill>
                  <a:srgbClr val="1F487C"/>
                </a:solidFill>
                <a:effectLst/>
                <a:latin typeface="Times New Roman" panose="02020603050405020304" pitchFamily="18" charset="0"/>
                <a:ea typeface="Times New Roman" panose="02020603050405020304" pitchFamily="18" charset="0"/>
              </a:rPr>
              <a:t>,</a:t>
            </a:r>
            <a:r>
              <a:rPr lang="en-US" sz="1600" b="1" spc="-5" dirty="0">
                <a:solidFill>
                  <a:srgbClr val="1F487C"/>
                </a:solidFill>
                <a:effectLst/>
                <a:latin typeface="Times New Roman" panose="02020603050405020304" pitchFamily="18" charset="0"/>
                <a:ea typeface="Times New Roman" panose="02020603050405020304" pitchFamily="18" charset="0"/>
              </a:rPr>
              <a:t> </a:t>
            </a:r>
            <a:r>
              <a:rPr lang="en-US" sz="1600" b="1" dirty="0" err="1">
                <a:solidFill>
                  <a:srgbClr val="1F487C"/>
                </a:solidFill>
                <a:effectLst/>
                <a:latin typeface="Times New Roman" panose="02020603050405020304" pitchFamily="18" charset="0"/>
                <a:ea typeface="Times New Roman" panose="02020603050405020304" pitchFamily="18" charset="0"/>
              </a:rPr>
              <a:t>Moinabad</a:t>
            </a:r>
            <a:r>
              <a:rPr lang="en-US" sz="1600" b="1" spc="-15" dirty="0">
                <a:solidFill>
                  <a:srgbClr val="1F487C"/>
                </a:solidFill>
                <a:effectLst/>
                <a:latin typeface="Times New Roman" panose="02020603050405020304" pitchFamily="18" charset="0"/>
                <a:ea typeface="Times New Roman" panose="02020603050405020304" pitchFamily="18" charset="0"/>
              </a:rPr>
              <a:t> </a:t>
            </a:r>
            <a:r>
              <a:rPr lang="en-US" sz="1600" b="1" dirty="0">
                <a:solidFill>
                  <a:srgbClr val="1F487C"/>
                </a:solidFill>
                <a:effectLst/>
                <a:latin typeface="Times New Roman" panose="02020603050405020304" pitchFamily="18" charset="0"/>
                <a:ea typeface="Times New Roman" panose="02020603050405020304" pitchFamily="18" charset="0"/>
              </a:rPr>
              <a:t>Mandal, R.R. Dist.,</a:t>
            </a:r>
            <a:r>
              <a:rPr lang="en-US" sz="1600" b="1" spc="255" dirty="0">
                <a:solidFill>
                  <a:srgbClr val="1F487C"/>
                </a:solidFill>
                <a:effectLst/>
                <a:latin typeface="Times New Roman" panose="02020603050405020304" pitchFamily="18" charset="0"/>
                <a:ea typeface="Times New Roman" panose="02020603050405020304" pitchFamily="18" charset="0"/>
              </a:rPr>
              <a:t> </a:t>
            </a:r>
            <a:r>
              <a:rPr lang="en-US" sz="1600" b="1" dirty="0">
                <a:solidFill>
                  <a:srgbClr val="1F487C"/>
                </a:solidFill>
                <a:effectLst/>
                <a:latin typeface="Times New Roman" panose="02020603050405020304" pitchFamily="18" charset="0"/>
                <a:ea typeface="Times New Roman" panose="02020603050405020304" pitchFamily="18" charset="0"/>
              </a:rPr>
              <a:t>Hyderabad-500075</a:t>
            </a:r>
            <a:br>
              <a:rPr lang="en-IN" sz="1600" dirty="0">
                <a:effectLst/>
                <a:latin typeface="Times New Roman" panose="02020603050405020304" pitchFamily="18" charset="0"/>
                <a:ea typeface="Times New Roman" panose="02020603050405020304" pitchFamily="18" charset="0"/>
              </a:rPr>
            </a:br>
            <a:r>
              <a:rPr lang="en-US" sz="1600" dirty="0">
                <a:solidFill>
                  <a:srgbClr val="1F487C"/>
                </a:solidFill>
                <a:effectLst/>
                <a:latin typeface="Times New Roman" panose="02020603050405020304" pitchFamily="18" charset="0"/>
                <a:ea typeface="Times New Roman" panose="02020603050405020304" pitchFamily="18" charset="0"/>
              </a:rPr>
              <a:t>2020-2021</a:t>
            </a:r>
            <a:endParaRPr lang="en-US" sz="1600" b="1" dirty="0">
              <a:latin typeface="+mn-lt"/>
            </a:endParaRPr>
          </a:p>
        </p:txBody>
      </p:sp>
      <p:graphicFrame>
        <p:nvGraphicFramePr>
          <p:cNvPr id="4194304" name="Table 3"/>
          <p:cNvGraphicFramePr>
            <a:graphicFrameLocks noGrp="1"/>
          </p:cNvGraphicFramePr>
          <p:nvPr>
            <p:extLst>
              <p:ext uri="{D42A27DB-BD31-4B8C-83A1-F6EECF244321}">
                <p14:modId xmlns:p14="http://schemas.microsoft.com/office/powerpoint/2010/main" val="2968411854"/>
              </p:ext>
            </p:extLst>
          </p:nvPr>
        </p:nvGraphicFramePr>
        <p:xfrm>
          <a:off x="516546" y="4086808"/>
          <a:ext cx="7869689" cy="1894114"/>
        </p:xfrm>
        <a:graphic>
          <a:graphicData uri="http://schemas.openxmlformats.org/drawingml/2006/table">
            <a:tbl>
              <a:tblPr firstRow="1" firstCol="1" bandRow="1">
                <a:tableStyleId>{5C22544A-7EE6-4342-B048-85BDC9FD1C3A}</a:tableStyleId>
              </a:tblPr>
              <a:tblGrid>
                <a:gridCol w="5069342">
                  <a:extLst>
                    <a:ext uri="{9D8B030D-6E8A-4147-A177-3AD203B41FA5}">
                      <a16:colId xmlns:a16="http://schemas.microsoft.com/office/drawing/2014/main" val="20000"/>
                    </a:ext>
                  </a:extLst>
                </a:gridCol>
                <a:gridCol w="2800347">
                  <a:extLst>
                    <a:ext uri="{9D8B030D-6E8A-4147-A177-3AD203B41FA5}">
                      <a16:colId xmlns:a16="http://schemas.microsoft.com/office/drawing/2014/main" val="20001"/>
                    </a:ext>
                  </a:extLst>
                </a:gridCol>
              </a:tblGrid>
              <a:tr h="273904">
                <a:tc>
                  <a:txBody>
                    <a:bodyPr/>
                    <a:lstStyle/>
                    <a:p>
                      <a:pPr algn="l">
                        <a:lnSpc>
                          <a:spcPct val="107000"/>
                        </a:lnSpc>
                        <a:spcAft>
                          <a:spcPts val="800"/>
                        </a:spcAft>
                      </a:pPr>
                      <a:r>
                        <a:rPr lang="en-IN" sz="1400" dirty="0">
                          <a:effectLst/>
                        </a:rPr>
                        <a:t>Under the Guidance of </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l">
                        <a:lnSpc>
                          <a:spcPct val="107000"/>
                        </a:lnSpc>
                        <a:spcAft>
                          <a:spcPts val="800"/>
                        </a:spcAft>
                      </a:pPr>
                      <a:r>
                        <a:rPr lang="en-IN" sz="900" dirty="0">
                          <a:effectLst/>
                        </a:rPr>
                        <a:t> </a:t>
                      </a:r>
                      <a:r>
                        <a:rPr lang="en-IN" sz="1400" dirty="0">
                          <a:effectLst/>
                        </a:rPr>
                        <a:t>Submitted by</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0"/>
                  </a:ext>
                </a:extLst>
              </a:tr>
              <a:tr h="1620210">
                <a:tc>
                  <a:txBody>
                    <a:bodyPr/>
                    <a:lstStyle/>
                    <a:p>
                      <a:pPr marR="2594610" algn="l">
                        <a:lnSpc>
                          <a:spcPct val="107000"/>
                        </a:lnSpc>
                        <a:spcAft>
                          <a:spcPts val="800"/>
                        </a:spcAft>
                      </a:pP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-Mr. P </a:t>
                      </a:r>
                      <a:r>
                        <a:rPr lang="en-IN"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Ravikiran</a:t>
                      </a:r>
                      <a:r>
                        <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Assistant Professor</a:t>
                      </a:r>
                    </a:p>
                  </a:txBody>
                  <a:tcPr marL="0" marR="0" marT="0" marB="0">
                    <a:solidFill>
                      <a:schemeClr val="accent2"/>
                    </a:solidFill>
                  </a:tcPr>
                </a:tc>
                <a:tc>
                  <a:txBody>
                    <a:bodyPr/>
                    <a:lstStyle/>
                    <a:p>
                      <a:pPr algn="just">
                        <a:lnSpc>
                          <a:spcPct val="107000"/>
                        </a:lnSpc>
                        <a:spcAft>
                          <a:spcPts val="800"/>
                        </a:spcAft>
                      </a:pPr>
                      <a:r>
                        <a:rPr lang="en-US" sz="1200" dirty="0" err="1">
                          <a:effectLst/>
                        </a:rPr>
                        <a:t>V.Pranitha</a:t>
                      </a:r>
                      <a:r>
                        <a:rPr lang="en-IN" sz="1200" dirty="0">
                          <a:effectLst/>
                        </a:rPr>
                        <a:t>                             18671A0447</a:t>
                      </a:r>
                    </a:p>
                    <a:p>
                      <a:pPr algn="just">
                        <a:lnSpc>
                          <a:spcPct val="107000"/>
                        </a:lnSpc>
                        <a:spcAft>
                          <a:spcPts val="800"/>
                        </a:spcAft>
                      </a:pPr>
                      <a:r>
                        <a:rPr lang="en-US" sz="1200" dirty="0" err="1">
                          <a:effectLst/>
                        </a:rPr>
                        <a:t>G.Vamshi</a:t>
                      </a:r>
                      <a:r>
                        <a:rPr lang="en-IN" sz="1200" dirty="0">
                          <a:effectLst/>
                        </a:rPr>
                        <a:t>                           </a:t>
                      </a:r>
                      <a:r>
                        <a:rPr lang="en-US" sz="1200" dirty="0">
                          <a:effectLst/>
                        </a:rPr>
                        <a:t>  </a:t>
                      </a:r>
                      <a:r>
                        <a:rPr lang="en-IN" sz="1200" dirty="0">
                          <a:effectLst/>
                        </a:rPr>
                        <a:t>  18671A04</a:t>
                      </a:r>
                      <a:r>
                        <a:rPr lang="en-US" sz="1200" dirty="0">
                          <a:effectLst/>
                        </a:rPr>
                        <a:t>53</a:t>
                      </a:r>
                      <a:endParaRPr lang="en-IN" sz="1200" dirty="0">
                        <a:effectLst/>
                      </a:endParaRPr>
                    </a:p>
                    <a:p>
                      <a:pPr algn="just">
                        <a:lnSpc>
                          <a:spcPct val="107000"/>
                        </a:lnSpc>
                        <a:spcAft>
                          <a:spcPts val="800"/>
                        </a:spcAft>
                      </a:pPr>
                      <a:r>
                        <a:rPr lang="en-US" sz="1200" dirty="0" err="1">
                          <a:effectLst/>
                        </a:rPr>
                        <a:t>Md.sohel</a:t>
                      </a:r>
                      <a:r>
                        <a:rPr lang="en-IN" sz="1200" dirty="0">
                          <a:effectLst/>
                        </a:rPr>
                        <a:t>                               18671A04</a:t>
                      </a:r>
                      <a:r>
                        <a:rPr lang="en-US" sz="1200" dirty="0">
                          <a:effectLst/>
                        </a:rPr>
                        <a:t>6</a:t>
                      </a:r>
                      <a:r>
                        <a:rPr lang="en-US" sz="1100" dirty="0">
                          <a:effectLst/>
                        </a:rPr>
                        <a:t>4</a:t>
                      </a:r>
                      <a:endParaRPr lang="en-IN" sz="900" dirty="0">
                        <a:effectLst/>
                      </a:endParaRPr>
                    </a:p>
                  </a:txBody>
                  <a:tcPr marL="0" marR="0" marT="0" marB="0"/>
                </a:tc>
                <a:extLst>
                  <a:ext uri="{0D108BD9-81ED-4DB2-BD59-A6C34878D82A}">
                    <a16:rowId xmlns:a16="http://schemas.microsoft.com/office/drawing/2014/main" val="10001"/>
                  </a:ext>
                </a:extLst>
              </a:tr>
            </a:tbl>
          </a:graphicData>
        </a:graphic>
      </p:graphicFrame>
      <p:sp>
        <p:nvSpPr>
          <p:cNvPr id="1048591" name="Rectangle 2"/>
          <p:cNvSpPr>
            <a:spLocks noChangeArrowheads="1"/>
          </p:cNvSpPr>
          <p:nvPr/>
        </p:nvSpPr>
        <p:spPr bwMode="auto">
          <a:xfrm>
            <a:off x="825038" y="3235655"/>
            <a:ext cx="8011052" cy="457200"/>
          </a:xfrm>
          <a:prstGeom prst="rect">
            <a:avLst/>
          </a:prstGeom>
          <a:noFill/>
          <a:ln>
            <a:noFill/>
          </a:ln>
          <a:effectLst/>
        </p:spPr>
        <p:txBody>
          <a:bodyPr vert="horz" wrap="square" lIns="941091" tIns="929982" rIns="533232" bIns="1637784" numCol="1" anchor="ctr" anchorCtr="0" compatLnSpc="1">
            <a:prstTxWarp prst="textNoShape">
              <a:avLst/>
            </a:prstTxWarp>
            <a:spAutoFit/>
          </a:bodyPr>
          <a:lstStyle/>
          <a:p>
            <a:endParaRPr lang="en-IN"/>
          </a:p>
        </p:txBody>
      </p:sp>
      <p:pic>
        <p:nvPicPr>
          <p:cNvPr id="2097152" name="Picture 10"/>
          <p:cNvPicPr>
            <a:picLocks noChangeAspect="1" noChangeArrowheads="1"/>
          </p:cNvPicPr>
          <p:nvPr/>
        </p:nvPicPr>
        <p:blipFill>
          <a:blip r:embed="rId2"/>
          <a:srcRect/>
          <a:stretch>
            <a:fillRect/>
          </a:stretch>
        </p:blipFill>
        <p:spPr bwMode="auto">
          <a:xfrm>
            <a:off x="59412" y="121064"/>
            <a:ext cx="2435225" cy="1606550"/>
          </a:xfrm>
          <a:prstGeom prst="rect">
            <a:avLst/>
          </a:prstGeom>
          <a:noFill/>
        </p:spPr>
      </p:pic>
      <p:sp>
        <p:nvSpPr>
          <p:cNvPr id="1048592" name="TextBox 10"/>
          <p:cNvSpPr txBox="1"/>
          <p:nvPr/>
        </p:nvSpPr>
        <p:spPr>
          <a:xfrm>
            <a:off x="516546" y="2232583"/>
            <a:ext cx="8319544" cy="1056639"/>
          </a:xfrm>
          <a:prstGeom prst="rect">
            <a:avLst/>
          </a:prstGeom>
          <a:noFill/>
        </p:spPr>
        <p:txBody>
          <a:bodyPr wrap="square">
            <a:spAutoFit/>
          </a:bodyPr>
          <a:lstStyle/>
          <a:p>
            <a:pPr marR="666115" algn="ctr">
              <a:spcBef>
                <a:spcPts val="320"/>
              </a:spcBef>
              <a:spcAft>
                <a:spcPts val="0"/>
              </a:spcAft>
            </a:pPr>
            <a:r>
              <a:rPr lang="en-US" sz="3200" b="1" dirty="0">
                <a:solidFill>
                  <a:srgbClr val="00B0F0"/>
                </a:solidFill>
                <a:effectLst/>
                <a:latin typeface="Times New Roman" panose="02020603050405020304" pitchFamily="18" charset="0"/>
                <a:ea typeface="Times New Roman" panose="02020603050405020304" pitchFamily="18" charset="0"/>
              </a:rPr>
              <a:t>ADVANCED FOOTSTEP POWER GENERATION SYSTEM USING RFID FOR CHARGING</a:t>
            </a:r>
            <a:endParaRPr lang="en-IN" sz="3200" dirty="0">
              <a:solidFill>
                <a:srgbClr val="00B0F0"/>
              </a:solidFill>
              <a:effectLst/>
              <a:latin typeface="Times New Roman" panose="02020603050405020304" pitchFamily="18" charset="0"/>
              <a:ea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p:txBody>
          <a:bodyPr/>
          <a:lstStyle/>
          <a:p>
            <a:r>
              <a:rPr lang="en-US" b="1" dirty="0"/>
              <a:t>RFID Tags</a:t>
            </a:r>
            <a:endParaRPr lang="en-IN" dirty="0"/>
          </a:p>
        </p:txBody>
      </p:sp>
      <p:pic>
        <p:nvPicPr>
          <p:cNvPr id="2097159" name="Picture 2"/>
          <p:cNvPicPr>
            <a:picLocks noChangeAspect="1" noChangeArrowheads="1"/>
          </p:cNvPicPr>
          <p:nvPr/>
        </p:nvPicPr>
        <p:blipFill>
          <a:blip r:embed="rId2"/>
          <a:srcRect/>
          <a:stretch>
            <a:fillRect/>
          </a:stretch>
        </p:blipFill>
        <p:spPr bwMode="auto">
          <a:xfrm>
            <a:off x="5428234" y="1960642"/>
            <a:ext cx="3169181" cy="3205718"/>
          </a:xfrm>
          <a:prstGeom prst="rect">
            <a:avLst/>
          </a:prstGeom>
          <a:noFill/>
          <a:ln>
            <a:noFill/>
          </a:ln>
        </p:spPr>
      </p:pic>
      <p:sp>
        <p:nvSpPr>
          <p:cNvPr id="1048621" name="TextBox 4"/>
          <p:cNvSpPr txBox="1"/>
          <p:nvPr/>
        </p:nvSpPr>
        <p:spPr>
          <a:xfrm>
            <a:off x="881450" y="1960642"/>
            <a:ext cx="4316122" cy="4155440"/>
          </a:xfrm>
          <a:prstGeom prst="rect">
            <a:avLst/>
          </a:prstGeom>
          <a:noFill/>
        </p:spPr>
        <p:txBody>
          <a:bodyPr wrap="square">
            <a:spAutoFit/>
          </a:bodyPr>
          <a:lstStyle/>
          <a:p>
            <a:pPr marL="342900" marR="0" lvl="0" indent="-342900" algn="just">
              <a:lnSpc>
                <a:spcPct val="150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A Radio Frequency Identification Tags (RFID tag) is an electronic tag that exchanges data with in a RFID reader through radio waves.</a:t>
            </a:r>
          </a:p>
          <a:p>
            <a:pPr marL="342900" marR="0" lvl="0" indent="-342900" algn="just">
              <a:lnSpc>
                <a:spcPct val="150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Most RFID tags are made up of at least two main parts. The first is an Antenna, which receives RF waves. The second is an IC, used for processing and storing data.</a:t>
            </a:r>
          </a:p>
          <a:p>
            <a:pPr marL="342900" marR="0" lvl="0" indent="-342900" algn="just">
              <a:lnSpc>
                <a:spcPct val="150000"/>
              </a:lnSpc>
              <a:buFont typeface="Wingdings" panose="05000000000000000000" pitchFamily="2" charset="2"/>
              <a:buChar char=""/>
            </a:pPr>
            <a:r>
              <a:rPr lang="en-US" dirty="0">
                <a:latin typeface="Times New Roman" panose="02020603050405020304" pitchFamily="18" charset="0"/>
              </a:rPr>
              <a:t>RFID tag also know as a RFID chip.</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lang="en-US" b="1" dirty="0"/>
              <a:t>16X2 LCD Display</a:t>
            </a:r>
            <a:endParaRPr lang="en-IN" dirty="0"/>
          </a:p>
        </p:txBody>
      </p:sp>
      <p:sp>
        <p:nvSpPr>
          <p:cNvPr id="1048623" name="TextBox 3"/>
          <p:cNvSpPr txBox="1"/>
          <p:nvPr/>
        </p:nvSpPr>
        <p:spPr>
          <a:xfrm>
            <a:off x="822960" y="2049780"/>
            <a:ext cx="4335780" cy="3749040"/>
          </a:xfrm>
          <a:prstGeom prst="rect">
            <a:avLst/>
          </a:prstGeom>
          <a:noFill/>
        </p:spPr>
        <p:txBody>
          <a:bodyPr wrap="square">
            <a:spAutoFit/>
          </a:bodyPr>
          <a:lstStyle/>
          <a:p>
            <a:pPr marL="342900" marR="0" lvl="0" indent="-342900" algn="just">
              <a:lnSpc>
                <a:spcPct val="150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This Interface an LCD with an Arduino. You can easily interface a liquid crystal display with an Arduino to provide a user interface.</a:t>
            </a:r>
          </a:p>
          <a:p>
            <a:pPr marL="342900" marR="0" lvl="0" indent="-342900" algn="just">
              <a:lnSpc>
                <a:spcPct val="150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Liquid </a:t>
            </a:r>
            <a:r>
              <a:rPr lang="en-US" dirty="0">
                <a:latin typeface="Times New Roman" panose="02020603050405020304" pitchFamily="18" charset="0"/>
                <a:ea typeface="Times New Roman" panose="02020603050405020304" pitchFamily="18" charset="0"/>
              </a:rPr>
              <a:t>C</a:t>
            </a:r>
            <a:r>
              <a:rPr lang="en-US" sz="1800" dirty="0">
                <a:effectLst/>
                <a:latin typeface="Times New Roman" panose="02020603050405020304" pitchFamily="18" charset="0"/>
                <a:ea typeface="Times New Roman" panose="02020603050405020304" pitchFamily="18" charset="0"/>
              </a:rPr>
              <a:t>rystal Displays (LCDs) are commonly used to display data in devices such as calculators, microwave  ovens and many other devices.</a:t>
            </a:r>
          </a:p>
        </p:txBody>
      </p:sp>
      <p:pic>
        <p:nvPicPr>
          <p:cNvPr id="2097160" name="Picture 4"/>
          <p:cNvPicPr>
            <a:picLocks/>
          </p:cNvPicPr>
          <p:nvPr/>
        </p:nvPicPr>
        <p:blipFill>
          <a:blip r:embed="rId2" cstate="print"/>
          <a:srcRect l="1945"/>
          <a:stretch>
            <a:fillRect/>
          </a:stretch>
        </p:blipFill>
        <p:spPr bwMode="auto">
          <a:xfrm>
            <a:off x="5257581" y="1868512"/>
            <a:ext cx="3315224" cy="17775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p:txBody>
          <a:bodyPr/>
          <a:lstStyle/>
          <a:p>
            <a:r>
              <a:rPr lang="en-US" b="1" dirty="0"/>
              <a:t>LIGHT EMITTING DIODE</a:t>
            </a:r>
            <a:r>
              <a:rPr lang="en-US" dirty="0"/>
              <a:t>:</a:t>
            </a:r>
          </a:p>
        </p:txBody>
      </p:sp>
      <p:sp>
        <p:nvSpPr>
          <p:cNvPr id="1048627" name="Content Placeholder 2"/>
          <p:cNvSpPr>
            <a:spLocks noGrp="1"/>
          </p:cNvSpPr>
          <p:nvPr>
            <p:ph idx="1"/>
          </p:nvPr>
        </p:nvSpPr>
        <p:spPr>
          <a:xfrm>
            <a:off x="822959" y="1845734"/>
            <a:ext cx="4753459" cy="4023360"/>
          </a:xfrm>
        </p:spPr>
        <p:txBody>
          <a:bodyPr/>
          <a:lstStyle/>
          <a:p>
            <a:pPr marR="0" lvl="0" algn="just">
              <a:lnSpc>
                <a:spcPct val="150000"/>
              </a:lnSpc>
              <a:spcBef>
                <a:spcPts val="0"/>
              </a:spcBef>
              <a:spcAft>
                <a:spcPts val="0"/>
              </a:spcAft>
              <a:buFont typeface="Arial"/>
              <a:buChar char="•"/>
              <a:tabLst>
                <a:tab pos="88900" algn="l"/>
              </a:tabLst>
            </a:pPr>
            <a:r>
              <a:rPr sz="2700" b="0"/>
              <a:t>	A light-emitting diode (LED) is a semiconductor</a:t>
            </a:r>
            <a:endParaRPr lang="zh-CN" altLang="en-US" sz="2700" b="0"/>
          </a:p>
          <a:p>
            <a:pPr marL="0" marR="0" lvl="0" indent="0" algn="just">
              <a:lnSpc>
                <a:spcPct val="150000"/>
              </a:lnSpc>
              <a:spcBef>
                <a:spcPts val="0"/>
              </a:spcBef>
              <a:spcAft>
                <a:spcPts val="0"/>
              </a:spcAft>
              <a:buNone/>
              <a:tabLst>
                <a:tab pos="88900" algn="l"/>
              </a:tabLst>
            </a:pPr>
            <a:r>
              <a:rPr lang="zh-CN" altLang="en-US" sz="2700" b="0"/>
              <a:t>diode that radiates light (electro luminescence) when current passes through it in the forward direction.</a:t>
            </a:r>
          </a:p>
          <a:p>
            <a:pPr marL="0" marR="0" lvl="0" indent="0" algn="just">
              <a:lnSpc>
                <a:spcPct val="150000"/>
              </a:lnSpc>
              <a:spcBef>
                <a:spcPts val="0"/>
              </a:spcBef>
              <a:spcAft>
                <a:spcPts val="0"/>
              </a:spcAft>
              <a:buNone/>
              <a:tabLst>
                <a:tab pos="88900" algn="l"/>
              </a:tabLst>
            </a:pPr>
            <a:endParaRPr lang="zh-CN" altLang="en-US" sz="2700" b="0"/>
          </a:p>
        </p:txBody>
      </p:sp>
      <p:pic>
        <p:nvPicPr>
          <p:cNvPr id="2097162" name="Picture 2097161"/>
          <p:cNvPicPr>
            <a:picLocks/>
          </p:cNvPicPr>
          <p:nvPr/>
        </p:nvPicPr>
        <p:blipFill>
          <a:blip r:embed="rId2"/>
          <a:stretch>
            <a:fillRect/>
          </a:stretch>
        </p:blipFill>
        <p:spPr>
          <a:xfrm>
            <a:off x="5982307" y="1845733"/>
            <a:ext cx="2103921" cy="33323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p:txBody>
          <a:bodyPr/>
          <a:lstStyle/>
          <a:p>
            <a:r>
              <a:rPr lang="en-US" sz="4800" b="1" kern="0" dirty="0">
                <a:effectLst/>
                <a:latin typeface="Times New Roman" panose="02020603050405020304" pitchFamily="18" charset="0"/>
                <a:ea typeface="Times New Roman" panose="02020603050405020304" pitchFamily="18" charset="0"/>
              </a:rPr>
              <a:t>Working</a:t>
            </a:r>
            <a:endParaRPr lang="en-US" dirty="0"/>
          </a:p>
        </p:txBody>
      </p:sp>
      <p:sp>
        <p:nvSpPr>
          <p:cNvPr id="1048607" name="Content Placeholder 2"/>
          <p:cNvSpPr>
            <a:spLocks noGrp="1"/>
          </p:cNvSpPr>
          <p:nvPr>
            <p:ph idx="1"/>
          </p:nvPr>
        </p:nvSpPr>
        <p:spPr>
          <a:xfrm>
            <a:off x="369842" y="1995897"/>
            <a:ext cx="8202658" cy="4023360"/>
          </a:xfrm>
        </p:spPr>
        <p:txBody>
          <a:bodyPr>
            <a:noAutofit/>
          </a:bodyPr>
          <a:lstStyle/>
          <a:p>
            <a:pPr marR="0" lvl="0" algn="just">
              <a:lnSpc>
                <a:spcPct val="150000"/>
              </a:lnSpc>
              <a:spcBef>
                <a:spcPts val="0"/>
              </a:spcBef>
              <a:spcAft>
                <a:spcPts val="0"/>
              </a:spcAft>
              <a:buFont typeface="Arial"/>
              <a:buChar char="•"/>
            </a:pPr>
            <a:r>
              <a:rPr lang="en-US" sz="1800" dirty="0">
                <a:effectLst/>
                <a:latin typeface="Times New Roman" panose="02020603050405020304" pitchFamily="18" charset="0"/>
                <a:ea typeface="Times New Roman" panose="02020603050405020304" pitchFamily="18" charset="0"/>
              </a:rPr>
              <a:t> It uses the piezoelectric sensors. </a:t>
            </a:r>
          </a:p>
          <a:p>
            <a:pPr marR="0" lvl="0" algn="just">
              <a:lnSpc>
                <a:spcPct val="150000"/>
              </a:lnSpc>
              <a:spcBef>
                <a:spcPts val="0"/>
              </a:spcBef>
              <a:spcAft>
                <a:spcPts val="0"/>
              </a:spcAft>
              <a:buFont typeface="Arial"/>
              <a:buChar char="•"/>
            </a:pPr>
            <a:r>
              <a:rPr lang="en-US" sz="1800" dirty="0">
                <a:effectLst/>
                <a:latin typeface="Times New Roman" panose="02020603050405020304" pitchFamily="18" charset="0"/>
                <a:ea typeface="Times New Roman" panose="02020603050405020304" pitchFamily="18" charset="0"/>
              </a:rPr>
              <a:t>To </a:t>
            </a:r>
            <a:r>
              <a:rPr lang="en-US" sz="1800">
                <a:effectLst/>
                <a:latin typeface="Times New Roman" panose="02020603050405020304" pitchFamily="18" charset="0"/>
                <a:ea typeface="Times New Roman" panose="02020603050405020304" pitchFamily="18" charset="0"/>
              </a:rPr>
              <a:t>generate </a:t>
            </a:r>
            <a:r>
              <a:rPr lang="en-IN" sz="1800">
                <a:effectLst/>
                <a:latin typeface="Times New Roman" panose="02020603050405020304" pitchFamily="18" charset="0"/>
                <a:ea typeface="Times New Roman" panose="02020603050405020304" pitchFamily="18" charset="0"/>
              </a:rPr>
              <a:t>a maximum output</a:t>
            </a:r>
            <a:r>
              <a:rPr lang="en-US" sz="180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voltage from footstep the piezo sensors are mounted below the platform</a:t>
            </a:r>
            <a:r>
              <a:rPr lang="en-US" sz="180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R="0" lvl="0" algn="just">
              <a:lnSpc>
                <a:spcPct val="150000"/>
              </a:lnSpc>
              <a:spcBef>
                <a:spcPts val="0"/>
              </a:spcBef>
              <a:spcAft>
                <a:spcPts val="0"/>
              </a:spcAft>
              <a:buFont typeface="Arial"/>
              <a:buChar char="•"/>
            </a:pPr>
            <a:r>
              <a:rPr lang="en-US" sz="1800" dirty="0">
                <a:effectLst/>
                <a:latin typeface="Times New Roman" panose="02020603050405020304" pitchFamily="18" charset="0"/>
                <a:ea typeface="Times New Roman" panose="02020603050405020304" pitchFamily="18" charset="0"/>
              </a:rPr>
              <a:t>This is then forwarded to our monitoring circuitry. </a:t>
            </a:r>
          </a:p>
          <a:p>
            <a:pPr marR="0" lvl="0" algn="just">
              <a:lnSpc>
                <a:spcPct val="150000"/>
              </a:lnSpc>
              <a:spcBef>
                <a:spcPts val="0"/>
              </a:spcBef>
              <a:spcAft>
                <a:spcPts val="0"/>
              </a:spcAft>
              <a:buFont typeface="Arial"/>
              <a:buChar char="•"/>
            </a:pPr>
            <a:r>
              <a:rPr lang="en-US" sz="1800" dirty="0">
                <a:effectLst/>
                <a:latin typeface="Times New Roman" panose="02020603050405020304" pitchFamily="18" charset="0"/>
                <a:ea typeface="Times New Roman" panose="02020603050405020304" pitchFamily="18" charset="0"/>
              </a:rPr>
              <a:t>The circuit is the microcontroller based monitoring circuit that allows users to monitor the charges and voltage a connected battery to it and this power source has many applications. </a:t>
            </a:r>
          </a:p>
          <a:p>
            <a:pPr marR="0" lvl="0" algn="just">
              <a:lnSpc>
                <a:spcPct val="150000"/>
              </a:lnSpc>
              <a:spcBef>
                <a:spcPts val="0"/>
              </a:spcBef>
              <a:spcAft>
                <a:spcPts val="0"/>
              </a:spcAft>
              <a:buFont typeface="Arial"/>
              <a:buChar char="•"/>
            </a:pPr>
            <a:r>
              <a:rPr lang="en-US" sz="1800" dirty="0">
                <a:effectLst/>
                <a:latin typeface="Times New Roman" panose="02020603050405020304" pitchFamily="18" charset="0"/>
                <a:ea typeface="Times New Roman" panose="02020603050405020304" pitchFamily="18" charset="0"/>
              </a:rPr>
              <a:t>It also displays the charge generated by our footstep and displays on an LCD. </a:t>
            </a:r>
          </a:p>
          <a:p>
            <a:pPr marR="0" lvl="0" algn="just">
              <a:lnSpc>
                <a:spcPct val="150000"/>
              </a:lnSpc>
              <a:spcBef>
                <a:spcPts val="0"/>
              </a:spcBef>
              <a:spcAft>
                <a:spcPts val="0"/>
              </a:spcAft>
              <a:buFont typeface="Arial"/>
              <a:buChar char="•"/>
            </a:pPr>
            <a:r>
              <a:rPr lang="en-US" sz="1800" dirty="0">
                <a:effectLst/>
                <a:latin typeface="Times New Roman" panose="02020603050405020304" pitchFamily="18" charset="0"/>
                <a:ea typeface="Times New Roman" panose="02020603050405020304" pitchFamily="18" charset="0"/>
              </a:rPr>
              <a:t>Also, it consists of a USB mobile phone charging point where a user may it Connect cables to charge the mobile phone from the battery Charge. </a:t>
            </a:r>
          </a:p>
          <a:p>
            <a:pPr marL="0" marR="0" lvl="0" indent="0" algn="just">
              <a:lnSpc>
                <a:spcPct val="150000"/>
              </a:lnSpc>
              <a:spcBef>
                <a:spcPts val="0"/>
              </a:spcBef>
              <a:spcAft>
                <a:spcPts val="0"/>
              </a:spcAft>
              <a:buNone/>
            </a:pPr>
            <a:r>
              <a:rPr lang="en-US" sz="180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FF91F9-8E88-E54D-B910-08E75DB55B7D}"/>
              </a:ext>
            </a:extLst>
          </p:cNvPr>
          <p:cNvSpPr>
            <a:spLocks noGrp="1"/>
          </p:cNvSpPr>
          <p:nvPr>
            <p:ph idx="1"/>
          </p:nvPr>
        </p:nvSpPr>
        <p:spPr>
          <a:xfrm>
            <a:off x="571500" y="1796143"/>
            <a:ext cx="7756071" cy="4191000"/>
          </a:xfrm>
        </p:spPr>
        <p:txBody>
          <a:bodyPr>
            <a:normAutofit lnSpcReduction="10000"/>
          </a:bodyPr>
          <a:lstStyle/>
          <a:p>
            <a:pPr marL="0" indent="0">
              <a:buNone/>
            </a:pPr>
            <a:r>
              <a:rPr lang="en-IN"/>
              <a:t>•The current is distributed using (radio-frequency Identification) RFID cards so that only an authorized person Can use the generator for charging.
 •Thus we charge a Battery using power from footsteps, display it on LCD using a Microcontroller circuit and allow for mobile charging Through the setup.
 •The main controlling part of the whole system is Atmega328 Micro controller. 
•In this project Piezo sensors, RFID reader and tags, LCD are interfaced to micro controller section. Micro controller reads the values from the piezo sensors.
 •The  energy from the sensors is stored by using battery, and it is helpful to charge the mobile</a:t>
            </a:r>
            <a:endParaRPr lang="en-US"/>
          </a:p>
        </p:txBody>
      </p:sp>
    </p:spTree>
    <p:extLst>
      <p:ext uri="{BB962C8B-B14F-4D97-AF65-F5344CB8AC3E}">
        <p14:creationId xmlns:p14="http://schemas.microsoft.com/office/powerpoint/2010/main" val="65970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048623"/>
          <p:cNvSpPr>
            <a:spLocks noGrp="1"/>
          </p:cNvSpPr>
          <p:nvPr>
            <p:ph type="title"/>
          </p:nvPr>
        </p:nvSpPr>
        <p:spPr/>
        <p:txBody>
          <a:bodyPr/>
          <a:lstStyle/>
          <a:p>
            <a:pPr algn="l"/>
            <a:r>
              <a:rPr lang="en-US" b="1"/>
              <a:t>Advantages:</a:t>
            </a:r>
            <a:endParaRPr lang="en-GB" b="1"/>
          </a:p>
        </p:txBody>
      </p:sp>
      <p:sp>
        <p:nvSpPr>
          <p:cNvPr id="1048625" name="Content Placeholder 1048624"/>
          <p:cNvSpPr>
            <a:spLocks noGrp="1"/>
          </p:cNvSpPr>
          <p:nvPr>
            <p:ph idx="1"/>
          </p:nvPr>
        </p:nvSpPr>
        <p:spPr>
          <a:xfrm>
            <a:off x="931816" y="1954591"/>
            <a:ext cx="7543801" cy="3542695"/>
          </a:xfrm>
        </p:spPr>
        <p:txBody>
          <a:bodyPr>
            <a:normAutofit fontScale="92500" lnSpcReduction="10000"/>
          </a:bodyPr>
          <a:lstStyle/>
          <a:p>
            <a:pPr>
              <a:buFont typeface="Arial"/>
              <a:buChar char="•"/>
            </a:pPr>
            <a:r>
              <a:rPr lang="en-GB" sz="2400" b="0"/>
              <a:t>Helps in renewable energy generation.</a:t>
            </a:r>
          </a:p>
          <a:p>
            <a:pPr>
              <a:buFont typeface="Arial"/>
              <a:buChar char="•"/>
            </a:pPr>
            <a:r>
              <a:rPr lang="en-GB" sz="2400" b="0"/>
              <a:t>Storing of piezo sensor.</a:t>
            </a:r>
          </a:p>
          <a:p>
            <a:pPr>
              <a:buFont typeface="Arial"/>
              <a:buChar char="•"/>
            </a:pPr>
            <a:r>
              <a:rPr lang="en-GB" sz="2400" b="0"/>
              <a:t>Charging of the mobile.</a:t>
            </a:r>
          </a:p>
          <a:p>
            <a:pPr>
              <a:buFont typeface="Arial"/>
              <a:buChar char="•"/>
            </a:pPr>
            <a:r>
              <a:rPr lang="en-GB" sz="2400" b="0"/>
              <a:t>RFID based authorized person detection</a:t>
            </a:r>
          </a:p>
          <a:p>
            <a:pPr>
              <a:buFont typeface="Arial"/>
              <a:buChar char="•"/>
            </a:pPr>
            <a:r>
              <a:rPr lang="en-GB" sz="2400" b="0"/>
              <a:t>Visual display onto the LCD</a:t>
            </a:r>
          </a:p>
          <a:p>
            <a:pPr>
              <a:buFont typeface="Arial"/>
              <a:buChar char="•"/>
            </a:pPr>
            <a:r>
              <a:rPr lang="en-GB" sz="2400" b="0"/>
              <a:t>Efficient and low-cost design.</a:t>
            </a:r>
          </a:p>
          <a:p>
            <a:pPr>
              <a:buFont typeface="Arial"/>
              <a:buChar char="•"/>
            </a:pPr>
            <a:r>
              <a:rPr lang="en-GB" sz="2400" b="0"/>
              <a:t>Low power consumption.</a:t>
            </a:r>
          </a:p>
          <a:p>
            <a:pPr>
              <a:buFont typeface="Arial"/>
              <a:buChar char="•"/>
            </a:pPr>
            <a:r>
              <a:rPr lang="en-GB" sz="2400" b="0"/>
              <a:t>Easy to operate.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a:xfrm>
            <a:off x="731521" y="922020"/>
            <a:ext cx="7635240" cy="815341"/>
          </a:xfrm>
        </p:spPr>
        <p:txBody>
          <a:bodyPr>
            <a:normAutofit/>
          </a:bodyPr>
          <a:lstStyle/>
          <a:p>
            <a:r>
              <a:rPr lang="en-IN" b="1" dirty="0"/>
              <a:t>Disadvantages</a:t>
            </a:r>
            <a:r>
              <a:rPr lang="en-US" b="1" dirty="0"/>
              <a:t>:</a:t>
            </a:r>
            <a:endParaRPr lang="en-IN" b="1" dirty="0"/>
          </a:p>
        </p:txBody>
      </p:sp>
      <p:sp>
        <p:nvSpPr>
          <p:cNvPr id="1048629" name="TextBox 3"/>
          <p:cNvSpPr txBox="1"/>
          <p:nvPr/>
        </p:nvSpPr>
        <p:spPr>
          <a:xfrm>
            <a:off x="611053" y="2372360"/>
            <a:ext cx="8261948" cy="1056640"/>
          </a:xfrm>
          <a:prstGeom prst="rect">
            <a:avLst/>
          </a:prstGeom>
          <a:noFill/>
        </p:spPr>
        <p:txBody>
          <a:bodyPr wrap="square">
            <a:spAutoFit/>
          </a:bodyPr>
          <a:lstStyle/>
          <a:p>
            <a:pPr marL="457200" marR="1944370" lvl="0" indent="-457200" algn="just" fontAlgn="base">
              <a:lnSpc>
                <a:spcPct val="95000"/>
              </a:lnSpc>
              <a:spcAft>
                <a:spcPts val="1030"/>
              </a:spcAft>
              <a:buClr>
                <a:srgbClr val="000000"/>
              </a:buClr>
              <a:buSzPts val="2000"/>
              <a:buFont typeface="Arial"/>
              <a:buChar char="•"/>
            </a:pPr>
            <a:r>
              <a:rPr sz="3300"/>
              <a:t>This system requires periodic monitoring and maintenance.</a:t>
            </a:r>
            <a:endParaRPr lang="zh-CN" altLang="en-US" sz="33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14B34-6E19-1F48-A5BE-4CAB496CBBCE}"/>
              </a:ext>
            </a:extLst>
          </p:cNvPr>
          <p:cNvSpPr>
            <a:spLocks noGrp="1"/>
          </p:cNvSpPr>
          <p:nvPr>
            <p:ph type="title"/>
          </p:nvPr>
        </p:nvSpPr>
        <p:spPr/>
        <p:txBody>
          <a:bodyPr/>
          <a:lstStyle/>
          <a:p>
            <a:r>
              <a:rPr lang="en-IN" b="1"/>
              <a:t>Applications</a:t>
            </a:r>
            <a:endParaRPr lang="en-US" b="1"/>
          </a:p>
        </p:txBody>
      </p:sp>
      <p:sp>
        <p:nvSpPr>
          <p:cNvPr id="3" name="TextBox 2">
            <a:extLst>
              <a:ext uri="{FF2B5EF4-FFF2-40B4-BE49-F238E27FC236}">
                <a16:creationId xmlns:a16="http://schemas.microsoft.com/office/drawing/2014/main" id="{4FF29E5D-0900-4848-A002-8673901D3B3B}"/>
              </a:ext>
            </a:extLst>
          </p:cNvPr>
          <p:cNvSpPr txBox="1"/>
          <p:nvPr/>
        </p:nvSpPr>
        <p:spPr>
          <a:xfrm>
            <a:off x="1034143" y="2514599"/>
            <a:ext cx="7332617" cy="2585323"/>
          </a:xfrm>
          <a:prstGeom prst="rect">
            <a:avLst/>
          </a:prstGeom>
          <a:noFill/>
        </p:spPr>
        <p:txBody>
          <a:bodyPr wrap="square" rtlCol="0">
            <a:spAutoFit/>
          </a:bodyPr>
          <a:lstStyle/>
          <a:p>
            <a:pPr marL="285750" indent="-285750" algn="l">
              <a:buFont typeface="Arial" panose="020B0604020202020204" pitchFamily="34" charset="0"/>
              <a:buChar char="•"/>
            </a:pPr>
            <a:r>
              <a:rPr lang="en-IN" sz="2400"/>
              <a:t>This system can be installed at homes ,schools,  colleges.</a:t>
            </a:r>
          </a:p>
          <a:p>
            <a:pPr marL="285750" indent="-285750" algn="l">
              <a:buFont typeface="Arial" panose="020B0604020202020204" pitchFamily="34" charset="0"/>
              <a:buChar char="•"/>
            </a:pPr>
            <a:r>
              <a:rPr lang="en-IN" sz="2400"/>
              <a:t>Crowded areas like railway stations, bus stations, airports.</a:t>
            </a:r>
          </a:p>
          <a:p>
            <a:pPr marL="285750" indent="-285750" algn="l">
              <a:buFont typeface="Arial" panose="020B0604020202020204" pitchFamily="34" charset="0"/>
              <a:buChar char="•"/>
            </a:pPr>
            <a:r>
              <a:rPr lang="en-IN" sz="2400"/>
              <a:t>Also at busy footpaths like markets,malls.</a:t>
            </a:r>
          </a:p>
          <a:p>
            <a:pPr marL="285750" indent="-285750" algn="l">
              <a:buFont typeface="Arial" panose="020B0604020202020204" pitchFamily="34" charset="0"/>
              <a:buChar char="•"/>
            </a:pPr>
            <a:r>
              <a:rPr lang="en-IN" sz="2400"/>
              <a:t>Moreover in music halls, auditoriums etc.</a:t>
            </a:r>
          </a:p>
          <a:p>
            <a:pPr algn="l"/>
            <a:endParaRPr lang="en-US"/>
          </a:p>
        </p:txBody>
      </p:sp>
    </p:spTree>
    <p:extLst>
      <p:ext uri="{BB962C8B-B14F-4D97-AF65-F5344CB8AC3E}">
        <p14:creationId xmlns:p14="http://schemas.microsoft.com/office/powerpoint/2010/main" val="266183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p:cNvSpPr>
          <p:nvPr>
            <p:ph type="title"/>
          </p:nvPr>
        </p:nvSpPr>
        <p:spPr/>
        <p:txBody>
          <a:bodyPr/>
          <a:lstStyle/>
          <a:p>
            <a:r>
              <a:rPr lang="en-IN" b="1">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1048631" name="TextBox 3"/>
          <p:cNvSpPr txBox="1"/>
          <p:nvPr/>
        </p:nvSpPr>
        <p:spPr>
          <a:xfrm>
            <a:off x="612321" y="1941468"/>
            <a:ext cx="8313965" cy="4520148"/>
          </a:xfrm>
          <a:prstGeom prst="rect">
            <a:avLst/>
          </a:prstGeom>
          <a:noFill/>
        </p:spPr>
        <p:txBody>
          <a:bodyPr wrap="square">
            <a:spAutoFit/>
          </a:bodyPr>
          <a:lstStyle/>
          <a:p>
            <a:r>
              <a:rPr lang="en-US" sz="1800">
                <a:solidFill>
                  <a:srgbClr val="000000"/>
                </a:solidFill>
                <a:effectLst/>
                <a:latin typeface="Times New Roman" panose="02020603050405020304" pitchFamily="18" charset="0"/>
                <a:ea typeface="Times New Roman" panose="02020603050405020304" pitchFamily="18" charset="0"/>
              </a:rPr>
              <a:t>[1] Manish Bhupathi, ShahramMoradpour, "RFID Field Guide -Developing Radio Frequency Identification Systems", Prentice Hall, 2005, pp 7-9, 16-225, 160,231. </a:t>
            </a:r>
            <a:endParaRPr lang="en-IN" sz="1800">
              <a:solidFill>
                <a:srgbClr val="000000"/>
              </a:solidFill>
              <a:effectLst/>
              <a:latin typeface="Times New Roman" panose="02020603050405020304" pitchFamily="18" charset="0"/>
              <a:ea typeface="Times New Roman" panose="02020603050405020304" pitchFamily="18" charset="0"/>
            </a:endParaRPr>
          </a:p>
          <a:p>
            <a:r>
              <a:rPr lang="en-US" sz="1800">
                <a:solidFill>
                  <a:srgbClr val="000000"/>
                </a:solidFill>
                <a:effectLst/>
                <a:latin typeface="Times New Roman" panose="02020603050405020304" pitchFamily="18" charset="0"/>
                <a:ea typeface="Times New Roman" panose="02020603050405020304" pitchFamily="18" charset="0"/>
              </a:rPr>
              <a:t> </a:t>
            </a:r>
            <a:endParaRPr lang="en-IN" sz="1800">
              <a:solidFill>
                <a:srgbClr val="000000"/>
              </a:solidFill>
              <a:effectLst/>
              <a:latin typeface="Times New Roman" panose="02020603050405020304" pitchFamily="18" charset="0"/>
              <a:ea typeface="Times New Roman" panose="02020603050405020304" pitchFamily="18" charset="0"/>
            </a:endParaRPr>
          </a:p>
          <a:p>
            <a:r>
              <a:rPr lang="en-US" sz="1800">
                <a:solidFill>
                  <a:srgbClr val="000000"/>
                </a:solidFill>
                <a:effectLst/>
                <a:latin typeface="Times New Roman" panose="02020603050405020304" pitchFamily="18" charset="0"/>
                <a:ea typeface="Times New Roman" panose="02020603050405020304" pitchFamily="18" charset="0"/>
              </a:rPr>
              <a:t>[2] Sewon Oh, Joosang Park, Yongioon Lee, "RFID-based Middleware System for Automatic Identification", IEEE International Conference on Service Operations and Logistics, and Information, 2005. </a:t>
            </a:r>
            <a:endParaRPr lang="en-IN" sz="1800">
              <a:solidFill>
                <a:srgbClr val="000000"/>
              </a:solidFill>
              <a:effectLst/>
              <a:latin typeface="Times New Roman" panose="02020603050405020304" pitchFamily="18" charset="0"/>
              <a:ea typeface="Times New Roman" panose="02020603050405020304" pitchFamily="18" charset="0"/>
            </a:endParaRPr>
          </a:p>
          <a:p>
            <a:r>
              <a:rPr lang="en-US" sz="1800">
                <a:solidFill>
                  <a:srgbClr val="000000"/>
                </a:solidFill>
                <a:effectLst/>
                <a:latin typeface="Times New Roman" panose="02020603050405020304" pitchFamily="18" charset="0"/>
                <a:ea typeface="Times New Roman" panose="02020603050405020304" pitchFamily="18" charset="0"/>
              </a:rPr>
              <a:t> </a:t>
            </a:r>
            <a:endParaRPr lang="en-IN" sz="1800">
              <a:solidFill>
                <a:srgbClr val="000000"/>
              </a:solidFill>
              <a:effectLst/>
              <a:latin typeface="Times New Roman" panose="02020603050405020304" pitchFamily="18" charset="0"/>
              <a:ea typeface="Times New Roman" panose="02020603050405020304" pitchFamily="18" charset="0"/>
            </a:endParaRPr>
          </a:p>
          <a:p>
            <a:r>
              <a:rPr lang="en-US" sz="1800">
                <a:solidFill>
                  <a:srgbClr val="000000"/>
                </a:solidFill>
                <a:effectLst/>
                <a:latin typeface="Times New Roman" panose="02020603050405020304" pitchFamily="18" charset="0"/>
                <a:ea typeface="Times New Roman" panose="02020603050405020304" pitchFamily="18" charset="0"/>
              </a:rPr>
              <a:t>[3] Shi-Cho Cha Kuan-Ju Huang Hsiang-Meng Chang, " An Efficient and Flexible Way to Protect Privacy in RFID EnvironmentwithLicenses",IEEEInternationalConference RFID, April16-17,2008. </a:t>
            </a:r>
            <a:endParaRPr lang="en-IN" sz="1800">
              <a:solidFill>
                <a:srgbClr val="000000"/>
              </a:solidFill>
              <a:effectLst/>
              <a:latin typeface="Times New Roman" panose="02020603050405020304" pitchFamily="18" charset="0"/>
              <a:ea typeface="Times New Roman" panose="02020603050405020304" pitchFamily="18" charset="0"/>
            </a:endParaRPr>
          </a:p>
          <a:p>
            <a:r>
              <a:rPr lang="en-US" sz="1800">
                <a:solidFill>
                  <a:srgbClr val="000000"/>
                </a:solidFill>
                <a:effectLst/>
                <a:latin typeface="Times New Roman" panose="02020603050405020304" pitchFamily="18" charset="0"/>
                <a:ea typeface="Times New Roman" panose="02020603050405020304" pitchFamily="18" charset="0"/>
              </a:rPr>
              <a:t> </a:t>
            </a:r>
            <a:endParaRPr lang="en-IN" sz="1800">
              <a:solidFill>
                <a:srgbClr val="000000"/>
              </a:solidFill>
              <a:effectLst/>
              <a:latin typeface="Times New Roman" panose="02020603050405020304" pitchFamily="18" charset="0"/>
              <a:ea typeface="Times New Roman" panose="02020603050405020304" pitchFamily="18" charset="0"/>
            </a:endParaRPr>
          </a:p>
          <a:p>
            <a:r>
              <a:rPr lang="en-US" sz="1800">
                <a:solidFill>
                  <a:srgbClr val="000000"/>
                </a:solidFill>
                <a:effectLst/>
                <a:latin typeface="Times New Roman" panose="02020603050405020304" pitchFamily="18" charset="0"/>
                <a:ea typeface="Times New Roman" panose="02020603050405020304" pitchFamily="18" charset="0"/>
              </a:rPr>
              <a:t>[4] Raj Bridgelall, Senior Member, IEEE, " Introducing a Micro wireless architecture for Business Activity Sensing", </a:t>
            </a:r>
            <a:endParaRPr lang="en-IN" sz="1800">
              <a:solidFill>
                <a:srgbClr val="000000"/>
              </a:solidFill>
              <a:effectLst/>
              <a:latin typeface="Times New Roman" panose="02020603050405020304" pitchFamily="18" charset="0"/>
              <a:ea typeface="Times New Roman" panose="02020603050405020304" pitchFamily="18" charset="0"/>
            </a:endParaRPr>
          </a:p>
          <a:p>
            <a:r>
              <a:rPr lang="en-US" sz="1800">
                <a:solidFill>
                  <a:srgbClr val="000000"/>
                </a:solidFill>
                <a:effectLst/>
                <a:latin typeface="Times New Roman" panose="02020603050405020304" pitchFamily="18" charset="0"/>
                <a:ea typeface="Times New Roman" panose="02020603050405020304" pitchFamily="18" charset="0"/>
              </a:rPr>
              <a:t>IEEE International Conference RFID, April 16-17,2008 </a:t>
            </a:r>
            <a:endParaRPr lang="en-IN" sz="1800">
              <a:solidFill>
                <a:srgbClr val="000000"/>
              </a:solidFill>
              <a:effectLst/>
              <a:latin typeface="Times New Roman" panose="02020603050405020304" pitchFamily="18" charset="0"/>
              <a:ea typeface="Times New Roman" panose="02020603050405020304" pitchFamily="18" charset="0"/>
            </a:endParaRPr>
          </a:p>
          <a:p>
            <a:endParaRPr lang="en-IN" sz="1800">
              <a:solidFill>
                <a:srgbClr val="000000"/>
              </a:solidFill>
              <a:effectLst/>
              <a:latin typeface="Times New Roman" panose="02020603050405020304" pitchFamily="18" charset="0"/>
              <a:ea typeface="Times New Roman" panose="02020603050405020304" pitchFamily="18" charset="0"/>
            </a:endParaRPr>
          </a:p>
          <a:p>
            <a:pPr marR="57785" lvl="0" algn="just" fontAlgn="base">
              <a:lnSpc>
                <a:spcPct val="102000"/>
              </a:lnSpc>
              <a:spcAft>
                <a:spcPts val="175"/>
              </a:spcAft>
              <a:buClr>
                <a:srgbClr val="000000"/>
              </a:buClr>
              <a:buSzPts val="1400"/>
            </a:pPr>
            <a:endParaRPr lang="en-IN"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itle 1"/>
          <p:cNvSpPr>
            <a:spLocks noGrp="1"/>
          </p:cNvSpPr>
          <p:nvPr>
            <p:ph type="title"/>
          </p:nvPr>
        </p:nvSpPr>
        <p:spPr>
          <a:xfrm>
            <a:off x="800100" y="1978243"/>
            <a:ext cx="7543800" cy="1450757"/>
          </a:xfrm>
        </p:spPr>
        <p:txBody>
          <a:bodyPr>
            <a:normAutofit/>
          </a:bodyPr>
          <a:lstStyle/>
          <a:p>
            <a:pPr algn="ctr"/>
            <a:r>
              <a:rPr lang="en-US" sz="6600" b="1"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normAutofit/>
          </a:bodyPr>
          <a:lstStyle/>
          <a:p>
            <a:pPr marL="0" marR="0">
              <a:spcBef>
                <a:spcPts val="0"/>
              </a:spcBef>
              <a:spcAft>
                <a:spcPts val="0"/>
              </a:spcAft>
            </a:pPr>
            <a:r>
              <a:rPr lang="en-US" b="1" kern="0" dirty="0">
                <a:effectLst/>
                <a:latin typeface="Times New Roman" panose="02020603050405020304" pitchFamily="18" charset="0"/>
                <a:ea typeface="Times New Roman" panose="02020603050405020304" pitchFamily="18" charset="0"/>
              </a:rPr>
              <a:t>Objective</a:t>
            </a:r>
          </a:p>
        </p:txBody>
      </p:sp>
      <p:sp>
        <p:nvSpPr>
          <p:cNvPr id="1048600" name="Content Placeholder 2"/>
          <p:cNvSpPr>
            <a:spLocks noGrp="1"/>
          </p:cNvSpPr>
          <p:nvPr>
            <p:ph idx="1"/>
          </p:nvPr>
        </p:nvSpPr>
        <p:spPr/>
        <p:txBody>
          <a:bodyPr/>
          <a:lstStyle/>
          <a:p>
            <a:pPr marR="0" lvl="0" algn="just">
              <a:lnSpc>
                <a:spcPct val="115000"/>
              </a:lnSpc>
              <a:spcBef>
                <a:spcPts val="0"/>
              </a:spcBef>
              <a:spcAft>
                <a:spcPts val="1000"/>
              </a:spcAft>
              <a:buFont typeface="Arial"/>
              <a:buChar char="•"/>
            </a:pPr>
            <a:r>
              <a:t> Day by day, the population of the country is increasing and the requirement of the power is also increasing.</a:t>
            </a:r>
            <a:endParaRPr lang="zh-CN" altLang="en-US"/>
          </a:p>
          <a:p>
            <a:pPr marR="0" lvl="0" algn="just">
              <a:lnSpc>
                <a:spcPct val="115000"/>
              </a:lnSpc>
              <a:spcBef>
                <a:spcPts val="0"/>
              </a:spcBef>
              <a:spcAft>
                <a:spcPts val="1000"/>
              </a:spcAft>
              <a:buFont typeface="Arial"/>
              <a:buChar char="•"/>
            </a:pPr>
            <a:r>
              <a:t> At the same time the wastage of energy is also increasing in many ways. </a:t>
            </a:r>
            <a:endParaRPr lang="zh-CN" altLang="en-US"/>
          </a:p>
          <a:p>
            <a:pPr marR="0" lvl="0" algn="just">
              <a:lnSpc>
                <a:spcPct val="115000"/>
              </a:lnSpc>
              <a:spcBef>
                <a:spcPts val="0"/>
              </a:spcBef>
              <a:spcAft>
                <a:spcPts val="1000"/>
              </a:spcAft>
              <a:buFont typeface="Arial"/>
              <a:buChar char="•"/>
            </a:pPr>
            <a:r>
              <a:t>So, reforming this energy back to usable form is the major solution. </a:t>
            </a:r>
            <a:endParaRPr lang="zh-CN" altLang="en-US"/>
          </a:p>
          <a:p>
            <a:pPr marR="0" lvl="0" algn="just">
              <a:lnSpc>
                <a:spcPct val="115000"/>
              </a:lnSpc>
              <a:spcBef>
                <a:spcPts val="0"/>
              </a:spcBef>
              <a:spcAft>
                <a:spcPts val="1000"/>
              </a:spcAft>
              <a:buFont typeface="Arial"/>
              <a:buChar char="•"/>
            </a:pPr>
            <a:r>
              <a:t>So, in this footstep power generation project, we are generating power with the help of human’s footsteps either by walking or running.</a:t>
            </a: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a:xfrm>
            <a:off x="822960" y="267944"/>
            <a:ext cx="7543800" cy="1450757"/>
          </a:xfrm>
        </p:spPr>
        <p:txBody>
          <a:bodyPr>
            <a:normAutofit/>
          </a:bodyPr>
          <a:lstStyle/>
          <a:p>
            <a:pPr marL="0" marR="0">
              <a:lnSpc>
                <a:spcPct val="150000"/>
              </a:lnSpc>
              <a:spcBef>
                <a:spcPts val="0"/>
              </a:spcBef>
              <a:spcAft>
                <a:spcPts val="0"/>
              </a:spcAft>
            </a:pPr>
            <a:r>
              <a:rPr lang="en-US" sz="4900" b="1" dirty="0">
                <a:effectLst/>
                <a:latin typeface="Times New Roman" panose="02020603050405020304" pitchFamily="18" charset="0"/>
                <a:ea typeface="Times New Roman" panose="02020603050405020304" pitchFamily="18" charset="0"/>
              </a:rPr>
              <a:t>Major components:</a:t>
            </a:r>
          </a:p>
        </p:txBody>
      </p:sp>
      <p:sp>
        <p:nvSpPr>
          <p:cNvPr id="1048605" name="Content Placeholder 2"/>
          <p:cNvSpPr>
            <a:spLocks noGrp="1"/>
          </p:cNvSpPr>
          <p:nvPr>
            <p:ph idx="1"/>
          </p:nvPr>
        </p:nvSpPr>
        <p:spPr>
          <a:xfrm>
            <a:off x="959294" y="1718701"/>
            <a:ext cx="7666544" cy="4402759"/>
          </a:xfrm>
        </p:spPr>
        <p:txBody>
          <a:bodyPr>
            <a:normAutofit/>
          </a:bodyPr>
          <a:lstStyle/>
          <a:p>
            <a:pPr marL="457200" marR="0" lvl="0" indent="-457200">
              <a:lnSpc>
                <a:spcPct val="150000"/>
              </a:lnSpc>
              <a:spcBef>
                <a:spcPts val="0"/>
              </a:spcBef>
              <a:spcAft>
                <a:spcPts val="0"/>
              </a:spcAft>
              <a:buFont typeface="+mj-lt"/>
              <a:buAutoNum type="arabicPeriod"/>
            </a:pPr>
            <a:r>
              <a:rPr lang="zh-CN" altLang="en-US" sz="2500" b="1"/>
              <a:t>Battery</a:t>
            </a:r>
          </a:p>
          <a:p>
            <a:pPr marL="457200" marR="0" lvl="0" indent="-457200">
              <a:lnSpc>
                <a:spcPct val="150000"/>
              </a:lnSpc>
              <a:spcBef>
                <a:spcPts val="0"/>
              </a:spcBef>
              <a:spcAft>
                <a:spcPts val="0"/>
              </a:spcAft>
              <a:buFont typeface="+mj-lt"/>
              <a:buAutoNum type="arabicPeriod"/>
            </a:pPr>
            <a:r>
              <a:rPr lang="zh-CN" altLang="en-US" sz="2500" b="1"/>
              <a:t>Micro controller</a:t>
            </a:r>
          </a:p>
          <a:p>
            <a:pPr marL="457200" marR="0" lvl="0" indent="-457200">
              <a:lnSpc>
                <a:spcPct val="150000"/>
              </a:lnSpc>
              <a:spcBef>
                <a:spcPts val="0"/>
              </a:spcBef>
              <a:spcAft>
                <a:spcPts val="0"/>
              </a:spcAft>
              <a:buFont typeface="+mj-lt"/>
              <a:buAutoNum type="arabicPeriod"/>
            </a:pPr>
            <a:r>
              <a:rPr lang="zh-CN" altLang="en-US" sz="2500" b="1"/>
              <a:t>Piezo sensors</a:t>
            </a:r>
          </a:p>
          <a:p>
            <a:pPr marL="457200" marR="0" lvl="0" indent="-457200">
              <a:lnSpc>
                <a:spcPct val="150000"/>
              </a:lnSpc>
              <a:spcBef>
                <a:spcPts val="0"/>
              </a:spcBef>
              <a:spcAft>
                <a:spcPts val="0"/>
              </a:spcAft>
              <a:buFont typeface="+mj-lt"/>
              <a:buAutoNum type="arabicPeriod"/>
            </a:pPr>
            <a:r>
              <a:rPr lang="zh-CN" altLang="en-US" sz="2500" b="1"/>
              <a:t>Charging circuit</a:t>
            </a:r>
          </a:p>
          <a:p>
            <a:pPr marL="457200" marR="0" lvl="0" indent="-457200">
              <a:lnSpc>
                <a:spcPct val="150000"/>
              </a:lnSpc>
              <a:spcBef>
                <a:spcPts val="0"/>
              </a:spcBef>
              <a:spcAft>
                <a:spcPts val="0"/>
              </a:spcAft>
              <a:buFont typeface="+mj-lt"/>
              <a:buAutoNum type="arabicPeriod"/>
            </a:pPr>
            <a:r>
              <a:rPr lang="zh-CN" altLang="en-US" sz="2500" b="1"/>
              <a:t>LCD</a:t>
            </a:r>
          </a:p>
          <a:p>
            <a:pPr marL="457200" marR="0" lvl="0" indent="-457200">
              <a:lnSpc>
                <a:spcPct val="150000"/>
              </a:lnSpc>
              <a:spcBef>
                <a:spcPts val="0"/>
              </a:spcBef>
              <a:spcAft>
                <a:spcPts val="0"/>
              </a:spcAft>
              <a:buFont typeface="+mj-lt"/>
              <a:buAutoNum type="arabicPeriod"/>
            </a:pPr>
            <a:r>
              <a:rPr lang="zh-CN" altLang="en-US" sz="2500" b="1"/>
              <a:t>RFID module</a:t>
            </a:r>
          </a:p>
          <a:p>
            <a:pPr marL="457200" marR="0" lvl="0" indent="-457200">
              <a:lnSpc>
                <a:spcPct val="150000"/>
              </a:lnSpc>
              <a:spcBef>
                <a:spcPts val="0"/>
              </a:spcBef>
              <a:spcAft>
                <a:spcPts val="0"/>
              </a:spcAft>
              <a:buFont typeface="+mj-lt"/>
              <a:buAutoNum type="arabicPeriod"/>
            </a:pPr>
            <a:r>
              <a:rPr lang="zh-CN" altLang="en-US" sz="2500" b="1"/>
              <a:t>LED</a:t>
            </a:r>
          </a:p>
          <a:p>
            <a:pPr marL="457200" marR="0" lvl="0" indent="-457200">
              <a:lnSpc>
                <a:spcPct val="150000"/>
              </a:lnSpc>
              <a:spcBef>
                <a:spcPts val="0"/>
              </a:spcBef>
              <a:spcAft>
                <a:spcPts val="0"/>
              </a:spcAft>
              <a:buFont typeface="+mj-lt"/>
              <a:buAutoNum type="arabicPeriod"/>
            </a:pPr>
            <a:endParaRPr lang="zh-CN" altLang="en-US" sz="2500" b="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1577993" y="-427656"/>
            <a:ext cx="5243447" cy="1537766"/>
          </a:xfrm>
        </p:spPr>
        <p:txBody>
          <a:bodyPr>
            <a:noAutofit/>
          </a:bodyPr>
          <a:lstStyle/>
          <a:p>
            <a:pPr marL="0" marR="0">
              <a:lnSpc>
                <a:spcPct val="150000"/>
              </a:lnSpc>
              <a:spcBef>
                <a:spcPts val="0"/>
              </a:spcBef>
              <a:spcAft>
                <a:spcPts val="0"/>
              </a:spcAft>
            </a:pPr>
            <a:br>
              <a:rPr lang="en-US" b="1" kern="0" dirty="0">
                <a:effectLst/>
                <a:latin typeface="Times New Roman" panose="02020603050405020304" pitchFamily="18" charset="0"/>
                <a:ea typeface="Times New Roman" panose="02020603050405020304" pitchFamily="18" charset="0"/>
              </a:rPr>
            </a:br>
            <a:r>
              <a:rPr lang="en-US" b="1" kern="0" dirty="0">
                <a:effectLst/>
                <a:latin typeface="Times New Roman" panose="02020603050405020304" pitchFamily="18" charset="0"/>
                <a:ea typeface="Times New Roman" panose="02020603050405020304" pitchFamily="18" charset="0"/>
              </a:rPr>
              <a:t>    Block diagram </a:t>
            </a:r>
          </a:p>
        </p:txBody>
      </p:sp>
      <p:pic>
        <p:nvPicPr>
          <p:cNvPr id="2097163" name="Picture 2097162"/>
          <p:cNvPicPr>
            <a:picLocks/>
          </p:cNvPicPr>
          <p:nvPr/>
        </p:nvPicPr>
        <p:blipFill>
          <a:blip r:embed="rId2"/>
          <a:srcRect l="4971" t="26274" r="4124" b="35958"/>
          <a:stretch>
            <a:fillRect/>
          </a:stretch>
        </p:blipFill>
        <p:spPr>
          <a:xfrm>
            <a:off x="0" y="1110110"/>
            <a:ext cx="9171078" cy="513471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048607"/>
          <p:cNvSpPr>
            <a:spLocks noGrp="1"/>
          </p:cNvSpPr>
          <p:nvPr>
            <p:ph type="title"/>
          </p:nvPr>
        </p:nvSpPr>
        <p:spPr>
          <a:xfrm>
            <a:off x="822958" y="-153051"/>
            <a:ext cx="7543800" cy="1450757"/>
          </a:xfrm>
        </p:spPr>
        <p:txBody>
          <a:bodyPr/>
          <a:lstStyle/>
          <a:p>
            <a:pPr algn="ctr"/>
            <a:r>
              <a:rPr lang="en-GB"/>
              <a:t>What is a Microcontroller</a:t>
            </a:r>
          </a:p>
        </p:txBody>
      </p:sp>
      <p:sp>
        <p:nvSpPr>
          <p:cNvPr id="1048609" name="Content Placeholder 1048608"/>
          <p:cNvSpPr>
            <a:spLocks noGrp="1"/>
          </p:cNvSpPr>
          <p:nvPr>
            <p:ph idx="1"/>
          </p:nvPr>
        </p:nvSpPr>
        <p:spPr>
          <a:xfrm>
            <a:off x="432708" y="1928648"/>
            <a:ext cx="4616244" cy="4023360"/>
          </a:xfrm>
        </p:spPr>
        <p:txBody>
          <a:bodyPr/>
          <a:lstStyle/>
          <a:p>
            <a:pPr>
              <a:buFont typeface="Arial"/>
              <a:buChar char="•"/>
            </a:pPr>
            <a:r>
              <a:rPr lang="en-GB" sz="2500"/>
              <a:t>A small computer on a single chip </a:t>
            </a:r>
          </a:p>
          <a:p>
            <a:pPr>
              <a:buFont typeface="Arial"/>
              <a:buChar char="•"/>
            </a:pPr>
            <a:r>
              <a:rPr lang="en-GB" sz="2500"/>
              <a:t>containing a processor, memory, and input/output</a:t>
            </a:r>
          </a:p>
          <a:p>
            <a:pPr>
              <a:buFont typeface="Arial"/>
              <a:buChar char="•"/>
            </a:pPr>
            <a:r>
              <a:rPr lang="en-GB" sz="2500"/>
              <a:t>Typically "embedded" inside some device that they control </a:t>
            </a:r>
          </a:p>
          <a:p>
            <a:pPr>
              <a:buFont typeface="Arial"/>
              <a:buChar char="•"/>
            </a:pPr>
            <a:r>
              <a:rPr lang="en-GB" sz="2500"/>
              <a:t>A microcontroller is often small and low cost</a:t>
            </a:r>
          </a:p>
          <a:p>
            <a:pPr>
              <a:buFont typeface="Arial"/>
              <a:buChar char="•"/>
            </a:pPr>
            <a:endParaRPr lang="en-GB" sz="2500"/>
          </a:p>
        </p:txBody>
      </p:sp>
      <p:pic>
        <p:nvPicPr>
          <p:cNvPr id="2097154" name="Picture 2097153"/>
          <p:cNvPicPr>
            <a:picLocks/>
          </p:cNvPicPr>
          <p:nvPr/>
        </p:nvPicPr>
        <p:blipFill>
          <a:blip r:embed="rId2"/>
          <a:stretch>
            <a:fillRect/>
          </a:stretch>
        </p:blipFill>
        <p:spPr>
          <a:xfrm>
            <a:off x="5211537" y="1755424"/>
            <a:ext cx="3932464" cy="318396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048609"/>
          <p:cNvSpPr>
            <a:spLocks noGrp="1"/>
          </p:cNvSpPr>
          <p:nvPr>
            <p:ph type="title"/>
          </p:nvPr>
        </p:nvSpPr>
        <p:spPr>
          <a:xfrm>
            <a:off x="822960" y="286604"/>
            <a:ext cx="6947926" cy="1450757"/>
          </a:xfrm>
        </p:spPr>
        <p:txBody>
          <a:bodyPr/>
          <a:lstStyle/>
          <a:p>
            <a:pPr algn="ctr"/>
            <a:r>
              <a:rPr lang="en-GB" sz="4500" b="1"/>
              <a:t>The Arduino Development Board</a:t>
            </a:r>
          </a:p>
        </p:txBody>
      </p:sp>
      <p:sp>
        <p:nvSpPr>
          <p:cNvPr id="1048611" name="Content Placeholder 1048610"/>
          <p:cNvSpPr>
            <a:spLocks noGrp="1"/>
          </p:cNvSpPr>
          <p:nvPr>
            <p:ph idx="1"/>
          </p:nvPr>
        </p:nvSpPr>
        <p:spPr>
          <a:xfrm>
            <a:off x="1949772" y="1845734"/>
            <a:ext cx="5052403" cy="4023360"/>
          </a:xfrm>
        </p:spPr>
        <p:txBody>
          <a:bodyPr/>
          <a:lstStyle/>
          <a:p>
            <a:endParaRPr lang="en-GB"/>
          </a:p>
        </p:txBody>
      </p:sp>
      <p:pic>
        <p:nvPicPr>
          <p:cNvPr id="2097155" name="Picture 2097154"/>
          <p:cNvPicPr>
            <a:picLocks/>
          </p:cNvPicPr>
          <p:nvPr/>
        </p:nvPicPr>
        <p:blipFill>
          <a:blip r:embed="rId2"/>
          <a:stretch>
            <a:fillRect/>
          </a:stretch>
        </p:blipFill>
        <p:spPr>
          <a:xfrm>
            <a:off x="822960" y="1737360"/>
            <a:ext cx="7248625" cy="447579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5">
            <a:hlinkClick r:id="rId2"/>
          </p:cNvPr>
          <p:cNvPicPr>
            <a:picLocks/>
          </p:cNvPicPr>
          <p:nvPr/>
        </p:nvPicPr>
        <p:blipFill rotWithShape="1">
          <a:blip r:embed="rId3"/>
          <a:srcRect t="7084" b="9956"/>
          <a:stretch>
            <a:fillRect/>
          </a:stretch>
        </p:blipFill>
        <p:spPr bwMode="auto">
          <a:xfrm>
            <a:off x="5427678" y="0"/>
            <a:ext cx="3434080" cy="1931437"/>
          </a:xfrm>
          <a:prstGeom prst="rect">
            <a:avLst/>
          </a:prstGeom>
          <a:noFill/>
          <a:ln>
            <a:noFill/>
          </a:ln>
        </p:spPr>
      </p:pic>
      <p:sp>
        <p:nvSpPr>
          <p:cNvPr id="1048602" name="Title 1"/>
          <p:cNvSpPr>
            <a:spLocks noGrp="1"/>
          </p:cNvSpPr>
          <p:nvPr>
            <p:ph type="title"/>
          </p:nvPr>
        </p:nvSpPr>
        <p:spPr/>
        <p:txBody>
          <a:bodyPr>
            <a:normAutofit/>
          </a:bodyPr>
          <a:lstStyle/>
          <a:p>
            <a:pPr marL="0" marR="0">
              <a:lnSpc>
                <a:spcPct val="150000"/>
              </a:lnSpc>
              <a:spcBef>
                <a:spcPts val="0"/>
              </a:spcBef>
              <a:spcAft>
                <a:spcPts val="0"/>
              </a:spcAft>
            </a:pPr>
            <a:r>
              <a:rPr lang="en-US" b="1" dirty="0">
                <a:effectLst/>
                <a:latin typeface="Times New Roman" panose="02020603050405020304" pitchFamily="18" charset="0"/>
                <a:ea typeface="Times New Roman" panose="02020603050405020304" pitchFamily="18" charset="0"/>
              </a:rPr>
              <a:t>ARDUINO IDE</a:t>
            </a:r>
            <a:endParaRPr lang="en-US" dirty="0">
              <a:effectLst/>
              <a:latin typeface="Times New Roman" panose="02020603050405020304" pitchFamily="18" charset="0"/>
              <a:ea typeface="Times New Roman" panose="02020603050405020304" pitchFamily="18" charset="0"/>
            </a:endParaRPr>
          </a:p>
        </p:txBody>
      </p:sp>
      <p:sp>
        <p:nvSpPr>
          <p:cNvPr id="1048603" name="Content Placeholder 2"/>
          <p:cNvSpPr>
            <a:spLocks noGrp="1"/>
          </p:cNvSpPr>
          <p:nvPr>
            <p:ph idx="1"/>
          </p:nvPr>
        </p:nvSpPr>
        <p:spPr/>
        <p:txBody>
          <a:bodyPr/>
          <a:lstStyle/>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The Arduino integrated development environment (IDE) is a cross-platform application (for Windows, mac OS, Linux) that is written in the programming language Java. It is used to write and upload programs to Arduino compatible boards, but also, with the help of 3rd party cores, other vendor development boards.</a:t>
            </a: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source code for the IDE is released under the GNU General Public License, version 2. The Arduino IDE supports the languages C and C++ using special rules of code structuring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548640" y="990600"/>
            <a:ext cx="7818120" cy="746761"/>
          </a:xfrm>
        </p:spPr>
        <p:txBody>
          <a:bodyPr>
            <a:normAutofit/>
          </a:bodyPr>
          <a:lstStyle/>
          <a:p>
            <a:pPr algn="l"/>
            <a:r>
              <a:rPr lang="en-IN" sz="4600" b="1" dirty="0"/>
              <a:t>Piezo electric Sensor</a:t>
            </a:r>
            <a:r>
              <a:rPr lang="en-US" sz="4600" b="1" dirty="0"/>
              <a:t>:</a:t>
            </a:r>
            <a:endParaRPr lang="en-IN" sz="4600" b="1" dirty="0"/>
          </a:p>
        </p:txBody>
      </p:sp>
      <p:sp>
        <p:nvSpPr>
          <p:cNvPr id="1048617" name="TextBox 6"/>
          <p:cNvSpPr txBox="1"/>
          <p:nvPr/>
        </p:nvSpPr>
        <p:spPr>
          <a:xfrm>
            <a:off x="548639" y="2126483"/>
            <a:ext cx="5424897" cy="2918107"/>
          </a:xfrm>
          <a:prstGeom prst="rect">
            <a:avLst/>
          </a:prstGeom>
          <a:noFill/>
        </p:spPr>
        <p:txBody>
          <a:bodyPr wrap="square">
            <a:spAutoFit/>
          </a:bodyPr>
          <a:lstStyle/>
          <a:p>
            <a:pPr marR="0" lvl="0" algn="just" defTabSz="457200" rtl="0" eaLnBrk="1" latinLnBrk="0" hangingPunct="1">
              <a:lnSpc>
                <a:spcPct val="150000"/>
              </a:lnSpc>
            </a:pPr>
            <a:r>
              <a:rPr sz="2500" b="0" i="0" u="none" strike="noStrike" cap="none" spc="0" normalizeH="0" baseline="0">
                <a:solidFill>
                  <a:schemeClr val="tx1"/>
                </a:solidFill>
                <a:latin typeface="+mn-lt"/>
                <a:ea typeface="+mn-ea"/>
              </a:rPr>
              <a:t>A piezoelectric sensor is a device that uses the piezoelectric effect, to measure changes</a:t>
            </a:r>
            <a:r>
              <a:rPr lang="en-IN" sz="2500" b="0" i="0" u="none" strike="noStrike" cap="none" spc="0" normalizeH="0" baseline="0">
                <a:solidFill>
                  <a:schemeClr val="tx1"/>
                </a:solidFill>
                <a:latin typeface="+mn-lt"/>
                <a:ea typeface="+mn-ea"/>
              </a:rPr>
              <a:t> </a:t>
            </a:r>
            <a:r>
              <a:rPr sz="2500" b="0" i="0" u="none" strike="noStrike" cap="none" spc="0" normalizeH="0" baseline="0">
                <a:solidFill>
                  <a:schemeClr val="tx1"/>
                </a:solidFill>
                <a:latin typeface="+mn-lt"/>
                <a:ea typeface="+mn-ea"/>
              </a:rPr>
              <a:t>in pressure, acceleration, temperature, strain, or force by converting them to an electrical charge.</a:t>
            </a:r>
          </a:p>
        </p:txBody>
      </p:sp>
      <p:pic>
        <p:nvPicPr>
          <p:cNvPr id="2097157" name="Picture 2097156"/>
          <p:cNvPicPr>
            <a:picLocks/>
          </p:cNvPicPr>
          <p:nvPr/>
        </p:nvPicPr>
        <p:blipFill>
          <a:blip r:embed="rId2"/>
          <a:stretch>
            <a:fillRect/>
          </a:stretch>
        </p:blipFill>
        <p:spPr>
          <a:xfrm>
            <a:off x="6237584" y="2126482"/>
            <a:ext cx="2589441" cy="224028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r>
              <a:rPr lang="en-US" b="1" dirty="0"/>
              <a:t>RFID READER</a:t>
            </a:r>
            <a:endParaRPr lang="en-IN" b="1" dirty="0"/>
          </a:p>
        </p:txBody>
      </p:sp>
      <p:pic>
        <p:nvPicPr>
          <p:cNvPr id="2097158" name="Picture 2" descr="Image result for about rfid RC522"/>
          <p:cNvPicPr>
            <a:picLocks noChangeAspect="1" noChangeArrowheads="1"/>
          </p:cNvPicPr>
          <p:nvPr/>
        </p:nvPicPr>
        <p:blipFill>
          <a:blip r:embed="rId2"/>
          <a:srcRect/>
          <a:stretch>
            <a:fillRect/>
          </a:stretch>
        </p:blipFill>
        <p:spPr bwMode="auto">
          <a:xfrm>
            <a:off x="4533901" y="1761807"/>
            <a:ext cx="3887757" cy="2819400"/>
          </a:xfrm>
          <a:prstGeom prst="rect">
            <a:avLst/>
          </a:prstGeom>
          <a:noFill/>
        </p:spPr>
      </p:pic>
      <p:sp>
        <p:nvSpPr>
          <p:cNvPr id="1048619" name="TextBox 12"/>
          <p:cNvSpPr txBox="1"/>
          <p:nvPr/>
        </p:nvSpPr>
        <p:spPr>
          <a:xfrm>
            <a:off x="822960" y="1614615"/>
            <a:ext cx="3749040" cy="5095240"/>
          </a:xfrm>
          <a:prstGeom prst="rect">
            <a:avLst/>
          </a:prstGeom>
          <a:noFill/>
        </p:spPr>
        <p:txBody>
          <a:bodyPr wrap="square">
            <a:spAutoFit/>
          </a:bodyPr>
          <a:lstStyle/>
          <a:p>
            <a:endParaRPr lang="en-US" dirty="0">
              <a:latin typeface="Times New Roman" panose="02020603050405020304" pitchFamily="18" charset="0"/>
            </a:endParaRPr>
          </a:p>
          <a:p>
            <a:pPr marL="342900" marR="0" lvl="0" indent="-342900" algn="just">
              <a:lnSpc>
                <a:spcPct val="150000"/>
              </a:lnSpc>
              <a:buFont typeface="Wingdings" panose="05000000000000000000" pitchFamily="2" charset="2"/>
              <a:buChar char=""/>
            </a:pPr>
            <a:r>
              <a:rPr lang="en-US" dirty="0">
                <a:latin typeface="Times New Roman" panose="02020603050405020304" pitchFamily="18" charset="0"/>
                <a:ea typeface="Times New Roman" panose="02020603050405020304" pitchFamily="18" charset="0"/>
              </a:rPr>
              <a:t>A Radio Frequency identification Reader(RFID reader) is a device used to gather information from an RFID tags, which is used to track individual objects. Radio Waves are used to transfer data from the tag to a reader</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It detects the card and sends 12 digit alphanumeric unique code on the serial port</a:t>
            </a:r>
          </a:p>
          <a:p>
            <a:endParaRPr lang="en-IN"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1150</Words>
  <Application>Microsoft Office PowerPoint</Application>
  <PresentationFormat>On-screen Show (4:3)</PresentationFormat>
  <Paragraphs>82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Retrospect</vt:lpstr>
      <vt:lpstr>J. B. INSTITUTE OF ENGINEERING AND TECHNOLOGY  (UGC Autonomous)  (Accredited by NAAC, Approved by AICTE &amp; Affiliated to JNTU, Hyderabad) Yenkapally, Moinabad Mandal, R.R. Dist., Hyderabad-500075 2020-2021</vt:lpstr>
      <vt:lpstr>Objective</vt:lpstr>
      <vt:lpstr>Major components:</vt:lpstr>
      <vt:lpstr>     Block diagram </vt:lpstr>
      <vt:lpstr>What is a Microcontroller</vt:lpstr>
      <vt:lpstr>The Arduino Development Board</vt:lpstr>
      <vt:lpstr>ARDUINO IDE</vt:lpstr>
      <vt:lpstr>Piezo electric Sensor:</vt:lpstr>
      <vt:lpstr>RFID READER</vt:lpstr>
      <vt:lpstr>RFID Tags</vt:lpstr>
      <vt:lpstr>16X2 LCD Display</vt:lpstr>
      <vt:lpstr>LIGHT EMITTING DIODE:</vt:lpstr>
      <vt:lpstr>Working</vt:lpstr>
      <vt:lpstr>PowerPoint Presentation</vt:lpstr>
      <vt:lpstr>Advantages:</vt:lpstr>
      <vt:lpstr>Disadvantages:</vt:lpstr>
      <vt:lpstr>Applications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Touchless Shopping Trolly with Follow me feature</dc:title>
  <dc:creator>manisharora</dc:creator>
  <cp:lastModifiedBy>Pranitha Veerannapeta</cp:lastModifiedBy>
  <cp:revision>6</cp:revision>
  <dcterms:created xsi:type="dcterms:W3CDTF">2020-09-08T19:32:54Z</dcterms:created>
  <dcterms:modified xsi:type="dcterms:W3CDTF">2023-07-22T07:55:20Z</dcterms:modified>
</cp:coreProperties>
</file>