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3" d="100"/>
          <a:sy n="63" d="100"/>
        </p:scale>
        <p:origin x="8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67E4-24A7-42AA-B219-404FEF402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FF585E-CC15-465A-8FF4-4E1C24A58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DA6D9B-6507-4CA5-8460-455FE0B267A0}"/>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5" name="Footer Placeholder 4">
            <a:extLst>
              <a:ext uri="{FF2B5EF4-FFF2-40B4-BE49-F238E27FC236}">
                <a16:creationId xmlns:a16="http://schemas.microsoft.com/office/drawing/2014/main" id="{B7146A92-0AFD-46FB-9D26-7647D77E8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E06D1-F934-4283-9685-1C70E8343A08}"/>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277917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6940-F4DB-4704-8448-BF0BAC20AF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7B4646-5875-41FA-A27D-8BC5C9485B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53A4A0-5540-447F-B410-4F3885F9464C}"/>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5" name="Footer Placeholder 4">
            <a:extLst>
              <a:ext uri="{FF2B5EF4-FFF2-40B4-BE49-F238E27FC236}">
                <a16:creationId xmlns:a16="http://schemas.microsoft.com/office/drawing/2014/main" id="{4D919C58-03D4-47AF-9166-F01271389A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CAD1E-8B1D-46CE-A4A5-2A6F22EDF1C0}"/>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256404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B5BDE-DB8F-4CFC-AB91-909E9DED9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8F4970-F309-402D-8AB3-FFED71F77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8CDE06-ECC0-4137-A4CF-E51B7A20D9A7}"/>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5" name="Footer Placeholder 4">
            <a:extLst>
              <a:ext uri="{FF2B5EF4-FFF2-40B4-BE49-F238E27FC236}">
                <a16:creationId xmlns:a16="http://schemas.microsoft.com/office/drawing/2014/main" id="{9439B72B-7F0F-4205-AD6C-9E1FD0E0A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D205B6-F7FB-4EBA-BDB7-503A178A4B71}"/>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262740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6EA7-B9A7-4230-AD7D-9F77719FA0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0D0610-CECD-4B54-9215-6E09446CD4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4AF65-1E8D-415E-83AC-BE04E5A0B9A8}"/>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5" name="Footer Placeholder 4">
            <a:extLst>
              <a:ext uri="{FF2B5EF4-FFF2-40B4-BE49-F238E27FC236}">
                <a16:creationId xmlns:a16="http://schemas.microsoft.com/office/drawing/2014/main" id="{388CACDF-20AE-4D8C-8446-252426652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BD1C0-3575-4620-8571-A058096F10B3}"/>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267125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2D07-AD63-4D8B-9DA4-CBED61393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3CDC83-8C60-4E80-8A44-A3B31217D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81EEA-D385-4FBF-92E9-C39231524D39}"/>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5" name="Footer Placeholder 4">
            <a:extLst>
              <a:ext uri="{FF2B5EF4-FFF2-40B4-BE49-F238E27FC236}">
                <a16:creationId xmlns:a16="http://schemas.microsoft.com/office/drawing/2014/main" id="{CCB1BB91-32CB-45A2-AA91-5431CC3EF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E7212-EDD4-4729-A412-920B30380F57}"/>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353263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2618-A281-45FF-8ECF-F21B846774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3E491B-BD83-4F86-9AC8-B2FBB2EAC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4C22C7-A04C-4FFB-B77E-FEBA170138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A8B493-E865-4A06-B0F6-079F14C06AC1}"/>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6" name="Footer Placeholder 5">
            <a:extLst>
              <a:ext uri="{FF2B5EF4-FFF2-40B4-BE49-F238E27FC236}">
                <a16:creationId xmlns:a16="http://schemas.microsoft.com/office/drawing/2014/main" id="{C5B9966A-DD23-4B58-A450-3451DA2520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B6B9D6-1B3F-4D25-8389-1F7234212BBD}"/>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369267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BA9B-AC11-4BDC-ACEB-1BBE40C78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D6818F-DE13-4A00-A87D-0452D4A3E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E49AB-3E68-45A9-A592-5B41FBEB5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4920E9-B024-4B23-9CDE-31428BACA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301D1-6097-444E-8D4A-AC4D976704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60FF94-2B35-4849-BD43-4DDBEFB4D782}"/>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8" name="Footer Placeholder 7">
            <a:extLst>
              <a:ext uri="{FF2B5EF4-FFF2-40B4-BE49-F238E27FC236}">
                <a16:creationId xmlns:a16="http://schemas.microsoft.com/office/drawing/2014/main" id="{B69A2D95-87FC-44FE-9242-4DEF7B6D1C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7F13F3-6800-4AF5-A3F0-288875F020C7}"/>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343910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E060-04B3-4FA1-AA26-F9DDA7D6E7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144811-CD97-4061-8F53-CF138DC8BE6C}"/>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4" name="Footer Placeholder 3">
            <a:extLst>
              <a:ext uri="{FF2B5EF4-FFF2-40B4-BE49-F238E27FC236}">
                <a16:creationId xmlns:a16="http://schemas.microsoft.com/office/drawing/2014/main" id="{759AC820-2331-4205-BC1A-3BF18E8F7A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306E9A-DCC7-44D6-B013-63C9A7ED86A6}"/>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320712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DAB22-F16E-453E-90D5-EC90BFED272A}"/>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3" name="Footer Placeholder 2">
            <a:extLst>
              <a:ext uri="{FF2B5EF4-FFF2-40B4-BE49-F238E27FC236}">
                <a16:creationId xmlns:a16="http://schemas.microsoft.com/office/drawing/2014/main" id="{4E1FBF89-E6E8-4A29-96C1-23B0C78E9F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B1F677-5F31-4FFD-8D84-C121994CB99B}"/>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211575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D9D5-EA72-42D1-A0ED-4B03B8811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2BF4F5-E08D-48ED-AB2A-C20E7531C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45A0C5-C482-4F1B-BD58-3F4CA4322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E5CE2-80B5-4667-B142-ECDD5E5B87F6}"/>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6" name="Footer Placeholder 5">
            <a:extLst>
              <a:ext uri="{FF2B5EF4-FFF2-40B4-BE49-F238E27FC236}">
                <a16:creationId xmlns:a16="http://schemas.microsoft.com/office/drawing/2014/main" id="{0004E937-E147-4735-AA4B-930B0AA1B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FB8869-6853-41D1-9ACC-8D0DBC767F9E}"/>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29498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E8E6-C4D4-48B7-8B6C-42989A574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CECB66-005E-46DE-86AA-289240F46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34026D6-7786-46DC-9B9E-8F3AD32FA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C1B7D-1236-47A2-A6C5-93FC2F5E27FE}"/>
              </a:ext>
            </a:extLst>
          </p:cNvPr>
          <p:cNvSpPr>
            <a:spLocks noGrp="1"/>
          </p:cNvSpPr>
          <p:nvPr>
            <p:ph type="dt" sz="half" idx="10"/>
          </p:nvPr>
        </p:nvSpPr>
        <p:spPr/>
        <p:txBody>
          <a:bodyPr/>
          <a:lstStyle/>
          <a:p>
            <a:fld id="{3EF5ADF6-FAC9-4059-99E1-D1A3DE4ED8CD}" type="datetimeFigureOut">
              <a:rPr lang="en-IN" smtClean="0"/>
              <a:t>26-01-2023</a:t>
            </a:fld>
            <a:endParaRPr lang="en-IN"/>
          </a:p>
        </p:txBody>
      </p:sp>
      <p:sp>
        <p:nvSpPr>
          <p:cNvPr id="6" name="Footer Placeholder 5">
            <a:extLst>
              <a:ext uri="{FF2B5EF4-FFF2-40B4-BE49-F238E27FC236}">
                <a16:creationId xmlns:a16="http://schemas.microsoft.com/office/drawing/2014/main" id="{A408E1F9-21EE-4E57-B9CD-C8D88EF280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A98625-1D40-47C8-ABAC-5E88C9B24F7F}"/>
              </a:ext>
            </a:extLst>
          </p:cNvPr>
          <p:cNvSpPr>
            <a:spLocks noGrp="1"/>
          </p:cNvSpPr>
          <p:nvPr>
            <p:ph type="sldNum" sz="quarter" idx="12"/>
          </p:nvPr>
        </p:nvSpPr>
        <p:spPr/>
        <p:txBody>
          <a:bodyPr/>
          <a:lstStyle/>
          <a:p>
            <a:fld id="{8DA47A16-846C-4753-857B-6F2BA1443F99}" type="slidenum">
              <a:rPr lang="en-IN" smtClean="0"/>
              <a:t>‹#›</a:t>
            </a:fld>
            <a:endParaRPr lang="en-IN"/>
          </a:p>
        </p:txBody>
      </p:sp>
    </p:spTree>
    <p:extLst>
      <p:ext uri="{BB962C8B-B14F-4D97-AF65-F5344CB8AC3E}">
        <p14:creationId xmlns:p14="http://schemas.microsoft.com/office/powerpoint/2010/main" val="313532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63EE07-1829-43AF-AF22-41B9CA5688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70BAC2-AC8C-4DF7-8C1A-41809FD63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26CE79-9D99-4E90-9FA7-B4419C0F7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5ADF6-FAC9-4059-99E1-D1A3DE4ED8CD}" type="datetimeFigureOut">
              <a:rPr lang="en-IN" smtClean="0"/>
              <a:t>26-01-2023</a:t>
            </a:fld>
            <a:endParaRPr lang="en-IN"/>
          </a:p>
        </p:txBody>
      </p:sp>
      <p:sp>
        <p:nvSpPr>
          <p:cNvPr id="5" name="Footer Placeholder 4">
            <a:extLst>
              <a:ext uri="{FF2B5EF4-FFF2-40B4-BE49-F238E27FC236}">
                <a16:creationId xmlns:a16="http://schemas.microsoft.com/office/drawing/2014/main" id="{D8EC3633-383A-4B0B-876C-BA4D62092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0A84BC-F387-49E9-A0A8-BDD057F06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47A16-846C-4753-857B-6F2BA1443F99}" type="slidenum">
              <a:rPr lang="en-IN" smtClean="0"/>
              <a:t>‹#›</a:t>
            </a:fld>
            <a:endParaRPr lang="en-IN"/>
          </a:p>
        </p:txBody>
      </p:sp>
    </p:spTree>
    <p:extLst>
      <p:ext uri="{BB962C8B-B14F-4D97-AF65-F5344CB8AC3E}">
        <p14:creationId xmlns:p14="http://schemas.microsoft.com/office/powerpoint/2010/main" val="449441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9D3F94-6E35-4AF4-891B-D1B2AC0ED1A6}"/>
              </a:ext>
            </a:extLst>
          </p:cNvPr>
          <p:cNvSpPr>
            <a:spLocks noGrp="1"/>
          </p:cNvSpPr>
          <p:nvPr>
            <p:ph type="subTitle" idx="1"/>
          </p:nvPr>
        </p:nvSpPr>
        <p:spPr>
          <a:xfrm>
            <a:off x="1524000" y="801384"/>
            <a:ext cx="9144000" cy="1870696"/>
          </a:xfrm>
        </p:spPr>
        <p:txBody>
          <a:bodyPr>
            <a:normAutofit/>
          </a:bodyPr>
          <a:lstStyle/>
          <a:p>
            <a:r>
              <a:rPr lang="en-US" sz="3000" dirty="0"/>
              <a:t>How do we incorporate real word application of the skills we are learning?</a:t>
            </a:r>
          </a:p>
        </p:txBody>
      </p:sp>
      <p:pic>
        <p:nvPicPr>
          <p:cNvPr id="1026" name="Picture 2">
            <a:extLst>
              <a:ext uri="{FF2B5EF4-FFF2-40B4-BE49-F238E27FC236}">
                <a16:creationId xmlns:a16="http://schemas.microsoft.com/office/drawing/2014/main" id="{1730308E-FDBF-4B05-9C4B-A4D8E03C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0"/>
            <a:ext cx="12192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3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9D3F94-6E35-4AF4-891B-D1B2AC0ED1A6}"/>
              </a:ext>
            </a:extLst>
          </p:cNvPr>
          <p:cNvSpPr>
            <a:spLocks noGrp="1"/>
          </p:cNvSpPr>
          <p:nvPr>
            <p:ph type="subTitle" idx="1"/>
          </p:nvPr>
        </p:nvSpPr>
        <p:spPr>
          <a:xfrm>
            <a:off x="335280" y="801384"/>
            <a:ext cx="4480560" cy="722616"/>
          </a:xfrm>
        </p:spPr>
        <p:txBody>
          <a:bodyPr>
            <a:normAutofit/>
          </a:bodyPr>
          <a:lstStyle/>
          <a:p>
            <a:r>
              <a:rPr lang="en-US" sz="3000" dirty="0"/>
              <a:t>agenda</a:t>
            </a:r>
          </a:p>
        </p:txBody>
      </p:sp>
      <p:pic>
        <p:nvPicPr>
          <p:cNvPr id="1026" name="Picture 2">
            <a:extLst>
              <a:ext uri="{FF2B5EF4-FFF2-40B4-BE49-F238E27FC236}">
                <a16:creationId xmlns:a16="http://schemas.microsoft.com/office/drawing/2014/main" id="{1730308E-FDBF-4B05-9C4B-A4D8E03C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0"/>
            <a:ext cx="12192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75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9D3F94-6E35-4AF4-891B-D1B2AC0ED1A6}"/>
              </a:ext>
            </a:extLst>
          </p:cNvPr>
          <p:cNvSpPr>
            <a:spLocks noGrp="1"/>
          </p:cNvSpPr>
          <p:nvPr>
            <p:ph type="subTitle" idx="1"/>
          </p:nvPr>
        </p:nvSpPr>
        <p:spPr>
          <a:xfrm>
            <a:off x="975360" y="605818"/>
            <a:ext cx="10877550" cy="4146536"/>
          </a:xfrm>
        </p:spPr>
        <p:txBody>
          <a:bodyPr>
            <a:normAutofit fontScale="92500" lnSpcReduction="20000"/>
          </a:bodyPr>
          <a:lstStyle/>
          <a:p>
            <a:pPr algn="l"/>
            <a:endParaRPr lang="en-US" dirty="0">
              <a:highlight>
                <a:srgbClr val="808080"/>
              </a:highlight>
            </a:endParaRPr>
          </a:p>
          <a:p>
            <a:pPr algn="l"/>
            <a:r>
              <a:rPr lang="en-US" sz="3500" dirty="0">
                <a:highlight>
                  <a:srgbClr val="808080"/>
                </a:highlight>
              </a:rPr>
              <a:t>Introduction</a:t>
            </a:r>
          </a:p>
          <a:p>
            <a:pPr algn="l"/>
            <a:endParaRPr lang="en-US" sz="3500" dirty="0">
              <a:highlight>
                <a:srgbClr val="808080"/>
              </a:highlight>
            </a:endParaRPr>
          </a:p>
          <a:p>
            <a:pPr algn="l"/>
            <a:r>
              <a:rPr lang="en-US" sz="3300" dirty="0"/>
              <a:t>Explains how learning and development leads to on-the-job performance improvement. While formal learning is important, it only accounts for 10% of learning and development in the workplace. Most performance improvements (70%) occur through learning and experience on the job, with additional performance improvements (20%) attributable to learning from others as well as through feedback, coaching, and mentoring.</a:t>
            </a:r>
          </a:p>
          <a:p>
            <a:pPr algn="l"/>
            <a:endParaRPr lang="en-US" sz="4800" dirty="0"/>
          </a:p>
        </p:txBody>
      </p:sp>
      <p:pic>
        <p:nvPicPr>
          <p:cNvPr id="1026" name="Picture 2">
            <a:extLst>
              <a:ext uri="{FF2B5EF4-FFF2-40B4-BE49-F238E27FC236}">
                <a16:creationId xmlns:a16="http://schemas.microsoft.com/office/drawing/2014/main" id="{1730308E-FDBF-4B05-9C4B-A4D8E03C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0"/>
            <a:ext cx="12192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19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9D3F94-6E35-4AF4-891B-D1B2AC0ED1A6}"/>
              </a:ext>
            </a:extLst>
          </p:cNvPr>
          <p:cNvSpPr>
            <a:spLocks noGrp="1"/>
          </p:cNvSpPr>
          <p:nvPr>
            <p:ph type="subTitle" idx="1"/>
          </p:nvPr>
        </p:nvSpPr>
        <p:spPr>
          <a:xfrm>
            <a:off x="1524000" y="801384"/>
            <a:ext cx="9144000" cy="4456416"/>
          </a:xfrm>
        </p:spPr>
        <p:txBody>
          <a:bodyPr/>
          <a:lstStyle/>
          <a:p>
            <a:endParaRPr lang="en-US" dirty="0"/>
          </a:p>
          <a:p>
            <a:endParaRPr lang="en-US" dirty="0"/>
          </a:p>
          <a:p>
            <a:endParaRPr lang="en-US" sz="4800" dirty="0"/>
          </a:p>
        </p:txBody>
      </p:sp>
      <p:pic>
        <p:nvPicPr>
          <p:cNvPr id="1026" name="Picture 2">
            <a:extLst>
              <a:ext uri="{FF2B5EF4-FFF2-40B4-BE49-F238E27FC236}">
                <a16:creationId xmlns:a16="http://schemas.microsoft.com/office/drawing/2014/main" id="{1730308E-FDBF-4B05-9C4B-A4D8E03C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0"/>
            <a:ext cx="12192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18C01-2B26-BAB8-8D03-036295D7C0B3}"/>
              </a:ext>
            </a:extLst>
          </p:cNvPr>
          <p:cNvSpPr txBox="1"/>
          <p:nvPr/>
        </p:nvSpPr>
        <p:spPr>
          <a:xfrm>
            <a:off x="558800" y="278164"/>
            <a:ext cx="6096000" cy="523220"/>
          </a:xfrm>
          <a:prstGeom prst="rect">
            <a:avLst/>
          </a:prstGeom>
          <a:noFill/>
        </p:spPr>
        <p:txBody>
          <a:bodyPr wrap="square">
            <a:spAutoFit/>
          </a:bodyPr>
          <a:lstStyle/>
          <a:p>
            <a:r>
              <a:rPr lang="en-US" sz="2800" dirty="0">
                <a:highlight>
                  <a:srgbClr val="808080"/>
                </a:highlight>
              </a:rPr>
              <a:t>Key Points</a:t>
            </a:r>
            <a:endParaRPr lang="en-IN" sz="2800" dirty="0">
              <a:highlight>
                <a:srgbClr val="808080"/>
              </a:highlight>
            </a:endParaRPr>
          </a:p>
        </p:txBody>
      </p:sp>
      <p:sp>
        <p:nvSpPr>
          <p:cNvPr id="6" name="Title 2">
            <a:extLst>
              <a:ext uri="{FF2B5EF4-FFF2-40B4-BE49-F238E27FC236}">
                <a16:creationId xmlns:a16="http://schemas.microsoft.com/office/drawing/2014/main" id="{469EBA37-7825-926A-8749-50E793C36F96}"/>
              </a:ext>
            </a:extLst>
          </p:cNvPr>
          <p:cNvSpPr txBox="1">
            <a:spLocks/>
          </p:cNvSpPr>
          <p:nvPr/>
        </p:nvSpPr>
        <p:spPr>
          <a:xfrm>
            <a:off x="650240" y="2019300"/>
            <a:ext cx="10393680" cy="45237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endParaRPr lang="en-US" dirty="0"/>
          </a:p>
        </p:txBody>
      </p:sp>
      <p:sp>
        <p:nvSpPr>
          <p:cNvPr id="7" name="TextBox 6">
            <a:extLst>
              <a:ext uri="{FF2B5EF4-FFF2-40B4-BE49-F238E27FC236}">
                <a16:creationId xmlns:a16="http://schemas.microsoft.com/office/drawing/2014/main" id="{92759D26-BE44-8AD0-71C9-5320DD18BB4A}"/>
              </a:ext>
            </a:extLst>
          </p:cNvPr>
          <p:cNvSpPr txBox="1"/>
          <p:nvPr/>
        </p:nvSpPr>
        <p:spPr>
          <a:xfrm>
            <a:off x="650240" y="1704340"/>
            <a:ext cx="6111240" cy="369332"/>
          </a:xfrm>
          <a:prstGeom prst="rect">
            <a:avLst/>
          </a:prstGeom>
          <a:noFill/>
        </p:spPr>
        <p:txBody>
          <a:bodyPr wrap="square">
            <a:spAutoFit/>
          </a:bodyPr>
          <a:lstStyle/>
          <a:p>
            <a:r>
              <a:rPr lang="en-US" dirty="0"/>
              <a:t>1. Ditch Your Learning Style</a:t>
            </a:r>
            <a:endParaRPr lang="en-IN" dirty="0"/>
          </a:p>
        </p:txBody>
      </p:sp>
      <p:sp>
        <p:nvSpPr>
          <p:cNvPr id="8" name="TextBox 7">
            <a:extLst>
              <a:ext uri="{FF2B5EF4-FFF2-40B4-BE49-F238E27FC236}">
                <a16:creationId xmlns:a16="http://schemas.microsoft.com/office/drawing/2014/main" id="{69C8DC1E-74B1-E9FC-5212-8281344FCC85}"/>
              </a:ext>
            </a:extLst>
          </p:cNvPr>
          <p:cNvSpPr txBox="1"/>
          <p:nvPr/>
        </p:nvSpPr>
        <p:spPr>
          <a:xfrm>
            <a:off x="650240" y="2162526"/>
            <a:ext cx="6111240" cy="369332"/>
          </a:xfrm>
          <a:prstGeom prst="rect">
            <a:avLst/>
          </a:prstGeom>
          <a:noFill/>
        </p:spPr>
        <p:txBody>
          <a:bodyPr wrap="square">
            <a:spAutoFit/>
          </a:bodyPr>
          <a:lstStyle/>
          <a:p>
            <a:r>
              <a:rPr lang="en-US" dirty="0"/>
              <a:t>2. Make It More Meaningful for Yourself</a:t>
            </a:r>
            <a:endParaRPr lang="en-IN" dirty="0"/>
          </a:p>
        </p:txBody>
      </p:sp>
      <p:sp>
        <p:nvSpPr>
          <p:cNvPr id="9" name="TextBox 8">
            <a:extLst>
              <a:ext uri="{FF2B5EF4-FFF2-40B4-BE49-F238E27FC236}">
                <a16:creationId xmlns:a16="http://schemas.microsoft.com/office/drawing/2014/main" id="{D7ED056B-7026-6B52-5F1A-08C7C840774B}"/>
              </a:ext>
            </a:extLst>
          </p:cNvPr>
          <p:cNvSpPr txBox="1"/>
          <p:nvPr/>
        </p:nvSpPr>
        <p:spPr>
          <a:xfrm>
            <a:off x="650240" y="2620480"/>
            <a:ext cx="6111240" cy="369332"/>
          </a:xfrm>
          <a:prstGeom prst="rect">
            <a:avLst/>
          </a:prstGeom>
          <a:noFill/>
        </p:spPr>
        <p:txBody>
          <a:bodyPr wrap="square">
            <a:spAutoFit/>
          </a:bodyPr>
          <a:lstStyle/>
          <a:p>
            <a:r>
              <a:rPr lang="en-IN" dirty="0"/>
              <a:t>3. Learn by Doing</a:t>
            </a:r>
          </a:p>
        </p:txBody>
      </p:sp>
      <p:sp>
        <p:nvSpPr>
          <p:cNvPr id="10" name="TextBox 9">
            <a:extLst>
              <a:ext uri="{FF2B5EF4-FFF2-40B4-BE49-F238E27FC236}">
                <a16:creationId xmlns:a16="http://schemas.microsoft.com/office/drawing/2014/main" id="{3B8D68E9-4033-8A76-D0A0-863206BBE508}"/>
              </a:ext>
            </a:extLst>
          </p:cNvPr>
          <p:cNvSpPr txBox="1"/>
          <p:nvPr/>
        </p:nvSpPr>
        <p:spPr>
          <a:xfrm>
            <a:off x="660400" y="3084285"/>
            <a:ext cx="6111240" cy="369332"/>
          </a:xfrm>
          <a:prstGeom prst="rect">
            <a:avLst/>
          </a:prstGeom>
          <a:noFill/>
        </p:spPr>
        <p:txBody>
          <a:bodyPr wrap="square">
            <a:spAutoFit/>
          </a:bodyPr>
          <a:lstStyle/>
          <a:p>
            <a:r>
              <a:rPr lang="en-US" dirty="0"/>
              <a:t>4. Study the Greats, and Then Practice</a:t>
            </a:r>
            <a:endParaRPr lang="en-IN" dirty="0"/>
          </a:p>
        </p:txBody>
      </p:sp>
      <p:sp>
        <p:nvSpPr>
          <p:cNvPr id="11" name="TextBox 10">
            <a:extLst>
              <a:ext uri="{FF2B5EF4-FFF2-40B4-BE49-F238E27FC236}">
                <a16:creationId xmlns:a16="http://schemas.microsoft.com/office/drawing/2014/main" id="{9EEBDC89-41A3-5BD8-748B-AEBA3312518D}"/>
              </a:ext>
            </a:extLst>
          </p:cNvPr>
          <p:cNvSpPr txBox="1"/>
          <p:nvPr/>
        </p:nvSpPr>
        <p:spPr>
          <a:xfrm>
            <a:off x="660400" y="3565108"/>
            <a:ext cx="6111240" cy="369332"/>
          </a:xfrm>
          <a:prstGeom prst="rect">
            <a:avLst/>
          </a:prstGeom>
          <a:noFill/>
        </p:spPr>
        <p:txBody>
          <a:bodyPr wrap="square">
            <a:spAutoFit/>
          </a:bodyPr>
          <a:lstStyle/>
          <a:p>
            <a:r>
              <a:rPr lang="en-US" dirty="0"/>
              <a:t>5. Teach What You Learn</a:t>
            </a:r>
            <a:endParaRPr lang="en-IN" dirty="0"/>
          </a:p>
        </p:txBody>
      </p:sp>
      <p:sp>
        <p:nvSpPr>
          <p:cNvPr id="12" name="TextBox 11">
            <a:extLst>
              <a:ext uri="{FF2B5EF4-FFF2-40B4-BE49-F238E27FC236}">
                <a16:creationId xmlns:a16="http://schemas.microsoft.com/office/drawing/2014/main" id="{5256E17F-21E4-AECD-2CB3-98FB310024E6}"/>
              </a:ext>
            </a:extLst>
          </p:cNvPr>
          <p:cNvSpPr txBox="1"/>
          <p:nvPr/>
        </p:nvSpPr>
        <p:spPr>
          <a:xfrm>
            <a:off x="660400" y="4024077"/>
            <a:ext cx="6111240" cy="369332"/>
          </a:xfrm>
          <a:prstGeom prst="rect">
            <a:avLst/>
          </a:prstGeom>
          <a:noFill/>
        </p:spPr>
        <p:txBody>
          <a:bodyPr wrap="square">
            <a:spAutoFit/>
          </a:bodyPr>
          <a:lstStyle/>
          <a:p>
            <a:r>
              <a:rPr lang="en-US" dirty="0"/>
              <a:t>6. Spend More Time Practicing Things You Find Difficult</a:t>
            </a:r>
            <a:endParaRPr lang="en-IN" dirty="0"/>
          </a:p>
        </p:txBody>
      </p:sp>
      <p:sp>
        <p:nvSpPr>
          <p:cNvPr id="13" name="TextBox 12">
            <a:extLst>
              <a:ext uri="{FF2B5EF4-FFF2-40B4-BE49-F238E27FC236}">
                <a16:creationId xmlns:a16="http://schemas.microsoft.com/office/drawing/2014/main" id="{545120EF-0BE3-377A-A6C6-7C88BE1009FE}"/>
              </a:ext>
            </a:extLst>
          </p:cNvPr>
          <p:cNvSpPr txBox="1"/>
          <p:nvPr/>
        </p:nvSpPr>
        <p:spPr>
          <a:xfrm>
            <a:off x="650240" y="4482031"/>
            <a:ext cx="6111240" cy="369332"/>
          </a:xfrm>
          <a:prstGeom prst="rect">
            <a:avLst/>
          </a:prstGeom>
          <a:noFill/>
        </p:spPr>
        <p:txBody>
          <a:bodyPr wrap="square">
            <a:spAutoFit/>
          </a:bodyPr>
          <a:lstStyle/>
          <a:p>
            <a:r>
              <a:rPr lang="en-IN" dirty="0"/>
              <a:t>7. Find A Mentor</a:t>
            </a:r>
          </a:p>
        </p:txBody>
      </p:sp>
    </p:spTree>
    <p:extLst>
      <p:ext uri="{BB962C8B-B14F-4D97-AF65-F5344CB8AC3E}">
        <p14:creationId xmlns:p14="http://schemas.microsoft.com/office/powerpoint/2010/main" val="106026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9D3F94-6E35-4AF4-891B-D1B2AC0ED1A6}"/>
              </a:ext>
            </a:extLst>
          </p:cNvPr>
          <p:cNvSpPr>
            <a:spLocks noGrp="1"/>
          </p:cNvSpPr>
          <p:nvPr>
            <p:ph type="subTitle" idx="1"/>
          </p:nvPr>
        </p:nvSpPr>
        <p:spPr>
          <a:xfrm>
            <a:off x="1524000" y="801384"/>
            <a:ext cx="9144000" cy="4456416"/>
          </a:xfrm>
        </p:spPr>
        <p:txBody>
          <a:bodyPr/>
          <a:lstStyle/>
          <a:p>
            <a:endParaRPr lang="en-US" dirty="0"/>
          </a:p>
          <a:p>
            <a:endParaRPr lang="en-US" dirty="0"/>
          </a:p>
          <a:p>
            <a:endParaRPr lang="en-US" sz="4800" dirty="0"/>
          </a:p>
        </p:txBody>
      </p:sp>
      <p:pic>
        <p:nvPicPr>
          <p:cNvPr id="1026" name="Picture 2">
            <a:extLst>
              <a:ext uri="{FF2B5EF4-FFF2-40B4-BE49-F238E27FC236}">
                <a16:creationId xmlns:a16="http://schemas.microsoft.com/office/drawing/2014/main" id="{1730308E-FDBF-4B05-9C4B-A4D8E03C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43780"/>
            <a:ext cx="12192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0295E9-E0DD-08D3-EEF8-AB77B3DCAE21}"/>
              </a:ext>
            </a:extLst>
          </p:cNvPr>
          <p:cNvSpPr txBox="1"/>
          <p:nvPr/>
        </p:nvSpPr>
        <p:spPr>
          <a:xfrm>
            <a:off x="0" y="0"/>
            <a:ext cx="11948160" cy="5509200"/>
          </a:xfrm>
          <a:prstGeom prst="rect">
            <a:avLst/>
          </a:prstGeom>
          <a:noFill/>
        </p:spPr>
        <p:txBody>
          <a:bodyPr wrap="square">
            <a:spAutoFit/>
          </a:bodyPr>
          <a:lstStyle/>
          <a:p>
            <a:r>
              <a:rPr lang="en-IN" sz="2400" b="1" i="0" dirty="0">
                <a:effectLst/>
                <a:latin typeface="var(--zds-typography-heading, &quot;Degular&quot;, Helvetica, arial, sans-serif)"/>
              </a:rPr>
              <a:t>Ditch Your Learning Style:</a:t>
            </a:r>
            <a:r>
              <a:rPr lang="en-US" sz="2400" b="0" i="0" dirty="0">
                <a:solidFill>
                  <a:srgbClr val="403F3E"/>
                </a:solidFill>
                <a:effectLst/>
                <a:latin typeface="Inter"/>
              </a:rPr>
              <a:t>For example, if you’re trying to learn a new language, don’t just read the textbook. Watch TV shows, listen to music, and converse with a native speaker.</a:t>
            </a:r>
          </a:p>
          <a:p>
            <a:endParaRPr lang="en-IN" sz="2400" b="1" i="0" dirty="0">
              <a:effectLst/>
              <a:latin typeface="var(--zds-typography-heading, &quot;Degular&quot;, Helvetica, arial, sans-serif)"/>
            </a:endParaRPr>
          </a:p>
          <a:p>
            <a:r>
              <a:rPr lang="en-US" sz="2400" b="1" i="0" dirty="0">
                <a:effectLst/>
                <a:latin typeface="var(--zds-typography-heading, &quot;Degular&quot;, Helvetica, arial, sans-serif)"/>
              </a:rPr>
              <a:t>Make It More Meaningful for </a:t>
            </a:r>
            <a:r>
              <a:rPr lang="en-US" sz="2400" b="1" i="0" dirty="0" err="1">
                <a:effectLst/>
                <a:latin typeface="var(--zds-typography-heading, &quot;Degular&quot;, Helvetica, arial, sans-serif)"/>
              </a:rPr>
              <a:t>Yourself:</a:t>
            </a:r>
            <a:r>
              <a:rPr lang="en-US" sz="2400" b="0" i="0" dirty="0" err="1">
                <a:solidFill>
                  <a:srgbClr val="403F3E"/>
                </a:solidFill>
                <a:effectLst/>
                <a:latin typeface="Inter"/>
              </a:rPr>
              <a:t>One</a:t>
            </a:r>
            <a:r>
              <a:rPr lang="en-US" sz="2400" b="0" i="0" dirty="0">
                <a:solidFill>
                  <a:srgbClr val="403F3E"/>
                </a:solidFill>
                <a:effectLst/>
                <a:latin typeface="Inter"/>
              </a:rPr>
              <a:t> main reason why "learning styles" don’t work is that we learn things in terms of meaning. Finding meaning in our learning is the key.</a:t>
            </a:r>
          </a:p>
          <a:p>
            <a:endParaRPr lang="en-US" sz="2400" b="0" i="0" dirty="0">
              <a:solidFill>
                <a:srgbClr val="403F3E"/>
              </a:solidFill>
              <a:effectLst/>
              <a:latin typeface="Inter"/>
            </a:endParaRPr>
          </a:p>
          <a:p>
            <a:r>
              <a:rPr lang="en-IN" sz="2400" b="1" i="0" dirty="0">
                <a:effectLst/>
                <a:latin typeface="var(--zds-typography-heading, &quot;Degular&quot;, Helvetica, arial, sans-serif)"/>
              </a:rPr>
              <a:t>Learn by Doing: </a:t>
            </a:r>
            <a:r>
              <a:rPr lang="en-US" sz="2400" b="0" i="0" dirty="0">
                <a:solidFill>
                  <a:srgbClr val="403F3E"/>
                </a:solidFill>
                <a:effectLst/>
                <a:latin typeface="Inter"/>
              </a:rPr>
              <a:t>we learn best when we perform the tasks we’re trying to learn. No matter how good your grades were at college, most of your learning takes place once you enter the workplace and start applying what you've learned.</a:t>
            </a:r>
          </a:p>
          <a:p>
            <a:endParaRPr lang="en-US" sz="2400" b="0" i="0" dirty="0">
              <a:solidFill>
                <a:srgbClr val="403F3E"/>
              </a:solidFill>
              <a:effectLst/>
              <a:latin typeface="Inter"/>
            </a:endParaRPr>
          </a:p>
          <a:p>
            <a:r>
              <a:rPr lang="en-US" sz="2400" b="1" i="0" dirty="0">
                <a:effectLst/>
                <a:latin typeface="var(--zds-typography-heading, &quot;Degular&quot;, Helvetica, arial, sans-serif)"/>
              </a:rPr>
              <a:t>Study the Greats, and Then Practice: </a:t>
            </a:r>
            <a:r>
              <a:rPr lang="en-US" sz="2400" b="0" i="0" dirty="0">
                <a:solidFill>
                  <a:srgbClr val="403F3E"/>
                </a:solidFill>
                <a:effectLst/>
                <a:latin typeface="Inter"/>
              </a:rPr>
              <a:t>This form of learning can be applied to any skill, be it writing, speaking another language, or even sports. Compare your work with that of experts in your field and you will notice areas that need improvement</a:t>
            </a:r>
            <a:endParaRPr lang="en-US" sz="2400" b="1" i="0" dirty="0">
              <a:effectLst/>
              <a:latin typeface="var(--zds-typography-heading, &quot;Degular&quot;, Helvetica, arial, sans-serif)"/>
            </a:endParaRPr>
          </a:p>
          <a:p>
            <a:endParaRPr lang="en-IN" sz="2000" b="1" i="0" dirty="0">
              <a:effectLst/>
              <a:latin typeface="var(--zds-typography-heading, &quot;Degular&quot;, Helvetica, arial, sans-serif)"/>
            </a:endParaRPr>
          </a:p>
          <a:p>
            <a:endParaRPr lang="en-IN" sz="2000" dirty="0"/>
          </a:p>
        </p:txBody>
      </p:sp>
    </p:spTree>
    <p:extLst>
      <p:ext uri="{BB962C8B-B14F-4D97-AF65-F5344CB8AC3E}">
        <p14:creationId xmlns:p14="http://schemas.microsoft.com/office/powerpoint/2010/main" val="32668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9D3F94-6E35-4AF4-891B-D1B2AC0ED1A6}"/>
              </a:ext>
            </a:extLst>
          </p:cNvPr>
          <p:cNvSpPr>
            <a:spLocks noGrp="1"/>
          </p:cNvSpPr>
          <p:nvPr>
            <p:ph type="subTitle" idx="1"/>
          </p:nvPr>
        </p:nvSpPr>
        <p:spPr>
          <a:xfrm>
            <a:off x="0" y="0"/>
            <a:ext cx="10668000" cy="5257800"/>
          </a:xfrm>
        </p:spPr>
        <p:txBody>
          <a:bodyPr/>
          <a:lstStyle/>
          <a:p>
            <a:pPr algn="l"/>
            <a:r>
              <a:rPr lang="en-IN" b="1" i="0" dirty="0">
                <a:effectLst/>
                <a:latin typeface="var(--zds-typography-heading, &quot;Degular&quot;, Helvetica, arial, sans-serif)"/>
              </a:rPr>
              <a:t>Teach What You Learn: </a:t>
            </a:r>
            <a:r>
              <a:rPr lang="en-US" b="0" i="0" dirty="0">
                <a:solidFill>
                  <a:srgbClr val="403F3E"/>
                </a:solidFill>
                <a:effectLst/>
                <a:latin typeface="Inter"/>
              </a:rPr>
              <a:t>One of the more surprising ways you can learn a new skill is to teach it to someone else.</a:t>
            </a:r>
            <a:endParaRPr lang="en-IN" b="1" dirty="0">
              <a:solidFill>
                <a:srgbClr val="403F3E"/>
              </a:solidFill>
              <a:latin typeface="var(--zds-typography-heading, &quot;Degular&quot;, Helvetica, arial, sans-serif)"/>
            </a:endParaRPr>
          </a:p>
          <a:p>
            <a:pPr algn="l"/>
            <a:r>
              <a:rPr lang="en-US" b="1" i="0" dirty="0">
                <a:effectLst/>
                <a:latin typeface="var(--zds-typography-heading, &quot;Degular&quot;, Helvetica, arial, sans-serif)"/>
              </a:rPr>
              <a:t>Spend More Time Practicing Things You Find Difficult: </a:t>
            </a:r>
            <a:r>
              <a:rPr lang="en-US" b="0" i="0" dirty="0">
                <a:solidFill>
                  <a:srgbClr val="403F3E"/>
                </a:solidFill>
                <a:effectLst/>
                <a:latin typeface="Inter"/>
              </a:rPr>
              <a:t>Practice in itself is great, but if you’re practicing things you know well, you’re doing it wrong. In order to excel at any skill, you need to push yourself out of your comfort zone and practice things you aren’t good at.</a:t>
            </a:r>
            <a:endParaRPr lang="en-US" dirty="0">
              <a:solidFill>
                <a:srgbClr val="403F3E"/>
              </a:solidFill>
              <a:latin typeface="Inter"/>
            </a:endParaRPr>
          </a:p>
          <a:p>
            <a:pPr algn="l"/>
            <a:r>
              <a:rPr lang="en-IN" b="1" i="0" dirty="0">
                <a:effectLst/>
                <a:latin typeface="var(--zds-typography-heading, &quot;Degular&quot;, Helvetica, arial, sans-serif)"/>
              </a:rPr>
              <a:t>Find A Mentor: </a:t>
            </a:r>
            <a:r>
              <a:rPr lang="en-US" b="0" i="0" dirty="0">
                <a:solidFill>
                  <a:srgbClr val="403F3E"/>
                </a:solidFill>
                <a:effectLst/>
                <a:latin typeface="Inter"/>
              </a:rPr>
              <a:t>Mentorship is perhaps the quickest way to take your skills to the next level. A mentor helps you navigate your field by offering invaluable perspective and experience.</a:t>
            </a:r>
            <a:endParaRPr lang="en-IN" b="1" i="0" dirty="0">
              <a:effectLst/>
              <a:latin typeface="var(--zds-typography-heading, &quot;Degular&quot;, Helvetica, arial, sans-serif)"/>
            </a:endParaRPr>
          </a:p>
          <a:p>
            <a:endParaRPr lang="en-US" b="1" i="0" dirty="0">
              <a:effectLst/>
              <a:latin typeface="var(--zds-typography-heading, &quot;Degular&quot;, Helvetica, arial, sans-serif)"/>
            </a:endParaRPr>
          </a:p>
          <a:p>
            <a:endParaRPr lang="en-IN" dirty="0"/>
          </a:p>
          <a:p>
            <a:endParaRPr lang="en-US" dirty="0"/>
          </a:p>
        </p:txBody>
      </p:sp>
      <p:pic>
        <p:nvPicPr>
          <p:cNvPr id="1026" name="Picture 2">
            <a:extLst>
              <a:ext uri="{FF2B5EF4-FFF2-40B4-BE49-F238E27FC236}">
                <a16:creationId xmlns:a16="http://schemas.microsoft.com/office/drawing/2014/main" id="{1730308E-FDBF-4B05-9C4B-A4D8E03C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0"/>
            <a:ext cx="12192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64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9D3F94-6E35-4AF4-891B-D1B2AC0ED1A6}"/>
              </a:ext>
            </a:extLst>
          </p:cNvPr>
          <p:cNvSpPr>
            <a:spLocks noGrp="1"/>
          </p:cNvSpPr>
          <p:nvPr>
            <p:ph type="subTitle" idx="1"/>
          </p:nvPr>
        </p:nvSpPr>
        <p:spPr>
          <a:xfrm>
            <a:off x="1524000" y="262890"/>
            <a:ext cx="9144000" cy="4994910"/>
          </a:xfrm>
        </p:spPr>
        <p:txBody>
          <a:bodyPr>
            <a:normAutofit/>
          </a:bodyPr>
          <a:lstStyle/>
          <a:p>
            <a:endParaRPr lang="en-US" dirty="0"/>
          </a:p>
          <a:p>
            <a:r>
              <a:rPr lang="en-US" sz="3200" dirty="0">
                <a:highlight>
                  <a:srgbClr val="808080"/>
                </a:highlight>
              </a:rPr>
              <a:t>Summary</a:t>
            </a:r>
          </a:p>
          <a:p>
            <a:endParaRPr lang="en-US" dirty="0"/>
          </a:p>
          <a:p>
            <a:pPr algn="l"/>
            <a:r>
              <a:rPr lang="en-US" dirty="0"/>
              <a:t>Instead of letting a textbook guide your learning, you take the lead. Seek answers from many sources . Think about why they matter, why they're relevant. See what you end up discovering! You may end up surprising even yourself.</a:t>
            </a:r>
          </a:p>
          <a:p>
            <a:pPr algn="l"/>
            <a:endParaRPr lang="en-US" dirty="0"/>
          </a:p>
          <a:p>
            <a:r>
              <a:rPr lang="en-US" sz="4800" dirty="0"/>
              <a:t>"Ask questions, make mistakes, and get messy!"</a:t>
            </a:r>
          </a:p>
          <a:p>
            <a:endParaRPr lang="en-US" sz="4800" dirty="0"/>
          </a:p>
        </p:txBody>
      </p:sp>
      <p:pic>
        <p:nvPicPr>
          <p:cNvPr id="1026" name="Picture 2">
            <a:extLst>
              <a:ext uri="{FF2B5EF4-FFF2-40B4-BE49-F238E27FC236}">
                <a16:creationId xmlns:a16="http://schemas.microsoft.com/office/drawing/2014/main" id="{1730308E-FDBF-4B05-9C4B-A4D8E03C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0"/>
            <a:ext cx="12192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45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30308E-FDBF-4B05-9C4B-A4D8E03C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0"/>
            <a:ext cx="12192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E18E80-BE42-2753-D0DE-07308AE78645}"/>
              </a:ext>
            </a:extLst>
          </p:cNvPr>
          <p:cNvSpPr txBox="1"/>
          <p:nvPr/>
        </p:nvSpPr>
        <p:spPr>
          <a:xfrm>
            <a:off x="3186113" y="2387084"/>
            <a:ext cx="6097904" cy="630942"/>
          </a:xfrm>
          <a:prstGeom prst="rect">
            <a:avLst/>
          </a:prstGeom>
          <a:noFill/>
        </p:spPr>
        <p:txBody>
          <a:bodyPr wrap="square">
            <a:spAutoFit/>
          </a:bodyPr>
          <a:lstStyle/>
          <a:p>
            <a:r>
              <a:rPr lang="en-US" sz="3500" dirty="0"/>
              <a:t>Thank you </a:t>
            </a:r>
            <a:endParaRPr lang="en-IN" sz="3500" dirty="0"/>
          </a:p>
        </p:txBody>
      </p:sp>
    </p:spTree>
    <p:extLst>
      <p:ext uri="{BB962C8B-B14F-4D97-AF65-F5344CB8AC3E}">
        <p14:creationId xmlns:p14="http://schemas.microsoft.com/office/powerpoint/2010/main" val="81580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HR Dashboard- 7th Mar'22 to 11th Mar'22</Template>
  <TotalTime>80</TotalTime>
  <Words>476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Inter</vt:lpstr>
      <vt:lpstr>var(--zds-typography-heading, "Degular", Helvetica, arial, 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P</dc:creator>
  <cp:lastModifiedBy>V Rohith [IN]</cp:lastModifiedBy>
  <cp:revision>16</cp:revision>
  <dcterms:created xsi:type="dcterms:W3CDTF">2022-03-14T06:46:12Z</dcterms:created>
  <dcterms:modified xsi:type="dcterms:W3CDTF">2023-01-26T11:46:13Z</dcterms:modified>
</cp:coreProperties>
</file>