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0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2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7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4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4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1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5" r:id="rId6"/>
    <p:sldLayoutId id="2147483691" r:id="rId7"/>
    <p:sldLayoutId id="2147483692" r:id="rId8"/>
    <p:sldLayoutId id="2147483693" r:id="rId9"/>
    <p:sldLayoutId id="2147483694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Task 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Hand holding a pen shading number on a sheet">
            <a:extLst>
              <a:ext uri="{FF2B5EF4-FFF2-40B4-BE49-F238E27FC236}">
                <a16:creationId xmlns:a16="http://schemas.microsoft.com/office/drawing/2014/main" id="{6EA148CE-6417-ABE7-5424-85C3E951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1392" r="-7" b="21992"/>
          <a:stretch>
            <a:fillRect/>
          </a:stretch>
        </p:blipFill>
        <p:spPr>
          <a:xfrm>
            <a:off x="4443984" y="1410689"/>
            <a:ext cx="7086600" cy="39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3850-0867-0C15-F631-9FAB50E6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A8B0-1EA8-44CE-48A9-BE24A57D4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2107" y="2095345"/>
            <a:ext cx="3045206" cy="410364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1600">
                <a:latin typeface="Times New Roman"/>
                <a:cs typeface="Times New Roman"/>
              </a:rPr>
              <a:t>A Key Performance Indicator (KPI) is a measurable value that helps track and assess progress toward a specific business goal. KPIs provide insights into how well a company, team, or individual is performing in relation to set objectives</a:t>
            </a:r>
            <a:r>
              <a:rPr lang="en-US" sz="1600" b="1">
                <a:latin typeface="Times New Roman"/>
                <a:cs typeface="Times New Roman"/>
              </a:rPr>
              <a:t>.</a:t>
            </a:r>
            <a:endParaRPr lang="en-US" sz="1600"/>
          </a:p>
          <a:p>
            <a:r>
              <a:rPr lang="en-US" sz="1400" b="1" dirty="0">
                <a:latin typeface="Times New Roman"/>
                <a:cs typeface="Times New Roman"/>
              </a:rPr>
              <a:t>Sales KPI: </a:t>
            </a:r>
            <a:r>
              <a:rPr lang="en-US" sz="1400" dirty="0">
                <a:latin typeface="Times New Roman"/>
                <a:cs typeface="Times New Roman"/>
              </a:rPr>
              <a:t>Tracks revenue, number of transactions, conversion rates, etc.</a:t>
            </a:r>
            <a:endParaRPr lang="en-US" sz="1400" dirty="0"/>
          </a:p>
          <a:p>
            <a:r>
              <a:rPr lang="en-US" sz="1400" b="1" dirty="0">
                <a:latin typeface="Times New Roman"/>
                <a:cs typeface="Times New Roman"/>
              </a:rPr>
              <a:t>Growth KPI: </a:t>
            </a:r>
            <a:r>
              <a:rPr lang="en-US" sz="1400" dirty="0">
                <a:latin typeface="Times New Roman"/>
                <a:cs typeface="Times New Roman"/>
              </a:rPr>
              <a:t>Measures percentage increase in revenue, customer acquisition, or market expansion.</a:t>
            </a:r>
            <a:endParaRPr lang="en-US" sz="1400" dirty="0"/>
          </a:p>
          <a:p>
            <a:r>
              <a:rPr lang="en-US" sz="1400" b="1" dirty="0">
                <a:latin typeface="Times New Roman"/>
                <a:cs typeface="Times New Roman"/>
              </a:rPr>
              <a:t>Profit KPI: </a:t>
            </a:r>
            <a:r>
              <a:rPr lang="en-US" sz="1400" dirty="0">
                <a:latin typeface="Times New Roman"/>
                <a:cs typeface="Times New Roman"/>
              </a:rPr>
              <a:t>Analyzes net profit, gross margin, and cost efficiency.</a:t>
            </a:r>
            <a:endParaRPr lang="en-US" sz="1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CE1E3C6-1CD7-2AF2-A425-D11C78E1F5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183" r="13710" b="188"/>
          <a:stretch>
            <a:fillRect/>
          </a:stretch>
        </p:blipFill>
        <p:spPr>
          <a:xfrm>
            <a:off x="3572283" y="997003"/>
            <a:ext cx="8403212" cy="5103205"/>
          </a:xfrm>
        </p:spPr>
      </p:pic>
    </p:spTree>
    <p:extLst>
      <p:ext uri="{BB962C8B-B14F-4D97-AF65-F5344CB8AC3E}">
        <p14:creationId xmlns:p14="http://schemas.microsoft.com/office/powerpoint/2010/main" val="24386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2551-7B1C-5F82-22C9-86457CF3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65545"/>
            <a:ext cx="2648548" cy="929806"/>
          </a:xfrm>
        </p:spPr>
        <p:txBody>
          <a:bodyPr>
            <a:normAutofit fontScale="90000"/>
          </a:bodyPr>
          <a:lstStyle/>
          <a:p>
            <a:r>
              <a:rPr lang="en-US" dirty="0"/>
              <a:t>Time Series Analysis</a:t>
            </a:r>
          </a:p>
        </p:txBody>
      </p:sp>
      <p:pic>
        <p:nvPicPr>
          <p:cNvPr id="5" name="Picture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17112604-658B-5794-DF6F-3C7990560F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335" t="-1942" r="1903"/>
          <a:stretch>
            <a:fillRect/>
          </a:stretch>
        </p:blipFill>
        <p:spPr>
          <a:xfrm>
            <a:off x="2756143" y="824764"/>
            <a:ext cx="9219833" cy="47906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D08CF-BA20-98A6-C1AE-E98B24D15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7806" y="2606825"/>
            <a:ext cx="1959618" cy="30180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Time Series Analysis is a statistical technique used to analyze data points collected over time to identify patterns, trends, and seasonal variations. This method is essential for forecasting future values based on past behavior.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4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F43D-D30B-CD5E-C129-C7EFA947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</p:txBody>
      </p:sp>
      <p:pic>
        <p:nvPicPr>
          <p:cNvPr id="5" name="Picture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C07990-2D51-75CD-2BA4-F3ECE602E92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727" r="10679" b="3872"/>
          <a:stretch>
            <a:fillRect/>
          </a:stretch>
        </p:blipFill>
        <p:spPr>
          <a:xfrm>
            <a:off x="5215813" y="1033271"/>
            <a:ext cx="6314772" cy="4966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96306-BFB0-9157-E187-CCD259FA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200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Times New Roman"/>
                <a:cs typeface="Times New Roman"/>
              </a:rPr>
              <a:t>In Power BI, a Card is a visualization used to display a single key metric or summary value in a clear, easy-to-read format. It’s commonly used to highlight important numbers like Total Sales, Profit, Customer Count, or Growth Rate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8B1C1-1BC2-7DCF-007A-BD39810D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169924"/>
            <a:ext cx="4306824" cy="1984094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67512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C4DD70D7-338A-770C-0037-F951530A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9" r="1706" b="2"/>
          <a:stretch>
            <a:fillRect/>
          </a:stretch>
        </p:blipFill>
        <p:spPr>
          <a:xfrm>
            <a:off x="20" y="703983"/>
            <a:ext cx="4946886" cy="3133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F2EF-3217-00A4-D9D8-D32D05EA5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848" y="665018"/>
            <a:ext cx="5889161" cy="563290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/>
              <a:t>In analyzing the </a:t>
            </a:r>
            <a:r>
              <a:rPr lang="en-US" sz="1600" b="1"/>
              <a:t>Sales Dataset</a:t>
            </a:r>
            <a:r>
              <a:rPr lang="en-US" sz="1600"/>
              <a:t>, we used </a:t>
            </a:r>
            <a:r>
              <a:rPr lang="en-US" sz="1600" b="1"/>
              <a:t>KPIs, Cards, Time Series Analysis, and a Navigator</a:t>
            </a:r>
            <a:r>
              <a:rPr lang="en-US" sz="1600"/>
              <a:t> to extract actionable insights:</a:t>
            </a:r>
          </a:p>
          <a:p>
            <a:pPr marL="228600" indent="-228600">
              <a:lnSpc>
                <a:spcPct val="110000"/>
              </a:lnSpc>
              <a:buFont typeface=""/>
              <a:buChar char="•"/>
            </a:pPr>
            <a:r>
              <a:rPr lang="en-US" sz="1600" b="1"/>
              <a:t>KPIs and Cards</a:t>
            </a:r>
            <a:r>
              <a:rPr lang="en-US" sz="1600"/>
              <a:t> provided quick visibility into key performance metrics such as </a:t>
            </a:r>
            <a:r>
              <a:rPr lang="en-US" sz="1600" b="1"/>
              <a:t>Total Sales, Revenue, Profit, and Units Sold</a:t>
            </a:r>
            <a:r>
              <a:rPr lang="en-US" sz="1600"/>
              <a:t>, allowing stakeholders to monitor performance at a glance.</a:t>
            </a:r>
          </a:p>
          <a:p>
            <a:pPr marL="228600" indent="-228600">
              <a:lnSpc>
                <a:spcPct val="110000"/>
              </a:lnSpc>
              <a:buFont typeface=""/>
              <a:buChar char="•"/>
            </a:pPr>
            <a:r>
              <a:rPr lang="en-US" sz="1600" b="1"/>
              <a:t>Time Series Analysis</a:t>
            </a:r>
            <a:r>
              <a:rPr lang="en-US" sz="1600"/>
              <a:t> revealed important trends and seasonal patterns in sales, helping to </a:t>
            </a:r>
            <a:r>
              <a:rPr lang="en-US" sz="1600" b="1"/>
              <a:t>forecast future sales</a:t>
            </a:r>
            <a:r>
              <a:rPr lang="en-US" sz="1600"/>
              <a:t>, identify peak periods, and detect potential declines or anomalies in performance over time.</a:t>
            </a:r>
          </a:p>
          <a:p>
            <a:pPr marL="228600" indent="-228600">
              <a:lnSpc>
                <a:spcPct val="110000"/>
              </a:lnSpc>
              <a:buFont typeface=""/>
              <a:buChar char="•"/>
            </a:pPr>
            <a:r>
              <a:rPr lang="en-US" sz="1600"/>
              <a:t>The </a:t>
            </a:r>
            <a:r>
              <a:rPr lang="en-US" sz="1600" b="1"/>
              <a:t>Navigator</a:t>
            </a:r>
            <a:r>
              <a:rPr lang="en-US" sz="1600"/>
              <a:t> (slicers/filters) enabled dynamic interaction with the data, allowing users to explore sales by </a:t>
            </a:r>
            <a:r>
              <a:rPr lang="en-US" sz="1600" b="1"/>
              <a:t>region, product category, time period, or sales representative</a:t>
            </a:r>
            <a:r>
              <a:rPr lang="en-US" sz="1600"/>
              <a:t>, enhancing the depth of analysis and personalization.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/>
              <a:t>Final Insight:</a:t>
            </a:r>
          </a:p>
          <a:p>
            <a:pPr>
              <a:lnSpc>
                <a:spcPct val="110000"/>
              </a:lnSpc>
            </a:pPr>
            <a:r>
              <a:rPr lang="en-US" sz="1600"/>
              <a:t>This combination of tools empowered decision-makers to </a:t>
            </a:r>
            <a:r>
              <a:rPr lang="en-US" sz="1600" b="1"/>
              <a:t>track performance</a:t>
            </a:r>
            <a:r>
              <a:rPr lang="en-US" sz="1600"/>
              <a:t>, </a:t>
            </a:r>
            <a:r>
              <a:rPr lang="en-US" sz="1600" b="1"/>
              <a:t>uncover patterns</a:t>
            </a:r>
            <a:r>
              <a:rPr lang="en-US" sz="1600"/>
              <a:t>, and </a:t>
            </a:r>
            <a:r>
              <a:rPr lang="en-US" sz="1600" b="1"/>
              <a:t>make data-driven decisions</a:t>
            </a:r>
            <a:r>
              <a:rPr lang="en-US" sz="1600"/>
              <a:t>, ultimately supporting better </a:t>
            </a:r>
            <a:r>
              <a:rPr lang="en-US" sz="1600" b="1"/>
              <a:t>sales strategies and business growth</a:t>
            </a:r>
            <a:r>
              <a:rPr lang="en-US" sz="160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8909901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E20A61A24E7408FF0AF0EB20687C5" ma:contentTypeVersion="14" ma:contentTypeDescription="Create a new document." ma:contentTypeScope="" ma:versionID="5846959dfe0d54fd42069b2ad3bfe0c5">
  <xsd:schema xmlns:xsd="http://www.w3.org/2001/XMLSchema" xmlns:xs="http://www.w3.org/2001/XMLSchema" xmlns:p="http://schemas.microsoft.com/office/2006/metadata/properties" xmlns:ns3="e3181c50-8877-4992-9891-05eb4638157a" xmlns:ns4="da911710-f75a-403c-9541-7707d472486b" targetNamespace="http://schemas.microsoft.com/office/2006/metadata/properties" ma:root="true" ma:fieldsID="c965cf5137020e06618b8f6dbccdadd2" ns3:_="" ns4:_="">
    <xsd:import namespace="e3181c50-8877-4992-9891-05eb4638157a"/>
    <xsd:import namespace="da911710-f75a-403c-9541-7707d47248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81c50-8877-4992-9891-05eb463815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911710-f75a-403c-9541-7707d47248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181c50-8877-4992-9891-05eb4638157a" xsi:nil="true"/>
  </documentManagement>
</p:properties>
</file>

<file path=customXml/itemProps1.xml><?xml version="1.0" encoding="utf-8"?>
<ds:datastoreItem xmlns:ds="http://schemas.openxmlformats.org/officeDocument/2006/customXml" ds:itemID="{B90364CF-4930-4266-96DA-69E85BA9F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181c50-8877-4992-9891-05eb4638157a"/>
    <ds:schemaRef ds:uri="da911710-f75a-403c-9541-7707d47248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D7D59-35EC-4E94-B7BE-DA7E70EC2D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D9AB48-02EB-4835-9572-60A8A6348DEB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www.w3.org/XML/1998/namespace"/>
    <ds:schemaRef ds:uri="http://purl.org/dc/elements/1.1/"/>
    <ds:schemaRef ds:uri="e3181c50-8877-4992-9891-05eb4638157a"/>
    <ds:schemaRef ds:uri="http://schemas.openxmlformats.org/package/2006/metadata/core-properties"/>
    <ds:schemaRef ds:uri="da911710-f75a-403c-9541-7707d472486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340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Grandview Display</vt:lpstr>
      <vt:lpstr>Times New Roman</vt:lpstr>
      <vt:lpstr>DashVTI</vt:lpstr>
      <vt:lpstr>Task 3</vt:lpstr>
      <vt:lpstr>KPI</vt:lpstr>
      <vt:lpstr>Time Series Analysis</vt:lpstr>
      <vt:lpstr>Cards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TEJASWINI</dc:creator>
  <cp:lastModifiedBy>PALAMPALLE  VEERA TEJASWINI-[MY.AC.U3BCA23346]</cp:lastModifiedBy>
  <cp:revision>73</cp:revision>
  <dcterms:created xsi:type="dcterms:W3CDTF">2025-06-05T06:18:10Z</dcterms:created>
  <dcterms:modified xsi:type="dcterms:W3CDTF">2025-06-05T06:35:51Z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0x01010024CE20A61A24E7408FF0AF0EB20687C5</vt:lpwstr>
  </property>
</Properties>
</file>