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39" r:id="rId2"/>
    <p:sldId id="256" r:id="rId3"/>
    <p:sldId id="257" r:id="rId4"/>
    <p:sldId id="259" r:id="rId5"/>
    <p:sldId id="258" r:id="rId6"/>
    <p:sldId id="260" r:id="rId7"/>
    <p:sldId id="261" r:id="rId8"/>
    <p:sldId id="262" r:id="rId9"/>
    <p:sldId id="263" r:id="rId10"/>
    <p:sldId id="264" r:id="rId11"/>
    <p:sldId id="265" r:id="rId12"/>
    <p:sldId id="270" r:id="rId13"/>
    <p:sldId id="266" r:id="rId14"/>
    <p:sldId id="267" r:id="rId15"/>
    <p:sldId id="268" r:id="rId16"/>
    <p:sldId id="269" r:id="rId17"/>
    <p:sldId id="271" r:id="rId18"/>
    <p:sldId id="303" r:id="rId19"/>
    <p:sldId id="272" r:id="rId20"/>
    <p:sldId id="273" r:id="rId21"/>
    <p:sldId id="274" r:id="rId22"/>
    <p:sldId id="275" r:id="rId23"/>
    <p:sldId id="276" r:id="rId24"/>
    <p:sldId id="277" r:id="rId25"/>
    <p:sldId id="278" r:id="rId26"/>
    <p:sldId id="304" r:id="rId27"/>
    <p:sldId id="305" r:id="rId28"/>
    <p:sldId id="279" r:id="rId29"/>
    <p:sldId id="280" r:id="rId30"/>
    <p:sldId id="306" r:id="rId31"/>
    <p:sldId id="281" r:id="rId32"/>
    <p:sldId id="307" r:id="rId33"/>
    <p:sldId id="282" r:id="rId34"/>
    <p:sldId id="308" r:id="rId35"/>
    <p:sldId id="283" r:id="rId36"/>
    <p:sldId id="309" r:id="rId37"/>
    <p:sldId id="284" r:id="rId38"/>
    <p:sldId id="310" r:id="rId39"/>
    <p:sldId id="285" r:id="rId40"/>
    <p:sldId id="286" r:id="rId41"/>
    <p:sldId id="287" r:id="rId42"/>
    <p:sldId id="288" r:id="rId43"/>
    <p:sldId id="315" r:id="rId44"/>
    <p:sldId id="289" r:id="rId45"/>
    <p:sldId id="311" r:id="rId46"/>
    <p:sldId id="290" r:id="rId47"/>
    <p:sldId id="312" r:id="rId48"/>
    <p:sldId id="291" r:id="rId49"/>
    <p:sldId id="313" r:id="rId50"/>
    <p:sldId id="292" r:id="rId51"/>
    <p:sldId id="293" r:id="rId52"/>
    <p:sldId id="294" r:id="rId53"/>
    <p:sldId id="295" r:id="rId54"/>
    <p:sldId id="296" r:id="rId55"/>
    <p:sldId id="297" r:id="rId56"/>
    <p:sldId id="298" r:id="rId57"/>
    <p:sldId id="314" r:id="rId58"/>
    <p:sldId id="299" r:id="rId59"/>
    <p:sldId id="300" r:id="rId60"/>
    <p:sldId id="301" r:id="rId61"/>
    <p:sldId id="302" r:id="rId62"/>
    <p:sldId id="316" r:id="rId63"/>
    <p:sldId id="317" r:id="rId64"/>
    <p:sldId id="319" r:id="rId65"/>
    <p:sldId id="318" r:id="rId66"/>
    <p:sldId id="332" r:id="rId67"/>
    <p:sldId id="320" r:id="rId68"/>
    <p:sldId id="331" r:id="rId69"/>
    <p:sldId id="321" r:id="rId70"/>
    <p:sldId id="322" r:id="rId71"/>
    <p:sldId id="323" r:id="rId72"/>
    <p:sldId id="324" r:id="rId73"/>
    <p:sldId id="333" r:id="rId74"/>
    <p:sldId id="325" r:id="rId75"/>
    <p:sldId id="334" r:id="rId76"/>
    <p:sldId id="326" r:id="rId77"/>
    <p:sldId id="335" r:id="rId78"/>
    <p:sldId id="327" r:id="rId79"/>
    <p:sldId id="336" r:id="rId80"/>
    <p:sldId id="328" r:id="rId81"/>
    <p:sldId id="329" r:id="rId82"/>
    <p:sldId id="330"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734A4425-C988-A127-DC89-9012BE3A769E}"/>
              </a:ext>
            </a:extLst>
          </p:cNvPr>
          <p:cNvSpPr>
            <a:spLocks noChangeArrowheads="1"/>
          </p:cNvSpPr>
          <p:nvPr/>
        </p:nvSpPr>
        <p:spPr bwMode="auto">
          <a:xfrm>
            <a:off x="76200" y="155633"/>
            <a:ext cx="9848850" cy="383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29621" tIns="171396" rIns="457056" bIns="0" numCol="1" anchor="ctr" anchorCtr="0" compatLnSpc="1">
            <a:prstTxWarp prst="textNoShape">
              <a:avLst/>
            </a:prstTxWarp>
            <a:spAutoFit/>
          </a:bodyPr>
          <a:lstStyle>
            <a:lvl1pPr eaLnBrk="0" fontAlgn="base" hangingPunct="0">
              <a:spcBef>
                <a:spcPct val="0"/>
              </a:spcBef>
              <a:spcAft>
                <a:spcPct val="0"/>
              </a:spcAft>
              <a:tabLst>
                <a:tab pos="3632200" algn="l"/>
              </a:tabLst>
              <a:defRPr>
                <a:solidFill>
                  <a:schemeClr val="tx1"/>
                </a:solidFill>
                <a:latin typeface="Arial" panose="020B0604020202020204" pitchFamily="34" charset="0"/>
              </a:defRPr>
            </a:lvl1pPr>
            <a:lvl2pPr eaLnBrk="0" fontAlgn="base" hangingPunct="0">
              <a:spcBef>
                <a:spcPct val="0"/>
              </a:spcBef>
              <a:spcAft>
                <a:spcPct val="0"/>
              </a:spcAft>
              <a:tabLst>
                <a:tab pos="3632200" algn="l"/>
              </a:tabLst>
              <a:defRPr>
                <a:solidFill>
                  <a:schemeClr val="tx1"/>
                </a:solidFill>
                <a:latin typeface="Arial" panose="020B0604020202020204" pitchFamily="34" charset="0"/>
              </a:defRPr>
            </a:lvl2pPr>
            <a:lvl3pPr eaLnBrk="0" fontAlgn="base" hangingPunct="0">
              <a:spcBef>
                <a:spcPct val="0"/>
              </a:spcBef>
              <a:spcAft>
                <a:spcPct val="0"/>
              </a:spcAft>
              <a:tabLst>
                <a:tab pos="3632200" algn="l"/>
              </a:tabLst>
              <a:defRPr>
                <a:solidFill>
                  <a:schemeClr val="tx1"/>
                </a:solidFill>
                <a:latin typeface="Arial" panose="020B0604020202020204" pitchFamily="34" charset="0"/>
              </a:defRPr>
            </a:lvl3pPr>
            <a:lvl4pPr eaLnBrk="0" fontAlgn="base" hangingPunct="0">
              <a:spcBef>
                <a:spcPct val="0"/>
              </a:spcBef>
              <a:spcAft>
                <a:spcPct val="0"/>
              </a:spcAft>
              <a:tabLst>
                <a:tab pos="3632200" algn="l"/>
              </a:tabLst>
              <a:defRPr>
                <a:solidFill>
                  <a:schemeClr val="tx1"/>
                </a:solidFill>
                <a:latin typeface="Arial" panose="020B0604020202020204" pitchFamily="34" charset="0"/>
              </a:defRPr>
            </a:lvl4pPr>
            <a:lvl5pPr eaLnBrk="0" fontAlgn="base" hangingPunct="0">
              <a:spcBef>
                <a:spcPct val="0"/>
              </a:spcBef>
              <a:spcAft>
                <a:spcPct val="0"/>
              </a:spcAft>
              <a:tabLst>
                <a:tab pos="3632200" algn="l"/>
              </a:tabLst>
              <a:defRPr>
                <a:solidFill>
                  <a:schemeClr val="tx1"/>
                </a:solidFill>
                <a:latin typeface="Arial" panose="020B0604020202020204" pitchFamily="34" charset="0"/>
              </a:defRPr>
            </a:lvl5pPr>
            <a:lvl6pPr eaLnBrk="0" fontAlgn="base" hangingPunct="0">
              <a:spcBef>
                <a:spcPct val="0"/>
              </a:spcBef>
              <a:spcAft>
                <a:spcPct val="0"/>
              </a:spcAft>
              <a:tabLst>
                <a:tab pos="3632200" algn="l"/>
              </a:tabLst>
              <a:defRPr>
                <a:solidFill>
                  <a:schemeClr val="tx1"/>
                </a:solidFill>
                <a:latin typeface="Arial" panose="020B0604020202020204" pitchFamily="34" charset="0"/>
              </a:defRPr>
            </a:lvl6pPr>
            <a:lvl7pPr eaLnBrk="0" fontAlgn="base" hangingPunct="0">
              <a:spcBef>
                <a:spcPct val="0"/>
              </a:spcBef>
              <a:spcAft>
                <a:spcPct val="0"/>
              </a:spcAft>
              <a:tabLst>
                <a:tab pos="3632200" algn="l"/>
              </a:tabLst>
              <a:defRPr>
                <a:solidFill>
                  <a:schemeClr val="tx1"/>
                </a:solidFill>
                <a:latin typeface="Arial" panose="020B0604020202020204" pitchFamily="34" charset="0"/>
              </a:defRPr>
            </a:lvl7pPr>
            <a:lvl8pPr eaLnBrk="0" fontAlgn="base" hangingPunct="0">
              <a:spcBef>
                <a:spcPct val="0"/>
              </a:spcBef>
              <a:spcAft>
                <a:spcPct val="0"/>
              </a:spcAft>
              <a:tabLst>
                <a:tab pos="3632200" algn="l"/>
              </a:tabLst>
              <a:defRPr>
                <a:solidFill>
                  <a:schemeClr val="tx1"/>
                </a:solidFill>
                <a:latin typeface="Arial" panose="020B0604020202020204" pitchFamily="34" charset="0"/>
              </a:defRPr>
            </a:lvl8pPr>
            <a:lvl9pPr eaLnBrk="0" fontAlgn="base" hangingPunct="0">
              <a:spcBef>
                <a:spcPct val="0"/>
              </a:spcBef>
              <a:spcAft>
                <a:spcPct val="0"/>
              </a:spcAft>
              <a:tabLst>
                <a:tab pos="3632200" algn="l"/>
              </a:tabLst>
              <a:defRPr>
                <a:solidFill>
                  <a:schemeClr val="tx1"/>
                </a:solidFill>
                <a:latin typeface="Arial" panose="020B0604020202020204" pitchFamily="34" charset="0"/>
              </a:defRPr>
            </a:lvl9pPr>
          </a:lstStyle>
          <a:p>
            <a:pPr defTabSz="914400"/>
            <a:r>
              <a:rPr lang="en-US" altLang="en-US" sz="1200" dirty="0">
                <a:ea typeface="Times New Roman" panose="02020603050405020304" pitchFamily="18" charset="0"/>
              </a:rPr>
              <a:t>                                                            A Report on</a:t>
            </a:r>
            <a:endParaRPr lang="en-US" altLang="en-US" sz="600" dirty="0"/>
          </a:p>
          <a:p>
            <a:pPr defTabSz="914400"/>
            <a:r>
              <a:rPr lang="en-US" altLang="en-US" sz="2000" b="1" dirty="0">
                <a:solidFill>
                  <a:srgbClr val="FF0000"/>
                </a:solidFill>
                <a:ea typeface="Times New Roman" panose="02020603050405020304" pitchFamily="18" charset="0"/>
              </a:rPr>
              <a:t>       SUMMER IN-PLANT TRAINING/INTERNSHIP</a:t>
            </a:r>
            <a:endParaRPr lang="en-US" altLang="en-US" sz="600" dirty="0"/>
          </a:p>
          <a:p>
            <a:pPr defTabSz="914400"/>
            <a:endParaRPr lang="en-US" altLang="en-US" sz="600" dirty="0">
              <a:ea typeface="Times New Roman" panose="02020603050405020304" pitchFamily="18" charset="0"/>
            </a:endParaRPr>
          </a:p>
          <a:p>
            <a:pPr defTabSz="914400"/>
            <a:endParaRPr lang="en-US" altLang="en-US" sz="600" i="1" dirty="0">
              <a:ea typeface="Times New Roman" panose="02020603050405020304" pitchFamily="18" charset="0"/>
            </a:endParaRPr>
          </a:p>
          <a:p>
            <a:pPr defTabSz="914400"/>
            <a:endParaRPr lang="en-US" altLang="en-US" sz="600" i="1" dirty="0">
              <a:ea typeface="Times New Roman" panose="02020603050405020304" pitchFamily="18" charset="0"/>
            </a:endParaRPr>
          </a:p>
          <a:p>
            <a:pPr defTabSz="914400"/>
            <a:endParaRPr lang="en-US" altLang="en-US" sz="600" i="1" dirty="0">
              <a:ea typeface="Times New Roman" panose="02020603050405020304" pitchFamily="18" charset="0"/>
            </a:endParaRPr>
          </a:p>
          <a:p>
            <a:pPr defTabSz="914400"/>
            <a:endParaRPr lang="en-US" altLang="en-US" sz="600" i="1" dirty="0">
              <a:ea typeface="Times New Roman" panose="02020603050405020304" pitchFamily="18" charset="0"/>
            </a:endParaRPr>
          </a:p>
          <a:p>
            <a:pPr defTabSz="914400"/>
            <a:r>
              <a:rPr lang="en-US" altLang="en-US" sz="1400" i="1" dirty="0">
                <a:ea typeface="Times New Roman" panose="02020603050405020304" pitchFamily="18" charset="0"/>
              </a:rPr>
              <a:t>       A Training report submitted in partial fulfillment of the requirement for</a:t>
            </a:r>
            <a:endParaRPr lang="en-US" altLang="en-US" sz="600" dirty="0"/>
          </a:p>
          <a:p>
            <a:pPr defTabSz="914400"/>
            <a:r>
              <a:rPr lang="en-US" altLang="en-US" sz="1400" i="1" dirty="0">
                <a:ea typeface="Times New Roman" panose="02020603050405020304" pitchFamily="18" charset="0"/>
              </a:rPr>
              <a:t>                                       award of the Degree</a:t>
            </a:r>
          </a:p>
          <a:p>
            <a:pPr defTabSz="914400"/>
            <a:endParaRPr lang="en-US" altLang="en-US" sz="600" dirty="0"/>
          </a:p>
          <a:p>
            <a:pPr defTabSz="914400"/>
            <a:r>
              <a:rPr lang="en-US" altLang="en-US" sz="1400" b="1" dirty="0">
                <a:solidFill>
                  <a:srgbClr val="528DD2"/>
                </a:solidFill>
                <a:ea typeface="Times New Roman" panose="02020603050405020304" pitchFamily="18" charset="0"/>
              </a:rPr>
              <a:t>                              BACHELOR OF TECHNOLOGY</a:t>
            </a:r>
          </a:p>
          <a:p>
            <a:pPr defTabSz="914400"/>
            <a:endParaRPr lang="en-US" altLang="en-US" sz="1400" b="1" dirty="0">
              <a:solidFill>
                <a:srgbClr val="528DD2"/>
              </a:solidFill>
              <a:ea typeface="Times New Roman" panose="02020603050405020304" pitchFamily="18" charset="0"/>
            </a:endParaRPr>
          </a:p>
          <a:p>
            <a:pPr defTabSz="914400"/>
            <a:r>
              <a:rPr lang="en-US" altLang="en-US" sz="1400" b="1" dirty="0">
                <a:solidFill>
                  <a:srgbClr val="528DD2"/>
                </a:solidFill>
                <a:ea typeface="Times New Roman" panose="02020603050405020304" pitchFamily="18" charset="0"/>
              </a:rPr>
              <a:t>                                                </a:t>
            </a:r>
            <a:r>
              <a:rPr lang="en-US" altLang="en-US" sz="1400" b="1" dirty="0">
                <a:ea typeface="Times New Roman" panose="02020603050405020304" pitchFamily="18" charset="0"/>
              </a:rPr>
              <a:t>in</a:t>
            </a:r>
            <a:r>
              <a:rPr lang="en-US" altLang="en-US" sz="1400" b="1" dirty="0">
                <a:solidFill>
                  <a:srgbClr val="528DD2"/>
                </a:solidFill>
                <a:ea typeface="Times New Roman" panose="02020603050405020304" pitchFamily="18" charset="0"/>
              </a:rPr>
              <a:t>   </a:t>
            </a:r>
            <a:endParaRPr lang="en-US" altLang="en-US" sz="1400" b="1" dirty="0">
              <a:ea typeface="Times New Roman" panose="02020603050405020304" pitchFamily="18" charset="0"/>
            </a:endParaRPr>
          </a:p>
          <a:p>
            <a:pPr defTabSz="914400"/>
            <a:r>
              <a:rPr lang="en-US" altLang="en-US" sz="1400" b="1" dirty="0">
                <a:solidFill>
                  <a:srgbClr val="528DD2"/>
                </a:solidFill>
                <a:ea typeface="Times New Roman" panose="02020603050405020304" pitchFamily="18" charset="0"/>
              </a:rPr>
              <a:t>                  </a:t>
            </a:r>
            <a:endParaRPr lang="en-US" altLang="en-US" sz="1400" b="1" dirty="0">
              <a:ea typeface="Times New Roman" panose="02020603050405020304" pitchFamily="18" charset="0"/>
            </a:endParaRPr>
          </a:p>
          <a:p>
            <a:pPr defTabSz="914400"/>
            <a:r>
              <a:rPr lang="en-US" altLang="en-US" sz="1300" b="1" dirty="0">
                <a:ea typeface="Times New Roman" panose="02020603050405020304" pitchFamily="18" charset="0"/>
              </a:rPr>
              <a:t>                                 </a:t>
            </a:r>
            <a:r>
              <a:rPr lang="en-US" altLang="en-US" sz="1300" b="1" dirty="0">
                <a:solidFill>
                  <a:srgbClr val="528DD2"/>
                </a:solidFill>
                <a:ea typeface="Times New Roman" panose="02020603050405020304" pitchFamily="18" charset="0"/>
              </a:rPr>
              <a:t>AGRICULTURAL ENGINEERING</a:t>
            </a:r>
          </a:p>
          <a:p>
            <a:pPr defTabSz="914400"/>
            <a:endParaRPr lang="en-US" altLang="en-US" sz="1300" b="1" dirty="0">
              <a:solidFill>
                <a:srgbClr val="528DD2"/>
              </a:solidFill>
            </a:endParaRPr>
          </a:p>
          <a:p>
            <a:pPr defTabSz="914400"/>
            <a:endParaRPr lang="en-US" altLang="en-US" sz="600" dirty="0"/>
          </a:p>
          <a:p>
            <a:pPr defTabSz="914400"/>
            <a:r>
              <a:rPr lang="en-US" altLang="en-US" sz="1400" b="1" dirty="0">
                <a:ea typeface="Times New Roman" panose="02020603050405020304" pitchFamily="18" charset="0"/>
              </a:rPr>
              <a:t>                                              By</a:t>
            </a:r>
          </a:p>
          <a:p>
            <a:pPr defTabSz="914400"/>
            <a:r>
              <a:rPr lang="en-US" altLang="en-US" sz="1200" b="1" dirty="0">
                <a:solidFill>
                  <a:srgbClr val="00AFEF"/>
                </a:solidFill>
                <a:ea typeface="Times New Roman" panose="02020603050405020304" pitchFamily="18" charset="0"/>
              </a:rPr>
              <a:t>       B</a:t>
            </a:r>
            <a:r>
              <a:rPr lang="en-US" altLang="en-US" sz="1200" b="1" dirty="0">
                <a:solidFill>
                  <a:srgbClr val="FF0000"/>
                </a:solidFill>
                <a:ea typeface="Times New Roman" panose="02020603050405020304" pitchFamily="18" charset="0"/>
              </a:rPr>
              <a:t>.</a:t>
            </a:r>
            <a:r>
              <a:rPr lang="en-US" sz="1600" dirty="0">
                <a:solidFill>
                  <a:srgbClr val="FF0000"/>
                </a:solidFill>
              </a:rPr>
              <a:t> G. </a:t>
            </a:r>
            <a:r>
              <a:rPr lang="en-US" sz="1600" dirty="0" err="1">
                <a:solidFill>
                  <a:srgbClr val="FF0000"/>
                </a:solidFill>
              </a:rPr>
              <a:t>Pranavasai</a:t>
            </a:r>
            <a:r>
              <a:rPr lang="en-US" sz="1600" dirty="0">
                <a:solidFill>
                  <a:srgbClr val="FF0000"/>
                </a:solidFill>
              </a:rPr>
              <a:t> </a:t>
            </a:r>
            <a:r>
              <a:rPr lang="en-US" altLang="en-US" sz="1200" b="1" dirty="0">
                <a:solidFill>
                  <a:srgbClr val="FF0000"/>
                </a:solidFill>
                <a:ea typeface="Times New Roman" panose="02020603050405020304" pitchFamily="18" charset="0"/>
              </a:rPr>
              <a:t>	</a:t>
            </a:r>
            <a:r>
              <a:rPr lang="en-US" sz="1600" dirty="0">
                <a:solidFill>
                  <a:srgbClr val="FF0000"/>
                </a:solidFill>
              </a:rPr>
              <a:t> 19JQ1A3581</a:t>
            </a:r>
            <a:endParaRPr lang="en-US" altLang="en-US" sz="1200" b="1" dirty="0">
              <a:solidFill>
                <a:srgbClr val="FF0000"/>
              </a:solidFill>
              <a:ea typeface="Times New Roman" panose="02020603050405020304" pitchFamily="18" charset="0"/>
            </a:endParaRPr>
          </a:p>
          <a:p>
            <a:pPr defTabSz="914400"/>
            <a:endParaRPr lang="en-US" altLang="en-US" sz="600" dirty="0"/>
          </a:p>
          <a:p>
            <a:pPr defTabSz="914400"/>
            <a:endParaRPr lang="en-US" altLang="en-US" dirty="0"/>
          </a:p>
        </p:txBody>
      </p:sp>
      <p:pic>
        <p:nvPicPr>
          <p:cNvPr id="2052" name="Picture 1">
            <a:extLst>
              <a:ext uri="{FF2B5EF4-FFF2-40B4-BE49-F238E27FC236}">
                <a16:creationId xmlns:a16="http://schemas.microsoft.com/office/drawing/2014/main" id="{92F01C7C-5112-ABE9-46ED-A0CD6B847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886200"/>
            <a:ext cx="2133600" cy="15239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2797EAC-22E4-57CF-C812-C584BD31E008}"/>
              </a:ext>
            </a:extLst>
          </p:cNvPr>
          <p:cNvSpPr>
            <a:spLocks noChangeArrowheads="1"/>
          </p:cNvSpPr>
          <p:nvPr/>
        </p:nvSpPr>
        <p:spPr bwMode="auto">
          <a:xfrm>
            <a:off x="1447800" y="5250491"/>
            <a:ext cx="8426320" cy="230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58624" tIns="38088" rIns="929982" bIns="0" numCol="1" anchor="ctr" anchorCtr="0" compatLnSpc="1">
            <a:prstTxWarp prst="textNoShape">
              <a:avLst/>
            </a:prstTxWarp>
            <a:spAutoFit/>
          </a:bodyPr>
          <a:lstStyle/>
          <a:p>
            <a:pPr defTabSz="914400" eaLnBrk="0" fontAlgn="base" hangingPunct="0">
              <a:spcBef>
                <a:spcPct val="0"/>
              </a:spcBef>
              <a:spcAft>
                <a:spcPct val="0"/>
              </a:spcAft>
            </a:pPr>
            <a:br>
              <a:rPr lang="en-US" altLang="en-US" sz="1300" dirty="0">
                <a:latin typeface="Arial" panose="020B0604020202020204" pitchFamily="34" charset="0"/>
                <a:ea typeface="Times New Roman" panose="02020603050405020304" pitchFamily="18" charset="0"/>
              </a:rPr>
            </a:br>
            <a:endParaRPr lang="en-US" altLang="en-US" sz="1400" b="1" dirty="0">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r>
              <a:rPr lang="en-US" altLang="en-US" sz="1400" b="1" dirty="0">
                <a:solidFill>
                  <a:srgbClr val="00AE50"/>
                </a:solidFill>
                <a:latin typeface="Arial" panose="020B0604020202020204" pitchFamily="34" charset="0"/>
                <a:ea typeface="Times New Roman" panose="02020603050405020304" pitchFamily="18" charset="0"/>
              </a:rPr>
              <a:t>                                   DEPARTMENT OF AGRICULTURE ENGINEERING</a:t>
            </a:r>
          </a:p>
          <a:p>
            <a:pPr defTabSz="914400" eaLnBrk="0" fontAlgn="base" hangingPunct="0">
              <a:spcBef>
                <a:spcPct val="0"/>
              </a:spcBef>
              <a:spcAft>
                <a:spcPct val="0"/>
              </a:spcAft>
            </a:pPr>
            <a:r>
              <a:rPr lang="en-US" altLang="en-US" sz="1400" b="1" dirty="0">
                <a:solidFill>
                  <a:srgbClr val="00AE50"/>
                </a:solidFill>
                <a:latin typeface="Arial" panose="020B0604020202020204" pitchFamily="34" charset="0"/>
                <a:ea typeface="Times New Roman" panose="02020603050405020304" pitchFamily="18" charset="0"/>
              </a:rPr>
              <a:t>                           </a:t>
            </a:r>
            <a:r>
              <a:rPr lang="en-US" altLang="en-US" sz="1400" b="1" dirty="0">
                <a:solidFill>
                  <a:srgbClr val="FF0000"/>
                </a:solidFill>
                <a:latin typeface="Arial" panose="020B0604020202020204" pitchFamily="34" charset="0"/>
                <a:ea typeface="Times New Roman" panose="02020603050405020304" pitchFamily="18" charset="0"/>
              </a:rPr>
              <a:t>KAKINADA INSTITUTE OF TECHNOLOGY &amp; SCIENCE</a:t>
            </a:r>
            <a:endParaRPr lang="en-US" altLang="en-US" sz="1400" b="1" dirty="0">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r>
              <a:rPr lang="en-US" altLang="en-US" sz="1200" b="1" dirty="0">
                <a:solidFill>
                  <a:srgbClr val="00AE50"/>
                </a:solidFill>
                <a:latin typeface="Arial" panose="020B0604020202020204" pitchFamily="34" charset="0"/>
                <a:ea typeface="Times New Roman" panose="02020603050405020304" pitchFamily="18" charset="0"/>
              </a:rPr>
              <a:t>                     Approved by AICTE DELHI, affiliated to JNTU, Kakinada accredited with NAAC (B+)</a:t>
            </a:r>
            <a:endParaRPr lang="en-US" altLang="en-US" sz="600" dirty="0">
              <a:latin typeface="Arial" panose="020B0604020202020204" pitchFamily="34" charset="0"/>
            </a:endParaRPr>
          </a:p>
          <a:p>
            <a:pPr defTabSz="914400" eaLnBrk="0" fontAlgn="base" hangingPunct="0">
              <a:spcBef>
                <a:spcPct val="0"/>
              </a:spcBef>
              <a:spcAft>
                <a:spcPct val="0"/>
              </a:spcAft>
            </a:pPr>
            <a:r>
              <a:rPr lang="en-US" altLang="en-US" sz="1200" b="1" dirty="0">
                <a:solidFill>
                  <a:srgbClr val="00AE50"/>
                </a:solidFill>
                <a:latin typeface="Arial" panose="020B0604020202020204" pitchFamily="34" charset="0"/>
                <a:ea typeface="Times New Roman" panose="02020603050405020304" pitchFamily="18" charset="0"/>
              </a:rPr>
              <a:t>                           THIRUPATHI (V) DIVILI, PEDDAPURAM (M) -533433, East Godavari District,</a:t>
            </a:r>
          </a:p>
          <a:p>
            <a:pPr defTabSz="914400" eaLnBrk="0" fontAlgn="base" hangingPunct="0">
              <a:spcBef>
                <a:spcPct val="0"/>
              </a:spcBef>
              <a:spcAft>
                <a:spcPct val="0"/>
              </a:spcAft>
            </a:pPr>
            <a:r>
              <a:rPr lang="en-US" altLang="en-US" sz="1200" b="1" dirty="0">
                <a:solidFill>
                  <a:srgbClr val="00AE50"/>
                </a:solidFill>
                <a:latin typeface="Arial" panose="020B0604020202020204" pitchFamily="34" charset="0"/>
                <a:ea typeface="Times New Roman" panose="02020603050405020304" pitchFamily="18" charset="0"/>
              </a:rPr>
              <a:t>                                                                     ANDHRA PRADESH</a:t>
            </a:r>
            <a:endParaRPr lang="en-US" altLang="en-US" sz="600" dirty="0">
              <a:latin typeface="Arial" panose="020B0604020202020204" pitchFamily="34" charset="0"/>
            </a:endParaRPr>
          </a:p>
          <a:p>
            <a:pPr defTabSz="914400" eaLnBrk="0" fontAlgn="base" hangingPunct="0">
              <a:spcBef>
                <a:spcPct val="0"/>
              </a:spcBef>
              <a:spcAft>
                <a:spcPct val="0"/>
              </a:spcAft>
            </a:pPr>
            <a:r>
              <a:rPr lang="en-US" altLang="en-US" sz="1200" b="1" dirty="0">
                <a:solidFill>
                  <a:srgbClr val="00AE50"/>
                </a:solidFill>
                <a:latin typeface="Arial" panose="020B0604020202020204" pitchFamily="34" charset="0"/>
                <a:ea typeface="Times New Roman" panose="02020603050405020304" pitchFamily="18" charset="0"/>
              </a:rPr>
              <a:t>                                                                          (2019 -2023)</a:t>
            </a:r>
            <a:endParaRPr lang="en-US" altLang="en-US" sz="1200" dirty="0">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br>
              <a:rPr lang="en-US" altLang="en-US" sz="1200" dirty="0">
                <a:latin typeface="Arial" panose="020B0604020202020204" pitchFamily="34" charset="0"/>
                <a:ea typeface="Times New Roman" panose="02020603050405020304" pitchFamily="18" charset="0"/>
              </a:rPr>
            </a:br>
            <a:endParaRPr lang="en-US" altLang="en-US" sz="1400" b="1" dirty="0">
              <a:latin typeface="Arial" panose="020B0604020202020204" pitchFamily="34" charset="0"/>
              <a:ea typeface="Times New Roman" panose="02020603050405020304" pitchFamily="18" charset="0"/>
            </a:endParaRPr>
          </a:p>
          <a:p>
            <a:pPr defTabSz="91440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85517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DF4C-D19D-858D-FB5F-6E7D45F48E7F}"/>
              </a:ext>
            </a:extLst>
          </p:cNvPr>
          <p:cNvSpPr>
            <a:spLocks noGrp="1"/>
          </p:cNvSpPr>
          <p:nvPr>
            <p:ph type="title"/>
          </p:nvPr>
        </p:nvSpPr>
        <p:spPr/>
        <p:txBody>
          <a:bodyPr/>
          <a:lstStyle/>
          <a:p>
            <a:r>
              <a:rPr lang="en-US" dirty="0"/>
              <a:t> 4. Command Area Development </a:t>
            </a:r>
            <a:r>
              <a:rPr lang="en-US" dirty="0" err="1"/>
              <a:t>Programme</a:t>
            </a:r>
            <a:r>
              <a:rPr lang="en-US" dirty="0"/>
              <a:t>:</a:t>
            </a:r>
          </a:p>
        </p:txBody>
      </p:sp>
      <p:sp>
        <p:nvSpPr>
          <p:cNvPr id="3" name="Content Placeholder 2">
            <a:extLst>
              <a:ext uri="{FF2B5EF4-FFF2-40B4-BE49-F238E27FC236}">
                <a16:creationId xmlns:a16="http://schemas.microsoft.com/office/drawing/2014/main" id="{7AA152CF-B20C-6F03-7080-5542D61DC584}"/>
              </a:ext>
            </a:extLst>
          </p:cNvPr>
          <p:cNvSpPr>
            <a:spLocks noGrp="1"/>
          </p:cNvSpPr>
          <p:nvPr>
            <p:ph idx="1"/>
          </p:nvPr>
        </p:nvSpPr>
        <p:spPr/>
        <p:txBody>
          <a:bodyPr>
            <a:normAutofit lnSpcReduction="10000"/>
          </a:bodyPr>
          <a:lstStyle/>
          <a:p>
            <a:r>
              <a:rPr lang="en-US" dirty="0"/>
              <a:t>In 1974-75, the Command Area Development </a:t>
            </a:r>
            <a:r>
              <a:rPr lang="en-US" dirty="0" err="1"/>
              <a:t>Programme</a:t>
            </a:r>
            <a:r>
              <a:rPr lang="en-US" dirty="0"/>
              <a:t> was launched for the maximum possible </a:t>
            </a:r>
            <a:r>
              <a:rPr lang="en-US" dirty="0" err="1"/>
              <a:t>utilisation</a:t>
            </a:r>
            <a:r>
              <a:rPr lang="en-US" dirty="0"/>
              <a:t> of irrigation potential. Its main objective is to reduce the gap between the actual irrigation potential and its </a:t>
            </a:r>
            <a:r>
              <a:rPr lang="en-US" dirty="0" err="1"/>
              <a:t>utilisation</a:t>
            </a:r>
            <a:r>
              <a:rPr lang="en-US" dirty="0"/>
              <a:t>.</a:t>
            </a:r>
          </a:p>
          <a:p>
            <a:r>
              <a:rPr lang="en-US" dirty="0"/>
              <a:t>This scheme was also introduced for increasing the agricultural production from the irrigated commands. This </a:t>
            </a:r>
            <a:r>
              <a:rPr lang="en-US" dirty="0" err="1"/>
              <a:t>programme</a:t>
            </a:r>
            <a:r>
              <a:rPr lang="en-US" dirty="0"/>
              <a:t> envisaged execution of on farm development works like construction of field channels, land leveling or shaping and adoption of the </a:t>
            </a:r>
            <a:r>
              <a:rPr lang="en-US" dirty="0" err="1"/>
              <a:t>warabandi</a:t>
            </a:r>
            <a:r>
              <a:rPr lang="en-US" dirty="0"/>
              <a:t> system (network of distributaries over the command area) for rotational supply of water and construction of field drains.</a:t>
            </a:r>
          </a:p>
        </p:txBody>
      </p:sp>
    </p:spTree>
    <p:extLst>
      <p:ext uri="{BB962C8B-B14F-4D97-AF65-F5344CB8AC3E}">
        <p14:creationId xmlns:p14="http://schemas.microsoft.com/office/powerpoint/2010/main" val="266613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DB72-BA20-045F-6177-17A7A8D12BF8}"/>
              </a:ext>
            </a:extLst>
          </p:cNvPr>
          <p:cNvSpPr>
            <a:spLocks noGrp="1"/>
          </p:cNvSpPr>
          <p:nvPr>
            <p:ph type="title"/>
          </p:nvPr>
        </p:nvSpPr>
        <p:spPr/>
        <p:txBody>
          <a:bodyPr>
            <a:normAutofit fontScale="90000"/>
          </a:bodyPr>
          <a:lstStyle/>
          <a:p>
            <a:r>
              <a:rPr lang="en-US" dirty="0"/>
              <a:t>Classification of irrigation project based on cultural command area :</a:t>
            </a:r>
            <a:br>
              <a:rPr lang="en-US" dirty="0"/>
            </a:br>
            <a:endParaRPr lang="en-US" dirty="0"/>
          </a:p>
        </p:txBody>
      </p:sp>
      <p:sp>
        <p:nvSpPr>
          <p:cNvPr id="3" name="Content Placeholder 2">
            <a:extLst>
              <a:ext uri="{FF2B5EF4-FFF2-40B4-BE49-F238E27FC236}">
                <a16:creationId xmlns:a16="http://schemas.microsoft.com/office/drawing/2014/main" id="{7E938F0D-26A7-8608-173D-CCE469E1EC05}"/>
              </a:ext>
            </a:extLst>
          </p:cNvPr>
          <p:cNvSpPr>
            <a:spLocks noGrp="1"/>
          </p:cNvSpPr>
          <p:nvPr>
            <p:ph idx="1"/>
          </p:nvPr>
        </p:nvSpPr>
        <p:spPr>
          <a:xfrm>
            <a:off x="1563072" y="1851922"/>
            <a:ext cx="9905999" cy="3541714"/>
          </a:xfrm>
        </p:spPr>
        <p:txBody>
          <a:bodyPr>
            <a:normAutofit fontScale="92500"/>
          </a:bodyPr>
          <a:lstStyle/>
          <a:p>
            <a:endParaRPr lang="en-US" dirty="0"/>
          </a:p>
          <a:p>
            <a:r>
              <a:rPr lang="en-US" dirty="0"/>
              <a:t>​Irrigation Projects in India are classified into three categories viz. Major, Medium and Minor Irrigation. Those Irrigation Projects which have a CCA of 2,000 hectares or less are known as Minor projects.</a:t>
            </a:r>
          </a:p>
          <a:p>
            <a:r>
              <a:rPr lang="en-US" dirty="0"/>
              <a:t>Major Irrigation Projects: The area envisaged to be covered under irrigation is of the order over 10000 hectare (CCA&gt;10,000 ha). This type of project consist huge storage reservoirs, flow diversion structures and a large network of canals.</a:t>
            </a:r>
          </a:p>
          <a:p>
            <a:endParaRPr lang="en-US" dirty="0"/>
          </a:p>
        </p:txBody>
      </p:sp>
    </p:spTree>
    <p:extLst>
      <p:ext uri="{BB962C8B-B14F-4D97-AF65-F5344CB8AC3E}">
        <p14:creationId xmlns:p14="http://schemas.microsoft.com/office/powerpoint/2010/main" val="296146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D310-7D99-75E8-0558-74F07EC02DA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CD22B14-5718-2601-3DA4-86256E90FD2B}"/>
              </a:ext>
            </a:extLst>
          </p:cNvPr>
          <p:cNvPicPr>
            <a:picLocks noGrp="1" noChangeAspect="1"/>
          </p:cNvPicPr>
          <p:nvPr>
            <p:ph idx="1"/>
          </p:nvPr>
        </p:nvPicPr>
        <p:blipFill>
          <a:blip r:embed="rId2"/>
          <a:stretch>
            <a:fillRect/>
          </a:stretch>
        </p:blipFill>
        <p:spPr>
          <a:xfrm>
            <a:off x="1524183" y="145205"/>
            <a:ext cx="9140457" cy="6567589"/>
          </a:xfrm>
        </p:spPr>
      </p:pic>
    </p:spTree>
    <p:extLst>
      <p:ext uri="{BB962C8B-B14F-4D97-AF65-F5344CB8AC3E}">
        <p14:creationId xmlns:p14="http://schemas.microsoft.com/office/powerpoint/2010/main" val="46704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3AD4-29BD-CFFF-6445-47E006CDC185}"/>
              </a:ext>
            </a:extLst>
          </p:cNvPr>
          <p:cNvSpPr>
            <a:spLocks noGrp="1"/>
          </p:cNvSpPr>
          <p:nvPr>
            <p:ph type="title"/>
          </p:nvPr>
        </p:nvSpPr>
        <p:spPr/>
        <p:txBody>
          <a:bodyPr/>
          <a:lstStyle/>
          <a:p>
            <a:r>
              <a:rPr lang="en-US" dirty="0"/>
              <a:t>Sprinkler irrigation :</a:t>
            </a:r>
          </a:p>
        </p:txBody>
      </p:sp>
      <p:sp>
        <p:nvSpPr>
          <p:cNvPr id="3" name="Content Placeholder 2">
            <a:extLst>
              <a:ext uri="{FF2B5EF4-FFF2-40B4-BE49-F238E27FC236}">
                <a16:creationId xmlns:a16="http://schemas.microsoft.com/office/drawing/2014/main" id="{1D3D5C6F-E29F-2FAD-07ED-5DC81E14160A}"/>
              </a:ext>
            </a:extLst>
          </p:cNvPr>
          <p:cNvSpPr>
            <a:spLocks noGrp="1"/>
          </p:cNvSpPr>
          <p:nvPr>
            <p:ph idx="1"/>
          </p:nvPr>
        </p:nvSpPr>
        <p:spPr/>
        <p:txBody>
          <a:bodyPr/>
          <a:lstStyle/>
          <a:p>
            <a:r>
              <a:rPr lang="en-US" dirty="0"/>
              <a:t>An irrigation sprinkler is a device used to irrigate agricultural crops, lawns, landscapes, golf courses, and other areas.</a:t>
            </a:r>
          </a:p>
          <a:p>
            <a:r>
              <a:rPr lang="en-US" dirty="0"/>
              <a:t>They are also used for cooling and for the control of airborne dust. Sprinkler irrigation is the method of applying water in a controlled manner in way similar to rainfall.</a:t>
            </a:r>
          </a:p>
          <a:p>
            <a:endParaRPr lang="en-US" dirty="0"/>
          </a:p>
        </p:txBody>
      </p:sp>
    </p:spTree>
    <p:extLst>
      <p:ext uri="{BB962C8B-B14F-4D97-AF65-F5344CB8AC3E}">
        <p14:creationId xmlns:p14="http://schemas.microsoft.com/office/powerpoint/2010/main" val="100622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BD02-4BCE-5A51-A851-7A8C4960F451}"/>
              </a:ext>
            </a:extLst>
          </p:cNvPr>
          <p:cNvSpPr>
            <a:spLocks noGrp="1"/>
          </p:cNvSpPr>
          <p:nvPr>
            <p:ph type="title"/>
          </p:nvPr>
        </p:nvSpPr>
        <p:spPr/>
        <p:txBody>
          <a:bodyPr/>
          <a:lstStyle/>
          <a:p>
            <a:r>
              <a:rPr lang="en-US" dirty="0"/>
              <a:t>   </a:t>
            </a:r>
            <a:br>
              <a:rPr lang="en-US" dirty="0"/>
            </a:br>
            <a:endParaRPr lang="en-US" dirty="0"/>
          </a:p>
        </p:txBody>
      </p:sp>
      <p:pic>
        <p:nvPicPr>
          <p:cNvPr id="4" name="Picture 4">
            <a:extLst>
              <a:ext uri="{FF2B5EF4-FFF2-40B4-BE49-F238E27FC236}">
                <a16:creationId xmlns:a16="http://schemas.microsoft.com/office/drawing/2014/main" id="{DD8664AB-3A8C-F6CB-1C0A-6227AF5F374A}"/>
              </a:ext>
            </a:extLst>
          </p:cNvPr>
          <p:cNvPicPr>
            <a:picLocks noGrp="1" noChangeAspect="1"/>
          </p:cNvPicPr>
          <p:nvPr>
            <p:ph idx="1"/>
          </p:nvPr>
        </p:nvPicPr>
        <p:blipFill>
          <a:blip r:embed="rId2"/>
          <a:stretch>
            <a:fillRect/>
          </a:stretch>
        </p:blipFill>
        <p:spPr>
          <a:xfrm>
            <a:off x="1273935" y="927380"/>
            <a:ext cx="8894648" cy="5003240"/>
          </a:xfrm>
        </p:spPr>
      </p:pic>
    </p:spTree>
    <p:extLst>
      <p:ext uri="{BB962C8B-B14F-4D97-AF65-F5344CB8AC3E}">
        <p14:creationId xmlns:p14="http://schemas.microsoft.com/office/powerpoint/2010/main" val="725561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C7AD-7753-0180-F35A-9482AFBB191B}"/>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0678914E-0F2A-CD2A-40C7-9FB678FA28AA}"/>
              </a:ext>
            </a:extLst>
          </p:cNvPr>
          <p:cNvPicPr>
            <a:picLocks noGrp="1" noChangeAspect="1"/>
          </p:cNvPicPr>
          <p:nvPr>
            <p:ph idx="1"/>
          </p:nvPr>
        </p:nvPicPr>
        <p:blipFill>
          <a:blip r:embed="rId2"/>
          <a:stretch>
            <a:fillRect/>
          </a:stretch>
        </p:blipFill>
        <p:spPr>
          <a:xfrm>
            <a:off x="1956329" y="459556"/>
            <a:ext cx="8765884" cy="5938887"/>
          </a:xfrm>
        </p:spPr>
      </p:pic>
    </p:spTree>
    <p:extLst>
      <p:ext uri="{BB962C8B-B14F-4D97-AF65-F5344CB8AC3E}">
        <p14:creationId xmlns:p14="http://schemas.microsoft.com/office/powerpoint/2010/main" val="128654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E0E3-EA48-CE8A-8BC5-6B04531F2085}"/>
              </a:ext>
            </a:extLst>
          </p:cNvPr>
          <p:cNvSpPr>
            <a:spLocks noGrp="1"/>
          </p:cNvSpPr>
          <p:nvPr>
            <p:ph type="title"/>
          </p:nvPr>
        </p:nvSpPr>
        <p:spPr>
          <a:xfrm>
            <a:off x="1141413" y="618518"/>
            <a:ext cx="10303646" cy="911506"/>
          </a:xfrm>
        </p:spPr>
        <p:txBody>
          <a:bodyPr/>
          <a:lstStyle/>
          <a:p>
            <a:r>
              <a:rPr lang="en-US" dirty="0"/>
              <a:t>Historical overview of sprinkler irrigation</a:t>
            </a:r>
          </a:p>
        </p:txBody>
      </p:sp>
      <p:pic>
        <p:nvPicPr>
          <p:cNvPr id="4" name="Picture 4">
            <a:extLst>
              <a:ext uri="{FF2B5EF4-FFF2-40B4-BE49-F238E27FC236}">
                <a16:creationId xmlns:a16="http://schemas.microsoft.com/office/drawing/2014/main" id="{A9350691-7AEF-09ED-6E07-326B365EE4AF}"/>
              </a:ext>
            </a:extLst>
          </p:cNvPr>
          <p:cNvPicPr>
            <a:picLocks noGrp="1" noChangeAspect="1"/>
          </p:cNvPicPr>
          <p:nvPr>
            <p:ph idx="1"/>
          </p:nvPr>
        </p:nvPicPr>
        <p:blipFill>
          <a:blip r:embed="rId2"/>
          <a:stretch>
            <a:fillRect/>
          </a:stretch>
        </p:blipFill>
        <p:spPr>
          <a:xfrm>
            <a:off x="1857519" y="1406167"/>
            <a:ext cx="8871433" cy="5314646"/>
          </a:xfrm>
        </p:spPr>
      </p:pic>
    </p:spTree>
    <p:extLst>
      <p:ext uri="{BB962C8B-B14F-4D97-AF65-F5344CB8AC3E}">
        <p14:creationId xmlns:p14="http://schemas.microsoft.com/office/powerpoint/2010/main" val="3918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378E-79D9-63AB-B69C-C3CBB812C849}"/>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EE929692-2028-B69B-377A-393A6D9EF464}"/>
              </a:ext>
            </a:extLst>
          </p:cNvPr>
          <p:cNvPicPr>
            <a:picLocks noGrp="1" noChangeAspect="1"/>
          </p:cNvPicPr>
          <p:nvPr>
            <p:ph idx="1"/>
          </p:nvPr>
        </p:nvPicPr>
        <p:blipFill>
          <a:blip r:embed="rId2"/>
          <a:stretch>
            <a:fillRect/>
          </a:stretch>
        </p:blipFill>
        <p:spPr>
          <a:xfrm>
            <a:off x="1406681" y="475310"/>
            <a:ext cx="9375461" cy="5764172"/>
          </a:xfrm>
        </p:spPr>
      </p:pic>
    </p:spTree>
    <p:extLst>
      <p:ext uri="{BB962C8B-B14F-4D97-AF65-F5344CB8AC3E}">
        <p14:creationId xmlns:p14="http://schemas.microsoft.com/office/powerpoint/2010/main" val="376774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FF2A-3E61-A6C7-4E40-3D6206BF32A1}"/>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38C4BE39-8073-B83F-5CB3-FD1E187598D3}"/>
              </a:ext>
            </a:extLst>
          </p:cNvPr>
          <p:cNvPicPr>
            <a:picLocks noGrp="1" noChangeAspect="1"/>
          </p:cNvPicPr>
          <p:nvPr>
            <p:ph idx="1"/>
          </p:nvPr>
        </p:nvPicPr>
        <p:blipFill>
          <a:blip r:embed="rId2"/>
          <a:stretch>
            <a:fillRect/>
          </a:stretch>
        </p:blipFill>
        <p:spPr>
          <a:xfrm>
            <a:off x="1141413" y="963609"/>
            <a:ext cx="10297701" cy="4930782"/>
          </a:xfrm>
        </p:spPr>
      </p:pic>
    </p:spTree>
    <p:extLst>
      <p:ext uri="{BB962C8B-B14F-4D97-AF65-F5344CB8AC3E}">
        <p14:creationId xmlns:p14="http://schemas.microsoft.com/office/powerpoint/2010/main" val="22316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20F8-8D89-962B-8586-56E23C80CA3A}"/>
              </a:ext>
            </a:extLst>
          </p:cNvPr>
          <p:cNvSpPr>
            <a:spLocks noGrp="1"/>
          </p:cNvSpPr>
          <p:nvPr>
            <p:ph type="title"/>
          </p:nvPr>
        </p:nvSpPr>
        <p:spPr>
          <a:xfrm>
            <a:off x="1310077" y="132405"/>
            <a:ext cx="9905998" cy="1478570"/>
          </a:xfrm>
        </p:spPr>
        <p:txBody>
          <a:bodyPr/>
          <a:lstStyle/>
          <a:p>
            <a:r>
              <a:rPr lang="en-US" dirty="0"/>
              <a:t>Table 1.1. area under Micro irrigation :</a:t>
            </a:r>
          </a:p>
        </p:txBody>
      </p:sp>
      <p:pic>
        <p:nvPicPr>
          <p:cNvPr id="4" name="Picture 4">
            <a:extLst>
              <a:ext uri="{FF2B5EF4-FFF2-40B4-BE49-F238E27FC236}">
                <a16:creationId xmlns:a16="http://schemas.microsoft.com/office/drawing/2014/main" id="{BFB75680-9761-4AF4-E0AC-680E6A384205}"/>
              </a:ext>
            </a:extLst>
          </p:cNvPr>
          <p:cNvPicPr>
            <a:picLocks noGrp="1" noChangeAspect="1"/>
          </p:cNvPicPr>
          <p:nvPr>
            <p:ph idx="1"/>
          </p:nvPr>
        </p:nvPicPr>
        <p:blipFill>
          <a:blip r:embed="rId2"/>
          <a:stretch>
            <a:fillRect/>
          </a:stretch>
        </p:blipFill>
        <p:spPr>
          <a:xfrm>
            <a:off x="2924827" y="1225457"/>
            <a:ext cx="6342345" cy="5500138"/>
          </a:xfrm>
        </p:spPr>
      </p:pic>
    </p:spTree>
    <p:extLst>
      <p:ext uri="{BB962C8B-B14F-4D97-AF65-F5344CB8AC3E}">
        <p14:creationId xmlns:p14="http://schemas.microsoft.com/office/powerpoint/2010/main" val="137259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31CC-63F8-480D-4CCB-8B14EDA50F93}"/>
              </a:ext>
            </a:extLst>
          </p:cNvPr>
          <p:cNvSpPr>
            <a:spLocks noGrp="1"/>
          </p:cNvSpPr>
          <p:nvPr>
            <p:ph type="ctrTitle"/>
          </p:nvPr>
        </p:nvSpPr>
        <p:spPr>
          <a:xfrm>
            <a:off x="2555579" y="1048929"/>
            <a:ext cx="9323188" cy="2380071"/>
          </a:xfrm>
        </p:spPr>
        <p:txBody>
          <a:bodyPr/>
          <a:lstStyle/>
          <a:p>
            <a:r>
              <a:rPr lang="en-US" dirty="0"/>
              <a:t>Irrigation</a:t>
            </a:r>
          </a:p>
        </p:txBody>
      </p:sp>
      <p:sp>
        <p:nvSpPr>
          <p:cNvPr id="3" name="Subtitle 2">
            <a:extLst>
              <a:ext uri="{FF2B5EF4-FFF2-40B4-BE49-F238E27FC236}">
                <a16:creationId xmlns:a16="http://schemas.microsoft.com/office/drawing/2014/main" id="{D36E1374-0194-1B22-8B0E-0D01756C4F6A}"/>
              </a:ext>
            </a:extLst>
          </p:cNvPr>
          <p:cNvSpPr>
            <a:spLocks noGrp="1"/>
          </p:cNvSpPr>
          <p:nvPr>
            <p:ph type="subTitle" idx="1"/>
          </p:nvPr>
        </p:nvSpPr>
        <p:spPr>
          <a:xfrm>
            <a:off x="2153515" y="3874756"/>
            <a:ext cx="8791575" cy="1655762"/>
          </a:xfrm>
        </p:spPr>
        <p:txBody>
          <a:bodyPr/>
          <a:lstStyle/>
          <a:p>
            <a:endParaRPr lang="en-US" dirty="0"/>
          </a:p>
          <a:p>
            <a:endParaRPr lang="en-US" dirty="0"/>
          </a:p>
          <a:p>
            <a:r>
              <a:rPr lang="en-US" dirty="0"/>
              <a:t> </a:t>
            </a:r>
          </a:p>
        </p:txBody>
      </p:sp>
    </p:spTree>
    <p:extLst>
      <p:ext uri="{BB962C8B-B14F-4D97-AF65-F5344CB8AC3E}">
        <p14:creationId xmlns:p14="http://schemas.microsoft.com/office/powerpoint/2010/main" val="244266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7DFC-3261-95B1-8B43-E0532A809C61}"/>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836AB36D-AFBE-98FC-D527-045F56487E2A}"/>
              </a:ext>
            </a:extLst>
          </p:cNvPr>
          <p:cNvPicPr>
            <a:picLocks noGrp="1" noChangeAspect="1"/>
          </p:cNvPicPr>
          <p:nvPr>
            <p:ph idx="1"/>
          </p:nvPr>
        </p:nvPicPr>
        <p:blipFill>
          <a:blip r:embed="rId2"/>
          <a:stretch>
            <a:fillRect/>
          </a:stretch>
        </p:blipFill>
        <p:spPr>
          <a:xfrm>
            <a:off x="2022106" y="-34611"/>
            <a:ext cx="8676013" cy="6892611"/>
          </a:xfrm>
        </p:spPr>
      </p:pic>
    </p:spTree>
    <p:extLst>
      <p:ext uri="{BB962C8B-B14F-4D97-AF65-F5344CB8AC3E}">
        <p14:creationId xmlns:p14="http://schemas.microsoft.com/office/powerpoint/2010/main" val="349087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EB6D-F95B-0976-D19E-93E74C81CF3D}"/>
              </a:ext>
            </a:extLst>
          </p:cNvPr>
          <p:cNvSpPr>
            <a:spLocks noGrp="1"/>
          </p:cNvSpPr>
          <p:nvPr>
            <p:ph type="title"/>
          </p:nvPr>
        </p:nvSpPr>
        <p:spPr/>
        <p:txBody>
          <a:bodyPr/>
          <a:lstStyle/>
          <a:p>
            <a:r>
              <a:rPr lang="en-US" dirty="0"/>
              <a:t>Adoptability of sprinkler irrigation system :</a:t>
            </a:r>
          </a:p>
        </p:txBody>
      </p:sp>
      <p:sp>
        <p:nvSpPr>
          <p:cNvPr id="3" name="Content Placeholder 2">
            <a:extLst>
              <a:ext uri="{FF2B5EF4-FFF2-40B4-BE49-F238E27FC236}">
                <a16:creationId xmlns:a16="http://schemas.microsoft.com/office/drawing/2014/main" id="{242FDF11-BFB6-64E1-037A-301F4D6D77D4}"/>
              </a:ext>
            </a:extLst>
          </p:cNvPr>
          <p:cNvSpPr>
            <a:spLocks noGrp="1"/>
          </p:cNvSpPr>
          <p:nvPr>
            <p:ph idx="1"/>
          </p:nvPr>
        </p:nvSpPr>
        <p:spPr/>
        <p:txBody>
          <a:bodyPr/>
          <a:lstStyle/>
          <a:p>
            <a:r>
              <a:rPr lang="en-US" dirty="0"/>
              <a:t>Sprinkler irrigation can be used for almost all crops (except rice and jute) and on mot soils however, it is not usually suitable in very fine textured soils ( heavy clay soils), where infiltration rates are less than 4 mm per hour.</a:t>
            </a:r>
          </a:p>
          <a:p>
            <a:r>
              <a:rPr lang="en-US" dirty="0"/>
              <a:t>The method is particularly suitable to sandy soils that have high infiltration rates.</a:t>
            </a:r>
          </a:p>
          <a:p>
            <a:endParaRPr lang="en-US" dirty="0"/>
          </a:p>
        </p:txBody>
      </p:sp>
    </p:spTree>
    <p:extLst>
      <p:ext uri="{BB962C8B-B14F-4D97-AF65-F5344CB8AC3E}">
        <p14:creationId xmlns:p14="http://schemas.microsoft.com/office/powerpoint/2010/main" val="2547886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246-B6FE-A96F-8E7A-211B9E6B7AA2}"/>
              </a:ext>
            </a:extLst>
          </p:cNvPr>
          <p:cNvSpPr>
            <a:spLocks noGrp="1"/>
          </p:cNvSpPr>
          <p:nvPr>
            <p:ph type="title"/>
          </p:nvPr>
        </p:nvSpPr>
        <p:spPr/>
        <p:txBody>
          <a:bodyPr/>
          <a:lstStyle/>
          <a:p>
            <a:r>
              <a:rPr lang="en-US" dirty="0"/>
              <a:t>Limitations of sprinkler irrigation system :</a:t>
            </a:r>
          </a:p>
        </p:txBody>
      </p:sp>
      <p:sp>
        <p:nvSpPr>
          <p:cNvPr id="3" name="Content Placeholder 2">
            <a:extLst>
              <a:ext uri="{FF2B5EF4-FFF2-40B4-BE49-F238E27FC236}">
                <a16:creationId xmlns:a16="http://schemas.microsoft.com/office/drawing/2014/main" id="{8E534AA0-6D74-9043-C6B2-6C50AE5BF6F3}"/>
              </a:ext>
            </a:extLst>
          </p:cNvPr>
          <p:cNvSpPr>
            <a:spLocks noGrp="1"/>
          </p:cNvSpPr>
          <p:nvPr>
            <p:ph idx="1"/>
          </p:nvPr>
        </p:nvSpPr>
        <p:spPr/>
        <p:txBody>
          <a:bodyPr>
            <a:normAutofit fontScale="85000" lnSpcReduction="10000"/>
          </a:bodyPr>
          <a:lstStyle/>
          <a:p>
            <a:r>
              <a:rPr lang="en-US" dirty="0"/>
              <a:t>1. It requires high initial investment.</a:t>
            </a:r>
          </a:p>
          <a:p>
            <a:r>
              <a:rPr lang="en-US" dirty="0"/>
              <a:t>2. Power requirement is usually high since sprinklers operate with more than 0.5 kg/cm2 water pressure.</a:t>
            </a:r>
          </a:p>
          <a:p>
            <a:r>
              <a:rPr lang="en-US" dirty="0"/>
              <a:t>3. Fine textured soils that have low infiltration rate can not be irrigated efficiently in host windy area.</a:t>
            </a:r>
          </a:p>
          <a:p>
            <a:r>
              <a:rPr lang="en-US" dirty="0"/>
              <a:t>4. Loss of water due to evaporation from the area during irrigation.</a:t>
            </a:r>
          </a:p>
          <a:p>
            <a:r>
              <a:rPr lang="en-US" dirty="0"/>
              <a:t>5. The water must be clean and free of sand, debris and large amounts of dissolve salts.</a:t>
            </a:r>
          </a:p>
          <a:p>
            <a:r>
              <a:rPr lang="en-US" dirty="0"/>
              <a:t>6. Wind distorts sprinkler pattern and cause uneven distribution of water.</a:t>
            </a:r>
          </a:p>
        </p:txBody>
      </p:sp>
    </p:spTree>
    <p:extLst>
      <p:ext uri="{BB962C8B-B14F-4D97-AF65-F5344CB8AC3E}">
        <p14:creationId xmlns:p14="http://schemas.microsoft.com/office/powerpoint/2010/main" val="2569314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3849-8594-5965-1D42-D6FF35C7C392}"/>
              </a:ext>
            </a:extLst>
          </p:cNvPr>
          <p:cNvSpPr>
            <a:spLocks noGrp="1"/>
          </p:cNvSpPr>
          <p:nvPr>
            <p:ph type="title"/>
          </p:nvPr>
        </p:nvSpPr>
        <p:spPr/>
        <p:txBody>
          <a:bodyPr/>
          <a:lstStyle/>
          <a:p>
            <a:r>
              <a:rPr lang="en-US" dirty="0"/>
              <a:t>Types of sprinkler irrigation system :</a:t>
            </a:r>
          </a:p>
        </p:txBody>
      </p:sp>
      <p:sp>
        <p:nvSpPr>
          <p:cNvPr id="3" name="Content Placeholder 2">
            <a:extLst>
              <a:ext uri="{FF2B5EF4-FFF2-40B4-BE49-F238E27FC236}">
                <a16:creationId xmlns:a16="http://schemas.microsoft.com/office/drawing/2014/main" id="{C05BBFC2-05D5-91CC-14AC-21C2F0047EA9}"/>
              </a:ext>
            </a:extLst>
          </p:cNvPr>
          <p:cNvSpPr>
            <a:spLocks noGrp="1"/>
          </p:cNvSpPr>
          <p:nvPr>
            <p:ph idx="1"/>
          </p:nvPr>
        </p:nvSpPr>
        <p:spPr/>
        <p:txBody>
          <a:bodyPr/>
          <a:lstStyle/>
          <a:p>
            <a:r>
              <a:rPr lang="en-US" dirty="0"/>
              <a:t>Sprinkle irrigation systems are classified on the basis of portability of different components and on the basis of spray pattern. On the basis of portability these can be portable, semi portable, semi-permanent and permanent.   </a:t>
            </a:r>
          </a:p>
          <a:p>
            <a:r>
              <a:rPr lang="en-US" dirty="0"/>
              <a:t>The success of sprinkler irrigation system depends on the selection of appropriate sprinkler type and their components.</a:t>
            </a:r>
          </a:p>
        </p:txBody>
      </p:sp>
    </p:spTree>
    <p:extLst>
      <p:ext uri="{BB962C8B-B14F-4D97-AF65-F5344CB8AC3E}">
        <p14:creationId xmlns:p14="http://schemas.microsoft.com/office/powerpoint/2010/main" val="274038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57A8-E474-319E-BB73-E1724C1D1218}"/>
              </a:ext>
            </a:extLst>
          </p:cNvPr>
          <p:cNvSpPr>
            <a:spLocks noGrp="1"/>
          </p:cNvSpPr>
          <p:nvPr>
            <p:ph type="title"/>
          </p:nvPr>
        </p:nvSpPr>
        <p:spPr/>
        <p:txBody>
          <a:bodyPr/>
          <a:lstStyle/>
          <a:p>
            <a:r>
              <a:rPr lang="en-US" dirty="0"/>
              <a:t>Classification based on Spray pattern :</a:t>
            </a:r>
          </a:p>
        </p:txBody>
      </p:sp>
      <p:sp>
        <p:nvSpPr>
          <p:cNvPr id="3" name="Content Placeholder 2">
            <a:extLst>
              <a:ext uri="{FF2B5EF4-FFF2-40B4-BE49-F238E27FC236}">
                <a16:creationId xmlns:a16="http://schemas.microsoft.com/office/drawing/2014/main" id="{0EAEBDC2-31EB-7510-E14B-2DE579356227}"/>
              </a:ext>
            </a:extLst>
          </p:cNvPr>
          <p:cNvSpPr>
            <a:spLocks noGrp="1"/>
          </p:cNvSpPr>
          <p:nvPr>
            <p:ph idx="1"/>
          </p:nvPr>
        </p:nvSpPr>
        <p:spPr/>
        <p:txBody>
          <a:bodyPr/>
          <a:lstStyle/>
          <a:p>
            <a:r>
              <a:rPr lang="en-US" dirty="0"/>
              <a:t>Sprinkler systems are classified into the following two major types (on the basis of the arrangement for spray of irrigation water).</a:t>
            </a:r>
          </a:p>
          <a:p>
            <a:r>
              <a:rPr lang="en-US" dirty="0"/>
              <a:t>          </a:t>
            </a:r>
            <a:r>
              <a:rPr lang="en-US" dirty="0" err="1"/>
              <a:t>i</a:t>
            </a:r>
            <a:r>
              <a:rPr lang="en-US" dirty="0"/>
              <a:t>. Rotating head or revolving sprinkler system.</a:t>
            </a:r>
          </a:p>
          <a:p>
            <a:r>
              <a:rPr lang="en-US" dirty="0"/>
              <a:t>          ii. Perforated pipe system.</a:t>
            </a:r>
          </a:p>
        </p:txBody>
      </p:sp>
    </p:spTree>
    <p:extLst>
      <p:ext uri="{BB962C8B-B14F-4D97-AF65-F5344CB8AC3E}">
        <p14:creationId xmlns:p14="http://schemas.microsoft.com/office/powerpoint/2010/main" val="3633896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2AAB-C4A8-3C43-E6CF-0791E455C033}"/>
              </a:ext>
            </a:extLst>
          </p:cNvPr>
          <p:cNvSpPr>
            <a:spLocks noGrp="1"/>
          </p:cNvSpPr>
          <p:nvPr>
            <p:ph type="title"/>
          </p:nvPr>
        </p:nvSpPr>
        <p:spPr/>
        <p:txBody>
          <a:bodyPr/>
          <a:lstStyle/>
          <a:p>
            <a:r>
              <a:rPr lang="en-US" dirty="0"/>
              <a:t>Rotating Head :</a:t>
            </a:r>
          </a:p>
        </p:txBody>
      </p:sp>
      <p:sp>
        <p:nvSpPr>
          <p:cNvPr id="3" name="Content Placeholder 2">
            <a:extLst>
              <a:ext uri="{FF2B5EF4-FFF2-40B4-BE49-F238E27FC236}">
                <a16:creationId xmlns:a16="http://schemas.microsoft.com/office/drawing/2014/main" id="{433E46AF-5C9A-AE63-3FA3-D7479F4615EC}"/>
              </a:ext>
            </a:extLst>
          </p:cNvPr>
          <p:cNvSpPr>
            <a:spLocks noGrp="1"/>
          </p:cNvSpPr>
          <p:nvPr>
            <p:ph idx="1"/>
          </p:nvPr>
        </p:nvSpPr>
        <p:spPr/>
        <p:txBody>
          <a:bodyPr/>
          <a:lstStyle/>
          <a:p>
            <a:r>
              <a:rPr lang="en-US" dirty="0"/>
              <a:t>In this type of system small spraying size nozzles are placed on pipes of certain height known as riser pipes. </a:t>
            </a:r>
          </a:p>
          <a:p>
            <a:r>
              <a:rPr lang="en-US" dirty="0"/>
              <a:t>The nozzles mounted on the riser pipes are fixed at uniform intervals along the length of the pipe laid on the ground surface called as lateral pipes. </a:t>
            </a:r>
          </a:p>
          <a:p>
            <a:r>
              <a:rPr lang="en-US" dirty="0"/>
              <a:t>Water is supplied from the source to laterals through network of pipes consisting of mainline and sub mainline, called as main and sub main. </a:t>
            </a:r>
          </a:p>
          <a:p>
            <a:endParaRPr lang="en-US" dirty="0"/>
          </a:p>
        </p:txBody>
      </p:sp>
    </p:spTree>
    <p:extLst>
      <p:ext uri="{BB962C8B-B14F-4D97-AF65-F5344CB8AC3E}">
        <p14:creationId xmlns:p14="http://schemas.microsoft.com/office/powerpoint/2010/main" val="328088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25EF-F347-D17B-C686-3885D95005C4}"/>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56B61A8E-8452-0358-FEEB-7E1BB9BE0450}"/>
              </a:ext>
            </a:extLst>
          </p:cNvPr>
          <p:cNvPicPr>
            <a:picLocks noGrp="1" noChangeAspect="1"/>
          </p:cNvPicPr>
          <p:nvPr>
            <p:ph idx="1"/>
          </p:nvPr>
        </p:nvPicPr>
        <p:blipFill>
          <a:blip r:embed="rId2"/>
          <a:stretch>
            <a:fillRect/>
          </a:stretch>
        </p:blipFill>
        <p:spPr>
          <a:xfrm>
            <a:off x="3468188" y="194449"/>
            <a:ext cx="5615575" cy="6469101"/>
          </a:xfrm>
        </p:spPr>
      </p:pic>
    </p:spTree>
    <p:extLst>
      <p:ext uri="{BB962C8B-B14F-4D97-AF65-F5344CB8AC3E}">
        <p14:creationId xmlns:p14="http://schemas.microsoft.com/office/powerpoint/2010/main" val="197841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24C2-2FAA-E1F0-FF35-A98B92A81CA1}"/>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97DEA398-0108-9D7A-8A6B-F61C1107D09C}"/>
              </a:ext>
            </a:extLst>
          </p:cNvPr>
          <p:cNvPicPr>
            <a:picLocks noGrp="1" noChangeAspect="1"/>
          </p:cNvPicPr>
          <p:nvPr>
            <p:ph idx="1"/>
          </p:nvPr>
        </p:nvPicPr>
        <p:blipFill>
          <a:blip r:embed="rId2"/>
          <a:stretch>
            <a:fillRect/>
          </a:stretch>
        </p:blipFill>
        <p:spPr>
          <a:xfrm>
            <a:off x="2242246" y="668886"/>
            <a:ext cx="8660679" cy="5658310"/>
          </a:xfrm>
        </p:spPr>
      </p:pic>
    </p:spTree>
    <p:extLst>
      <p:ext uri="{BB962C8B-B14F-4D97-AF65-F5344CB8AC3E}">
        <p14:creationId xmlns:p14="http://schemas.microsoft.com/office/powerpoint/2010/main" val="3590147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F535-C4C7-CBF7-ACFF-3FBDD9193A3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1C37F22-0D76-1E8B-7F64-3FA1628A1F5C}"/>
              </a:ext>
            </a:extLst>
          </p:cNvPr>
          <p:cNvSpPr>
            <a:spLocks noGrp="1"/>
          </p:cNvSpPr>
          <p:nvPr>
            <p:ph idx="1"/>
          </p:nvPr>
        </p:nvSpPr>
        <p:spPr>
          <a:xfrm>
            <a:off x="1141412" y="963794"/>
            <a:ext cx="9905999" cy="4827407"/>
          </a:xfrm>
        </p:spPr>
        <p:txBody>
          <a:bodyPr>
            <a:normAutofit lnSpcReduction="10000"/>
          </a:bodyPr>
          <a:lstStyle/>
          <a:p>
            <a:r>
              <a:rPr lang="en-US" dirty="0"/>
              <a:t>Water with pressure is supplied to main; main to sub main and sub main to laterals using a pump.</a:t>
            </a:r>
          </a:p>
          <a:p>
            <a:r>
              <a:rPr lang="en-US" dirty="0"/>
              <a:t>The sprinkler heads mounted on the risers which are above the crop height and rotated through 90o to 360o, to irrigate a rectangular strip.</a:t>
            </a:r>
          </a:p>
          <a:p>
            <a:r>
              <a:rPr lang="en-US" dirty="0"/>
              <a:t>In rotating type sprinklers, the most common device to rotate the sprinkler nozzle is a small hammer activated by the thrust of water striking against a vane connected to it.</a:t>
            </a:r>
          </a:p>
          <a:p>
            <a:r>
              <a:rPr lang="en-US" dirty="0"/>
              <a:t> The pressure requirement varies from 2.0 to 4.0 kg cm-2 with application rate from 4.0 to 20.0 mm hr-1 depending on the nozzle size, spacing etc. Fig. 36.1. shows different type of rotating type sprinkler irrigation systems.</a:t>
            </a:r>
          </a:p>
        </p:txBody>
      </p:sp>
    </p:spTree>
    <p:extLst>
      <p:ext uri="{BB962C8B-B14F-4D97-AF65-F5344CB8AC3E}">
        <p14:creationId xmlns:p14="http://schemas.microsoft.com/office/powerpoint/2010/main" val="798960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6BE3-FA33-9C54-D1DB-687AE2A18D3A}"/>
              </a:ext>
            </a:extLst>
          </p:cNvPr>
          <p:cNvSpPr>
            <a:spLocks noGrp="1"/>
          </p:cNvSpPr>
          <p:nvPr>
            <p:ph type="title"/>
          </p:nvPr>
        </p:nvSpPr>
        <p:spPr/>
        <p:txBody>
          <a:bodyPr/>
          <a:lstStyle/>
          <a:p>
            <a:r>
              <a:rPr lang="en-US" dirty="0" err="1"/>
              <a:t>PerForAted</a:t>
            </a:r>
            <a:r>
              <a:rPr lang="en-US" dirty="0"/>
              <a:t> pipe System</a:t>
            </a:r>
          </a:p>
        </p:txBody>
      </p:sp>
      <p:sp>
        <p:nvSpPr>
          <p:cNvPr id="3" name="Content Placeholder 2">
            <a:extLst>
              <a:ext uri="{FF2B5EF4-FFF2-40B4-BE49-F238E27FC236}">
                <a16:creationId xmlns:a16="http://schemas.microsoft.com/office/drawing/2014/main" id="{A021B5E4-A7B2-13BB-8BB7-44401E66F4EA}"/>
              </a:ext>
            </a:extLst>
          </p:cNvPr>
          <p:cNvSpPr>
            <a:spLocks noGrp="1"/>
          </p:cNvSpPr>
          <p:nvPr>
            <p:ph idx="1"/>
          </p:nvPr>
        </p:nvSpPr>
        <p:spPr/>
        <p:txBody>
          <a:bodyPr/>
          <a:lstStyle/>
          <a:p>
            <a:r>
              <a:rPr lang="en-US" dirty="0"/>
              <a:t>This system consists of pipes having holes or nozzles along its length through which water is sprayed under pressure.</a:t>
            </a:r>
          </a:p>
          <a:p>
            <a:endParaRPr lang="en-US" dirty="0"/>
          </a:p>
          <a:p>
            <a:r>
              <a:rPr lang="en-US" dirty="0"/>
              <a:t>This system is usually designed for relatively low pressure (1 kg cm-2). The application rate ranges from 1.25 to 5 cm per hour for various pressure and spacing. </a:t>
            </a:r>
          </a:p>
          <a:p>
            <a:endParaRPr lang="en-US" dirty="0"/>
          </a:p>
        </p:txBody>
      </p:sp>
    </p:spTree>
    <p:extLst>
      <p:ext uri="{BB962C8B-B14F-4D97-AF65-F5344CB8AC3E}">
        <p14:creationId xmlns:p14="http://schemas.microsoft.com/office/powerpoint/2010/main" val="367106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1798-7300-7C61-D02E-DA7E7278C0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7D4D13-5F29-ABD8-7B9D-8E62E23BF92D}"/>
              </a:ext>
            </a:extLst>
          </p:cNvPr>
          <p:cNvSpPr>
            <a:spLocks noGrp="1"/>
          </p:cNvSpPr>
          <p:nvPr>
            <p:ph idx="1"/>
          </p:nvPr>
        </p:nvSpPr>
        <p:spPr>
          <a:xfrm>
            <a:off x="2096253" y="2192632"/>
            <a:ext cx="9204153" cy="3048604"/>
          </a:xfrm>
        </p:spPr>
        <p:txBody>
          <a:bodyPr>
            <a:normAutofit fontScale="92500" lnSpcReduction="10000"/>
          </a:bodyPr>
          <a:lstStyle/>
          <a:p>
            <a:r>
              <a:rPr lang="en-US" dirty="0"/>
              <a:t>Irrigation is the agricultural process of applying controlled amounts of water to land to assist in the production of crops, as well as to grow landscape plants and lawns, where it may be known as watering. </a:t>
            </a:r>
          </a:p>
          <a:p>
            <a:r>
              <a:rPr lang="en-US" dirty="0"/>
              <a:t>Irrigation is the artificial application of water to the soil through various systems of tubes, pumps, and sprays. </a:t>
            </a:r>
          </a:p>
          <a:p>
            <a:r>
              <a:rPr lang="en-US" dirty="0"/>
              <a:t>Irrigation is usually used in areas where rainfall is irregular or dry times or drought is expected.</a:t>
            </a:r>
          </a:p>
          <a:p>
            <a:endParaRPr lang="en-US" dirty="0"/>
          </a:p>
        </p:txBody>
      </p:sp>
    </p:spTree>
    <p:extLst>
      <p:ext uri="{BB962C8B-B14F-4D97-AF65-F5344CB8AC3E}">
        <p14:creationId xmlns:p14="http://schemas.microsoft.com/office/powerpoint/2010/main" val="3490153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F41D-D06B-4126-A2A7-1B6A88FE93D6}"/>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3DD46BBD-3B35-2B09-0538-AD9FDF03EB7F}"/>
              </a:ext>
            </a:extLst>
          </p:cNvPr>
          <p:cNvPicPr>
            <a:picLocks noGrp="1" noChangeAspect="1"/>
          </p:cNvPicPr>
          <p:nvPr>
            <p:ph idx="1"/>
          </p:nvPr>
        </p:nvPicPr>
        <p:blipFill>
          <a:blip r:embed="rId2"/>
          <a:stretch>
            <a:fillRect/>
          </a:stretch>
        </p:blipFill>
        <p:spPr>
          <a:xfrm>
            <a:off x="1141413" y="941640"/>
            <a:ext cx="9665331" cy="5297842"/>
          </a:xfrm>
        </p:spPr>
      </p:pic>
    </p:spTree>
    <p:extLst>
      <p:ext uri="{BB962C8B-B14F-4D97-AF65-F5344CB8AC3E}">
        <p14:creationId xmlns:p14="http://schemas.microsoft.com/office/powerpoint/2010/main" val="165078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B260-07BB-128D-3B3A-E0A4A5DF10BF}"/>
              </a:ext>
            </a:extLst>
          </p:cNvPr>
          <p:cNvSpPr>
            <a:spLocks noGrp="1"/>
          </p:cNvSpPr>
          <p:nvPr>
            <p:ph type="title"/>
          </p:nvPr>
        </p:nvSpPr>
        <p:spPr/>
        <p:txBody>
          <a:bodyPr>
            <a:normAutofit/>
          </a:bodyPr>
          <a:lstStyle/>
          <a:p>
            <a:r>
              <a:rPr lang="en-US" dirty="0"/>
              <a:t>Classification based on The portability :</a:t>
            </a:r>
            <a:br>
              <a:rPr lang="en-US" dirty="0"/>
            </a:br>
            <a:r>
              <a:rPr lang="en-US" dirty="0"/>
              <a:t>    1. portable system:       </a:t>
            </a:r>
          </a:p>
        </p:txBody>
      </p:sp>
      <p:sp>
        <p:nvSpPr>
          <p:cNvPr id="3" name="Content Placeholder 2">
            <a:extLst>
              <a:ext uri="{FF2B5EF4-FFF2-40B4-BE49-F238E27FC236}">
                <a16:creationId xmlns:a16="http://schemas.microsoft.com/office/drawing/2014/main" id="{6332BF39-2E68-9EBB-316C-38C93CBBA794}"/>
              </a:ext>
            </a:extLst>
          </p:cNvPr>
          <p:cNvSpPr>
            <a:spLocks noGrp="1"/>
          </p:cNvSpPr>
          <p:nvPr>
            <p:ph idx="1"/>
          </p:nvPr>
        </p:nvSpPr>
        <p:spPr/>
        <p:txBody>
          <a:bodyPr/>
          <a:lstStyle/>
          <a:p>
            <a:r>
              <a:rPr lang="en-US" dirty="0"/>
              <a:t>A portable system has portable mainlines, </a:t>
            </a:r>
            <a:r>
              <a:rPr lang="en-US" dirty="0" err="1"/>
              <a:t>submains</a:t>
            </a:r>
            <a:r>
              <a:rPr lang="en-US" dirty="0"/>
              <a:t>, laterals, and a portable pumping unit.</a:t>
            </a:r>
          </a:p>
          <a:p>
            <a:r>
              <a:rPr lang="en-US" dirty="0"/>
              <a:t>The entire system can be moved from field to field.</a:t>
            </a:r>
          </a:p>
          <a:p>
            <a:r>
              <a:rPr lang="en-US" dirty="0"/>
              <a:t>As all the components of the system need to be moved, the </a:t>
            </a:r>
            <a:r>
              <a:rPr lang="en-US" dirty="0" err="1"/>
              <a:t>labour</a:t>
            </a:r>
            <a:r>
              <a:rPr lang="en-US" dirty="0"/>
              <a:t> requirement is high; however initial investment on this type of the system is less.</a:t>
            </a:r>
          </a:p>
        </p:txBody>
      </p:sp>
    </p:spTree>
    <p:extLst>
      <p:ext uri="{BB962C8B-B14F-4D97-AF65-F5344CB8AC3E}">
        <p14:creationId xmlns:p14="http://schemas.microsoft.com/office/powerpoint/2010/main" val="798437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21E6-FD30-8FF7-1F80-C62B90A9D644}"/>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A8650D35-4F23-6E60-3FF8-724D0FA4AF19}"/>
              </a:ext>
            </a:extLst>
          </p:cNvPr>
          <p:cNvPicPr>
            <a:picLocks noGrp="1" noChangeAspect="1"/>
          </p:cNvPicPr>
          <p:nvPr>
            <p:ph idx="1"/>
          </p:nvPr>
        </p:nvPicPr>
        <p:blipFill>
          <a:blip r:embed="rId2"/>
          <a:stretch>
            <a:fillRect/>
          </a:stretch>
        </p:blipFill>
        <p:spPr>
          <a:xfrm>
            <a:off x="2709936" y="85873"/>
            <a:ext cx="6772127" cy="6772127"/>
          </a:xfrm>
        </p:spPr>
      </p:pic>
    </p:spTree>
    <p:extLst>
      <p:ext uri="{BB962C8B-B14F-4D97-AF65-F5344CB8AC3E}">
        <p14:creationId xmlns:p14="http://schemas.microsoft.com/office/powerpoint/2010/main" val="3177998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5754-D61E-4D8C-BC18-99A7883CD50E}"/>
              </a:ext>
            </a:extLst>
          </p:cNvPr>
          <p:cNvSpPr>
            <a:spLocks noGrp="1"/>
          </p:cNvSpPr>
          <p:nvPr>
            <p:ph type="title"/>
          </p:nvPr>
        </p:nvSpPr>
        <p:spPr/>
        <p:txBody>
          <a:bodyPr/>
          <a:lstStyle/>
          <a:p>
            <a:r>
              <a:rPr lang="en-US" dirty="0"/>
              <a:t>Semi-portable  system :</a:t>
            </a:r>
          </a:p>
        </p:txBody>
      </p:sp>
      <p:sp>
        <p:nvSpPr>
          <p:cNvPr id="3" name="Content Placeholder 2">
            <a:extLst>
              <a:ext uri="{FF2B5EF4-FFF2-40B4-BE49-F238E27FC236}">
                <a16:creationId xmlns:a16="http://schemas.microsoft.com/office/drawing/2014/main" id="{8D76609E-8A99-FD0D-8044-4CE3ACC1CC83}"/>
              </a:ext>
            </a:extLst>
          </p:cNvPr>
          <p:cNvSpPr>
            <a:spLocks noGrp="1"/>
          </p:cNvSpPr>
          <p:nvPr>
            <p:ph idx="1"/>
          </p:nvPr>
        </p:nvSpPr>
        <p:spPr/>
        <p:txBody>
          <a:bodyPr/>
          <a:lstStyle/>
          <a:p>
            <a:r>
              <a:rPr lang="en-US" dirty="0"/>
              <a:t>A semi-portable system is similar to a portable system except that the location of water source and pumping plant is fixed. </a:t>
            </a:r>
          </a:p>
          <a:p>
            <a:r>
              <a:rPr lang="en-US" dirty="0"/>
              <a:t>Other components are moved from one field to another. Such a system may be used for more than one field where there is an extended mainline, but may not be used for more than one farm unless there are additional pumping units.</a:t>
            </a:r>
          </a:p>
        </p:txBody>
      </p:sp>
    </p:spTree>
    <p:extLst>
      <p:ext uri="{BB962C8B-B14F-4D97-AF65-F5344CB8AC3E}">
        <p14:creationId xmlns:p14="http://schemas.microsoft.com/office/powerpoint/2010/main" val="3869709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BC0B-1904-32D4-0B8A-C849A1307A8D}"/>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7F084676-0F3B-61A3-535F-DA0958746F95}"/>
              </a:ext>
            </a:extLst>
          </p:cNvPr>
          <p:cNvPicPr>
            <a:picLocks noGrp="1" noChangeAspect="1"/>
          </p:cNvPicPr>
          <p:nvPr>
            <p:ph idx="1"/>
          </p:nvPr>
        </p:nvPicPr>
        <p:blipFill>
          <a:blip r:embed="rId2"/>
          <a:stretch>
            <a:fillRect/>
          </a:stretch>
        </p:blipFill>
        <p:spPr>
          <a:xfrm>
            <a:off x="1141413" y="1149181"/>
            <a:ext cx="9809736" cy="4559637"/>
          </a:xfrm>
        </p:spPr>
      </p:pic>
    </p:spTree>
    <p:extLst>
      <p:ext uri="{BB962C8B-B14F-4D97-AF65-F5344CB8AC3E}">
        <p14:creationId xmlns:p14="http://schemas.microsoft.com/office/powerpoint/2010/main" val="2593102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3F56-84DC-2DE3-40BC-AF8FE06244FD}"/>
              </a:ext>
            </a:extLst>
          </p:cNvPr>
          <p:cNvSpPr>
            <a:spLocks noGrp="1"/>
          </p:cNvSpPr>
          <p:nvPr>
            <p:ph type="title"/>
          </p:nvPr>
        </p:nvSpPr>
        <p:spPr/>
        <p:txBody>
          <a:bodyPr/>
          <a:lstStyle/>
          <a:p>
            <a:r>
              <a:rPr lang="en-US" dirty="0"/>
              <a:t>Semi-permanent system :</a:t>
            </a:r>
          </a:p>
        </p:txBody>
      </p:sp>
      <p:sp>
        <p:nvSpPr>
          <p:cNvPr id="3" name="Content Placeholder 2">
            <a:extLst>
              <a:ext uri="{FF2B5EF4-FFF2-40B4-BE49-F238E27FC236}">
                <a16:creationId xmlns:a16="http://schemas.microsoft.com/office/drawing/2014/main" id="{81BBC27A-D6D0-B55F-3C3C-6C9927B4E2EA}"/>
              </a:ext>
            </a:extLst>
          </p:cNvPr>
          <p:cNvSpPr>
            <a:spLocks noGrp="1"/>
          </p:cNvSpPr>
          <p:nvPr>
            <p:ph idx="1"/>
          </p:nvPr>
        </p:nvSpPr>
        <p:spPr/>
        <p:txBody>
          <a:bodyPr/>
          <a:lstStyle/>
          <a:p>
            <a:r>
              <a:rPr lang="en-US" dirty="0"/>
              <a:t>A semi-permanent system has portable lateral lines, permanent mainlines, </a:t>
            </a:r>
            <a:r>
              <a:rPr lang="en-US" dirty="0" err="1"/>
              <a:t>submains</a:t>
            </a:r>
            <a:r>
              <a:rPr lang="en-US" dirty="0"/>
              <a:t>, and a stationary water source with pumping unit.</a:t>
            </a:r>
          </a:p>
          <a:p>
            <a:r>
              <a:rPr lang="en-US" dirty="0"/>
              <a:t>The mainlines and/or </a:t>
            </a:r>
            <a:r>
              <a:rPr lang="en-US" dirty="0" err="1"/>
              <a:t>submains</a:t>
            </a:r>
            <a:r>
              <a:rPr lang="en-US" dirty="0"/>
              <a:t> are usually buried. The risers are located for nozzle connections at suitable intervals to connect with laterals.</a:t>
            </a:r>
          </a:p>
        </p:txBody>
      </p:sp>
    </p:spTree>
    <p:extLst>
      <p:ext uri="{BB962C8B-B14F-4D97-AF65-F5344CB8AC3E}">
        <p14:creationId xmlns:p14="http://schemas.microsoft.com/office/powerpoint/2010/main" val="2568412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C5D2-5B5A-0055-7909-CDF10A50B2FF}"/>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202F101F-924D-7802-4FD1-255CC0718918}"/>
              </a:ext>
            </a:extLst>
          </p:cNvPr>
          <p:cNvPicPr>
            <a:picLocks noGrp="1" noChangeAspect="1"/>
          </p:cNvPicPr>
          <p:nvPr>
            <p:ph idx="1"/>
          </p:nvPr>
        </p:nvPicPr>
        <p:blipFill>
          <a:blip r:embed="rId2"/>
          <a:stretch>
            <a:fillRect/>
          </a:stretch>
        </p:blipFill>
        <p:spPr>
          <a:xfrm>
            <a:off x="3294621" y="272720"/>
            <a:ext cx="6042138" cy="6694690"/>
          </a:xfrm>
        </p:spPr>
      </p:pic>
    </p:spTree>
    <p:extLst>
      <p:ext uri="{BB962C8B-B14F-4D97-AF65-F5344CB8AC3E}">
        <p14:creationId xmlns:p14="http://schemas.microsoft.com/office/powerpoint/2010/main" val="3885744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566A-CC97-62F2-51C3-2E2FA9BA5650}"/>
              </a:ext>
            </a:extLst>
          </p:cNvPr>
          <p:cNvSpPr>
            <a:spLocks noGrp="1"/>
          </p:cNvSpPr>
          <p:nvPr>
            <p:ph type="title"/>
          </p:nvPr>
        </p:nvSpPr>
        <p:spPr/>
        <p:txBody>
          <a:bodyPr/>
          <a:lstStyle/>
          <a:p>
            <a:r>
              <a:rPr lang="en-US" dirty="0"/>
              <a:t>Permanent system :</a:t>
            </a:r>
          </a:p>
        </p:txBody>
      </p:sp>
      <p:sp>
        <p:nvSpPr>
          <p:cNvPr id="3" name="Content Placeholder 2">
            <a:extLst>
              <a:ext uri="{FF2B5EF4-FFF2-40B4-BE49-F238E27FC236}">
                <a16:creationId xmlns:a16="http://schemas.microsoft.com/office/drawing/2014/main" id="{080DB25D-590A-DE6C-34D9-473FEF54D747}"/>
              </a:ext>
            </a:extLst>
          </p:cNvPr>
          <p:cNvSpPr>
            <a:spLocks noGrp="1"/>
          </p:cNvSpPr>
          <p:nvPr>
            <p:ph idx="1"/>
          </p:nvPr>
        </p:nvSpPr>
        <p:spPr/>
        <p:txBody>
          <a:bodyPr/>
          <a:lstStyle/>
          <a:p>
            <a:r>
              <a:rPr lang="en-US" dirty="0"/>
              <a:t>A permanent system has buried mainlines, </a:t>
            </a:r>
            <a:r>
              <a:rPr lang="en-US" dirty="0" err="1"/>
              <a:t>submains</a:t>
            </a:r>
            <a:r>
              <a:rPr lang="en-US" dirty="0"/>
              <a:t>, and laterals with a stationary pumping plant and/or water source. </a:t>
            </a:r>
          </a:p>
          <a:p>
            <a:r>
              <a:rPr lang="en-US" dirty="0"/>
              <a:t>Sprinkler nozzles are permanently located on each riser. Such systems are expensive, however these are suitable for automation. </a:t>
            </a:r>
          </a:p>
          <a:p>
            <a:r>
              <a:rPr lang="en-US" dirty="0"/>
              <a:t>Permanent systems are suitable for orchards.</a:t>
            </a:r>
          </a:p>
        </p:txBody>
      </p:sp>
    </p:spTree>
    <p:extLst>
      <p:ext uri="{BB962C8B-B14F-4D97-AF65-F5344CB8AC3E}">
        <p14:creationId xmlns:p14="http://schemas.microsoft.com/office/powerpoint/2010/main" val="2991489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100A-EFE9-76B8-30D6-2687F84728FF}"/>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5FDE8C54-00C5-C79A-7790-A9B675BDAC12}"/>
              </a:ext>
            </a:extLst>
          </p:cNvPr>
          <p:cNvPicPr>
            <a:picLocks noGrp="1" noChangeAspect="1"/>
          </p:cNvPicPr>
          <p:nvPr>
            <p:ph idx="1"/>
          </p:nvPr>
        </p:nvPicPr>
        <p:blipFill>
          <a:blip r:embed="rId2"/>
          <a:stretch>
            <a:fillRect/>
          </a:stretch>
        </p:blipFill>
        <p:spPr>
          <a:xfrm>
            <a:off x="1377576" y="779700"/>
            <a:ext cx="9669835" cy="5642633"/>
          </a:xfrm>
        </p:spPr>
      </p:pic>
    </p:spTree>
    <p:extLst>
      <p:ext uri="{BB962C8B-B14F-4D97-AF65-F5344CB8AC3E}">
        <p14:creationId xmlns:p14="http://schemas.microsoft.com/office/powerpoint/2010/main" val="1470975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8879-BD54-82F3-9A0E-CFD92D64DCA1}"/>
              </a:ext>
            </a:extLst>
          </p:cNvPr>
          <p:cNvSpPr>
            <a:spLocks noGrp="1"/>
          </p:cNvSpPr>
          <p:nvPr>
            <p:ph type="title"/>
          </p:nvPr>
        </p:nvSpPr>
        <p:spPr/>
        <p:txBody>
          <a:bodyPr/>
          <a:lstStyle/>
          <a:p>
            <a:r>
              <a:rPr lang="en-US" dirty="0"/>
              <a:t>Solid set system :</a:t>
            </a:r>
          </a:p>
        </p:txBody>
      </p:sp>
      <p:sp>
        <p:nvSpPr>
          <p:cNvPr id="3" name="Content Placeholder 2">
            <a:extLst>
              <a:ext uri="{FF2B5EF4-FFF2-40B4-BE49-F238E27FC236}">
                <a16:creationId xmlns:a16="http://schemas.microsoft.com/office/drawing/2014/main" id="{64E3E768-1068-DF0B-59FE-331183741153}"/>
              </a:ext>
            </a:extLst>
          </p:cNvPr>
          <p:cNvSpPr>
            <a:spLocks noGrp="1"/>
          </p:cNvSpPr>
          <p:nvPr>
            <p:ph idx="1"/>
          </p:nvPr>
        </p:nvSpPr>
        <p:spPr/>
        <p:txBody>
          <a:bodyPr/>
          <a:lstStyle/>
          <a:p>
            <a:r>
              <a:rPr lang="en-US" dirty="0"/>
              <a:t>In case of a solid set system, the movement of laterals is eliminated at least for one crop season their movement.</a:t>
            </a:r>
          </a:p>
          <a:p>
            <a:r>
              <a:rPr lang="en-US" dirty="0"/>
              <a:t>The laterals are positioned in the field before the crop season starts and kept there for the whole crop season.</a:t>
            </a:r>
          </a:p>
          <a:p>
            <a:r>
              <a:rPr lang="en-US" dirty="0"/>
              <a:t>This system is beneficial when frequent moving of the laterals is not required crops need frequent irrigation in small depth.</a:t>
            </a:r>
          </a:p>
        </p:txBody>
      </p:sp>
    </p:spTree>
    <p:extLst>
      <p:ext uri="{BB962C8B-B14F-4D97-AF65-F5344CB8AC3E}">
        <p14:creationId xmlns:p14="http://schemas.microsoft.com/office/powerpoint/2010/main" val="415929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FF32-CD0B-3F9E-120C-7DF4B9A99151}"/>
              </a:ext>
            </a:extLst>
          </p:cNvPr>
          <p:cNvSpPr>
            <a:spLocks noGrp="1"/>
          </p:cNvSpPr>
          <p:nvPr>
            <p:ph type="title"/>
          </p:nvPr>
        </p:nvSpPr>
        <p:spPr/>
        <p:txBody>
          <a:bodyPr/>
          <a:lstStyle/>
          <a:p>
            <a:r>
              <a:rPr lang="en-US" dirty="0"/>
              <a:t>Necessity of irrigation</a:t>
            </a:r>
          </a:p>
        </p:txBody>
      </p:sp>
      <p:sp>
        <p:nvSpPr>
          <p:cNvPr id="3" name="Content Placeholder 2">
            <a:extLst>
              <a:ext uri="{FF2B5EF4-FFF2-40B4-BE49-F238E27FC236}">
                <a16:creationId xmlns:a16="http://schemas.microsoft.com/office/drawing/2014/main" id="{3E5A8F68-9683-7702-21ED-3C50C39E2A17}"/>
              </a:ext>
            </a:extLst>
          </p:cNvPr>
          <p:cNvSpPr>
            <a:spLocks noGrp="1"/>
          </p:cNvSpPr>
          <p:nvPr>
            <p:ph idx="1"/>
          </p:nvPr>
        </p:nvSpPr>
        <p:spPr>
          <a:xfrm>
            <a:off x="1915541" y="2097088"/>
            <a:ext cx="8589819" cy="4047102"/>
          </a:xfrm>
        </p:spPr>
        <p:txBody>
          <a:bodyPr/>
          <a:lstStyle/>
          <a:p>
            <a:r>
              <a:rPr lang="en-US" dirty="0"/>
              <a:t>If rainfall is less than the demand for plants, irrigation is necessary to fulfill the water requirement of plants.</a:t>
            </a:r>
          </a:p>
          <a:p>
            <a:r>
              <a:rPr lang="en-US" dirty="0"/>
              <a:t>The difference in water holding capacity of the soil plays an important role in the Necessity of Irrigation supply.</a:t>
            </a:r>
          </a:p>
          <a:p>
            <a:r>
              <a:rPr lang="en-US" dirty="0"/>
              <a:t>For example, sandy soil requires frequent irrigation than clay soil.</a:t>
            </a:r>
          </a:p>
          <a:p>
            <a:endParaRPr lang="en-US" dirty="0"/>
          </a:p>
        </p:txBody>
      </p:sp>
    </p:spTree>
    <p:extLst>
      <p:ext uri="{BB962C8B-B14F-4D97-AF65-F5344CB8AC3E}">
        <p14:creationId xmlns:p14="http://schemas.microsoft.com/office/powerpoint/2010/main" val="3098187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1EE-2441-EBB5-51C3-AD5B8F3042BD}"/>
              </a:ext>
            </a:extLst>
          </p:cNvPr>
          <p:cNvSpPr>
            <a:spLocks noGrp="1"/>
          </p:cNvSpPr>
          <p:nvPr>
            <p:ph type="title"/>
          </p:nvPr>
        </p:nvSpPr>
        <p:spPr/>
        <p:txBody>
          <a:bodyPr/>
          <a:lstStyle/>
          <a:p>
            <a:r>
              <a:rPr lang="en-US" dirty="0" err="1"/>
              <a:t>SeT</a:t>
            </a:r>
            <a:r>
              <a:rPr lang="en-US" dirty="0"/>
              <a:t> </a:t>
            </a:r>
            <a:r>
              <a:rPr lang="en-US" dirty="0" err="1"/>
              <a:t>mOve</a:t>
            </a:r>
            <a:r>
              <a:rPr lang="en-US" dirty="0"/>
              <a:t> system :</a:t>
            </a:r>
          </a:p>
        </p:txBody>
      </p:sp>
      <p:sp>
        <p:nvSpPr>
          <p:cNvPr id="3" name="Content Placeholder 2">
            <a:extLst>
              <a:ext uri="{FF2B5EF4-FFF2-40B4-BE49-F238E27FC236}">
                <a16:creationId xmlns:a16="http://schemas.microsoft.com/office/drawing/2014/main" id="{97224AEB-9D19-B918-2D0C-824F9006F79B}"/>
              </a:ext>
            </a:extLst>
          </p:cNvPr>
          <p:cNvSpPr>
            <a:spLocks noGrp="1"/>
          </p:cNvSpPr>
          <p:nvPr>
            <p:ph idx="1"/>
          </p:nvPr>
        </p:nvSpPr>
        <p:spPr/>
        <p:txBody>
          <a:bodyPr>
            <a:normAutofit fontScale="92500" lnSpcReduction="20000"/>
          </a:bodyPr>
          <a:lstStyle/>
          <a:p>
            <a:r>
              <a:rPr lang="en-US" dirty="0"/>
              <a:t>Set-move sprinkler irrigation systems are moved from one set (irrigation) position to another by hand or mechanically.</a:t>
            </a:r>
          </a:p>
          <a:p>
            <a:r>
              <a:rPr lang="en-US" dirty="0"/>
              <a:t>Set-move systems remain stationary when water is applied. When the desired amount of water has been applied, the water is shut off and the sprinkler laterals are drained and moved to the next set position.</a:t>
            </a:r>
          </a:p>
          <a:p>
            <a:r>
              <a:rPr lang="en-US" dirty="0"/>
              <a:t>When the move is complete the water is turned on and irrigation resumed at the new set position. This sequence is repeated until the entire field has been irrigated. Set-move systems commonly have a single mainline laid through the </a:t>
            </a:r>
            <a:r>
              <a:rPr lang="en-US" dirty="0" err="1"/>
              <a:t>centre</a:t>
            </a:r>
            <a:r>
              <a:rPr lang="en-US" dirty="0"/>
              <a:t> of the field with one or more laterals on each side of the mainline.</a:t>
            </a:r>
          </a:p>
        </p:txBody>
      </p:sp>
    </p:spTree>
    <p:extLst>
      <p:ext uri="{BB962C8B-B14F-4D97-AF65-F5344CB8AC3E}">
        <p14:creationId xmlns:p14="http://schemas.microsoft.com/office/powerpoint/2010/main" val="1915398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DD15-4EC3-69C1-0DEC-9F7F61347D4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963D536-6D4F-C0F7-A83B-B861BBC742C0}"/>
              </a:ext>
            </a:extLst>
          </p:cNvPr>
          <p:cNvSpPr>
            <a:spLocks noGrp="1"/>
          </p:cNvSpPr>
          <p:nvPr>
            <p:ph idx="1"/>
          </p:nvPr>
        </p:nvSpPr>
        <p:spPr>
          <a:xfrm rot="338706" flipH="1">
            <a:off x="10831501" y="1325897"/>
            <a:ext cx="2023053" cy="9452257"/>
          </a:xfrm>
        </p:spPr>
        <p:txBody>
          <a:bodyPr/>
          <a:lstStyle/>
          <a:p>
            <a:pPr marL="0" indent="0">
              <a:buNone/>
            </a:pPr>
            <a:r>
              <a:rPr lang="en-US" dirty="0"/>
              <a:t> </a:t>
            </a:r>
          </a:p>
          <a:p>
            <a:endParaRPr lang="en-US" dirty="0"/>
          </a:p>
        </p:txBody>
      </p:sp>
      <p:pic>
        <p:nvPicPr>
          <p:cNvPr id="6" name="Picture 6">
            <a:extLst>
              <a:ext uri="{FF2B5EF4-FFF2-40B4-BE49-F238E27FC236}">
                <a16:creationId xmlns:a16="http://schemas.microsoft.com/office/drawing/2014/main" id="{3D8E9841-E21D-0590-F524-604BAC0BC4C1}"/>
              </a:ext>
            </a:extLst>
          </p:cNvPr>
          <p:cNvPicPr>
            <a:picLocks noChangeAspect="1"/>
          </p:cNvPicPr>
          <p:nvPr/>
        </p:nvPicPr>
        <p:blipFill>
          <a:blip r:embed="rId2"/>
          <a:stretch>
            <a:fillRect/>
          </a:stretch>
        </p:blipFill>
        <p:spPr>
          <a:xfrm>
            <a:off x="2031999" y="1142998"/>
            <a:ext cx="8339515" cy="4690977"/>
          </a:xfrm>
          <a:prstGeom prst="rect">
            <a:avLst/>
          </a:prstGeom>
        </p:spPr>
      </p:pic>
    </p:spTree>
    <p:extLst>
      <p:ext uri="{BB962C8B-B14F-4D97-AF65-F5344CB8AC3E}">
        <p14:creationId xmlns:p14="http://schemas.microsoft.com/office/powerpoint/2010/main" val="4020986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D33F-84FA-D8C8-7BC5-77CB6FE45005}"/>
              </a:ext>
            </a:extLst>
          </p:cNvPr>
          <p:cNvSpPr>
            <a:spLocks noGrp="1"/>
          </p:cNvSpPr>
          <p:nvPr>
            <p:ph type="title"/>
          </p:nvPr>
        </p:nvSpPr>
        <p:spPr/>
        <p:txBody>
          <a:bodyPr/>
          <a:lstStyle/>
          <a:p>
            <a:r>
              <a:rPr lang="en-US" dirty="0"/>
              <a:t>Components of the sprinkler irrigation system :</a:t>
            </a:r>
          </a:p>
        </p:txBody>
      </p:sp>
      <p:sp>
        <p:nvSpPr>
          <p:cNvPr id="3" name="Content Placeholder 2">
            <a:extLst>
              <a:ext uri="{FF2B5EF4-FFF2-40B4-BE49-F238E27FC236}">
                <a16:creationId xmlns:a16="http://schemas.microsoft.com/office/drawing/2014/main" id="{8FB85F67-94D2-282A-5F08-58AA04B3AA8E}"/>
              </a:ext>
            </a:extLst>
          </p:cNvPr>
          <p:cNvSpPr>
            <a:spLocks noGrp="1"/>
          </p:cNvSpPr>
          <p:nvPr>
            <p:ph idx="1"/>
          </p:nvPr>
        </p:nvSpPr>
        <p:spPr/>
        <p:txBody>
          <a:bodyPr/>
          <a:lstStyle/>
          <a:p>
            <a:r>
              <a:rPr lang="en-US" dirty="0"/>
              <a:t>Sprinklers or nozzles, laterals, sub-mains, and mainlines are the primary components of a sprinkle irrigation system. Sprinklers spread water as “</a:t>
            </a:r>
            <a:r>
              <a:rPr lang="en-US" dirty="0" err="1"/>
              <a:t>rainlike</a:t>
            </a:r>
            <a:r>
              <a:rPr lang="en-US" dirty="0"/>
              <a:t>” droplets over the land surface.</a:t>
            </a:r>
          </a:p>
          <a:p>
            <a:r>
              <a:rPr lang="en-US" dirty="0"/>
              <a:t>Laterals receive water from the mainline and sub-main and convey to the sprinklers. Mainlines convey water from the water source to the sub-mains and laterals.</a:t>
            </a:r>
          </a:p>
          <a:p>
            <a:r>
              <a:rPr lang="en-US" dirty="0"/>
              <a:t>A sprinkler system usually consists of the following components.</a:t>
            </a:r>
          </a:p>
        </p:txBody>
      </p:sp>
    </p:spTree>
    <p:extLst>
      <p:ext uri="{BB962C8B-B14F-4D97-AF65-F5344CB8AC3E}">
        <p14:creationId xmlns:p14="http://schemas.microsoft.com/office/powerpoint/2010/main" val="2448965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97FC-CF81-1D17-DA09-ADD57E20F94D}"/>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A5FD51BE-A5B9-E0CA-6EF0-5B0656C50A3E}"/>
              </a:ext>
            </a:extLst>
          </p:cNvPr>
          <p:cNvPicPr>
            <a:picLocks noGrp="1" noChangeAspect="1"/>
          </p:cNvPicPr>
          <p:nvPr>
            <p:ph idx="1"/>
          </p:nvPr>
        </p:nvPicPr>
        <p:blipFill>
          <a:blip r:embed="rId2"/>
          <a:stretch>
            <a:fillRect/>
          </a:stretch>
        </p:blipFill>
        <p:spPr>
          <a:xfrm>
            <a:off x="2560732" y="54396"/>
            <a:ext cx="6749207" cy="6749207"/>
          </a:xfrm>
        </p:spPr>
      </p:pic>
    </p:spTree>
    <p:extLst>
      <p:ext uri="{BB962C8B-B14F-4D97-AF65-F5344CB8AC3E}">
        <p14:creationId xmlns:p14="http://schemas.microsoft.com/office/powerpoint/2010/main" val="2048255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9EC2-64D9-75C9-C872-0BEE808AF9CA}"/>
              </a:ext>
            </a:extLst>
          </p:cNvPr>
          <p:cNvSpPr>
            <a:spLocks noGrp="1"/>
          </p:cNvSpPr>
          <p:nvPr>
            <p:ph type="title"/>
          </p:nvPr>
        </p:nvSpPr>
        <p:spPr/>
        <p:txBody>
          <a:bodyPr/>
          <a:lstStyle/>
          <a:p>
            <a:r>
              <a:rPr lang="en-US" dirty="0"/>
              <a:t>Pumping unit :</a:t>
            </a:r>
          </a:p>
        </p:txBody>
      </p:sp>
      <p:sp>
        <p:nvSpPr>
          <p:cNvPr id="3" name="Content Placeholder 2">
            <a:extLst>
              <a:ext uri="{FF2B5EF4-FFF2-40B4-BE49-F238E27FC236}">
                <a16:creationId xmlns:a16="http://schemas.microsoft.com/office/drawing/2014/main" id="{0E0CD902-2B82-1E5E-E3D6-C74F0C6BD60A}"/>
              </a:ext>
            </a:extLst>
          </p:cNvPr>
          <p:cNvSpPr>
            <a:spLocks noGrp="1"/>
          </p:cNvSpPr>
          <p:nvPr>
            <p:ph idx="1"/>
          </p:nvPr>
        </p:nvSpPr>
        <p:spPr/>
        <p:txBody>
          <a:bodyPr>
            <a:normAutofit fontScale="92500" lnSpcReduction="20000"/>
          </a:bodyPr>
          <a:lstStyle/>
          <a:p>
            <a:r>
              <a:rPr lang="en-US" dirty="0"/>
              <a:t>Sprinkler irrigation system distributes water by spraying it over the fields. The water from the source (ground water / surface water) is pumped under pressure to sprinkler system. The pressure created through pump forces water through sprinklers or through perforations or nozzles in pipelines and then forms a spray.</a:t>
            </a:r>
          </a:p>
          <a:p>
            <a:r>
              <a:rPr lang="en-US" dirty="0"/>
              <a:t>A high speed centrifugal or turbine pump can be used for operating sprinkler irrigation to individual fields. </a:t>
            </a:r>
          </a:p>
          <a:p>
            <a:r>
              <a:rPr lang="en-US" dirty="0"/>
              <a:t>Centrifugal pump is used when the distance from the pump inlet to the water surface (suction head) is less than eight meters. For pumping water from deep wells or more than eight meters, a submersible pump is used.</a:t>
            </a:r>
          </a:p>
        </p:txBody>
      </p:sp>
    </p:spTree>
    <p:extLst>
      <p:ext uri="{BB962C8B-B14F-4D97-AF65-F5344CB8AC3E}">
        <p14:creationId xmlns:p14="http://schemas.microsoft.com/office/powerpoint/2010/main" val="500143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E2B0-B9BE-730A-4702-ABA868901062}"/>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C543EA62-F43E-6897-6E9E-37781CF97673}"/>
              </a:ext>
            </a:extLst>
          </p:cNvPr>
          <p:cNvPicPr>
            <a:picLocks noGrp="1" noChangeAspect="1"/>
          </p:cNvPicPr>
          <p:nvPr>
            <p:ph idx="1"/>
          </p:nvPr>
        </p:nvPicPr>
        <p:blipFill>
          <a:blip r:embed="rId2"/>
          <a:stretch>
            <a:fillRect/>
          </a:stretch>
        </p:blipFill>
        <p:spPr>
          <a:xfrm>
            <a:off x="3741245" y="222599"/>
            <a:ext cx="5197947" cy="6635401"/>
          </a:xfrm>
        </p:spPr>
      </p:pic>
    </p:spTree>
    <p:extLst>
      <p:ext uri="{BB962C8B-B14F-4D97-AF65-F5344CB8AC3E}">
        <p14:creationId xmlns:p14="http://schemas.microsoft.com/office/powerpoint/2010/main" val="1155736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5516-5D36-E685-CE4B-B3884AF59427}"/>
              </a:ext>
            </a:extLst>
          </p:cNvPr>
          <p:cNvSpPr>
            <a:spLocks noGrp="1"/>
          </p:cNvSpPr>
          <p:nvPr>
            <p:ph type="title"/>
          </p:nvPr>
        </p:nvSpPr>
        <p:spPr/>
        <p:txBody>
          <a:bodyPr/>
          <a:lstStyle/>
          <a:p>
            <a:r>
              <a:rPr lang="en-US" dirty="0"/>
              <a:t>Filter application unit :</a:t>
            </a:r>
          </a:p>
        </p:txBody>
      </p:sp>
      <p:sp>
        <p:nvSpPr>
          <p:cNvPr id="3" name="Content Placeholder 2">
            <a:extLst>
              <a:ext uri="{FF2B5EF4-FFF2-40B4-BE49-F238E27FC236}">
                <a16:creationId xmlns:a16="http://schemas.microsoft.com/office/drawing/2014/main" id="{E4ECBB6E-31DB-61A6-6E93-5307BED3CAD3}"/>
              </a:ext>
            </a:extLst>
          </p:cNvPr>
          <p:cNvSpPr>
            <a:spLocks noGrp="1"/>
          </p:cNvSpPr>
          <p:nvPr>
            <p:ph idx="1"/>
          </p:nvPr>
        </p:nvSpPr>
        <p:spPr/>
        <p:txBody>
          <a:bodyPr>
            <a:normAutofit fontScale="92500"/>
          </a:bodyPr>
          <a:lstStyle/>
          <a:p>
            <a:r>
              <a:rPr lang="en-US" dirty="0"/>
              <a:t>Soluble chemical fertilizers can be injected into the sprinkler system and applied to the crop. </a:t>
            </a:r>
          </a:p>
          <a:p>
            <a:r>
              <a:rPr lang="en-US" dirty="0"/>
              <a:t>The fertilizer applicator consists of a sealed fertilizer tank with necessary </a:t>
            </a:r>
            <a:r>
              <a:rPr lang="en-US" dirty="0" err="1"/>
              <a:t>tubings</a:t>
            </a:r>
            <a:r>
              <a:rPr lang="en-US" dirty="0"/>
              <a:t> and connections. A </a:t>
            </a:r>
            <a:r>
              <a:rPr lang="en-US" dirty="0" err="1"/>
              <a:t>venturi</a:t>
            </a:r>
            <a:r>
              <a:rPr lang="en-US" dirty="0"/>
              <a:t> injector is connected with the main line, which creates the differential pressure to suck fertilizer solution to flow in the main line.</a:t>
            </a:r>
          </a:p>
          <a:p>
            <a:r>
              <a:rPr lang="en-US" dirty="0"/>
              <a:t>Filters are used to filter the suspended particles and debris flowing with water.</a:t>
            </a:r>
          </a:p>
        </p:txBody>
      </p:sp>
    </p:spTree>
    <p:extLst>
      <p:ext uri="{BB962C8B-B14F-4D97-AF65-F5344CB8AC3E}">
        <p14:creationId xmlns:p14="http://schemas.microsoft.com/office/powerpoint/2010/main" val="2787759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743D-9E8E-B394-ED3D-0B239417988F}"/>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A1D7A4CA-B71A-CDF5-4D1E-22F9C6868A47}"/>
              </a:ext>
            </a:extLst>
          </p:cNvPr>
          <p:cNvPicPr>
            <a:picLocks noGrp="1" noChangeAspect="1"/>
          </p:cNvPicPr>
          <p:nvPr>
            <p:ph idx="1"/>
          </p:nvPr>
        </p:nvPicPr>
        <p:blipFill>
          <a:blip r:embed="rId2"/>
          <a:stretch>
            <a:fillRect/>
          </a:stretch>
        </p:blipFill>
        <p:spPr>
          <a:xfrm>
            <a:off x="1620618" y="361423"/>
            <a:ext cx="9396176" cy="6144190"/>
          </a:xfrm>
        </p:spPr>
      </p:pic>
    </p:spTree>
    <p:extLst>
      <p:ext uri="{BB962C8B-B14F-4D97-AF65-F5344CB8AC3E}">
        <p14:creationId xmlns:p14="http://schemas.microsoft.com/office/powerpoint/2010/main" val="248597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4611-896C-0B31-BDBE-A1EC73708C66}"/>
              </a:ext>
            </a:extLst>
          </p:cNvPr>
          <p:cNvSpPr>
            <a:spLocks noGrp="1"/>
          </p:cNvSpPr>
          <p:nvPr>
            <p:ph type="title"/>
          </p:nvPr>
        </p:nvSpPr>
        <p:spPr/>
        <p:txBody>
          <a:bodyPr/>
          <a:lstStyle/>
          <a:p>
            <a:r>
              <a:rPr lang="en-US" dirty="0"/>
              <a:t>Pipe network :</a:t>
            </a:r>
          </a:p>
        </p:txBody>
      </p:sp>
      <p:sp>
        <p:nvSpPr>
          <p:cNvPr id="3" name="Content Placeholder 2">
            <a:extLst>
              <a:ext uri="{FF2B5EF4-FFF2-40B4-BE49-F238E27FC236}">
                <a16:creationId xmlns:a16="http://schemas.microsoft.com/office/drawing/2014/main" id="{FA530D5F-0ED7-824D-DBA7-3882C4ADB166}"/>
              </a:ext>
            </a:extLst>
          </p:cNvPr>
          <p:cNvSpPr>
            <a:spLocks noGrp="1"/>
          </p:cNvSpPr>
          <p:nvPr>
            <p:ph idx="1"/>
          </p:nvPr>
        </p:nvSpPr>
        <p:spPr/>
        <p:txBody>
          <a:bodyPr/>
          <a:lstStyle/>
          <a:p>
            <a:r>
              <a:rPr lang="en-US" dirty="0"/>
              <a:t>The pipe network consists of mains/</a:t>
            </a:r>
            <a:r>
              <a:rPr lang="en-US" dirty="0" err="1"/>
              <a:t>submains</a:t>
            </a:r>
            <a:r>
              <a:rPr lang="en-US" dirty="0"/>
              <a:t> and laterals. Main line conveys water from the source and distributes it to the </a:t>
            </a:r>
            <a:r>
              <a:rPr lang="en-US" dirty="0" err="1"/>
              <a:t>submains</a:t>
            </a:r>
            <a:r>
              <a:rPr lang="en-US" dirty="0"/>
              <a:t>. </a:t>
            </a:r>
          </a:p>
          <a:p>
            <a:r>
              <a:rPr lang="en-US" dirty="0"/>
              <a:t>The </a:t>
            </a:r>
            <a:r>
              <a:rPr lang="en-US" dirty="0" err="1"/>
              <a:t>submains</a:t>
            </a:r>
            <a:r>
              <a:rPr lang="en-US" dirty="0"/>
              <a:t> convey water to the laterals which in turn supply water to the sprinklers. </a:t>
            </a:r>
            <a:r>
              <a:rPr lang="en-US" dirty="0" err="1"/>
              <a:t>Aluminium</a:t>
            </a:r>
            <a:r>
              <a:rPr lang="en-US" dirty="0"/>
              <a:t> or PVC or HDPE pipes are generally used for portable systems, while steel pipes Asbestos, cement, PVC and wrapped steel are also used for buried laterals and main lines. usually used for center-pivot laterals. </a:t>
            </a:r>
          </a:p>
        </p:txBody>
      </p:sp>
    </p:spTree>
    <p:extLst>
      <p:ext uri="{BB962C8B-B14F-4D97-AF65-F5344CB8AC3E}">
        <p14:creationId xmlns:p14="http://schemas.microsoft.com/office/powerpoint/2010/main" val="1515633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B888-AB8B-F18E-D792-7CB58E143CD5}"/>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98F6AD90-24B0-6FD1-ACBE-E2D55E1F478F}"/>
              </a:ext>
            </a:extLst>
          </p:cNvPr>
          <p:cNvPicPr>
            <a:picLocks noGrp="1" noChangeAspect="1"/>
          </p:cNvPicPr>
          <p:nvPr>
            <p:ph idx="1"/>
          </p:nvPr>
        </p:nvPicPr>
        <p:blipFill>
          <a:blip r:embed="rId2"/>
          <a:stretch>
            <a:fillRect/>
          </a:stretch>
        </p:blipFill>
        <p:spPr>
          <a:xfrm>
            <a:off x="2385393" y="228902"/>
            <a:ext cx="6816750" cy="6135430"/>
          </a:xfrm>
        </p:spPr>
      </p:pic>
    </p:spTree>
    <p:extLst>
      <p:ext uri="{BB962C8B-B14F-4D97-AF65-F5344CB8AC3E}">
        <p14:creationId xmlns:p14="http://schemas.microsoft.com/office/powerpoint/2010/main" val="184349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D51F-995C-38B2-3415-35EF77661FF1}"/>
              </a:ext>
            </a:extLst>
          </p:cNvPr>
          <p:cNvSpPr>
            <a:spLocks noGrp="1"/>
          </p:cNvSpPr>
          <p:nvPr>
            <p:ph type="title"/>
          </p:nvPr>
        </p:nvSpPr>
        <p:spPr/>
        <p:txBody>
          <a:bodyPr/>
          <a:lstStyle/>
          <a:p>
            <a:r>
              <a:rPr lang="en-US" dirty="0"/>
              <a:t>Development of irrigation in </a:t>
            </a:r>
            <a:r>
              <a:rPr lang="en-US" dirty="0" err="1"/>
              <a:t>india</a:t>
            </a:r>
            <a:endParaRPr lang="en-US" dirty="0"/>
          </a:p>
        </p:txBody>
      </p:sp>
      <p:sp>
        <p:nvSpPr>
          <p:cNvPr id="3" name="Content Placeholder 2">
            <a:extLst>
              <a:ext uri="{FF2B5EF4-FFF2-40B4-BE49-F238E27FC236}">
                <a16:creationId xmlns:a16="http://schemas.microsoft.com/office/drawing/2014/main" id="{07B454F7-7D7A-95BD-65C7-F6401F52FAC6}"/>
              </a:ext>
            </a:extLst>
          </p:cNvPr>
          <p:cNvSpPr>
            <a:spLocks noGrp="1"/>
          </p:cNvSpPr>
          <p:nvPr>
            <p:ph idx="1"/>
          </p:nvPr>
        </p:nvSpPr>
        <p:spPr/>
        <p:txBody>
          <a:bodyPr/>
          <a:lstStyle/>
          <a:p>
            <a:r>
              <a:rPr lang="en-US" dirty="0"/>
              <a:t>India’s irrigation is mostly groundwater well based. </a:t>
            </a:r>
          </a:p>
          <a:p>
            <a:r>
              <a:rPr lang="en-US" dirty="0"/>
              <a:t>At 39 million hectares (67% of its total irrigation), India has the world’s largest groundwater well equipped irrigation system (China with 19 </a:t>
            </a:r>
            <a:r>
              <a:rPr lang="en-US" dirty="0" err="1"/>
              <a:t>mha</a:t>
            </a:r>
            <a:r>
              <a:rPr lang="en-US" dirty="0"/>
              <a:t> is second, USA with 17 </a:t>
            </a:r>
            <a:r>
              <a:rPr lang="en-US" dirty="0" err="1"/>
              <a:t>mha</a:t>
            </a:r>
            <a:r>
              <a:rPr lang="en-US" dirty="0"/>
              <a:t> is third).</a:t>
            </a:r>
          </a:p>
          <a:p>
            <a:r>
              <a:rPr lang="en-US" dirty="0"/>
              <a:t>India has spent ₹ 16,590 crore on irrigation development between 1950 and 1985.</a:t>
            </a:r>
          </a:p>
        </p:txBody>
      </p:sp>
    </p:spTree>
    <p:extLst>
      <p:ext uri="{BB962C8B-B14F-4D97-AF65-F5344CB8AC3E}">
        <p14:creationId xmlns:p14="http://schemas.microsoft.com/office/powerpoint/2010/main" val="212537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E26-AE5E-B839-20B9-B6757BE90F39}"/>
              </a:ext>
            </a:extLst>
          </p:cNvPr>
          <p:cNvSpPr>
            <a:spLocks noGrp="1"/>
          </p:cNvSpPr>
          <p:nvPr>
            <p:ph type="title"/>
          </p:nvPr>
        </p:nvSpPr>
        <p:spPr/>
        <p:txBody>
          <a:bodyPr/>
          <a:lstStyle/>
          <a:p>
            <a:r>
              <a:rPr lang="en-US" dirty="0"/>
              <a:t>Sprinkler head :</a:t>
            </a:r>
          </a:p>
        </p:txBody>
      </p:sp>
      <p:sp>
        <p:nvSpPr>
          <p:cNvPr id="3" name="Content Placeholder 2">
            <a:extLst>
              <a:ext uri="{FF2B5EF4-FFF2-40B4-BE49-F238E27FC236}">
                <a16:creationId xmlns:a16="http://schemas.microsoft.com/office/drawing/2014/main" id="{A8CE9B10-3644-52F5-AD54-1665DD216B2D}"/>
              </a:ext>
            </a:extLst>
          </p:cNvPr>
          <p:cNvSpPr>
            <a:spLocks noGrp="1"/>
          </p:cNvSpPr>
          <p:nvPr>
            <p:ph idx="1"/>
          </p:nvPr>
        </p:nvSpPr>
        <p:spPr/>
        <p:txBody>
          <a:bodyPr/>
          <a:lstStyle/>
          <a:p>
            <a:r>
              <a:rPr lang="en-US" dirty="0"/>
              <a:t>Sprinkler head distributes water uniformly over the field without generating runoff and loss due to deep percolation. Types of sprinklers are rotating head or fixed type. The rotating type can be adopted for a wide range of application rates and spacing.</a:t>
            </a:r>
          </a:p>
          <a:p>
            <a:r>
              <a:rPr lang="en-US" dirty="0"/>
              <a:t>They are effective with pressure of about 10 to 70 m head at the sprinkler. Pressures ranging from 16 to 40 m head are considered to be the most practical for normal uses.</a:t>
            </a:r>
          </a:p>
        </p:txBody>
      </p:sp>
    </p:spTree>
    <p:extLst>
      <p:ext uri="{BB962C8B-B14F-4D97-AF65-F5344CB8AC3E}">
        <p14:creationId xmlns:p14="http://schemas.microsoft.com/office/powerpoint/2010/main" val="582677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30BF-6738-084A-7456-38847E9274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9F7D1A7-7931-CF1E-557D-F7D8FC856CC1}"/>
              </a:ext>
            </a:extLst>
          </p:cNvPr>
          <p:cNvSpPr>
            <a:spLocks noGrp="1"/>
          </p:cNvSpPr>
          <p:nvPr>
            <p:ph idx="1"/>
          </p:nvPr>
        </p:nvSpPr>
        <p:spPr>
          <a:xfrm>
            <a:off x="1141412" y="819225"/>
            <a:ext cx="9905999" cy="4971976"/>
          </a:xfrm>
        </p:spPr>
        <p:txBody>
          <a:bodyPr/>
          <a:lstStyle/>
          <a:p>
            <a:r>
              <a:rPr lang="en-US" dirty="0"/>
              <a:t>A) Water meters: It is used to measure the volume of water delivered in to the system. This is necessary to operate the system to supply the required quantity of water.</a:t>
            </a:r>
          </a:p>
          <a:p>
            <a:r>
              <a:rPr lang="en-US" dirty="0"/>
              <a:t>B) Flange, couplings and nipples are used for proper connection to the pump, suction and delivery.</a:t>
            </a:r>
          </a:p>
          <a:p>
            <a:r>
              <a:rPr lang="en-US" dirty="0"/>
              <a:t>C) Pressure gauge: It is used to measure operating pressure of sprinkler system. The sprinkler system is operated at the pressure to apply the desired depth of water and ensure application uniformity.</a:t>
            </a:r>
          </a:p>
          <a:p>
            <a:r>
              <a:rPr lang="en-US" dirty="0"/>
              <a:t>D) Bend, tees, reducers, elbows, hydrants, butterfly valve and plugs are other components of a sprinkler system. They are used as per requirements.</a:t>
            </a:r>
          </a:p>
        </p:txBody>
      </p:sp>
    </p:spTree>
    <p:extLst>
      <p:ext uri="{BB962C8B-B14F-4D97-AF65-F5344CB8AC3E}">
        <p14:creationId xmlns:p14="http://schemas.microsoft.com/office/powerpoint/2010/main" val="3000172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79A9-A96B-C79D-8790-4A5CEE3EB797}"/>
              </a:ext>
            </a:extLst>
          </p:cNvPr>
          <p:cNvSpPr>
            <a:spLocks noGrp="1"/>
          </p:cNvSpPr>
          <p:nvPr>
            <p:ph type="title"/>
          </p:nvPr>
        </p:nvSpPr>
        <p:spPr/>
        <p:txBody>
          <a:bodyPr/>
          <a:lstStyle/>
          <a:p>
            <a:r>
              <a:rPr lang="en-US" dirty="0"/>
              <a:t>Operation and maintenance of sprinkler irrigation system :</a:t>
            </a:r>
          </a:p>
        </p:txBody>
      </p:sp>
      <p:sp>
        <p:nvSpPr>
          <p:cNvPr id="3" name="Content Placeholder 2">
            <a:extLst>
              <a:ext uri="{FF2B5EF4-FFF2-40B4-BE49-F238E27FC236}">
                <a16:creationId xmlns:a16="http://schemas.microsoft.com/office/drawing/2014/main" id="{92BB7A30-B147-60A0-7A9F-BEDCB8048583}"/>
              </a:ext>
            </a:extLst>
          </p:cNvPr>
          <p:cNvSpPr>
            <a:spLocks noGrp="1"/>
          </p:cNvSpPr>
          <p:nvPr>
            <p:ph idx="1"/>
          </p:nvPr>
        </p:nvSpPr>
        <p:spPr/>
        <p:txBody>
          <a:bodyPr>
            <a:normAutofit fontScale="92500" lnSpcReduction="20000"/>
          </a:bodyPr>
          <a:lstStyle/>
          <a:p>
            <a:r>
              <a:rPr lang="en-US" dirty="0"/>
              <a:t>Good operation of any irrigation system includes matching the irrigation duration with the rate of application and the intake rate of soil to maximize the fraction of water stored in the root zone. </a:t>
            </a:r>
          </a:p>
          <a:p>
            <a:r>
              <a:rPr lang="en-US" dirty="0"/>
              <a:t>To achieve uniform application, the sprinkler spacing or move distance need to be adjusted to compensate for variations due to wind or exceptionally hot summer days.</a:t>
            </a:r>
          </a:p>
          <a:p>
            <a:r>
              <a:rPr lang="en-US" dirty="0"/>
              <a:t>The system should be operated in keeping with good irrigation practices. It should be ensured that the prime mover and the pump are in alignment. For these the drive shaft as well as the pump shaft should lie at nearly the same height to prevent too great an angle on the universal shaft.</a:t>
            </a:r>
          </a:p>
        </p:txBody>
      </p:sp>
    </p:spTree>
    <p:extLst>
      <p:ext uri="{BB962C8B-B14F-4D97-AF65-F5344CB8AC3E}">
        <p14:creationId xmlns:p14="http://schemas.microsoft.com/office/powerpoint/2010/main" val="2555243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7CF-0C7A-C9E0-66C4-020E74188C23}"/>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BBC99B95-D707-123B-808C-9B9D3EF621FD}"/>
              </a:ext>
            </a:extLst>
          </p:cNvPr>
          <p:cNvPicPr>
            <a:picLocks noGrp="1" noChangeAspect="1"/>
          </p:cNvPicPr>
          <p:nvPr>
            <p:ph idx="1"/>
          </p:nvPr>
        </p:nvPicPr>
        <p:blipFill>
          <a:blip r:embed="rId2"/>
          <a:stretch>
            <a:fillRect/>
          </a:stretch>
        </p:blipFill>
        <p:spPr>
          <a:xfrm>
            <a:off x="3099079" y="618518"/>
            <a:ext cx="5990666" cy="5604510"/>
          </a:xfrm>
        </p:spPr>
      </p:pic>
    </p:spTree>
    <p:extLst>
      <p:ext uri="{BB962C8B-B14F-4D97-AF65-F5344CB8AC3E}">
        <p14:creationId xmlns:p14="http://schemas.microsoft.com/office/powerpoint/2010/main" val="3593432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2934-FCC2-2D1E-2A15-086D4B711243}"/>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F1CC2C71-B3ED-FD72-DD87-691810706831}"/>
              </a:ext>
            </a:extLst>
          </p:cNvPr>
          <p:cNvPicPr>
            <a:picLocks noGrp="1" noChangeAspect="1"/>
          </p:cNvPicPr>
          <p:nvPr>
            <p:ph idx="1"/>
          </p:nvPr>
        </p:nvPicPr>
        <p:blipFill>
          <a:blip r:embed="rId2"/>
          <a:stretch>
            <a:fillRect/>
          </a:stretch>
        </p:blipFill>
        <p:spPr>
          <a:xfrm>
            <a:off x="2295753" y="719864"/>
            <a:ext cx="7824089" cy="5216059"/>
          </a:xfrm>
        </p:spPr>
      </p:pic>
    </p:spTree>
    <p:extLst>
      <p:ext uri="{BB962C8B-B14F-4D97-AF65-F5344CB8AC3E}">
        <p14:creationId xmlns:p14="http://schemas.microsoft.com/office/powerpoint/2010/main" val="1997756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E801-BDAB-D1EF-2B43-E5F6D39016BA}"/>
              </a:ext>
            </a:extLst>
          </p:cNvPr>
          <p:cNvSpPr>
            <a:spLocks noGrp="1"/>
          </p:cNvSpPr>
          <p:nvPr>
            <p:ph type="title"/>
          </p:nvPr>
        </p:nvSpPr>
        <p:spPr/>
        <p:txBody>
          <a:bodyPr/>
          <a:lstStyle/>
          <a:p>
            <a:r>
              <a:rPr lang="en-US" dirty="0"/>
              <a:t>Maintenance :</a:t>
            </a:r>
          </a:p>
        </p:txBody>
      </p:sp>
      <p:sp>
        <p:nvSpPr>
          <p:cNvPr id="3" name="Content Placeholder 2">
            <a:extLst>
              <a:ext uri="{FF2B5EF4-FFF2-40B4-BE49-F238E27FC236}">
                <a16:creationId xmlns:a16="http://schemas.microsoft.com/office/drawing/2014/main" id="{1D65847C-FB09-ED31-E303-F5A6914912EA}"/>
              </a:ext>
            </a:extLst>
          </p:cNvPr>
          <p:cNvSpPr>
            <a:spLocks noGrp="1"/>
          </p:cNvSpPr>
          <p:nvPr>
            <p:ph idx="1"/>
          </p:nvPr>
        </p:nvSpPr>
        <p:spPr/>
        <p:txBody>
          <a:bodyPr>
            <a:normAutofit fontScale="92500"/>
          </a:bodyPr>
          <a:lstStyle/>
          <a:p>
            <a:r>
              <a:rPr lang="en-US" dirty="0"/>
              <a:t>Irrigation system maintenance is necessary to ensure most efficient use of water that is being applied. The best design cannot compensate for inadequate system maintenance. Maintenance actually deals with system installation.</a:t>
            </a:r>
          </a:p>
          <a:p>
            <a:r>
              <a:rPr lang="en-US" dirty="0"/>
              <a:t>Improper installation will cause trouble throughout the life of the system. A sprinkler system like any other farm equipment needs maintenance to keep it operating at peak efficiency.</a:t>
            </a:r>
          </a:p>
          <a:p>
            <a:r>
              <a:rPr lang="en-US" dirty="0"/>
              <a:t>Parts of the system subject to wear are the rotating sprinkler heads, the pumping set, the couplers and the pipeline. </a:t>
            </a:r>
          </a:p>
        </p:txBody>
      </p:sp>
    </p:spTree>
    <p:extLst>
      <p:ext uri="{BB962C8B-B14F-4D97-AF65-F5344CB8AC3E}">
        <p14:creationId xmlns:p14="http://schemas.microsoft.com/office/powerpoint/2010/main" val="2740036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976D-6205-011E-98F5-B8F4FFA52C1F}"/>
              </a:ext>
            </a:extLst>
          </p:cNvPr>
          <p:cNvSpPr>
            <a:spLocks noGrp="1"/>
          </p:cNvSpPr>
          <p:nvPr>
            <p:ph type="title"/>
          </p:nvPr>
        </p:nvSpPr>
        <p:spPr/>
        <p:txBody>
          <a:bodyPr/>
          <a:lstStyle/>
          <a:p>
            <a:r>
              <a:rPr lang="en-US" dirty="0"/>
              <a:t>Pipes and fittings :</a:t>
            </a:r>
          </a:p>
        </p:txBody>
      </p:sp>
      <p:sp>
        <p:nvSpPr>
          <p:cNvPr id="3" name="Content Placeholder 2">
            <a:extLst>
              <a:ext uri="{FF2B5EF4-FFF2-40B4-BE49-F238E27FC236}">
                <a16:creationId xmlns:a16="http://schemas.microsoft.com/office/drawing/2014/main" id="{DE23CF0B-9A4D-A5ED-A0E7-A5938DFF6E63}"/>
              </a:ext>
            </a:extLst>
          </p:cNvPr>
          <p:cNvSpPr>
            <a:spLocks noGrp="1"/>
          </p:cNvSpPr>
          <p:nvPr>
            <p:ph idx="1"/>
          </p:nvPr>
        </p:nvSpPr>
        <p:spPr/>
        <p:txBody>
          <a:bodyPr>
            <a:normAutofit fontScale="92500" lnSpcReduction="20000"/>
          </a:bodyPr>
          <a:lstStyle/>
          <a:p>
            <a:r>
              <a:rPr lang="en-US" dirty="0"/>
              <a:t>The pipes and fittings normally do not need much maintenance. The following precautions can be observed for pipes and fittings:</a:t>
            </a:r>
          </a:p>
          <a:p>
            <a:r>
              <a:rPr lang="en-US" dirty="0"/>
              <a:t>Any dirt or sand accumulated on the groove of the coupler in which the rubber sealing ring fits be occasionally cleaned. The pipes made up of Aluminum or plastics should not be dumped on the damp concrete or fertilizer sacks.</a:t>
            </a:r>
          </a:p>
          <a:p>
            <a:r>
              <a:rPr lang="en-US" dirty="0"/>
              <a:t>The pipes are automatically emptied and ready to be moved. When the pump is first started and before the pressure has built up in the system the seals may give a little leakage. With full pressure in the system the couplers and fittings will be effectively leak free.</a:t>
            </a:r>
          </a:p>
        </p:txBody>
      </p:sp>
    </p:spTree>
    <p:extLst>
      <p:ext uri="{BB962C8B-B14F-4D97-AF65-F5344CB8AC3E}">
        <p14:creationId xmlns:p14="http://schemas.microsoft.com/office/powerpoint/2010/main" val="4208877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C242-0781-767D-D478-2BD52A146FC5}"/>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103F3BBF-6380-5CFD-6B0D-17E9D6B1CAD7}"/>
              </a:ext>
            </a:extLst>
          </p:cNvPr>
          <p:cNvPicPr>
            <a:picLocks noGrp="1" noChangeAspect="1"/>
          </p:cNvPicPr>
          <p:nvPr>
            <p:ph idx="1"/>
          </p:nvPr>
        </p:nvPicPr>
        <p:blipFill>
          <a:blip r:embed="rId2"/>
          <a:stretch>
            <a:fillRect/>
          </a:stretch>
        </p:blipFill>
        <p:spPr>
          <a:xfrm>
            <a:off x="1919651" y="373864"/>
            <a:ext cx="8127905" cy="6110272"/>
          </a:xfrm>
        </p:spPr>
      </p:pic>
    </p:spTree>
    <p:extLst>
      <p:ext uri="{BB962C8B-B14F-4D97-AF65-F5344CB8AC3E}">
        <p14:creationId xmlns:p14="http://schemas.microsoft.com/office/powerpoint/2010/main" val="3683773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ACE2-0EDF-53AB-0D31-18184FEFE5AF}"/>
              </a:ext>
            </a:extLst>
          </p:cNvPr>
          <p:cNvSpPr>
            <a:spLocks noGrp="1"/>
          </p:cNvSpPr>
          <p:nvPr>
            <p:ph type="title"/>
          </p:nvPr>
        </p:nvSpPr>
        <p:spPr/>
        <p:txBody>
          <a:bodyPr/>
          <a:lstStyle/>
          <a:p>
            <a:r>
              <a:rPr lang="en-US" dirty="0"/>
              <a:t>Trouble shooting of sprinkler irrigation system :</a:t>
            </a:r>
          </a:p>
        </p:txBody>
      </p:sp>
      <p:sp>
        <p:nvSpPr>
          <p:cNvPr id="3" name="Content Placeholder 2">
            <a:extLst>
              <a:ext uri="{FF2B5EF4-FFF2-40B4-BE49-F238E27FC236}">
                <a16:creationId xmlns:a16="http://schemas.microsoft.com/office/drawing/2014/main" id="{B7C55799-07FD-2FA7-4F56-571F371773D1}"/>
              </a:ext>
            </a:extLst>
          </p:cNvPr>
          <p:cNvSpPr>
            <a:spLocks noGrp="1"/>
          </p:cNvSpPr>
          <p:nvPr>
            <p:ph idx="1"/>
          </p:nvPr>
        </p:nvSpPr>
        <p:spPr/>
        <p:txBody>
          <a:bodyPr>
            <a:normAutofit fontScale="70000" lnSpcReduction="20000"/>
          </a:bodyPr>
          <a:lstStyle/>
          <a:p>
            <a:r>
              <a:rPr lang="en-US" dirty="0"/>
              <a:t>The following are the general guidelines to identify and remove the common troubles in the sprinkler systems:</a:t>
            </a:r>
          </a:p>
          <a:p>
            <a:r>
              <a:rPr lang="en-US" dirty="0"/>
              <a:t>    1) Pump does not prime or deliver water:</a:t>
            </a:r>
          </a:p>
          <a:p>
            <a:r>
              <a:rPr lang="en-US" dirty="0"/>
              <a:t>          A) The pump suction lift should be checked, is it within the limits? If not it                               lower the pump closer to the water surface.</a:t>
            </a:r>
          </a:p>
          <a:p>
            <a:pPr marL="0" indent="0">
              <a:buNone/>
            </a:pPr>
            <a:r>
              <a:rPr lang="en-US" dirty="0"/>
              <a:t>             B) Air leak from the suction pipeline and all connections should be checked. All connections and flanges should be made air tight.</a:t>
            </a:r>
          </a:p>
          <a:p>
            <a:r>
              <a:rPr lang="en-US" dirty="0"/>
              <a:t>          C) The strainer of the foot valve should be checked for blockage.</a:t>
            </a:r>
          </a:p>
          <a:p>
            <a:r>
              <a:rPr lang="en-US" dirty="0"/>
              <a:t>          D) Check that the flap in the foot valve in free to open fully.</a:t>
            </a:r>
          </a:p>
          <a:p>
            <a:r>
              <a:rPr lang="en-US" dirty="0"/>
              <a:t>           E) Check the pump gland (s) for air leaks. If required repack the gland (s) using a thick grease to seal the gland satisfactorily.</a:t>
            </a:r>
          </a:p>
        </p:txBody>
      </p:sp>
    </p:spTree>
    <p:extLst>
      <p:ext uri="{BB962C8B-B14F-4D97-AF65-F5344CB8AC3E}">
        <p14:creationId xmlns:p14="http://schemas.microsoft.com/office/powerpoint/2010/main" val="1377181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1733-3E54-588B-3A9A-2B4DD02D3F8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D50BEDD-D899-D926-88B2-720529950499}"/>
              </a:ext>
            </a:extLst>
          </p:cNvPr>
          <p:cNvSpPr>
            <a:spLocks noGrp="1"/>
          </p:cNvSpPr>
          <p:nvPr>
            <p:ph idx="1"/>
          </p:nvPr>
        </p:nvSpPr>
        <p:spPr>
          <a:xfrm>
            <a:off x="1141412" y="831273"/>
            <a:ext cx="9905999" cy="4959928"/>
          </a:xfrm>
        </p:spPr>
        <p:txBody>
          <a:bodyPr/>
          <a:lstStyle/>
          <a:p>
            <a:r>
              <a:rPr lang="en-US" dirty="0"/>
              <a:t> 2. Sprinklers do not turn. </a:t>
            </a:r>
          </a:p>
          <a:p>
            <a:r>
              <a:rPr lang="en-US" dirty="0"/>
              <a:t>    a) The operation pressure of pump should be checked.</a:t>
            </a:r>
          </a:p>
          <a:p>
            <a:r>
              <a:rPr lang="en-US" dirty="0"/>
              <a:t>      b) Check that the nozzle is not blocked. Preferably unscrew the nozzle or use a small soft piece of wood to clear the blockage.</a:t>
            </a:r>
          </a:p>
          <a:p>
            <a:r>
              <a:rPr lang="en-US" dirty="0"/>
              <a:t>       c) Sprinkler bearing should be free and smooth. Sprinkler can usually be pushed down towards the riser pipes so that the water pressure flushes out the bearing. If the bearing is still stiff dismantle and then clean it. Oil, grease or any lubricant should not be used.</a:t>
            </a:r>
          </a:p>
        </p:txBody>
      </p:sp>
    </p:spTree>
    <p:extLst>
      <p:ext uri="{BB962C8B-B14F-4D97-AF65-F5344CB8AC3E}">
        <p14:creationId xmlns:p14="http://schemas.microsoft.com/office/powerpoint/2010/main" val="341131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42B0-344E-B867-7C12-C4F46A7FCD7E}"/>
              </a:ext>
            </a:extLst>
          </p:cNvPr>
          <p:cNvSpPr>
            <a:spLocks noGrp="1"/>
          </p:cNvSpPr>
          <p:nvPr>
            <p:ph type="title"/>
          </p:nvPr>
        </p:nvSpPr>
        <p:spPr/>
        <p:txBody>
          <a:bodyPr/>
          <a:lstStyle/>
          <a:p>
            <a:r>
              <a:rPr lang="en-US" dirty="0"/>
              <a:t>Some of the developments are :</a:t>
            </a:r>
          </a:p>
        </p:txBody>
      </p:sp>
      <p:sp>
        <p:nvSpPr>
          <p:cNvPr id="3" name="Content Placeholder 2">
            <a:extLst>
              <a:ext uri="{FF2B5EF4-FFF2-40B4-BE49-F238E27FC236}">
                <a16:creationId xmlns:a16="http://schemas.microsoft.com/office/drawing/2014/main" id="{FFBE768D-7A1B-B137-B0D4-334AF9B5D6B6}"/>
              </a:ext>
            </a:extLst>
          </p:cNvPr>
          <p:cNvSpPr>
            <a:spLocks noGrp="1"/>
          </p:cNvSpPr>
          <p:nvPr>
            <p:ph idx="1"/>
          </p:nvPr>
        </p:nvSpPr>
        <p:spPr>
          <a:xfrm>
            <a:off x="2260318" y="2097088"/>
            <a:ext cx="9905999" cy="3541714"/>
          </a:xfrm>
        </p:spPr>
        <p:txBody>
          <a:bodyPr/>
          <a:lstStyle/>
          <a:p>
            <a:pPr marL="457200" indent="-457200">
              <a:buAutoNum type="arabicPeriod"/>
            </a:pPr>
            <a:r>
              <a:rPr lang="en-US" dirty="0"/>
              <a:t>Extension of Irrigated areas</a:t>
            </a:r>
          </a:p>
          <a:p>
            <a:pPr marL="457200" indent="-457200">
              <a:buAutoNum type="arabicPeriod"/>
            </a:pPr>
            <a:r>
              <a:rPr lang="en-US" dirty="0"/>
              <a:t>Development of Multi-purpose Projects </a:t>
            </a:r>
          </a:p>
          <a:p>
            <a:pPr marL="457200" indent="-457200">
              <a:buAutoNum type="arabicPeriod"/>
            </a:pPr>
            <a:r>
              <a:rPr lang="en-US" dirty="0"/>
              <a:t>Development of Minor Irrigation Projects</a:t>
            </a:r>
          </a:p>
          <a:p>
            <a:pPr marL="457200" indent="-457200">
              <a:buAutoNum type="arabicPeriod"/>
            </a:pPr>
            <a:r>
              <a:rPr lang="en-US" dirty="0"/>
              <a:t>Command Area Development </a:t>
            </a:r>
            <a:r>
              <a:rPr lang="en-US" dirty="0" err="1"/>
              <a:t>Programme</a:t>
            </a:r>
            <a:r>
              <a:rPr lang="en-US" dirty="0"/>
              <a:t> </a:t>
            </a:r>
          </a:p>
          <a:p>
            <a:pPr marL="457200" indent="-457200">
              <a:buAutoNum type="arabicPeriod"/>
            </a:pPr>
            <a:r>
              <a:rPr lang="en-US" dirty="0"/>
              <a:t>Irrigation Commission and its Principles</a:t>
            </a:r>
          </a:p>
          <a:p>
            <a:pPr marL="457200" indent="-457200">
              <a:buAutoNum type="arabicPeriod"/>
            </a:pPr>
            <a:endParaRPr lang="en-US" dirty="0"/>
          </a:p>
        </p:txBody>
      </p:sp>
    </p:spTree>
    <p:extLst>
      <p:ext uri="{BB962C8B-B14F-4D97-AF65-F5344CB8AC3E}">
        <p14:creationId xmlns:p14="http://schemas.microsoft.com/office/powerpoint/2010/main" val="3311175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27A4-3007-D984-4FB4-A888893A37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135A68F-0569-B75D-B3FA-369B1158F515}"/>
              </a:ext>
            </a:extLst>
          </p:cNvPr>
          <p:cNvSpPr>
            <a:spLocks noGrp="1"/>
          </p:cNvSpPr>
          <p:nvPr>
            <p:ph idx="1"/>
          </p:nvPr>
        </p:nvSpPr>
        <p:spPr>
          <a:xfrm>
            <a:off x="1141412" y="807178"/>
            <a:ext cx="9905999" cy="4984023"/>
          </a:xfrm>
        </p:spPr>
        <p:txBody>
          <a:bodyPr>
            <a:normAutofit fontScale="92500"/>
          </a:bodyPr>
          <a:lstStyle/>
          <a:p>
            <a:r>
              <a:rPr lang="en-US" dirty="0"/>
              <a:t> 3. Leakage from Coupler or Fittings.</a:t>
            </a:r>
          </a:p>
          <a:p>
            <a:r>
              <a:rPr lang="en-US" dirty="0"/>
              <a:t>   The sealing rings in the couplers and fittings are usually designed to drain the water from the pipes when the pressure is turned off. This ensures that the pipes are automatically emptied and ready to be moved. When the pump is first started and before the pressure has built up in the system the seals may give a little leakage. With full pressure in the system the couplers and fittings will be effectively leak-free. If, however, there is a leakage, check the following:</a:t>
            </a:r>
          </a:p>
          <a:p>
            <a:r>
              <a:rPr lang="en-US" dirty="0"/>
              <a:t>            A) There is no accumulation of dirt or sand in the groove in the coupler in which the sealing ring fits. Clean out any dirt or sand and refit the sealing ring.</a:t>
            </a:r>
          </a:p>
          <a:p>
            <a:r>
              <a:rPr lang="en-US" dirty="0"/>
              <a:t>             B) The end of the pipe going inside the coupler is smooth, clean and not distorted.</a:t>
            </a:r>
          </a:p>
        </p:txBody>
      </p:sp>
    </p:spTree>
    <p:extLst>
      <p:ext uri="{BB962C8B-B14F-4D97-AF65-F5344CB8AC3E}">
        <p14:creationId xmlns:p14="http://schemas.microsoft.com/office/powerpoint/2010/main" val="1441460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3C98-6F82-C378-EF9C-658942F96FF5}"/>
              </a:ext>
            </a:extLst>
          </p:cNvPr>
          <p:cNvSpPr>
            <a:spLocks noGrp="1"/>
          </p:cNvSpPr>
          <p:nvPr>
            <p:ph type="title"/>
          </p:nvPr>
        </p:nvSpPr>
        <p:spPr/>
        <p:txBody>
          <a:bodyPr/>
          <a:lstStyle/>
          <a:p>
            <a:r>
              <a:rPr lang="en-US" dirty="0"/>
              <a:t>Drip irrigation system :</a:t>
            </a:r>
          </a:p>
        </p:txBody>
      </p:sp>
      <p:sp>
        <p:nvSpPr>
          <p:cNvPr id="3" name="Content Placeholder 2">
            <a:extLst>
              <a:ext uri="{FF2B5EF4-FFF2-40B4-BE49-F238E27FC236}">
                <a16:creationId xmlns:a16="http://schemas.microsoft.com/office/drawing/2014/main" id="{919A527C-7803-9F8E-8B87-0D6D0E3448B8}"/>
              </a:ext>
            </a:extLst>
          </p:cNvPr>
          <p:cNvSpPr>
            <a:spLocks noGrp="1"/>
          </p:cNvSpPr>
          <p:nvPr>
            <p:ph idx="1"/>
          </p:nvPr>
        </p:nvSpPr>
        <p:spPr/>
        <p:txBody>
          <a:bodyPr/>
          <a:lstStyle/>
          <a:p>
            <a:r>
              <a:rPr lang="en-US" dirty="0"/>
              <a:t>Drip irrigation or trickle irrigation is a type of micro-irrigation system that has the potential to save water and nutrients by allowing water to drip slowly to the roots of plants, either from above the soil surface or buried below the surface. </a:t>
            </a:r>
          </a:p>
          <a:p>
            <a:endParaRPr lang="en-US" dirty="0"/>
          </a:p>
        </p:txBody>
      </p:sp>
      <p:pic>
        <p:nvPicPr>
          <p:cNvPr id="4" name="Picture 4">
            <a:extLst>
              <a:ext uri="{FF2B5EF4-FFF2-40B4-BE49-F238E27FC236}">
                <a16:creationId xmlns:a16="http://schemas.microsoft.com/office/drawing/2014/main" id="{DCB07D04-6839-2C64-4155-F606F536F178}"/>
              </a:ext>
            </a:extLst>
          </p:cNvPr>
          <p:cNvPicPr>
            <a:picLocks noChangeAspect="1"/>
          </p:cNvPicPr>
          <p:nvPr/>
        </p:nvPicPr>
        <p:blipFill>
          <a:blip r:embed="rId2"/>
          <a:stretch>
            <a:fillRect/>
          </a:stretch>
        </p:blipFill>
        <p:spPr>
          <a:xfrm>
            <a:off x="2935558" y="3822296"/>
            <a:ext cx="5795412" cy="2892340"/>
          </a:xfrm>
          <a:prstGeom prst="rect">
            <a:avLst/>
          </a:prstGeom>
        </p:spPr>
      </p:pic>
    </p:spTree>
    <p:extLst>
      <p:ext uri="{BB962C8B-B14F-4D97-AF65-F5344CB8AC3E}">
        <p14:creationId xmlns:p14="http://schemas.microsoft.com/office/powerpoint/2010/main" val="1604591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E3C5-E7DD-0015-53CC-BA9E0FC0505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D570E20-02AE-8EF9-AF8F-8F90972D9737}"/>
              </a:ext>
            </a:extLst>
          </p:cNvPr>
          <p:cNvSpPr>
            <a:spLocks noGrp="1"/>
          </p:cNvSpPr>
          <p:nvPr>
            <p:ph idx="1"/>
          </p:nvPr>
        </p:nvSpPr>
        <p:spPr>
          <a:xfrm>
            <a:off x="1141412" y="1361359"/>
            <a:ext cx="9905999" cy="4429841"/>
          </a:xfrm>
        </p:spPr>
        <p:txBody>
          <a:bodyPr/>
          <a:lstStyle/>
          <a:p>
            <a:r>
              <a:rPr lang="en-US" dirty="0"/>
              <a:t>The goal is to place water directly into the root zone and minimize evaporation.</a:t>
            </a:r>
          </a:p>
          <a:p>
            <a:r>
              <a:rPr lang="en-US" dirty="0"/>
              <a:t>Drip irrigation systems distribute water through a network of valves, pipes, tubing, and emitters.</a:t>
            </a:r>
          </a:p>
          <a:p>
            <a:r>
              <a:rPr lang="en-US" dirty="0"/>
              <a:t>Depending on how well designed, installed, maintained, and operated it is, a drip irrigation system can be more efficient than other types of irrigation systems, such as surface irrigation or sprinkler irrigation.</a:t>
            </a:r>
          </a:p>
        </p:txBody>
      </p:sp>
    </p:spTree>
    <p:extLst>
      <p:ext uri="{BB962C8B-B14F-4D97-AF65-F5344CB8AC3E}">
        <p14:creationId xmlns:p14="http://schemas.microsoft.com/office/powerpoint/2010/main" val="3867038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6602-A69A-994D-B363-076553B9B305}"/>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C8698684-C51D-ED46-610D-6A7FFF61EF0D}"/>
              </a:ext>
            </a:extLst>
          </p:cNvPr>
          <p:cNvPicPr>
            <a:picLocks noGrp="1" noChangeAspect="1"/>
          </p:cNvPicPr>
          <p:nvPr>
            <p:ph idx="1"/>
          </p:nvPr>
        </p:nvPicPr>
        <p:blipFill>
          <a:blip r:embed="rId2"/>
          <a:stretch>
            <a:fillRect/>
          </a:stretch>
        </p:blipFill>
        <p:spPr>
          <a:xfrm>
            <a:off x="1920847" y="421661"/>
            <a:ext cx="8350306" cy="5817822"/>
          </a:xfrm>
        </p:spPr>
      </p:pic>
    </p:spTree>
    <p:extLst>
      <p:ext uri="{BB962C8B-B14F-4D97-AF65-F5344CB8AC3E}">
        <p14:creationId xmlns:p14="http://schemas.microsoft.com/office/powerpoint/2010/main" val="2423694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74E1-3E66-56F6-0ED3-FFED82BACD4F}"/>
              </a:ext>
            </a:extLst>
          </p:cNvPr>
          <p:cNvSpPr>
            <a:spLocks noGrp="1"/>
          </p:cNvSpPr>
          <p:nvPr>
            <p:ph type="title"/>
          </p:nvPr>
        </p:nvSpPr>
        <p:spPr/>
        <p:txBody>
          <a:bodyPr/>
          <a:lstStyle/>
          <a:p>
            <a:r>
              <a:rPr lang="en-US" dirty="0"/>
              <a:t>Maintenance of drip irrigation system :</a:t>
            </a:r>
          </a:p>
        </p:txBody>
      </p:sp>
      <p:sp>
        <p:nvSpPr>
          <p:cNvPr id="3" name="Content Placeholder 2">
            <a:extLst>
              <a:ext uri="{FF2B5EF4-FFF2-40B4-BE49-F238E27FC236}">
                <a16:creationId xmlns:a16="http://schemas.microsoft.com/office/drawing/2014/main" id="{AC4DE0B5-44FA-4CE5-62C6-EF56208C3CE5}"/>
              </a:ext>
            </a:extLst>
          </p:cNvPr>
          <p:cNvSpPr>
            <a:spLocks noGrp="1"/>
          </p:cNvSpPr>
          <p:nvPr>
            <p:ph idx="1"/>
          </p:nvPr>
        </p:nvSpPr>
        <p:spPr/>
        <p:txBody>
          <a:bodyPr/>
          <a:lstStyle/>
          <a:p>
            <a:pPr marL="0" indent="0">
              <a:buNone/>
            </a:pPr>
            <a:r>
              <a:rPr lang="en-US" dirty="0"/>
              <a:t> Drip irrigation systems are a necessary part of any modern greenhouse facility. The simplest drip irrigation system is made up of the following components:</a:t>
            </a:r>
          </a:p>
          <a:p>
            <a:pPr marL="0" indent="0">
              <a:buNone/>
            </a:pPr>
            <a:r>
              <a:rPr lang="en-US" dirty="0"/>
              <a:t>              1. pressure regulator</a:t>
            </a:r>
          </a:p>
          <a:p>
            <a:pPr marL="0" indent="0">
              <a:buNone/>
            </a:pPr>
            <a:r>
              <a:rPr lang="en-US" dirty="0"/>
              <a:t>              2. filter</a:t>
            </a:r>
          </a:p>
          <a:p>
            <a:pPr marL="0" indent="0">
              <a:buNone/>
            </a:pPr>
            <a:r>
              <a:rPr lang="en-US" dirty="0"/>
              <a:t>              3. Tubing ( irrigation lines)</a:t>
            </a:r>
          </a:p>
          <a:p>
            <a:pPr marL="0" indent="0">
              <a:buNone/>
            </a:pPr>
            <a:r>
              <a:rPr lang="en-US" dirty="0"/>
              <a:t>              4. Emitters ( Drippers )</a:t>
            </a:r>
          </a:p>
          <a:p>
            <a:pPr marL="0" indent="0">
              <a:buNone/>
            </a:pPr>
            <a:endParaRPr lang="en-US" dirty="0"/>
          </a:p>
        </p:txBody>
      </p:sp>
    </p:spTree>
    <p:extLst>
      <p:ext uri="{BB962C8B-B14F-4D97-AF65-F5344CB8AC3E}">
        <p14:creationId xmlns:p14="http://schemas.microsoft.com/office/powerpoint/2010/main" val="335751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5CC7-7758-18A3-9FD4-93928B81D5D5}"/>
              </a:ext>
            </a:extLst>
          </p:cNvPr>
          <p:cNvSpPr>
            <a:spLocks noGrp="1"/>
          </p:cNvSpPr>
          <p:nvPr>
            <p:ph type="title"/>
          </p:nvPr>
        </p:nvSpPr>
        <p:spPr/>
        <p:txBody>
          <a:bodyPr/>
          <a:lstStyle/>
          <a:p>
            <a:r>
              <a:rPr lang="en-US" dirty="0"/>
              <a:t>Filter :</a:t>
            </a:r>
          </a:p>
        </p:txBody>
      </p:sp>
      <p:sp>
        <p:nvSpPr>
          <p:cNvPr id="3" name="Content Placeholder 2">
            <a:extLst>
              <a:ext uri="{FF2B5EF4-FFF2-40B4-BE49-F238E27FC236}">
                <a16:creationId xmlns:a16="http://schemas.microsoft.com/office/drawing/2014/main" id="{54E0BA06-B593-2201-C96E-86C8AC9121CD}"/>
              </a:ext>
            </a:extLst>
          </p:cNvPr>
          <p:cNvSpPr>
            <a:spLocks noGrp="1"/>
          </p:cNvSpPr>
          <p:nvPr>
            <p:ph idx="1"/>
          </p:nvPr>
        </p:nvSpPr>
        <p:spPr/>
        <p:txBody>
          <a:bodyPr/>
          <a:lstStyle/>
          <a:p>
            <a:r>
              <a:rPr lang="en-US" dirty="0"/>
              <a:t>The drip system filter should be checked every day and cleaned if necessary.</a:t>
            </a:r>
          </a:p>
          <a:p>
            <a:r>
              <a:rPr lang="en-US" dirty="0"/>
              <a:t>Disc and screen filters are available on the market. The preference should be given to disc filters, as they are more resistant to clogging and easier to clean through back flushing. Check lines for leaks.</a:t>
            </a:r>
          </a:p>
          <a:p>
            <a:endParaRPr lang="en-US" dirty="0"/>
          </a:p>
        </p:txBody>
      </p:sp>
    </p:spTree>
    <p:extLst>
      <p:ext uri="{BB962C8B-B14F-4D97-AF65-F5344CB8AC3E}">
        <p14:creationId xmlns:p14="http://schemas.microsoft.com/office/powerpoint/2010/main" val="1712417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D15C-7CEE-8CD0-B572-825E9468D0D8}"/>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39E64996-1960-4D7E-9D32-A4F3F560A4F4}"/>
              </a:ext>
            </a:extLst>
          </p:cNvPr>
          <p:cNvPicPr>
            <a:picLocks noGrp="1" noChangeAspect="1"/>
          </p:cNvPicPr>
          <p:nvPr>
            <p:ph idx="1"/>
          </p:nvPr>
        </p:nvPicPr>
        <p:blipFill>
          <a:blip r:embed="rId2"/>
          <a:stretch>
            <a:fillRect/>
          </a:stretch>
        </p:blipFill>
        <p:spPr>
          <a:xfrm>
            <a:off x="1020939" y="941944"/>
            <a:ext cx="9906000" cy="5297538"/>
          </a:xfrm>
        </p:spPr>
      </p:pic>
    </p:spTree>
    <p:extLst>
      <p:ext uri="{BB962C8B-B14F-4D97-AF65-F5344CB8AC3E}">
        <p14:creationId xmlns:p14="http://schemas.microsoft.com/office/powerpoint/2010/main" val="4045845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5590-AC7B-B5E9-176E-256099B746F4}"/>
              </a:ext>
            </a:extLst>
          </p:cNvPr>
          <p:cNvSpPr>
            <a:spLocks noGrp="1"/>
          </p:cNvSpPr>
          <p:nvPr>
            <p:ph type="title"/>
          </p:nvPr>
        </p:nvSpPr>
        <p:spPr/>
        <p:txBody>
          <a:bodyPr/>
          <a:lstStyle/>
          <a:p>
            <a:r>
              <a:rPr lang="en-US" dirty="0"/>
              <a:t>Emitters :</a:t>
            </a:r>
          </a:p>
        </p:txBody>
      </p:sp>
      <p:sp>
        <p:nvSpPr>
          <p:cNvPr id="3" name="Content Placeholder 2">
            <a:extLst>
              <a:ext uri="{FF2B5EF4-FFF2-40B4-BE49-F238E27FC236}">
                <a16:creationId xmlns:a16="http://schemas.microsoft.com/office/drawing/2014/main" id="{E06F92B4-A4FC-ABB6-20BB-C9BCDFBCA66D}"/>
              </a:ext>
            </a:extLst>
          </p:cNvPr>
          <p:cNvSpPr>
            <a:spLocks noGrp="1"/>
          </p:cNvSpPr>
          <p:nvPr>
            <p:ph idx="1"/>
          </p:nvPr>
        </p:nvSpPr>
        <p:spPr/>
        <p:txBody>
          <a:bodyPr/>
          <a:lstStyle/>
          <a:p>
            <a:pPr marL="0" indent="0">
              <a:buNone/>
            </a:pPr>
            <a:r>
              <a:rPr lang="en-US" dirty="0"/>
              <a:t>A pH higher than 6.0, and high EC (electrical conductivity), may lead to precipitation of calcium and magnesium salts, which will clog the emitters. Precipitates may build up to the end of the season even when precautions have been taken. Partially clogged emitters may still conduct feeding solution, but they will distribute nutrients unevenly among the plants. Therefore, the lines should be flushed with nitric acid at the end of each season to remove build-up.</a:t>
            </a:r>
          </a:p>
          <a:p>
            <a:pPr marL="0" indent="0">
              <a:buNone/>
            </a:pPr>
            <a:endParaRPr lang="en-US" dirty="0"/>
          </a:p>
        </p:txBody>
      </p:sp>
    </p:spTree>
    <p:extLst>
      <p:ext uri="{BB962C8B-B14F-4D97-AF65-F5344CB8AC3E}">
        <p14:creationId xmlns:p14="http://schemas.microsoft.com/office/powerpoint/2010/main" val="3876361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77A-7825-2EF6-EEDF-C1D412D93A16}"/>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967453B4-434D-33FE-69C9-17D91D79D2CB}"/>
              </a:ext>
            </a:extLst>
          </p:cNvPr>
          <p:cNvPicPr>
            <a:picLocks noGrp="1" noChangeAspect="1"/>
          </p:cNvPicPr>
          <p:nvPr>
            <p:ph idx="1"/>
          </p:nvPr>
        </p:nvPicPr>
        <p:blipFill>
          <a:blip r:embed="rId2"/>
          <a:stretch>
            <a:fillRect/>
          </a:stretch>
        </p:blipFill>
        <p:spPr>
          <a:xfrm>
            <a:off x="1288991" y="779701"/>
            <a:ext cx="9156048" cy="5629518"/>
          </a:xfrm>
        </p:spPr>
      </p:pic>
    </p:spTree>
    <p:extLst>
      <p:ext uri="{BB962C8B-B14F-4D97-AF65-F5344CB8AC3E}">
        <p14:creationId xmlns:p14="http://schemas.microsoft.com/office/powerpoint/2010/main" val="3725921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44F0-F80F-63BA-8F2F-06E08DC92AFC}"/>
              </a:ext>
            </a:extLst>
          </p:cNvPr>
          <p:cNvSpPr>
            <a:spLocks noGrp="1"/>
          </p:cNvSpPr>
          <p:nvPr>
            <p:ph type="title"/>
          </p:nvPr>
        </p:nvSpPr>
        <p:spPr/>
        <p:txBody>
          <a:bodyPr/>
          <a:lstStyle/>
          <a:p>
            <a:r>
              <a:rPr lang="en-US" dirty="0"/>
              <a:t>Irrigation lines ( tubing ) :</a:t>
            </a:r>
            <a:br>
              <a:rPr lang="en-US" dirty="0"/>
            </a:br>
            <a:endParaRPr lang="en-US" dirty="0"/>
          </a:p>
        </p:txBody>
      </p:sp>
      <p:sp>
        <p:nvSpPr>
          <p:cNvPr id="3" name="Content Placeholder 2">
            <a:extLst>
              <a:ext uri="{FF2B5EF4-FFF2-40B4-BE49-F238E27FC236}">
                <a16:creationId xmlns:a16="http://schemas.microsoft.com/office/drawing/2014/main" id="{63E2C534-478E-FC02-E698-932D94786C53}"/>
              </a:ext>
            </a:extLst>
          </p:cNvPr>
          <p:cNvSpPr>
            <a:spLocks noGrp="1"/>
          </p:cNvSpPr>
          <p:nvPr>
            <p:ph idx="1"/>
          </p:nvPr>
        </p:nvSpPr>
        <p:spPr/>
        <p:txBody>
          <a:bodyPr/>
          <a:lstStyle/>
          <a:p>
            <a:r>
              <a:rPr lang="en-US" dirty="0"/>
              <a:t>Although Nitric acid is a most efficient </a:t>
            </a:r>
            <a:r>
              <a:rPr lang="en-US" dirty="0" err="1"/>
              <a:t>solubilizer</a:t>
            </a:r>
            <a:r>
              <a:rPr lang="en-US" dirty="0"/>
              <a:t>, </a:t>
            </a:r>
            <a:r>
              <a:rPr lang="en-US" dirty="0" err="1"/>
              <a:t>sulphuric</a:t>
            </a:r>
            <a:r>
              <a:rPr lang="en-US" dirty="0"/>
              <a:t> and phosphoric acids can be used too. Flushing lines for 1 hour with pH 4.5 solution is usually effective enough. However, you can leave the solution in the lines overnight if you have a particularly tough precipitate build up. Flush the lines with water afterward. Avoid precipitate build-up through preventive measures rather than drastically eliminating it at the end of the season.</a:t>
            </a:r>
          </a:p>
        </p:txBody>
      </p:sp>
    </p:spTree>
    <p:extLst>
      <p:ext uri="{BB962C8B-B14F-4D97-AF65-F5344CB8AC3E}">
        <p14:creationId xmlns:p14="http://schemas.microsoft.com/office/powerpoint/2010/main" val="417172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18E7-9856-A77E-4A72-A5BC67D4214C}"/>
              </a:ext>
            </a:extLst>
          </p:cNvPr>
          <p:cNvSpPr>
            <a:spLocks noGrp="1"/>
          </p:cNvSpPr>
          <p:nvPr>
            <p:ph type="title"/>
          </p:nvPr>
        </p:nvSpPr>
        <p:spPr/>
        <p:txBody>
          <a:bodyPr/>
          <a:lstStyle/>
          <a:p>
            <a:r>
              <a:rPr lang="en-US" dirty="0"/>
              <a:t>1. Extension of Irrigated Area:</a:t>
            </a:r>
          </a:p>
        </p:txBody>
      </p:sp>
      <p:sp>
        <p:nvSpPr>
          <p:cNvPr id="3" name="Content Placeholder 2">
            <a:extLst>
              <a:ext uri="{FF2B5EF4-FFF2-40B4-BE49-F238E27FC236}">
                <a16:creationId xmlns:a16="http://schemas.microsoft.com/office/drawing/2014/main" id="{808342DB-5EE9-1D01-14BA-4AB0FF3335A5}"/>
              </a:ext>
            </a:extLst>
          </p:cNvPr>
          <p:cNvSpPr>
            <a:spLocks noGrp="1"/>
          </p:cNvSpPr>
          <p:nvPr>
            <p:ph idx="1"/>
          </p:nvPr>
        </p:nvSpPr>
        <p:spPr>
          <a:xfrm>
            <a:off x="1770972" y="2097088"/>
            <a:ext cx="9276439" cy="4142393"/>
          </a:xfrm>
        </p:spPr>
        <p:txBody>
          <a:bodyPr>
            <a:normAutofit fontScale="92500" lnSpcReduction="20000"/>
          </a:bodyPr>
          <a:lstStyle/>
          <a:p>
            <a:r>
              <a:rPr lang="en-US" dirty="0"/>
              <a:t>Five year plans have made extensive arrangement for extending the area under irrigation. At the time of independence, about 19 per cent of agricultural land of India was under irrigation system as against 41 per cent in Pakistan, 36 per cent in Israel, 52 per cent in Japan and near 100 per cent in Egypt. During the planning period, stress has been laid on the extension of irrigation facilities throughout the country.</a:t>
            </a:r>
          </a:p>
          <a:p>
            <a:r>
              <a:rPr lang="en-US" dirty="0"/>
              <a:t>As a result of that, at the end of 1997-98, 86.6 million hectares of land was irrigated which comes about 46.5 per cent of total cultivable area (186 million hectares) of the country? Among all the states, the extent of coverage of irrigation is highest in Punjab (73 per cent) followed by 50 per cent coverage in Haryana.</a:t>
            </a:r>
          </a:p>
        </p:txBody>
      </p:sp>
    </p:spTree>
    <p:extLst>
      <p:ext uri="{BB962C8B-B14F-4D97-AF65-F5344CB8AC3E}">
        <p14:creationId xmlns:p14="http://schemas.microsoft.com/office/powerpoint/2010/main" val="27529933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FFB9-A815-1B23-E5B4-A080AD21DF5B}"/>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12F6E681-2C7A-280F-C647-79E395CE08F6}"/>
              </a:ext>
            </a:extLst>
          </p:cNvPr>
          <p:cNvPicPr>
            <a:picLocks noGrp="1" noChangeAspect="1"/>
          </p:cNvPicPr>
          <p:nvPr>
            <p:ph idx="1"/>
          </p:nvPr>
        </p:nvPicPr>
        <p:blipFill>
          <a:blip r:embed="rId2"/>
          <a:stretch>
            <a:fillRect/>
          </a:stretch>
        </p:blipFill>
        <p:spPr>
          <a:xfrm>
            <a:off x="1684373" y="842659"/>
            <a:ext cx="8820077" cy="5172682"/>
          </a:xfrm>
        </p:spPr>
      </p:pic>
    </p:spTree>
    <p:extLst>
      <p:ext uri="{BB962C8B-B14F-4D97-AF65-F5344CB8AC3E}">
        <p14:creationId xmlns:p14="http://schemas.microsoft.com/office/powerpoint/2010/main" val="38530615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EA95-F75B-DA86-7245-FE7310C0F19D}"/>
              </a:ext>
            </a:extLst>
          </p:cNvPr>
          <p:cNvSpPr>
            <a:spLocks noGrp="1"/>
          </p:cNvSpPr>
          <p:nvPr>
            <p:ph type="title"/>
          </p:nvPr>
        </p:nvSpPr>
        <p:spPr/>
        <p:txBody>
          <a:bodyPr/>
          <a:lstStyle/>
          <a:p>
            <a:r>
              <a:rPr lang="en-US" dirty="0"/>
              <a:t>Components of drip irrigation system : </a:t>
            </a:r>
          </a:p>
        </p:txBody>
      </p:sp>
      <p:sp>
        <p:nvSpPr>
          <p:cNvPr id="3" name="Content Placeholder 2">
            <a:extLst>
              <a:ext uri="{FF2B5EF4-FFF2-40B4-BE49-F238E27FC236}">
                <a16:creationId xmlns:a16="http://schemas.microsoft.com/office/drawing/2014/main" id="{96DA652A-6927-BA94-19FA-CC9DD11B4A5F}"/>
              </a:ext>
            </a:extLst>
          </p:cNvPr>
          <p:cNvSpPr>
            <a:spLocks noGrp="1"/>
          </p:cNvSpPr>
          <p:nvPr>
            <p:ph idx="1"/>
          </p:nvPr>
        </p:nvSpPr>
        <p:spPr/>
        <p:txBody>
          <a:bodyPr>
            <a:normAutofit fontScale="85000" lnSpcReduction="10000"/>
          </a:bodyPr>
          <a:lstStyle/>
          <a:p>
            <a:r>
              <a:rPr lang="en-US" dirty="0"/>
              <a:t>Components used in drip irrigation (listed in order from water source) include:</a:t>
            </a:r>
          </a:p>
          <a:p>
            <a:r>
              <a:rPr lang="en-US" dirty="0"/>
              <a:t>     1. Pump or pressurized water source.</a:t>
            </a:r>
          </a:p>
          <a:p>
            <a:r>
              <a:rPr lang="en-US" dirty="0"/>
              <a:t>     2. Water filter(s) or filtration systems: sand separator, </a:t>
            </a:r>
            <a:r>
              <a:rPr lang="en-US" dirty="0" err="1"/>
              <a:t>Fertigation</a:t>
            </a:r>
            <a:r>
              <a:rPr lang="en-US" dirty="0"/>
              <a:t> systems (</a:t>
            </a:r>
            <a:r>
              <a:rPr lang="en-US" dirty="0" err="1"/>
              <a:t>Venturi</a:t>
            </a:r>
            <a:r>
              <a:rPr lang="en-US" dirty="0"/>
              <a:t> injector) and </a:t>
            </a:r>
            <a:r>
              <a:rPr lang="en-US" dirty="0" err="1"/>
              <a:t>chemigation</a:t>
            </a:r>
            <a:r>
              <a:rPr lang="en-US" dirty="0"/>
              <a:t> equipment (optional).</a:t>
            </a:r>
          </a:p>
          <a:p>
            <a:r>
              <a:rPr lang="en-US" dirty="0"/>
              <a:t>     3. Backwash controller (Backflow prevention device).</a:t>
            </a:r>
          </a:p>
          <a:p>
            <a:r>
              <a:rPr lang="en-US" dirty="0"/>
              <a:t>     4. Pressure control valve (pressure regulator).</a:t>
            </a:r>
          </a:p>
          <a:p>
            <a:r>
              <a:rPr lang="en-US" dirty="0"/>
              <a:t>      5.Distributionvicees (main larger diameter pipe, maybe secondary smaller, pipe fittings)</a:t>
            </a:r>
          </a:p>
          <a:p>
            <a:r>
              <a:rPr lang="en-US" dirty="0"/>
              <a:t>      6. Hand-operated, electronic, or hydraulic control valves and safety valves.</a:t>
            </a:r>
          </a:p>
          <a:p>
            <a:endParaRPr lang="en-US" dirty="0"/>
          </a:p>
        </p:txBody>
      </p:sp>
    </p:spTree>
    <p:extLst>
      <p:ext uri="{BB962C8B-B14F-4D97-AF65-F5344CB8AC3E}">
        <p14:creationId xmlns:p14="http://schemas.microsoft.com/office/powerpoint/2010/main" val="3359083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90C-31CD-C573-18AB-9D4DE831BEC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9BBF69B-E352-5350-6480-257492D804D3}"/>
              </a:ext>
            </a:extLst>
          </p:cNvPr>
          <p:cNvSpPr>
            <a:spLocks noGrp="1"/>
          </p:cNvSpPr>
          <p:nvPr>
            <p:ph idx="1"/>
          </p:nvPr>
        </p:nvSpPr>
        <p:spPr>
          <a:xfrm>
            <a:off x="1141412" y="1325217"/>
            <a:ext cx="9905999" cy="4465984"/>
          </a:xfrm>
        </p:spPr>
        <p:txBody>
          <a:bodyPr>
            <a:normAutofit lnSpcReduction="10000"/>
          </a:bodyPr>
          <a:lstStyle/>
          <a:p>
            <a:r>
              <a:rPr lang="en-US" dirty="0"/>
              <a:t>    7. Smaller diameter polyethylene tube (often called “laterals”).</a:t>
            </a:r>
          </a:p>
          <a:p>
            <a:r>
              <a:rPr lang="en-US" dirty="0"/>
              <a:t>    8. Poly fittings and accessories (to make connections).</a:t>
            </a:r>
          </a:p>
          <a:p>
            <a:r>
              <a:rPr lang="en-US" dirty="0"/>
              <a:t>    9. Emitting devices at plants (emitter or dripper, micro spray head, inline dripper or inline drip tube).</a:t>
            </a:r>
          </a:p>
          <a:p>
            <a:r>
              <a:rPr lang="en-US" dirty="0"/>
              <a:t>In drip irrigation systems, pump and valves may be manually or automatically operated by a controller.</a:t>
            </a:r>
          </a:p>
          <a:p>
            <a:r>
              <a:rPr lang="en-US" dirty="0"/>
              <a:t>Most large drip irrigation systems employ some type of filter to prevent clogging of the small emitter flow path by small waterborne particles. New technologies are now[when?] being offered that minimize clogging. </a:t>
            </a:r>
          </a:p>
        </p:txBody>
      </p:sp>
    </p:spTree>
    <p:extLst>
      <p:ext uri="{BB962C8B-B14F-4D97-AF65-F5344CB8AC3E}">
        <p14:creationId xmlns:p14="http://schemas.microsoft.com/office/powerpoint/2010/main" val="2583811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E822-A9AF-54B8-672E-41887E72A746}"/>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612EA291-5E0F-B08B-3728-F1652A22FBB5}"/>
              </a:ext>
            </a:extLst>
          </p:cNvPr>
          <p:cNvPicPr>
            <a:picLocks noGrp="1" noChangeAspect="1"/>
          </p:cNvPicPr>
          <p:nvPr>
            <p:ph idx="1"/>
          </p:nvPr>
        </p:nvPicPr>
        <p:blipFill>
          <a:blip r:embed="rId2"/>
          <a:stretch>
            <a:fillRect/>
          </a:stretch>
        </p:blipFill>
        <p:spPr>
          <a:xfrm>
            <a:off x="1727269" y="702422"/>
            <a:ext cx="8922660" cy="5537060"/>
          </a:xfrm>
        </p:spPr>
      </p:pic>
    </p:spTree>
    <p:extLst>
      <p:ext uri="{BB962C8B-B14F-4D97-AF65-F5344CB8AC3E}">
        <p14:creationId xmlns:p14="http://schemas.microsoft.com/office/powerpoint/2010/main" val="21737956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2997-12F7-1459-0E14-A28E00389AA7}"/>
              </a:ext>
            </a:extLst>
          </p:cNvPr>
          <p:cNvSpPr>
            <a:spLocks noGrp="1"/>
          </p:cNvSpPr>
          <p:nvPr>
            <p:ph type="title"/>
          </p:nvPr>
        </p:nvSpPr>
        <p:spPr>
          <a:xfrm>
            <a:off x="1141413" y="618518"/>
            <a:ext cx="9905998" cy="30913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223920E-A4FE-A336-ACC9-8BD470F0FFCE}"/>
              </a:ext>
            </a:extLst>
          </p:cNvPr>
          <p:cNvSpPr>
            <a:spLocks noGrp="1"/>
          </p:cNvSpPr>
          <p:nvPr>
            <p:ph idx="1"/>
          </p:nvPr>
        </p:nvSpPr>
        <p:spPr>
          <a:xfrm>
            <a:off x="1141412" y="771036"/>
            <a:ext cx="9905999" cy="5020165"/>
          </a:xfrm>
        </p:spPr>
        <p:txBody>
          <a:bodyPr/>
          <a:lstStyle/>
          <a:p>
            <a:r>
              <a:rPr lang="en-US" dirty="0"/>
              <a:t>Some residential systems are installed without additional filters since potable water is already filtered at the water treatment plant. Virtually all drip irrigation equipment manufacturers recommend that filters be employed and generally will not honor warranties unless this is done. Last line filters just before the final delivery pipe are strongly recommended in addition to any other filtration system due to fine particle settlement and accidental insertion of particles in the intermediate lines.</a:t>
            </a:r>
          </a:p>
          <a:p>
            <a:r>
              <a:rPr lang="en-US" dirty="0"/>
              <a:t>Drip and subsurface drip irrigation is used almost exclusively when using recycled municipal wastewater. Regulations typically do not permit spraying water through the air that has not been fully treated to potable water standards.</a:t>
            </a:r>
          </a:p>
        </p:txBody>
      </p:sp>
    </p:spTree>
    <p:extLst>
      <p:ext uri="{BB962C8B-B14F-4D97-AF65-F5344CB8AC3E}">
        <p14:creationId xmlns:p14="http://schemas.microsoft.com/office/powerpoint/2010/main" val="1806947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6358-BE93-85B7-A37F-8679F20B54AD}"/>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AE57B3EB-7EB6-9CDB-3C21-AAF1ED1498A4}"/>
              </a:ext>
            </a:extLst>
          </p:cNvPr>
          <p:cNvPicPr>
            <a:picLocks noGrp="1" noChangeAspect="1"/>
          </p:cNvPicPr>
          <p:nvPr>
            <p:ph idx="1"/>
          </p:nvPr>
        </p:nvPicPr>
        <p:blipFill>
          <a:blip r:embed="rId2"/>
          <a:stretch>
            <a:fillRect/>
          </a:stretch>
        </p:blipFill>
        <p:spPr>
          <a:xfrm>
            <a:off x="1004372" y="1044229"/>
            <a:ext cx="10180079" cy="4769542"/>
          </a:xfrm>
        </p:spPr>
      </p:pic>
    </p:spTree>
    <p:extLst>
      <p:ext uri="{BB962C8B-B14F-4D97-AF65-F5344CB8AC3E}">
        <p14:creationId xmlns:p14="http://schemas.microsoft.com/office/powerpoint/2010/main" val="3008353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CB77-12DE-129A-849F-2165AD731A9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08733DB-36DD-27E9-4539-3253BFC8C52F}"/>
              </a:ext>
            </a:extLst>
          </p:cNvPr>
          <p:cNvSpPr>
            <a:spLocks noGrp="1"/>
          </p:cNvSpPr>
          <p:nvPr>
            <p:ph idx="1"/>
          </p:nvPr>
        </p:nvSpPr>
        <p:spPr>
          <a:xfrm>
            <a:off x="1141412" y="618518"/>
            <a:ext cx="9905999" cy="5172683"/>
          </a:xfrm>
        </p:spPr>
        <p:txBody>
          <a:bodyPr/>
          <a:lstStyle/>
          <a:p>
            <a:r>
              <a:rPr lang="en-US" dirty="0"/>
              <a:t>Because of the way the water is applied in a drip system, traditional surface applications of timed-release fertilizer are sometimes ineffective, so drip systems often mix liquid fertilizer with the irrigation water.</a:t>
            </a:r>
          </a:p>
          <a:p>
            <a:r>
              <a:rPr lang="en-US" dirty="0"/>
              <a:t>This is called </a:t>
            </a:r>
            <a:r>
              <a:rPr lang="en-US" dirty="0" err="1"/>
              <a:t>fertigation</a:t>
            </a:r>
            <a:r>
              <a:rPr lang="en-US" dirty="0"/>
              <a:t>; </a:t>
            </a:r>
            <a:r>
              <a:rPr lang="en-US" dirty="0" err="1"/>
              <a:t>fertigation</a:t>
            </a:r>
            <a:r>
              <a:rPr lang="en-US" dirty="0"/>
              <a:t> and </a:t>
            </a:r>
            <a:r>
              <a:rPr lang="en-US" dirty="0" err="1"/>
              <a:t>chemigation</a:t>
            </a:r>
            <a:r>
              <a:rPr lang="en-US" dirty="0"/>
              <a:t> (application of pesticides and other chemicals to periodically clean out the system, such as chlorine or sulfuric acid) use chemical injectors such as diaphragm pumps, piston pumps, or aspirators.</a:t>
            </a:r>
          </a:p>
          <a:p>
            <a:r>
              <a:rPr lang="en-US" dirty="0"/>
              <a:t>Properly designed, installed, and managed, drip irrigation may help achieve water conservation by reducing evaporation and deep drainage when compared to other types of irrigation such as flood or overhead sprinklers since water can be more precisely applied to the plant roots.</a:t>
            </a:r>
          </a:p>
        </p:txBody>
      </p:sp>
    </p:spTree>
    <p:extLst>
      <p:ext uri="{BB962C8B-B14F-4D97-AF65-F5344CB8AC3E}">
        <p14:creationId xmlns:p14="http://schemas.microsoft.com/office/powerpoint/2010/main" val="3202550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B326-440A-2F44-2F65-5773144CFCEF}"/>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729826DE-7A24-4C0F-E38E-3835ACBB70B0}"/>
              </a:ext>
            </a:extLst>
          </p:cNvPr>
          <p:cNvPicPr>
            <a:picLocks noGrp="1" noChangeAspect="1"/>
          </p:cNvPicPr>
          <p:nvPr>
            <p:ph idx="1"/>
          </p:nvPr>
        </p:nvPicPr>
        <p:blipFill>
          <a:blip r:embed="rId2"/>
          <a:stretch>
            <a:fillRect/>
          </a:stretch>
        </p:blipFill>
        <p:spPr>
          <a:xfrm>
            <a:off x="1048126" y="903557"/>
            <a:ext cx="9905998" cy="4887643"/>
          </a:xfrm>
        </p:spPr>
      </p:pic>
    </p:spTree>
    <p:extLst>
      <p:ext uri="{BB962C8B-B14F-4D97-AF65-F5344CB8AC3E}">
        <p14:creationId xmlns:p14="http://schemas.microsoft.com/office/powerpoint/2010/main" val="20595527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9F04-29A7-94DE-E398-01894C932E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407263D-1CFF-C8FF-3868-9FEEC7FFD033}"/>
              </a:ext>
            </a:extLst>
          </p:cNvPr>
          <p:cNvSpPr>
            <a:spLocks noGrp="1"/>
          </p:cNvSpPr>
          <p:nvPr>
            <p:ph idx="1"/>
          </p:nvPr>
        </p:nvSpPr>
        <p:spPr>
          <a:xfrm rot="10800000" flipH="1" flipV="1">
            <a:off x="1810040" y="426272"/>
            <a:ext cx="9494039" cy="5418013"/>
          </a:xfrm>
        </p:spPr>
        <p:txBody>
          <a:bodyPr>
            <a:normAutofit fontScale="92500"/>
          </a:bodyPr>
          <a:lstStyle/>
          <a:p>
            <a:r>
              <a:rPr lang="en-US" dirty="0"/>
              <a:t>Pulsed irrigation is sometimes used to decrease the amount of water delivered to the plant at any one time, thus reducing runoff or deep percolation. Pulsed systems are typically expensive and require extensive maintenance. Therefore, the latest efforts by emitter manufacturers are focused on developing new technologies that deliver irrigation water at ultra-low flow rates, i.e. less than 1.0 L (2.1 US pints; 1.8 imperial pints) per hour.</a:t>
            </a:r>
          </a:p>
          <a:p>
            <a:r>
              <a:rPr lang="en-US" dirty="0"/>
              <a:t>An emitting pipe is a type of drip irrigation tubing with emitters pre-installed at the factory with specific distance and flow per hour as per crop distance.</a:t>
            </a:r>
          </a:p>
          <a:p>
            <a:r>
              <a:rPr lang="en-US" dirty="0"/>
              <a:t>An emitter restricts water flow passage through it, thus creating head loss required (to the extent of atmospheric pressure) to emit water in the form of droplets. This head loss is achieved by friction/turbulence within the emitter.</a:t>
            </a:r>
          </a:p>
        </p:txBody>
      </p:sp>
    </p:spTree>
    <p:extLst>
      <p:ext uri="{BB962C8B-B14F-4D97-AF65-F5344CB8AC3E}">
        <p14:creationId xmlns:p14="http://schemas.microsoft.com/office/powerpoint/2010/main" val="3152908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1486-C300-79C2-131B-740577A5F020}"/>
              </a:ext>
            </a:extLst>
          </p:cNvPr>
          <p:cNvSpPr>
            <a:spLocks noGrp="1"/>
          </p:cNvSpPr>
          <p:nvPr>
            <p:ph type="title"/>
          </p:nvPr>
        </p:nvSpPr>
        <p:spPr/>
        <p:txBody>
          <a:bodyPr/>
          <a:lstStyle/>
          <a:p>
            <a:r>
              <a:rPr lang="en-US" dirty="0"/>
              <a:t>  </a:t>
            </a:r>
          </a:p>
        </p:txBody>
      </p:sp>
      <p:pic>
        <p:nvPicPr>
          <p:cNvPr id="4" name="Picture 4">
            <a:extLst>
              <a:ext uri="{FF2B5EF4-FFF2-40B4-BE49-F238E27FC236}">
                <a16:creationId xmlns:a16="http://schemas.microsoft.com/office/drawing/2014/main" id="{57A24E2F-FCD9-A33B-2E28-25DC4550EA34}"/>
              </a:ext>
            </a:extLst>
          </p:cNvPr>
          <p:cNvPicPr>
            <a:picLocks noGrp="1" noChangeAspect="1"/>
          </p:cNvPicPr>
          <p:nvPr>
            <p:ph idx="1"/>
          </p:nvPr>
        </p:nvPicPr>
        <p:blipFill>
          <a:blip r:embed="rId2"/>
          <a:stretch>
            <a:fillRect/>
          </a:stretch>
        </p:blipFill>
        <p:spPr>
          <a:xfrm>
            <a:off x="1335795" y="973284"/>
            <a:ext cx="4543352" cy="4543352"/>
          </a:xfrm>
        </p:spPr>
      </p:pic>
      <p:pic>
        <p:nvPicPr>
          <p:cNvPr id="5" name="Picture 5">
            <a:extLst>
              <a:ext uri="{FF2B5EF4-FFF2-40B4-BE49-F238E27FC236}">
                <a16:creationId xmlns:a16="http://schemas.microsoft.com/office/drawing/2014/main" id="{5ECC1E77-995B-E513-D811-5BF7D5F46B36}"/>
              </a:ext>
            </a:extLst>
          </p:cNvPr>
          <p:cNvPicPr>
            <a:picLocks noChangeAspect="1"/>
          </p:cNvPicPr>
          <p:nvPr/>
        </p:nvPicPr>
        <p:blipFill>
          <a:blip r:embed="rId3"/>
          <a:stretch>
            <a:fillRect/>
          </a:stretch>
        </p:blipFill>
        <p:spPr>
          <a:xfrm>
            <a:off x="6464888" y="535626"/>
            <a:ext cx="3816154" cy="5418667"/>
          </a:xfrm>
          <a:prstGeom prst="rect">
            <a:avLst/>
          </a:prstGeom>
        </p:spPr>
      </p:pic>
    </p:spTree>
    <p:extLst>
      <p:ext uri="{BB962C8B-B14F-4D97-AF65-F5344CB8AC3E}">
        <p14:creationId xmlns:p14="http://schemas.microsoft.com/office/powerpoint/2010/main" val="258110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24B-0053-F934-CA6E-15CF93E667CE}"/>
              </a:ext>
            </a:extLst>
          </p:cNvPr>
          <p:cNvSpPr>
            <a:spLocks noGrp="1"/>
          </p:cNvSpPr>
          <p:nvPr>
            <p:ph type="title"/>
          </p:nvPr>
        </p:nvSpPr>
        <p:spPr/>
        <p:txBody>
          <a:bodyPr/>
          <a:lstStyle/>
          <a:p>
            <a:r>
              <a:rPr lang="en-US" dirty="0"/>
              <a:t>2. Development of Multi-purpose Projects:</a:t>
            </a:r>
            <a:br>
              <a:rPr lang="en-US" dirty="0"/>
            </a:br>
            <a:endParaRPr lang="en-US" dirty="0"/>
          </a:p>
        </p:txBody>
      </p:sp>
      <p:sp>
        <p:nvSpPr>
          <p:cNvPr id="3" name="Content Placeholder 2">
            <a:extLst>
              <a:ext uri="{FF2B5EF4-FFF2-40B4-BE49-F238E27FC236}">
                <a16:creationId xmlns:a16="http://schemas.microsoft.com/office/drawing/2014/main" id="{EFE3460F-61A2-AC64-FC3A-1D050FE0983A}"/>
              </a:ext>
            </a:extLst>
          </p:cNvPr>
          <p:cNvSpPr>
            <a:spLocks noGrp="1"/>
          </p:cNvSpPr>
          <p:nvPr>
            <p:ph idx="1"/>
          </p:nvPr>
        </p:nvSpPr>
        <p:spPr>
          <a:xfrm>
            <a:off x="1505929" y="2249487"/>
            <a:ext cx="9541482" cy="2918861"/>
          </a:xfrm>
        </p:spPr>
        <p:txBody>
          <a:bodyPr/>
          <a:lstStyle/>
          <a:p>
            <a:r>
              <a:rPr lang="en-US" dirty="0"/>
              <a:t>In the meantime a good number of multi-purpose river projects has been completed under the plans for extensive </a:t>
            </a:r>
            <a:r>
              <a:rPr lang="en-US" dirty="0" err="1"/>
              <a:t>utilisation</a:t>
            </a:r>
            <a:r>
              <a:rPr lang="en-US" dirty="0"/>
              <a:t> of river water for irrigation purposes along with other uses.</a:t>
            </a:r>
          </a:p>
          <a:p>
            <a:endParaRPr lang="en-US" dirty="0"/>
          </a:p>
        </p:txBody>
      </p:sp>
    </p:spTree>
    <p:extLst>
      <p:ext uri="{BB962C8B-B14F-4D97-AF65-F5344CB8AC3E}">
        <p14:creationId xmlns:p14="http://schemas.microsoft.com/office/powerpoint/2010/main" val="19905409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C8B6-BAEF-DC07-D045-2CA295D894D9}"/>
              </a:ext>
            </a:extLst>
          </p:cNvPr>
          <p:cNvSpPr>
            <a:spLocks noGrp="1"/>
          </p:cNvSpPr>
          <p:nvPr>
            <p:ph type="title"/>
          </p:nvPr>
        </p:nvSpPr>
        <p:spPr/>
        <p:txBody>
          <a:bodyPr/>
          <a:lstStyle/>
          <a:p>
            <a:r>
              <a:rPr lang="en-US" dirty="0"/>
              <a:t>Advantages of drip irrigation : </a:t>
            </a:r>
            <a:br>
              <a:rPr lang="en-US" dirty="0"/>
            </a:br>
            <a:endParaRPr lang="en-US" dirty="0"/>
          </a:p>
        </p:txBody>
      </p:sp>
      <p:sp>
        <p:nvSpPr>
          <p:cNvPr id="3" name="Content Placeholder 2">
            <a:extLst>
              <a:ext uri="{FF2B5EF4-FFF2-40B4-BE49-F238E27FC236}">
                <a16:creationId xmlns:a16="http://schemas.microsoft.com/office/drawing/2014/main" id="{A6047B50-6E49-8025-51F3-9C4B479797B0}"/>
              </a:ext>
            </a:extLst>
          </p:cNvPr>
          <p:cNvSpPr>
            <a:spLocks noGrp="1"/>
          </p:cNvSpPr>
          <p:nvPr>
            <p:ph idx="1"/>
          </p:nvPr>
        </p:nvSpPr>
        <p:spPr>
          <a:xfrm>
            <a:off x="1927589" y="1722783"/>
            <a:ext cx="9119822" cy="3650371"/>
          </a:xfrm>
        </p:spPr>
        <p:txBody>
          <a:bodyPr>
            <a:normAutofit lnSpcReduction="10000"/>
          </a:bodyPr>
          <a:lstStyle/>
          <a:p>
            <a:r>
              <a:rPr lang="en-US" dirty="0"/>
              <a:t>Fertilizer and nutrient loss is minimized due to a localized application and reduced leaching.</a:t>
            </a:r>
          </a:p>
          <a:p>
            <a:r>
              <a:rPr lang="en-US" dirty="0"/>
              <a:t>Water application efficiency is high if managed correctly.</a:t>
            </a:r>
          </a:p>
          <a:p>
            <a:r>
              <a:rPr lang="en-US" dirty="0"/>
              <a:t>Field leveling is not necessary.</a:t>
            </a:r>
          </a:p>
          <a:p>
            <a:r>
              <a:rPr lang="en-US" dirty="0"/>
              <a:t>Fields with irregular shapes are easily accommodated.</a:t>
            </a:r>
          </a:p>
          <a:p>
            <a:r>
              <a:rPr lang="en-US" dirty="0"/>
              <a:t>Recycled non-potable water can be safely used.</a:t>
            </a:r>
          </a:p>
          <a:p>
            <a:r>
              <a:rPr lang="en-US" dirty="0"/>
              <a:t>Moisture within the root zone can be maintained at field capacity.</a:t>
            </a:r>
          </a:p>
        </p:txBody>
      </p:sp>
    </p:spTree>
    <p:extLst>
      <p:ext uri="{BB962C8B-B14F-4D97-AF65-F5344CB8AC3E}">
        <p14:creationId xmlns:p14="http://schemas.microsoft.com/office/powerpoint/2010/main" val="1912904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EA03-767E-CAC8-2059-E52F8C77217C}"/>
              </a:ext>
            </a:extLst>
          </p:cNvPr>
          <p:cNvSpPr>
            <a:spLocks noGrp="1"/>
          </p:cNvSpPr>
          <p:nvPr>
            <p:ph type="title"/>
          </p:nvPr>
        </p:nvSpPr>
        <p:spPr/>
        <p:txBody>
          <a:bodyPr/>
          <a:lstStyle/>
          <a:p>
            <a:r>
              <a:rPr lang="en-US" dirty="0"/>
              <a:t>Disadvantages of drip irrigation : </a:t>
            </a:r>
          </a:p>
        </p:txBody>
      </p:sp>
      <p:sp>
        <p:nvSpPr>
          <p:cNvPr id="3" name="Content Placeholder 2">
            <a:extLst>
              <a:ext uri="{FF2B5EF4-FFF2-40B4-BE49-F238E27FC236}">
                <a16:creationId xmlns:a16="http://schemas.microsoft.com/office/drawing/2014/main" id="{270677BE-6FD9-E5EB-364A-0A45C7F36C83}"/>
              </a:ext>
            </a:extLst>
          </p:cNvPr>
          <p:cNvSpPr>
            <a:spLocks noGrp="1"/>
          </p:cNvSpPr>
          <p:nvPr>
            <p:ph idx="1"/>
          </p:nvPr>
        </p:nvSpPr>
        <p:spPr>
          <a:xfrm>
            <a:off x="1373406" y="2001194"/>
            <a:ext cx="8517535" cy="3733383"/>
          </a:xfrm>
        </p:spPr>
        <p:txBody>
          <a:bodyPr>
            <a:normAutofit fontScale="92500" lnSpcReduction="20000"/>
          </a:bodyPr>
          <a:lstStyle/>
          <a:p>
            <a:r>
              <a:rPr lang="en-US" dirty="0"/>
              <a:t>Initial cost can be more than overhead systems.</a:t>
            </a:r>
          </a:p>
          <a:p>
            <a:r>
              <a:rPr lang="en-US" dirty="0"/>
              <a:t>Drip irrigation might be unsatisfactory if herbicides or top dressed fertilizers need sprinkler irrigation for activation.</a:t>
            </a:r>
          </a:p>
          <a:p>
            <a:r>
              <a:rPr lang="en-US" dirty="0"/>
              <a:t>Drip tape causes extra cleanup costs after harvest. Users need to plan for drip tape winding, disposal, recycling or reuse.</a:t>
            </a:r>
          </a:p>
          <a:p>
            <a:r>
              <a:rPr lang="en-US" dirty="0"/>
              <a:t>The PVC pipes often suffer from rodent damage, requiring replacement of the entire tube and increasing expenses.</a:t>
            </a:r>
          </a:p>
          <a:p>
            <a:r>
              <a:rPr lang="en-US" dirty="0"/>
              <a:t>Drip irrigation systems cannot be used for damage control by night frosts (like in the case of sprinkler irrigation systems)</a:t>
            </a:r>
          </a:p>
        </p:txBody>
      </p:sp>
    </p:spTree>
    <p:extLst>
      <p:ext uri="{BB962C8B-B14F-4D97-AF65-F5344CB8AC3E}">
        <p14:creationId xmlns:p14="http://schemas.microsoft.com/office/powerpoint/2010/main" val="1477062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8A23-01F5-D465-4B53-EBEA94D5393F}"/>
              </a:ext>
            </a:extLst>
          </p:cNvPr>
          <p:cNvSpPr>
            <a:spLocks noGrp="1"/>
          </p:cNvSpPr>
          <p:nvPr>
            <p:ph type="title"/>
          </p:nvPr>
        </p:nvSpPr>
        <p:spPr>
          <a:xfrm>
            <a:off x="975842" y="819225"/>
            <a:ext cx="19215569" cy="1132458"/>
          </a:xfrm>
        </p:spPr>
        <p:txBody>
          <a:bodyPr/>
          <a:lstStyle/>
          <a:p>
            <a:r>
              <a:rPr lang="en-US" dirty="0"/>
              <a:t>    </a:t>
            </a:r>
          </a:p>
        </p:txBody>
      </p:sp>
      <p:sp>
        <p:nvSpPr>
          <p:cNvPr id="3" name="Content Placeholder 2">
            <a:extLst>
              <a:ext uri="{FF2B5EF4-FFF2-40B4-BE49-F238E27FC236}">
                <a16:creationId xmlns:a16="http://schemas.microsoft.com/office/drawing/2014/main" id="{0438C7D5-21CB-1CCE-942F-5BF50339562D}"/>
              </a:ext>
            </a:extLst>
          </p:cNvPr>
          <p:cNvSpPr>
            <a:spLocks noGrp="1"/>
          </p:cNvSpPr>
          <p:nvPr>
            <p:ph idx="1"/>
          </p:nvPr>
        </p:nvSpPr>
        <p:spPr>
          <a:xfrm rot="10800000" flipV="1">
            <a:off x="1141411" y="2746814"/>
            <a:ext cx="10062699" cy="3090105"/>
          </a:xfrm>
        </p:spPr>
        <p:txBody>
          <a:bodyPr>
            <a:normAutofit/>
          </a:bodyPr>
          <a:lstStyle/>
          <a:p>
            <a:r>
              <a:rPr lang="en-US" dirty="0"/>
              <a:t>   </a:t>
            </a:r>
          </a:p>
        </p:txBody>
      </p:sp>
      <p:sp>
        <p:nvSpPr>
          <p:cNvPr id="4" name="TextBox 3">
            <a:extLst>
              <a:ext uri="{FF2B5EF4-FFF2-40B4-BE49-F238E27FC236}">
                <a16:creationId xmlns:a16="http://schemas.microsoft.com/office/drawing/2014/main" id="{26A5471F-81C1-7303-A721-92BAA7BC8471}"/>
              </a:ext>
            </a:extLst>
          </p:cNvPr>
          <p:cNvSpPr txBox="1"/>
          <p:nvPr/>
        </p:nvSpPr>
        <p:spPr>
          <a:xfrm flipV="1">
            <a:off x="3746751" y="819225"/>
            <a:ext cx="3591479" cy="369332"/>
          </a:xfrm>
          <a:prstGeom prst="rect">
            <a:avLst/>
          </a:prstGeom>
          <a:noFill/>
        </p:spPr>
        <p:txBody>
          <a:bodyPr wrap="square" rtlCol="0">
            <a:spAutoFit/>
          </a:bodyPr>
          <a:lstStyle/>
          <a:p>
            <a:pPr algn="l"/>
            <a:r>
              <a:rPr lang="en-US" dirty="0"/>
              <a:t> </a:t>
            </a:r>
          </a:p>
        </p:txBody>
      </p:sp>
      <p:pic>
        <p:nvPicPr>
          <p:cNvPr id="5" name="Picture 5">
            <a:extLst>
              <a:ext uri="{FF2B5EF4-FFF2-40B4-BE49-F238E27FC236}">
                <a16:creationId xmlns:a16="http://schemas.microsoft.com/office/drawing/2014/main" id="{13A961DA-02A8-5F8C-E9E7-AD3475FC759D}"/>
              </a:ext>
            </a:extLst>
          </p:cNvPr>
          <p:cNvPicPr>
            <a:picLocks noChangeAspect="1"/>
          </p:cNvPicPr>
          <p:nvPr/>
        </p:nvPicPr>
        <p:blipFill>
          <a:blip r:embed="rId2"/>
          <a:stretch>
            <a:fillRect/>
          </a:stretch>
        </p:blipFill>
        <p:spPr>
          <a:xfrm>
            <a:off x="2837712" y="1385454"/>
            <a:ext cx="6221956" cy="4765754"/>
          </a:xfrm>
          <a:prstGeom prst="rect">
            <a:avLst/>
          </a:prstGeom>
        </p:spPr>
      </p:pic>
    </p:spTree>
    <p:extLst>
      <p:ext uri="{BB962C8B-B14F-4D97-AF65-F5344CB8AC3E}">
        <p14:creationId xmlns:p14="http://schemas.microsoft.com/office/powerpoint/2010/main" val="90034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930A-AF09-BECB-C179-9479A84D8E2C}"/>
              </a:ext>
            </a:extLst>
          </p:cNvPr>
          <p:cNvSpPr>
            <a:spLocks noGrp="1"/>
          </p:cNvSpPr>
          <p:nvPr>
            <p:ph type="title"/>
          </p:nvPr>
        </p:nvSpPr>
        <p:spPr/>
        <p:txBody>
          <a:bodyPr/>
          <a:lstStyle/>
          <a:p>
            <a:r>
              <a:rPr lang="en-US" dirty="0"/>
              <a:t> 3. Development of Minor Irrigation Projects:</a:t>
            </a:r>
          </a:p>
        </p:txBody>
      </p:sp>
      <p:sp>
        <p:nvSpPr>
          <p:cNvPr id="3" name="Content Placeholder 2">
            <a:extLst>
              <a:ext uri="{FF2B5EF4-FFF2-40B4-BE49-F238E27FC236}">
                <a16:creationId xmlns:a16="http://schemas.microsoft.com/office/drawing/2014/main" id="{F2EE710C-5CA5-3F22-510C-220499A0A1B4}"/>
              </a:ext>
            </a:extLst>
          </p:cNvPr>
          <p:cNvSpPr>
            <a:spLocks noGrp="1"/>
          </p:cNvSpPr>
          <p:nvPr>
            <p:ph idx="1"/>
          </p:nvPr>
        </p:nvSpPr>
        <p:spPr>
          <a:xfrm>
            <a:off x="2084206" y="2361295"/>
            <a:ext cx="8963205" cy="3429905"/>
          </a:xfrm>
        </p:spPr>
        <p:txBody>
          <a:bodyPr/>
          <a:lstStyle/>
          <a:p>
            <a:r>
              <a:rPr lang="en-US" dirty="0"/>
              <a:t>Five year plans in India have also made extensive arrangement for the development of minor irrigation projects including wells, tanks, tube wells, pump sets etc. to extend irrigation facilities to small and marginal farmers.</a:t>
            </a:r>
          </a:p>
          <a:p>
            <a:endParaRPr lang="en-US" dirty="0"/>
          </a:p>
        </p:txBody>
      </p:sp>
    </p:spTree>
    <p:extLst>
      <p:ext uri="{BB962C8B-B14F-4D97-AF65-F5344CB8AC3E}">
        <p14:creationId xmlns:p14="http://schemas.microsoft.com/office/powerpoint/2010/main" val="3536107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4314</Words>
  <Application>Microsoft Office PowerPoint</Application>
  <PresentationFormat>Widescreen</PresentationFormat>
  <Paragraphs>262</Paragraphs>
  <Slides>82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Tw Cen MT</vt:lpstr>
      <vt:lpstr>Circuit</vt:lpstr>
      <vt:lpstr>PowerPoint Presentation</vt:lpstr>
      <vt:lpstr>Irrigation</vt:lpstr>
      <vt:lpstr>Introduction</vt:lpstr>
      <vt:lpstr>Necessity of irrigation</vt:lpstr>
      <vt:lpstr>Development of irrigation in india</vt:lpstr>
      <vt:lpstr>Some of the developments are :</vt:lpstr>
      <vt:lpstr>1. Extension of Irrigated Area:</vt:lpstr>
      <vt:lpstr>2. Development of Multi-purpose Projects: </vt:lpstr>
      <vt:lpstr> 3. Development of Minor Irrigation Projects:</vt:lpstr>
      <vt:lpstr> 4. Command Area Development Programme:</vt:lpstr>
      <vt:lpstr>Classification of irrigation project based on cultural command area : </vt:lpstr>
      <vt:lpstr>PowerPoint Presentation</vt:lpstr>
      <vt:lpstr>Sprinkler irrigation :</vt:lpstr>
      <vt:lpstr>    </vt:lpstr>
      <vt:lpstr>   </vt:lpstr>
      <vt:lpstr>Historical overview of sprinkler irrigation</vt:lpstr>
      <vt:lpstr>  </vt:lpstr>
      <vt:lpstr>  </vt:lpstr>
      <vt:lpstr>Table 1.1. area under Micro irrigation :</vt:lpstr>
      <vt:lpstr>  </vt:lpstr>
      <vt:lpstr>Adoptability of sprinkler irrigation system :</vt:lpstr>
      <vt:lpstr>Limitations of sprinkler irrigation system :</vt:lpstr>
      <vt:lpstr>Types of sprinkler irrigation system :</vt:lpstr>
      <vt:lpstr>Classification based on Spray pattern :</vt:lpstr>
      <vt:lpstr>Rotating Head :</vt:lpstr>
      <vt:lpstr>  </vt:lpstr>
      <vt:lpstr>  </vt:lpstr>
      <vt:lpstr> </vt:lpstr>
      <vt:lpstr>PerForAted pipe System</vt:lpstr>
      <vt:lpstr>  </vt:lpstr>
      <vt:lpstr>Classification based on The portability :     1. portable system:       </vt:lpstr>
      <vt:lpstr>  </vt:lpstr>
      <vt:lpstr>Semi-portable  system :</vt:lpstr>
      <vt:lpstr>  </vt:lpstr>
      <vt:lpstr>Semi-permanent system :</vt:lpstr>
      <vt:lpstr>  </vt:lpstr>
      <vt:lpstr>Permanent system :</vt:lpstr>
      <vt:lpstr>  </vt:lpstr>
      <vt:lpstr>Solid set system :</vt:lpstr>
      <vt:lpstr>SeT mOve system :</vt:lpstr>
      <vt:lpstr>  </vt:lpstr>
      <vt:lpstr>Components of the sprinkler irrigation system :</vt:lpstr>
      <vt:lpstr>  </vt:lpstr>
      <vt:lpstr>Pumping unit :</vt:lpstr>
      <vt:lpstr> </vt:lpstr>
      <vt:lpstr>Filter application unit :</vt:lpstr>
      <vt:lpstr>  </vt:lpstr>
      <vt:lpstr>Pipe network :</vt:lpstr>
      <vt:lpstr>  </vt:lpstr>
      <vt:lpstr>Sprinkler head :</vt:lpstr>
      <vt:lpstr>  </vt:lpstr>
      <vt:lpstr>Operation and maintenance of sprinkler irrigation system :</vt:lpstr>
      <vt:lpstr>  </vt:lpstr>
      <vt:lpstr>  </vt:lpstr>
      <vt:lpstr>Maintenance :</vt:lpstr>
      <vt:lpstr>Pipes and fittings :</vt:lpstr>
      <vt:lpstr>  </vt:lpstr>
      <vt:lpstr>Trouble shooting of sprinkler irrigation system :</vt:lpstr>
      <vt:lpstr>   </vt:lpstr>
      <vt:lpstr>   </vt:lpstr>
      <vt:lpstr>Drip irrigation system :</vt:lpstr>
      <vt:lpstr>  </vt:lpstr>
      <vt:lpstr>  </vt:lpstr>
      <vt:lpstr>Maintenance of drip irrigation system :</vt:lpstr>
      <vt:lpstr>Filter :</vt:lpstr>
      <vt:lpstr>  </vt:lpstr>
      <vt:lpstr>Emitters :</vt:lpstr>
      <vt:lpstr>   </vt:lpstr>
      <vt:lpstr>Irrigation lines ( tubing ) : </vt:lpstr>
      <vt:lpstr>   </vt:lpstr>
      <vt:lpstr>Components of drip irrigation system : </vt:lpstr>
      <vt:lpstr>  </vt:lpstr>
      <vt:lpstr>  </vt:lpstr>
      <vt:lpstr>   </vt:lpstr>
      <vt:lpstr>  </vt:lpstr>
      <vt:lpstr>  </vt:lpstr>
      <vt:lpstr>  </vt:lpstr>
      <vt:lpstr>   </vt:lpstr>
      <vt:lpstr>  </vt:lpstr>
      <vt:lpstr>Advantages of drip irrigation :  </vt:lpstr>
      <vt:lpstr>Disadvantages of drip irrigation :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Irrigation</dc:title>
  <dc:creator>919848787170</dc:creator>
  <cp:lastModifiedBy>Vasamsetti Veera Venkateswararao</cp:lastModifiedBy>
  <cp:revision>9</cp:revision>
  <dcterms:created xsi:type="dcterms:W3CDTF">2022-09-18T17:29:08Z</dcterms:created>
  <dcterms:modified xsi:type="dcterms:W3CDTF">2022-09-19T05:57:33Z</dcterms:modified>
</cp:coreProperties>
</file>