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8" r:id="rId3"/>
    <p:sldId id="298" r:id="rId4"/>
    <p:sldId id="257" r:id="rId5"/>
    <p:sldId id="258" r:id="rId6"/>
    <p:sldId id="293" r:id="rId7"/>
    <p:sldId id="260" r:id="rId8"/>
    <p:sldId id="307" r:id="rId9"/>
    <p:sldId id="263" r:id="rId10"/>
    <p:sldId id="295" r:id="rId11"/>
    <p:sldId id="289" r:id="rId12"/>
    <p:sldId id="302" r:id="rId13"/>
    <p:sldId id="303" r:id="rId14"/>
    <p:sldId id="304" r:id="rId15"/>
    <p:sldId id="299" r:id="rId16"/>
    <p:sldId id="264" r:id="rId17"/>
    <p:sldId id="305" r:id="rId18"/>
    <p:sldId id="306" r:id="rId19"/>
    <p:sldId id="297" r:id="rId20"/>
    <p:sldId id="265"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54E50BCC-7A1F-40D5-8A5C-DD62BA9238F4}">
          <p14:sldIdLst>
            <p14:sldId id="256"/>
          </p14:sldIdLst>
        </p14:section>
        <p14:section name="Intro" id="{177EAAD8-FF63-44DE-8BD1-04D20E4444C2}">
          <p14:sldIdLst>
            <p14:sldId id="288"/>
            <p14:sldId id="298"/>
            <p14:sldId id="257"/>
          </p14:sldIdLst>
        </p14:section>
        <p14:section name="Process" id="{9CF5CE56-B6E9-4AAB-AC97-D4F3AB7F0EAA}">
          <p14:sldIdLst>
            <p14:sldId id="258"/>
            <p14:sldId id="293"/>
            <p14:sldId id="260"/>
          </p14:sldIdLst>
        </p14:section>
        <p14:section name="Summary Section" id="{DCD48D94-6912-4923-B59E-7357C8539D33}">
          <p14:sldIdLst>
            <p14:sldId id="307"/>
          </p14:sldIdLst>
        </p14:section>
        <p14:section name="Data Collection" id="{B7996F8C-DFCC-4B5F-9680-42A6EEB8FF68}">
          <p14:sldIdLst>
            <p14:sldId id="263"/>
          </p14:sldIdLst>
        </p14:section>
        <p14:section name="Feature Generation" id="{E55EF1EB-C723-41A2-96AA-2904C07F8ED3}">
          <p14:sldIdLst>
            <p14:sldId id="295"/>
          </p14:sldIdLst>
        </p14:section>
        <p14:section name="Experimentation" id="{813C90BA-31BF-4023-AA05-5E0C0D373B73}">
          <p14:sldIdLst>
            <p14:sldId id="289"/>
          </p14:sldIdLst>
        </p14:section>
        <p14:section name="Choosing the Best Model" id="{14C5C771-71F3-4A5D-BFE6-339B0865168F}">
          <p14:sldIdLst>
            <p14:sldId id="302"/>
          </p14:sldIdLst>
        </p14:section>
        <p14:section name="GUI – User Inputs Review File" id="{B076A1A5-A16E-4EFB-83E8-61287BFCDF7A}">
          <p14:sldIdLst>
            <p14:sldId id="303"/>
          </p14:sldIdLst>
        </p14:section>
        <p14:section name="GUI – User Provides Product URL" id="{21A4DE16-5703-4C5C-9BDE-DEADDACD36FF}">
          <p14:sldIdLst>
            <p14:sldId id="304"/>
          </p14:sldIdLst>
        </p14:section>
        <p14:section name="Creating a Flask Application" id="{1E8B4CF9-30D2-4F49-A073-29BE30A859C4}">
          <p14:sldIdLst>
            <p14:sldId id="299"/>
          </p14:sldIdLst>
        </p14:section>
        <p14:section name="Deployement" id="{F36930BB-9AF9-4AD1-94C1-62534981A051}">
          <p14:sldIdLst>
            <p14:sldId id="264"/>
          </p14:sldIdLst>
        </p14:section>
        <p14:section name="Conclusion" id="{D1E34065-62F6-422E-938B-BE566D48EE8C}">
          <p14:sldIdLst>
            <p14:sldId id="305"/>
            <p14:sldId id="306"/>
          </p14:sldIdLst>
        </p14:section>
        <p14:section name="Acknowledgment" id="{E63A61FD-20A2-4034-941C-3F3100480D3B}">
          <p14:sldIdLst>
            <p14:sldId id="297"/>
            <p14:sldId id="265"/>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678" autoAdjust="0"/>
  </p:normalViewPr>
  <p:slideViewPr>
    <p:cSldViewPr snapToGrid="0">
      <p:cViewPr varScale="1">
        <p:scale>
          <a:sx n="72" d="100"/>
          <a:sy n="72" d="100"/>
        </p:scale>
        <p:origin x="576" y="66"/>
      </p:cViewPr>
      <p:guideLst>
        <p:guide orient="horz" pos="2160"/>
        <p:guide pos="3840"/>
      </p:guideLst>
    </p:cSldViewPr>
  </p:slideViewPr>
  <p:notesTextViewPr>
    <p:cViewPr>
      <p:scale>
        <a:sx n="1" d="1"/>
        <a:sy n="1" d="1"/>
      </p:scale>
      <p:origin x="0" y="0"/>
    </p:cViewPr>
  </p:notesTextViewPr>
  <p:sorterViewPr>
    <p:cViewPr>
      <p:scale>
        <a:sx n="100" d="100"/>
        <a:sy n="100" d="100"/>
      </p:scale>
      <p:origin x="0" y="-95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14F65-89A5-42E9-B468-CE9CAEF9B299}" type="datetimeFigureOut">
              <a:rPr lang="en-IN" smtClean="0"/>
              <a:t>24-04-2020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605E1-7D41-4AC5-9D73-F2AF491DF125}" type="slidenum">
              <a:rPr lang="en-IN" smtClean="0"/>
              <a:t>‹#›</a:t>
            </a:fld>
            <a:endParaRPr lang="en-IN"/>
          </a:p>
        </p:txBody>
      </p:sp>
    </p:spTree>
    <p:extLst>
      <p:ext uri="{BB962C8B-B14F-4D97-AF65-F5344CB8AC3E}">
        <p14:creationId xmlns:p14="http://schemas.microsoft.com/office/powerpoint/2010/main" val="2376690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URL section, user needs to enter the URL of the product from the Flipkart page they wish to get reviews of.</a:t>
            </a:r>
          </a:p>
          <a:p>
            <a:r>
              <a:rPr lang="en-US" sz="1200" dirty="0"/>
              <a:t>On click of the Submit button, the system scrapes the reviews from the URL provided, performs the NLP techniques, segments the reviews as positive and negative and then ranks the reviews.</a:t>
            </a:r>
          </a:p>
          <a:p>
            <a:r>
              <a:rPr lang="en-US" sz="1200" dirty="0"/>
              <a:t>The ranked top positive and top negative reviews are then displayed on the screen.</a:t>
            </a:r>
          </a:p>
          <a:p>
            <a:r>
              <a:rPr lang="en-US" sz="1200" dirty="0"/>
              <a:t>This web application is user-friendly and can be accessed in both mobile device and desktops or laptops.</a:t>
            </a:r>
            <a:endParaRPr lang="en-IN" sz="1200" dirty="0"/>
          </a:p>
          <a:p>
            <a:endParaRPr lang="en-IN" dirty="0"/>
          </a:p>
        </p:txBody>
      </p:sp>
      <p:sp>
        <p:nvSpPr>
          <p:cNvPr id="4" name="Slide Number Placeholder 3"/>
          <p:cNvSpPr>
            <a:spLocks noGrp="1"/>
          </p:cNvSpPr>
          <p:nvPr>
            <p:ph type="sldNum" sz="quarter" idx="5"/>
          </p:nvPr>
        </p:nvSpPr>
        <p:spPr/>
        <p:txBody>
          <a:bodyPr/>
          <a:lstStyle/>
          <a:p>
            <a:fld id="{0A5605E1-7D41-4AC5-9D73-F2AF491DF125}" type="slidenum">
              <a:rPr lang="en-IN" smtClean="0"/>
              <a:t>16</a:t>
            </a:fld>
            <a:endParaRPr lang="en-IN"/>
          </a:p>
        </p:txBody>
      </p:sp>
    </p:spTree>
    <p:extLst>
      <p:ext uri="{BB962C8B-B14F-4D97-AF65-F5344CB8AC3E}">
        <p14:creationId xmlns:p14="http://schemas.microsoft.com/office/powerpoint/2010/main" val="2344043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6596-90E7-4422-AA43-1AABB267C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236BC9-1C23-4C32-A160-31A385698E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DCCBAD-F38A-4B56-BF74-E767E9F21AD0}"/>
              </a:ext>
            </a:extLst>
          </p:cNvPr>
          <p:cNvSpPr>
            <a:spLocks noGrp="1"/>
          </p:cNvSpPr>
          <p:nvPr>
            <p:ph type="dt" sz="half" idx="10"/>
          </p:nvPr>
        </p:nvSpPr>
        <p:spPr/>
        <p:txBody>
          <a:bodyPr/>
          <a:lstStyle/>
          <a:p>
            <a:fld id="{875039C1-C8F9-4D74-8F14-B9E9E01DD050}" type="datetimeFigureOut">
              <a:rPr lang="en-IN" smtClean="0"/>
              <a:t>24-04-2020</a:t>
            </a:fld>
            <a:endParaRPr lang="en-IN"/>
          </a:p>
        </p:txBody>
      </p:sp>
      <p:sp>
        <p:nvSpPr>
          <p:cNvPr id="5" name="Footer Placeholder 4">
            <a:extLst>
              <a:ext uri="{FF2B5EF4-FFF2-40B4-BE49-F238E27FC236}">
                <a16:creationId xmlns:a16="http://schemas.microsoft.com/office/drawing/2014/main" id="{8B6EF9EC-9C29-445E-89BC-8D6BDF8F74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0D7BD4-D188-4EE8-9E04-A473BCE9F982}"/>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3128558363"/>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474-67E1-489F-80A6-81CF73AEBD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C88D43-1246-46AD-BBAF-3E900133D3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B6AABF-7D63-4A27-A815-9EE0A319CE39}"/>
              </a:ext>
            </a:extLst>
          </p:cNvPr>
          <p:cNvSpPr>
            <a:spLocks noGrp="1"/>
          </p:cNvSpPr>
          <p:nvPr>
            <p:ph type="dt" sz="half" idx="10"/>
          </p:nvPr>
        </p:nvSpPr>
        <p:spPr/>
        <p:txBody>
          <a:bodyPr/>
          <a:lstStyle/>
          <a:p>
            <a:fld id="{875039C1-C8F9-4D74-8F14-B9E9E01DD050}" type="datetimeFigureOut">
              <a:rPr lang="en-IN" smtClean="0"/>
              <a:t>24-04-2020</a:t>
            </a:fld>
            <a:endParaRPr lang="en-IN"/>
          </a:p>
        </p:txBody>
      </p:sp>
      <p:sp>
        <p:nvSpPr>
          <p:cNvPr id="5" name="Footer Placeholder 4">
            <a:extLst>
              <a:ext uri="{FF2B5EF4-FFF2-40B4-BE49-F238E27FC236}">
                <a16:creationId xmlns:a16="http://schemas.microsoft.com/office/drawing/2014/main" id="{7F4E33A5-A68A-4AEA-BF00-1061B44A7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1D9575-6267-41D4-89DA-4D2DE24E8D0B}"/>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36595429"/>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D19B32-9248-486C-9A5B-56B827379A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E01CE7-C6AB-42B9-95C3-368A6E3278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817DB4-5E11-45FB-9227-D7B9A7F9F533}"/>
              </a:ext>
            </a:extLst>
          </p:cNvPr>
          <p:cNvSpPr>
            <a:spLocks noGrp="1"/>
          </p:cNvSpPr>
          <p:nvPr>
            <p:ph type="dt" sz="half" idx="10"/>
          </p:nvPr>
        </p:nvSpPr>
        <p:spPr/>
        <p:txBody>
          <a:bodyPr/>
          <a:lstStyle/>
          <a:p>
            <a:fld id="{875039C1-C8F9-4D74-8F14-B9E9E01DD050}" type="datetimeFigureOut">
              <a:rPr lang="en-IN" smtClean="0"/>
              <a:t>24-04-2020</a:t>
            </a:fld>
            <a:endParaRPr lang="en-IN"/>
          </a:p>
        </p:txBody>
      </p:sp>
      <p:sp>
        <p:nvSpPr>
          <p:cNvPr id="5" name="Footer Placeholder 4">
            <a:extLst>
              <a:ext uri="{FF2B5EF4-FFF2-40B4-BE49-F238E27FC236}">
                <a16:creationId xmlns:a16="http://schemas.microsoft.com/office/drawing/2014/main" id="{1CAB96C8-BF98-48B5-B682-C39E66B91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D8E39-2EF1-4C5D-88CE-171CF6223213}"/>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48161252"/>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3951C-6A05-4935-937C-4742E5D681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A07C61-584D-46C7-8EBD-52F0A6C84E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13D610-F55A-409B-BBD5-F7725918AF80}"/>
              </a:ext>
            </a:extLst>
          </p:cNvPr>
          <p:cNvSpPr>
            <a:spLocks noGrp="1"/>
          </p:cNvSpPr>
          <p:nvPr>
            <p:ph type="dt" sz="half" idx="10"/>
          </p:nvPr>
        </p:nvSpPr>
        <p:spPr/>
        <p:txBody>
          <a:bodyPr/>
          <a:lstStyle/>
          <a:p>
            <a:fld id="{875039C1-C8F9-4D74-8F14-B9E9E01DD050}" type="datetimeFigureOut">
              <a:rPr lang="en-IN" smtClean="0"/>
              <a:t>24-04-2020</a:t>
            </a:fld>
            <a:endParaRPr lang="en-IN"/>
          </a:p>
        </p:txBody>
      </p:sp>
      <p:sp>
        <p:nvSpPr>
          <p:cNvPr id="5" name="Footer Placeholder 4">
            <a:extLst>
              <a:ext uri="{FF2B5EF4-FFF2-40B4-BE49-F238E27FC236}">
                <a16:creationId xmlns:a16="http://schemas.microsoft.com/office/drawing/2014/main" id="{6627344E-4B07-4783-870C-975DAE8687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60791B-6410-47FE-8B79-0672F14BA035}"/>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367408740"/>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171A-1368-410C-84B3-A44080B07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8B1FCB-59B1-4EC0-BE4F-77252D1F3C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F6F138-3A94-41E4-8D30-DD7B872AC51D}"/>
              </a:ext>
            </a:extLst>
          </p:cNvPr>
          <p:cNvSpPr>
            <a:spLocks noGrp="1"/>
          </p:cNvSpPr>
          <p:nvPr>
            <p:ph type="dt" sz="half" idx="10"/>
          </p:nvPr>
        </p:nvSpPr>
        <p:spPr/>
        <p:txBody>
          <a:bodyPr/>
          <a:lstStyle/>
          <a:p>
            <a:fld id="{875039C1-C8F9-4D74-8F14-B9E9E01DD050}" type="datetimeFigureOut">
              <a:rPr lang="en-IN" smtClean="0"/>
              <a:t>24-04-2020</a:t>
            </a:fld>
            <a:endParaRPr lang="en-IN"/>
          </a:p>
        </p:txBody>
      </p:sp>
      <p:sp>
        <p:nvSpPr>
          <p:cNvPr id="5" name="Footer Placeholder 4">
            <a:extLst>
              <a:ext uri="{FF2B5EF4-FFF2-40B4-BE49-F238E27FC236}">
                <a16:creationId xmlns:a16="http://schemas.microsoft.com/office/drawing/2014/main" id="{E51702E4-4823-49EB-BF1A-273559C0FB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E42B0-EDBF-45DC-BFA2-4310385E2045}"/>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62995889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D783-815C-488B-A2B1-C43A3A1642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66A61D-5006-43C7-820C-A8BF74B9D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9E5F1B-850D-445A-9012-2B96BC666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7B650D-5E55-4F55-B4C3-C40EB6F3C334}"/>
              </a:ext>
            </a:extLst>
          </p:cNvPr>
          <p:cNvSpPr>
            <a:spLocks noGrp="1"/>
          </p:cNvSpPr>
          <p:nvPr>
            <p:ph type="dt" sz="half" idx="10"/>
          </p:nvPr>
        </p:nvSpPr>
        <p:spPr/>
        <p:txBody>
          <a:bodyPr/>
          <a:lstStyle/>
          <a:p>
            <a:fld id="{875039C1-C8F9-4D74-8F14-B9E9E01DD050}" type="datetimeFigureOut">
              <a:rPr lang="en-IN" smtClean="0"/>
              <a:t>24-04-2020</a:t>
            </a:fld>
            <a:endParaRPr lang="en-IN"/>
          </a:p>
        </p:txBody>
      </p:sp>
      <p:sp>
        <p:nvSpPr>
          <p:cNvPr id="6" name="Footer Placeholder 5">
            <a:extLst>
              <a:ext uri="{FF2B5EF4-FFF2-40B4-BE49-F238E27FC236}">
                <a16:creationId xmlns:a16="http://schemas.microsoft.com/office/drawing/2014/main" id="{491EADD2-13A1-4A25-BEEB-5D7FEE6AE6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3E30E5-B86F-4D11-994C-E164D8FB3A5D}"/>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2921021861"/>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EE73-BC60-486E-A5D6-C2C1A1EA12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C65712-782F-493F-8602-0A5089701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CE6B6-3970-4E3E-B9F4-0BA0387B70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09B339-0005-447D-BADD-D937EA9268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C6826E-E9C0-4490-88FA-64A319D8E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83FE0F-CF6D-4CB6-A045-F92655014DE6}"/>
              </a:ext>
            </a:extLst>
          </p:cNvPr>
          <p:cNvSpPr>
            <a:spLocks noGrp="1"/>
          </p:cNvSpPr>
          <p:nvPr>
            <p:ph type="dt" sz="half" idx="10"/>
          </p:nvPr>
        </p:nvSpPr>
        <p:spPr/>
        <p:txBody>
          <a:bodyPr/>
          <a:lstStyle/>
          <a:p>
            <a:fld id="{875039C1-C8F9-4D74-8F14-B9E9E01DD050}" type="datetimeFigureOut">
              <a:rPr lang="en-IN" smtClean="0"/>
              <a:t>24-04-2020</a:t>
            </a:fld>
            <a:endParaRPr lang="en-IN"/>
          </a:p>
        </p:txBody>
      </p:sp>
      <p:sp>
        <p:nvSpPr>
          <p:cNvPr id="8" name="Footer Placeholder 7">
            <a:extLst>
              <a:ext uri="{FF2B5EF4-FFF2-40B4-BE49-F238E27FC236}">
                <a16:creationId xmlns:a16="http://schemas.microsoft.com/office/drawing/2014/main" id="{F2C8101C-07DD-4624-A7B3-DF11CBFFC7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A3068A-4C5A-4B93-8189-6D6EC1139418}"/>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358948439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9748-BC7B-4CC2-A09C-B61389172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9171AB-0AB5-494F-957B-1AFA24315484}"/>
              </a:ext>
            </a:extLst>
          </p:cNvPr>
          <p:cNvSpPr>
            <a:spLocks noGrp="1"/>
          </p:cNvSpPr>
          <p:nvPr>
            <p:ph type="dt" sz="half" idx="10"/>
          </p:nvPr>
        </p:nvSpPr>
        <p:spPr/>
        <p:txBody>
          <a:bodyPr/>
          <a:lstStyle/>
          <a:p>
            <a:fld id="{875039C1-C8F9-4D74-8F14-B9E9E01DD050}" type="datetimeFigureOut">
              <a:rPr lang="en-IN" smtClean="0"/>
              <a:t>24-04-2020</a:t>
            </a:fld>
            <a:endParaRPr lang="en-IN"/>
          </a:p>
        </p:txBody>
      </p:sp>
      <p:sp>
        <p:nvSpPr>
          <p:cNvPr id="4" name="Footer Placeholder 3">
            <a:extLst>
              <a:ext uri="{FF2B5EF4-FFF2-40B4-BE49-F238E27FC236}">
                <a16:creationId xmlns:a16="http://schemas.microsoft.com/office/drawing/2014/main" id="{9FF391DC-41C5-416E-8AA5-8630996248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EFFE2E-AFA3-4770-8CD0-B91361F340FA}"/>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425399431"/>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E1E4C7-C5A4-4A80-9905-2AE014BD6272}"/>
              </a:ext>
            </a:extLst>
          </p:cNvPr>
          <p:cNvSpPr>
            <a:spLocks noGrp="1"/>
          </p:cNvSpPr>
          <p:nvPr>
            <p:ph type="dt" sz="half" idx="10"/>
          </p:nvPr>
        </p:nvSpPr>
        <p:spPr/>
        <p:txBody>
          <a:bodyPr/>
          <a:lstStyle/>
          <a:p>
            <a:fld id="{875039C1-C8F9-4D74-8F14-B9E9E01DD050}" type="datetimeFigureOut">
              <a:rPr lang="en-IN" smtClean="0"/>
              <a:t>24-04-2020</a:t>
            </a:fld>
            <a:endParaRPr lang="en-IN"/>
          </a:p>
        </p:txBody>
      </p:sp>
      <p:sp>
        <p:nvSpPr>
          <p:cNvPr id="3" name="Footer Placeholder 2">
            <a:extLst>
              <a:ext uri="{FF2B5EF4-FFF2-40B4-BE49-F238E27FC236}">
                <a16:creationId xmlns:a16="http://schemas.microsoft.com/office/drawing/2014/main" id="{C010C491-0CDF-4732-B35B-F1F10D6F05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006582-4CB9-4BF0-95C6-6955B9782FAC}"/>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2627612682"/>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4968-6579-407F-ABEE-E0A550379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54E17D-B39C-4516-A539-BF45AEB545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59AA1B-B88E-46A1-B061-BED01E761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906EC-4F26-4402-9A2A-9229FDE179DB}"/>
              </a:ext>
            </a:extLst>
          </p:cNvPr>
          <p:cNvSpPr>
            <a:spLocks noGrp="1"/>
          </p:cNvSpPr>
          <p:nvPr>
            <p:ph type="dt" sz="half" idx="10"/>
          </p:nvPr>
        </p:nvSpPr>
        <p:spPr/>
        <p:txBody>
          <a:bodyPr/>
          <a:lstStyle/>
          <a:p>
            <a:fld id="{875039C1-C8F9-4D74-8F14-B9E9E01DD050}" type="datetimeFigureOut">
              <a:rPr lang="en-IN" smtClean="0"/>
              <a:t>24-04-2020</a:t>
            </a:fld>
            <a:endParaRPr lang="en-IN"/>
          </a:p>
        </p:txBody>
      </p:sp>
      <p:sp>
        <p:nvSpPr>
          <p:cNvPr id="6" name="Footer Placeholder 5">
            <a:extLst>
              <a:ext uri="{FF2B5EF4-FFF2-40B4-BE49-F238E27FC236}">
                <a16:creationId xmlns:a16="http://schemas.microsoft.com/office/drawing/2014/main" id="{2207175B-FDBF-4708-8B2B-20F6C98BF3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B1C7ED-8471-4AD2-9B21-22D459079696}"/>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3298794890"/>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40CC-2653-4115-8F07-648354E776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184591-2B4B-468B-A13E-03423174E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4A281E-9F7A-4FBD-B416-AC62168F6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289F0-AFAA-4BA0-ADE6-1ED78E3212C8}"/>
              </a:ext>
            </a:extLst>
          </p:cNvPr>
          <p:cNvSpPr>
            <a:spLocks noGrp="1"/>
          </p:cNvSpPr>
          <p:nvPr>
            <p:ph type="dt" sz="half" idx="10"/>
          </p:nvPr>
        </p:nvSpPr>
        <p:spPr/>
        <p:txBody>
          <a:bodyPr/>
          <a:lstStyle/>
          <a:p>
            <a:fld id="{875039C1-C8F9-4D74-8F14-B9E9E01DD050}" type="datetimeFigureOut">
              <a:rPr lang="en-IN" smtClean="0"/>
              <a:t>24-04-2020</a:t>
            </a:fld>
            <a:endParaRPr lang="en-IN"/>
          </a:p>
        </p:txBody>
      </p:sp>
      <p:sp>
        <p:nvSpPr>
          <p:cNvPr id="6" name="Footer Placeholder 5">
            <a:extLst>
              <a:ext uri="{FF2B5EF4-FFF2-40B4-BE49-F238E27FC236}">
                <a16:creationId xmlns:a16="http://schemas.microsoft.com/office/drawing/2014/main" id="{29CF63EF-7300-4975-9CF1-83A81FA369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243361-6A43-4EF0-B8D8-778ADAA2E563}"/>
              </a:ext>
            </a:extLst>
          </p:cNvPr>
          <p:cNvSpPr>
            <a:spLocks noGrp="1"/>
          </p:cNvSpPr>
          <p:nvPr>
            <p:ph type="sldNum" sz="quarter" idx="12"/>
          </p:nvPr>
        </p:nvSpPr>
        <p:spPr/>
        <p:txBody>
          <a:bodyPr/>
          <a:lstStyle/>
          <a:p>
            <a:fld id="{9FD7EA31-EF97-42F0-8B35-680A60D79B25}" type="slidenum">
              <a:rPr lang="en-IN" smtClean="0"/>
              <a:t>‹#›</a:t>
            </a:fld>
            <a:endParaRPr lang="en-IN"/>
          </a:p>
        </p:txBody>
      </p:sp>
    </p:spTree>
    <p:extLst>
      <p:ext uri="{BB962C8B-B14F-4D97-AF65-F5344CB8AC3E}">
        <p14:creationId xmlns:p14="http://schemas.microsoft.com/office/powerpoint/2010/main" val="1571033879"/>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A6F492-82DB-4282-8374-D5F45CB25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DB9452-0863-4336-8A5F-B51AACCD7C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87C9BE-C111-4379-B165-8F7B6C5F36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039C1-C8F9-4D74-8F14-B9E9E01DD050}" type="datetimeFigureOut">
              <a:rPr lang="en-IN" smtClean="0"/>
              <a:t>24-04-2020</a:t>
            </a:fld>
            <a:endParaRPr lang="en-IN"/>
          </a:p>
        </p:txBody>
      </p:sp>
      <p:sp>
        <p:nvSpPr>
          <p:cNvPr id="5" name="Footer Placeholder 4">
            <a:extLst>
              <a:ext uri="{FF2B5EF4-FFF2-40B4-BE49-F238E27FC236}">
                <a16:creationId xmlns:a16="http://schemas.microsoft.com/office/drawing/2014/main" id="{A831443B-9E6A-4E82-8524-10CDA6C36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FBB35D-E16F-4F40-A8E9-05FD2E273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7EA31-EF97-42F0-8B35-680A60D79B25}" type="slidenum">
              <a:rPr lang="en-IN" smtClean="0"/>
              <a:t>‹#›</a:t>
            </a:fld>
            <a:endParaRPr lang="en-IN"/>
          </a:p>
        </p:txBody>
      </p:sp>
    </p:spTree>
    <p:extLst>
      <p:ext uri="{BB962C8B-B14F-4D97-AF65-F5344CB8AC3E}">
        <p14:creationId xmlns:p14="http://schemas.microsoft.com/office/powerpoint/2010/main" val="924633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hyperlink" Target="https://reviews-ranker.herokuapp.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slide" Target="slide13.xml"/><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slide" Target="slide1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slide" Target="slide11.xml"/><Relationship Id="rId5" Type="http://schemas.openxmlformats.org/officeDocument/2006/relationships/image" Target="../media/image10.png"/><Relationship Id="rId15" Type="http://schemas.openxmlformats.org/officeDocument/2006/relationships/slide" Target="slide15.xml"/><Relationship Id="rId10" Type="http://schemas.openxmlformats.org/officeDocument/2006/relationships/slide" Target="slide10.xml"/><Relationship Id="rId4" Type="http://schemas.openxmlformats.org/officeDocument/2006/relationships/image" Target="../media/image9.png"/><Relationship Id="rId9" Type="http://schemas.openxmlformats.org/officeDocument/2006/relationships/slide" Target="slide9.xml"/><Relationship Id="rId14" Type="http://schemas.openxmlformats.org/officeDocument/2006/relationships/slide" Target="slide1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github.com/veeravignesh1/Capstone-Reviews-Ranker/blob/master/Data%20Collection.xa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E43FC17-1B67-48CF-BE9E-4C104B40B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66"/>
            <a:ext cx="12192000" cy="6851467"/>
          </a:xfrm>
          <a:prstGeom prst="rect">
            <a:avLst/>
          </a:prstGeom>
        </p:spPr>
      </p:pic>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2912053"/>
          </a:xfrm>
          <a:solidFill>
            <a:srgbClr val="222A35"/>
          </a:solidFill>
          <a:ln>
            <a:noFill/>
          </a:ln>
        </p:spPr>
        <p:txBody>
          <a:bodyPr anchor="ctr">
            <a:normAutofit/>
          </a:bodyPr>
          <a:lstStyle/>
          <a:p>
            <a:r>
              <a:rPr lang="en-US" sz="5400" dirty="0">
                <a:solidFill>
                  <a:schemeClr val="bg1"/>
                </a:solidFill>
                <a:latin typeface="Lucida Sans" panose="020B0602030504020204" pitchFamily="34" charset="0"/>
              </a:rPr>
              <a:t>Review Ranker</a:t>
            </a:r>
            <a:br>
              <a:rPr lang="en-US" sz="5400" dirty="0">
                <a:solidFill>
                  <a:schemeClr val="bg1"/>
                </a:solidFill>
                <a:latin typeface="Lucida Sans" panose="020B0602030504020204" pitchFamily="34" charset="0"/>
              </a:rPr>
            </a:br>
            <a:r>
              <a:rPr lang="en-US" sz="3200" dirty="0">
                <a:solidFill>
                  <a:schemeClr val="bg1"/>
                </a:solidFill>
                <a:latin typeface="Lucida Sans" panose="020B0602030504020204" pitchFamily="34" charset="0"/>
              </a:rPr>
              <a:t>(Understanding the Utility of Reviews)</a:t>
            </a:r>
            <a:endParaRPr lang="en-IN" sz="5400" dirty="0">
              <a:solidFill>
                <a:schemeClr val="bg1"/>
              </a:solidFill>
              <a:latin typeface="Lucida Sans" panose="020B0602030504020204" pitchFamily="34" charset="0"/>
            </a:endParaRPr>
          </a:p>
        </p:txBody>
      </p:sp>
      <p:sp>
        <p:nvSpPr>
          <p:cNvPr id="3" name="Subtitle 2">
            <a:extLst>
              <a:ext uri="{FF2B5EF4-FFF2-40B4-BE49-F238E27FC236}">
                <a16:creationId xmlns:a16="http://schemas.microsoft.com/office/drawing/2014/main" id="{1BED54F2-86EF-459D-9BFE-BAA2EE98DA9B}"/>
              </a:ext>
            </a:extLst>
          </p:cNvPr>
          <p:cNvSpPr>
            <a:spLocks noGrp="1"/>
          </p:cNvSpPr>
          <p:nvPr>
            <p:ph type="subTitle" idx="1"/>
          </p:nvPr>
        </p:nvSpPr>
        <p:spPr>
          <a:xfrm>
            <a:off x="6526925" y="3789334"/>
            <a:ext cx="5665075" cy="2912050"/>
          </a:xfrm>
        </p:spPr>
        <p:txBody>
          <a:bodyPr>
            <a:normAutofit/>
          </a:bodyPr>
          <a:lstStyle/>
          <a:p>
            <a:pPr algn="l"/>
            <a:r>
              <a:rPr lang="en-US" sz="3200" u="sng" dirty="0"/>
              <a:t>Presented By:</a:t>
            </a:r>
          </a:p>
          <a:p>
            <a:pPr algn="l"/>
            <a:r>
              <a:rPr lang="en-US" sz="3200" dirty="0"/>
              <a:t>Kunal Bhardwaj (D19016)</a:t>
            </a:r>
          </a:p>
          <a:p>
            <a:pPr algn="l"/>
            <a:r>
              <a:rPr lang="en-US" sz="3200" dirty="0"/>
              <a:t>Veera Vignesh (D19036)</a:t>
            </a:r>
          </a:p>
          <a:p>
            <a:pPr algn="l"/>
            <a:r>
              <a:rPr lang="en-US" sz="3200" dirty="0"/>
              <a:t>Vighnesh Tamse (D19037)</a:t>
            </a:r>
          </a:p>
          <a:p>
            <a:pPr algn="l"/>
            <a:r>
              <a:rPr lang="en-US" sz="3200" dirty="0"/>
              <a:t>Durjay Das (D19039)</a:t>
            </a:r>
            <a:endParaRPr lang="en-IN" sz="3200" dirty="0"/>
          </a:p>
        </p:txBody>
      </p:sp>
    </p:spTree>
    <p:extLst>
      <p:ext uri="{BB962C8B-B14F-4D97-AF65-F5344CB8AC3E}">
        <p14:creationId xmlns:p14="http://schemas.microsoft.com/office/powerpoint/2010/main" val="41748356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Feature Generation</a:t>
            </a:r>
            <a:endParaRPr lang="en-IN" sz="5400" dirty="0">
              <a:solidFill>
                <a:schemeClr val="bg1"/>
              </a:solidFill>
              <a:latin typeface="Lucida Sans" panose="020B0602030504020204" pitchFamily="34" charset="0"/>
            </a:endParaRP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1BED54F2-86EF-459D-9BFE-BAA2EE98DA9B}"/>
                  </a:ext>
                </a:extLst>
              </p:cNvPr>
              <p:cNvSpPr>
                <a:spLocks noGrp="1"/>
              </p:cNvSpPr>
              <p:nvPr>
                <p:ph type="subTitle" idx="1"/>
              </p:nvPr>
            </p:nvSpPr>
            <p:spPr>
              <a:xfrm>
                <a:off x="7358903" y="2744930"/>
                <a:ext cx="2926079" cy="684070"/>
              </a:xfrm>
            </p:spPr>
            <p:txBody>
              <a:bodyPr>
                <a:normAutofit fontScale="92500"/>
              </a:bodyPr>
              <a:lstStyle/>
              <a:p>
                <a:pPr algn="l"/>
                <a:r>
                  <a:rPr lang="en-US" sz="3200" dirty="0"/>
                  <a:t>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rPr>
                          <m:t>𝑢𝑝𝑣𝑜𝑡𝑒𝑠</m:t>
                        </m:r>
                      </m:num>
                      <m:den>
                        <m:r>
                          <a:rPr lang="en-US" i="1">
                            <a:latin typeface="Cambria Math" panose="02040503050406030204" pitchFamily="18" charset="0"/>
                          </a:rPr>
                          <m:t>𝑢𝑝𝑣𝑜𝑡𝑒𝑠</m:t>
                        </m:r>
                        <m:r>
                          <a:rPr lang="en-US" i="1">
                            <a:latin typeface="Cambria Math" panose="02040503050406030204" pitchFamily="18" charset="0"/>
                          </a:rPr>
                          <m:t>+</m:t>
                        </m:r>
                        <m:r>
                          <a:rPr lang="en-US" i="1">
                            <a:latin typeface="Cambria Math" panose="02040503050406030204" pitchFamily="18" charset="0"/>
                          </a:rPr>
                          <m:t>𝑑𝑜𝑤𝑛𝑣𝑜𝑡𝑒𝑠</m:t>
                        </m:r>
                      </m:den>
                    </m:f>
                  </m:oMath>
                </a14:m>
                <a:endParaRPr lang="en-IN" sz="3200" dirty="0"/>
              </a:p>
            </p:txBody>
          </p:sp>
        </mc:Choice>
        <mc:Fallback xmlns="">
          <p:sp>
            <p:nvSpPr>
              <p:cNvPr id="3" name="Subtitle 2">
                <a:extLst>
                  <a:ext uri="{FF2B5EF4-FFF2-40B4-BE49-F238E27FC236}">
                    <a16:creationId xmlns:a16="http://schemas.microsoft.com/office/drawing/2014/main" id="{1BED54F2-86EF-459D-9BFE-BAA2EE98DA9B}"/>
                  </a:ext>
                </a:extLst>
              </p:cNvPr>
              <p:cNvSpPr>
                <a:spLocks noGrp="1" noRot="1" noChangeAspect="1" noMove="1" noResize="1" noEditPoints="1" noAdjustHandles="1" noChangeArrowheads="1" noChangeShapeType="1" noTextEdit="1"/>
              </p:cNvSpPr>
              <p:nvPr>
                <p:ph type="subTitle" idx="1"/>
              </p:nvPr>
            </p:nvSpPr>
            <p:spPr>
              <a:xfrm>
                <a:off x="7358903" y="2744930"/>
                <a:ext cx="2926079" cy="684070"/>
              </a:xfrm>
              <a:blipFill>
                <a:blip r:embed="rId2"/>
                <a:stretch>
                  <a:fillRect/>
                </a:stretch>
              </a:blipFill>
            </p:spPr>
            <p:txBody>
              <a:bodyPr/>
              <a:lstStyle/>
              <a:p>
                <a:r>
                  <a:rPr lang="en-IN">
                    <a:noFill/>
                  </a:rPr>
                  <a:t> </a:t>
                </a:r>
              </a:p>
            </p:txBody>
          </p:sp>
        </mc:Fallback>
      </mc:AlternateContent>
      <p:sp>
        <p:nvSpPr>
          <p:cNvPr id="7" name="Rectangle 6">
            <a:extLst>
              <a:ext uri="{FF2B5EF4-FFF2-40B4-BE49-F238E27FC236}">
                <a16:creationId xmlns:a16="http://schemas.microsoft.com/office/drawing/2014/main" id="{A1E42BDF-3E9F-4A8A-AC30-36FABF798CFE}"/>
              </a:ext>
            </a:extLst>
          </p:cNvPr>
          <p:cNvSpPr/>
          <p:nvPr/>
        </p:nvSpPr>
        <p:spPr>
          <a:xfrm>
            <a:off x="7358903" y="1812888"/>
            <a:ext cx="1611210" cy="369332"/>
          </a:xfrm>
          <a:prstGeom prst="rect">
            <a:avLst/>
          </a:prstGeom>
        </p:spPr>
        <p:txBody>
          <a:bodyPr wrap="none">
            <a:spAutoFit/>
          </a:bodyPr>
          <a:lstStyle/>
          <a:p>
            <a:r>
              <a:rPr lang="en-IN" b="1" dirty="0"/>
              <a:t>Target Variable</a:t>
            </a:r>
          </a:p>
        </p:txBody>
      </p:sp>
      <p:sp>
        <p:nvSpPr>
          <p:cNvPr id="8" name="Right Brace 7">
            <a:extLst>
              <a:ext uri="{FF2B5EF4-FFF2-40B4-BE49-F238E27FC236}">
                <a16:creationId xmlns:a16="http://schemas.microsoft.com/office/drawing/2014/main" id="{EEAD6728-8D1F-40F0-B912-CC5C9D5F51EB}"/>
              </a:ext>
            </a:extLst>
          </p:cNvPr>
          <p:cNvSpPr/>
          <p:nvPr/>
        </p:nvSpPr>
        <p:spPr>
          <a:xfrm>
            <a:off x="2725895" y="1864057"/>
            <a:ext cx="269152" cy="1564942"/>
          </a:xfrm>
          <a:prstGeom prst="rightBrac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ight Brace 8">
            <a:extLst>
              <a:ext uri="{FF2B5EF4-FFF2-40B4-BE49-F238E27FC236}">
                <a16:creationId xmlns:a16="http://schemas.microsoft.com/office/drawing/2014/main" id="{87AD12B4-8658-4B1C-8E67-8F6DB19A2353}"/>
              </a:ext>
            </a:extLst>
          </p:cNvPr>
          <p:cNvSpPr/>
          <p:nvPr/>
        </p:nvSpPr>
        <p:spPr>
          <a:xfrm>
            <a:off x="2715328" y="3993645"/>
            <a:ext cx="269152" cy="2527089"/>
          </a:xfrm>
          <a:prstGeom prst="rightBrac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a:extLst>
              <a:ext uri="{FF2B5EF4-FFF2-40B4-BE49-F238E27FC236}">
                <a16:creationId xmlns:a16="http://schemas.microsoft.com/office/drawing/2014/main" id="{2E9FFC5C-887C-44CF-A47A-C5A392C496D1}"/>
              </a:ext>
            </a:extLst>
          </p:cNvPr>
          <p:cNvSpPr txBox="1"/>
          <p:nvPr/>
        </p:nvSpPr>
        <p:spPr>
          <a:xfrm>
            <a:off x="2984480" y="2215450"/>
            <a:ext cx="1887019" cy="830997"/>
          </a:xfrm>
          <a:prstGeom prst="rect">
            <a:avLst/>
          </a:prstGeom>
          <a:noFill/>
        </p:spPr>
        <p:txBody>
          <a:bodyPr wrap="square" rtlCol="0">
            <a:spAutoFit/>
          </a:bodyPr>
          <a:lstStyle/>
          <a:p>
            <a:pPr algn="ctr"/>
            <a:r>
              <a:rPr lang="en-US" sz="2400" dirty="0"/>
              <a:t>Scraped Features</a:t>
            </a:r>
            <a:endParaRPr lang="en-IN" sz="2400" dirty="0"/>
          </a:p>
        </p:txBody>
      </p:sp>
      <p:sp>
        <p:nvSpPr>
          <p:cNvPr id="12" name="TextBox 11">
            <a:extLst>
              <a:ext uri="{FF2B5EF4-FFF2-40B4-BE49-F238E27FC236}">
                <a16:creationId xmlns:a16="http://schemas.microsoft.com/office/drawing/2014/main" id="{60453C58-63A6-4C31-81BA-E36A803D4A75}"/>
              </a:ext>
            </a:extLst>
          </p:cNvPr>
          <p:cNvSpPr txBox="1"/>
          <p:nvPr/>
        </p:nvSpPr>
        <p:spPr>
          <a:xfrm>
            <a:off x="2984480" y="4841690"/>
            <a:ext cx="1887019" cy="830997"/>
          </a:xfrm>
          <a:prstGeom prst="rect">
            <a:avLst/>
          </a:prstGeom>
          <a:noFill/>
        </p:spPr>
        <p:txBody>
          <a:bodyPr wrap="square" rtlCol="0">
            <a:spAutoFit/>
          </a:bodyPr>
          <a:lstStyle/>
          <a:p>
            <a:pPr algn="ctr"/>
            <a:r>
              <a:rPr lang="en-US" sz="2400" dirty="0"/>
              <a:t>Created Features</a:t>
            </a:r>
            <a:endParaRPr lang="en-IN" sz="2400" dirty="0"/>
          </a:p>
        </p:txBody>
      </p:sp>
      <p:graphicFrame>
        <p:nvGraphicFramePr>
          <p:cNvPr id="15" name="Table 14">
            <a:extLst>
              <a:ext uri="{FF2B5EF4-FFF2-40B4-BE49-F238E27FC236}">
                <a16:creationId xmlns:a16="http://schemas.microsoft.com/office/drawing/2014/main" id="{69C3139D-6A92-4CB0-A4F4-52D08F6D70C4}"/>
              </a:ext>
            </a:extLst>
          </p:cNvPr>
          <p:cNvGraphicFramePr>
            <a:graphicFrameLocks noGrp="1"/>
          </p:cNvGraphicFramePr>
          <p:nvPr>
            <p:extLst>
              <p:ext uri="{D42A27DB-BD31-4B8C-83A1-F6EECF244321}">
                <p14:modId xmlns:p14="http://schemas.microsoft.com/office/powerpoint/2010/main" val="3938104237"/>
              </p:ext>
            </p:extLst>
          </p:nvPr>
        </p:nvGraphicFramePr>
        <p:xfrm>
          <a:off x="550645" y="1556149"/>
          <a:ext cx="2154116" cy="1872850"/>
        </p:xfrm>
        <a:graphic>
          <a:graphicData uri="http://schemas.openxmlformats.org/drawingml/2006/table">
            <a:tbl>
              <a:tblPr/>
              <a:tblGrid>
                <a:gridCol w="1324252">
                  <a:extLst>
                    <a:ext uri="{9D8B030D-6E8A-4147-A177-3AD203B41FA5}">
                      <a16:colId xmlns:a16="http://schemas.microsoft.com/office/drawing/2014/main" val="3674587658"/>
                    </a:ext>
                  </a:extLst>
                </a:gridCol>
                <a:gridCol w="829864">
                  <a:extLst>
                    <a:ext uri="{9D8B030D-6E8A-4147-A177-3AD203B41FA5}">
                      <a16:colId xmlns:a16="http://schemas.microsoft.com/office/drawing/2014/main" val="2909242716"/>
                    </a:ext>
                  </a:extLst>
                </a:gridCol>
              </a:tblGrid>
              <a:tr h="267550">
                <a:tc>
                  <a:txBody>
                    <a:bodyPr/>
                    <a:lstStyle/>
                    <a:p>
                      <a:pPr algn="ctr" fontAlgn="b"/>
                      <a:r>
                        <a:rPr lang="en-IN" sz="1400" b="1" i="0" u="none" strike="noStrike">
                          <a:solidFill>
                            <a:srgbClr val="000000"/>
                          </a:solidFill>
                          <a:effectLst/>
                          <a:latin typeface="Calibri" panose="020F0502020204030204" pitchFamily="34" charset="0"/>
                        </a:rPr>
                        <a:t>Column_Name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00"/>
                          </a:solidFill>
                          <a:effectLst/>
                          <a:latin typeface="Calibri" panose="020F0502020204030204" pitchFamily="34" charset="0"/>
                        </a:rPr>
                        <a:t>Acronym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8840037"/>
                  </a:ext>
                </a:extLst>
              </a:tr>
              <a:tr h="267550">
                <a:tc>
                  <a:txBody>
                    <a:bodyPr/>
                    <a:lstStyle/>
                    <a:p>
                      <a:pPr algn="ctr" fontAlgn="b"/>
                      <a:r>
                        <a:rPr lang="en-IN" sz="1400" b="0" i="0" u="none" strike="noStrike" dirty="0" err="1">
                          <a:solidFill>
                            <a:srgbClr val="000000"/>
                          </a:solidFill>
                          <a:effectLst/>
                          <a:latin typeface="Calibri" panose="020F0502020204030204" pitchFamily="34" charset="0"/>
                        </a:rPr>
                        <a:t>Review_Title</a:t>
                      </a:r>
                      <a:endParaRPr lang="en-IN"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Title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9692778"/>
                  </a:ext>
                </a:extLst>
              </a:tr>
              <a:tr h="267550">
                <a:tc>
                  <a:txBody>
                    <a:bodyPr/>
                    <a:lstStyle/>
                    <a:p>
                      <a:pPr algn="ctr" fontAlgn="b"/>
                      <a:r>
                        <a:rPr lang="en-IN" sz="1400" b="0" i="0" u="none" strike="noStrike">
                          <a:solidFill>
                            <a:srgbClr val="000000"/>
                          </a:solidFill>
                          <a:effectLst/>
                          <a:latin typeface="Calibri" panose="020F0502020204030204" pitchFamily="34" charset="0"/>
                        </a:rPr>
                        <a:t>Review_Text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3150856"/>
                  </a:ext>
                </a:extLst>
              </a:tr>
              <a:tr h="267550">
                <a:tc>
                  <a:txBody>
                    <a:bodyPr/>
                    <a:lstStyle/>
                    <a:p>
                      <a:pPr algn="ctr" fontAlgn="b"/>
                      <a:r>
                        <a:rPr lang="en-IN" sz="1400" b="0" i="0" u="none" strike="noStrike">
                          <a:solidFill>
                            <a:srgbClr val="000000"/>
                          </a:solidFill>
                          <a:effectLst/>
                          <a:latin typeface="Calibri" panose="020F0502020204030204" pitchFamily="34" charset="0"/>
                        </a:rPr>
                        <a:t>Review_Rating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RR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5994582"/>
                  </a:ext>
                </a:extLst>
              </a:tr>
              <a:tr h="267550">
                <a:tc>
                  <a:txBody>
                    <a:bodyPr/>
                    <a:lstStyle/>
                    <a:p>
                      <a:pPr algn="ctr" fontAlgn="b"/>
                      <a:r>
                        <a:rPr lang="en-IN" sz="1400" b="0" i="0" u="none" strike="noStrike">
                          <a:solidFill>
                            <a:srgbClr val="000000"/>
                          </a:solidFill>
                          <a:effectLst/>
                          <a:latin typeface="Calibri" panose="020F0502020204030204" pitchFamily="34" charset="0"/>
                        </a:rPr>
                        <a:t>Num_Photos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NPh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04399"/>
                  </a:ext>
                </a:extLst>
              </a:tr>
              <a:tr h="267550">
                <a:tc>
                  <a:txBody>
                    <a:bodyPr/>
                    <a:lstStyle/>
                    <a:p>
                      <a:pPr algn="ctr" fontAlgn="b"/>
                      <a:r>
                        <a:rPr lang="en-IN" sz="1400" b="0" i="0" u="none" strike="noStrike">
                          <a:solidFill>
                            <a:srgbClr val="000000"/>
                          </a:solidFill>
                          <a:effectLst/>
                          <a:latin typeface="Calibri" panose="020F0502020204030204" pitchFamily="34" charset="0"/>
                        </a:rPr>
                        <a:t>Upvote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2592453"/>
                  </a:ext>
                </a:extLst>
              </a:tr>
              <a:tr h="267550">
                <a:tc>
                  <a:txBody>
                    <a:bodyPr/>
                    <a:lstStyle/>
                    <a:p>
                      <a:pPr algn="ctr" fontAlgn="b"/>
                      <a:r>
                        <a:rPr lang="en-IN" sz="1400" b="0" i="0" u="none" strike="noStrike" dirty="0">
                          <a:solidFill>
                            <a:srgbClr val="000000"/>
                          </a:solidFill>
                          <a:effectLst/>
                          <a:latin typeface="Calibri" panose="020F0502020204030204" pitchFamily="34" charset="0"/>
                        </a:rPr>
                        <a:t>Downvote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Down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7377499"/>
                  </a:ext>
                </a:extLst>
              </a:tr>
            </a:tbl>
          </a:graphicData>
        </a:graphic>
      </p:graphicFrame>
      <p:graphicFrame>
        <p:nvGraphicFramePr>
          <p:cNvPr id="16" name="Table 15">
            <a:extLst>
              <a:ext uri="{FF2B5EF4-FFF2-40B4-BE49-F238E27FC236}">
                <a16:creationId xmlns:a16="http://schemas.microsoft.com/office/drawing/2014/main" id="{DB153596-6EF6-497D-9193-57BA87A74260}"/>
              </a:ext>
            </a:extLst>
          </p:cNvPr>
          <p:cNvGraphicFramePr>
            <a:graphicFrameLocks noGrp="1"/>
          </p:cNvGraphicFramePr>
          <p:nvPr>
            <p:extLst>
              <p:ext uri="{D42A27DB-BD31-4B8C-83A1-F6EECF244321}">
                <p14:modId xmlns:p14="http://schemas.microsoft.com/office/powerpoint/2010/main" val="1915836092"/>
              </p:ext>
            </p:extLst>
          </p:nvPr>
        </p:nvGraphicFramePr>
        <p:xfrm>
          <a:off x="550645" y="3747054"/>
          <a:ext cx="2154116" cy="2773680"/>
        </p:xfrm>
        <a:graphic>
          <a:graphicData uri="http://schemas.openxmlformats.org/drawingml/2006/table">
            <a:tbl>
              <a:tblPr/>
              <a:tblGrid>
                <a:gridCol w="1398568">
                  <a:extLst>
                    <a:ext uri="{9D8B030D-6E8A-4147-A177-3AD203B41FA5}">
                      <a16:colId xmlns:a16="http://schemas.microsoft.com/office/drawing/2014/main" val="4017256945"/>
                    </a:ext>
                  </a:extLst>
                </a:gridCol>
                <a:gridCol w="755548">
                  <a:extLst>
                    <a:ext uri="{9D8B030D-6E8A-4147-A177-3AD203B41FA5}">
                      <a16:colId xmlns:a16="http://schemas.microsoft.com/office/drawing/2014/main" val="3861754395"/>
                    </a:ext>
                  </a:extLst>
                </a:gridCol>
              </a:tblGrid>
              <a:tr h="0">
                <a:tc>
                  <a:txBody>
                    <a:bodyPr/>
                    <a:lstStyle/>
                    <a:p>
                      <a:pPr algn="ctr" fontAlgn="ctr"/>
                      <a:r>
                        <a:rPr lang="en-IN" sz="1400" b="1" i="0" u="none" strike="noStrike">
                          <a:solidFill>
                            <a:srgbClr val="000000"/>
                          </a:solidFill>
                          <a:effectLst/>
                          <a:latin typeface="Calibri" panose="020F0502020204030204" pitchFamily="34" charset="0"/>
                        </a:rPr>
                        <a:t>Column_Name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1" i="0" u="none" strike="noStrike" dirty="0">
                          <a:solidFill>
                            <a:srgbClr val="000000"/>
                          </a:solidFill>
                          <a:effectLst/>
                          <a:latin typeface="Calibri" panose="020F0502020204030204" pitchFamily="34" charset="0"/>
                        </a:rPr>
                        <a:t>Acronym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8528452"/>
                  </a:ext>
                </a:extLst>
              </a:tr>
              <a:tr h="190500">
                <a:tc>
                  <a:txBody>
                    <a:bodyPr/>
                    <a:lstStyle/>
                    <a:p>
                      <a:pPr algn="ctr" fontAlgn="ctr"/>
                      <a:r>
                        <a:rPr lang="en-IN" sz="1400" b="0" i="0" u="none" strike="noStrike">
                          <a:solidFill>
                            <a:srgbClr val="000000"/>
                          </a:solidFill>
                          <a:effectLst/>
                          <a:latin typeface="Calibri" panose="020F0502020204030204" pitchFamily="34" charset="0"/>
                        </a:rPr>
                        <a:t>Len_after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6124850"/>
                  </a:ext>
                </a:extLst>
              </a:tr>
              <a:tr h="190500">
                <a:tc>
                  <a:txBody>
                    <a:bodyPr/>
                    <a:lstStyle/>
                    <a:p>
                      <a:pPr algn="ctr" fontAlgn="ctr"/>
                      <a:r>
                        <a:rPr lang="en-IN" sz="1400" b="0" i="0" u="none" strike="noStrike" dirty="0" err="1">
                          <a:solidFill>
                            <a:srgbClr val="000000"/>
                          </a:solidFill>
                          <a:effectLst/>
                          <a:latin typeface="Calibri" panose="020F0502020204030204" pitchFamily="34" charset="0"/>
                        </a:rPr>
                        <a:t>Len_before</a:t>
                      </a:r>
                      <a:endParaRPr lang="en-IN" sz="14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LB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8286615"/>
                  </a:ext>
                </a:extLst>
              </a:tr>
              <a:tr h="190500">
                <a:tc>
                  <a:txBody>
                    <a:bodyPr/>
                    <a:lstStyle/>
                    <a:p>
                      <a:pPr algn="ctr" fontAlgn="ctr"/>
                      <a:r>
                        <a:rPr lang="en-IN" sz="1400" b="0" i="0" u="none" strike="noStrike">
                          <a:solidFill>
                            <a:srgbClr val="000000"/>
                          </a:solidFill>
                          <a:effectLst/>
                          <a:latin typeface="Calibri" panose="020F0502020204030204" pitchFamily="34" charset="0"/>
                        </a:rPr>
                        <a:t>Num_Sentence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9253413"/>
                  </a:ext>
                </a:extLst>
              </a:tr>
              <a:tr h="190500">
                <a:tc>
                  <a:txBody>
                    <a:bodyPr/>
                    <a:lstStyle/>
                    <a:p>
                      <a:pPr algn="ctr" fontAlgn="ctr"/>
                      <a:r>
                        <a:rPr lang="en-IN" sz="1400" b="0" i="0" u="none" strike="noStrike">
                          <a:solidFill>
                            <a:srgbClr val="000000"/>
                          </a:solidFill>
                          <a:effectLst/>
                          <a:latin typeface="Calibri" panose="020F0502020204030204" pitchFamily="34" charset="0"/>
                        </a:rPr>
                        <a:t>No_QMark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NQ</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3221469"/>
                  </a:ext>
                </a:extLst>
              </a:tr>
              <a:tr h="190500">
                <a:tc>
                  <a:txBody>
                    <a:bodyPr/>
                    <a:lstStyle/>
                    <a:p>
                      <a:pPr algn="ctr" fontAlgn="ctr"/>
                      <a:r>
                        <a:rPr lang="en-IN" sz="1400" b="0" i="0" u="none" strike="noStrike">
                          <a:solidFill>
                            <a:srgbClr val="000000"/>
                          </a:solidFill>
                          <a:effectLst/>
                          <a:latin typeface="Calibri" panose="020F0502020204030204" pitchFamily="34" charset="0"/>
                        </a:rPr>
                        <a:t>No_ExMarch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NEx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2510303"/>
                  </a:ext>
                </a:extLst>
              </a:tr>
              <a:tr h="190500">
                <a:tc>
                  <a:txBody>
                    <a:bodyPr/>
                    <a:lstStyle/>
                    <a:p>
                      <a:pPr algn="ctr" fontAlgn="ctr"/>
                      <a:r>
                        <a:rPr lang="en-IN" sz="1400" b="0" i="0" u="none" strike="noStrike" dirty="0" err="1">
                          <a:solidFill>
                            <a:srgbClr val="000000"/>
                          </a:solidFill>
                          <a:effectLst/>
                          <a:latin typeface="Calibri" panose="020F0502020204030204" pitchFamily="34" charset="0"/>
                        </a:rPr>
                        <a:t>No_Upper</a:t>
                      </a:r>
                      <a:endParaRPr lang="en-IN" sz="14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NU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8227871"/>
                  </a:ext>
                </a:extLst>
              </a:tr>
              <a:tr h="190500">
                <a:tc>
                  <a:txBody>
                    <a:bodyPr/>
                    <a:lstStyle/>
                    <a:p>
                      <a:pPr algn="ctr" fontAlgn="ctr"/>
                      <a:r>
                        <a:rPr lang="en-IN" sz="1400" b="0" i="0" u="none" strike="noStrike">
                          <a:solidFill>
                            <a:srgbClr val="000000"/>
                          </a:solidFill>
                          <a:effectLst/>
                          <a:latin typeface="Calibri" panose="020F0502020204030204" pitchFamily="34" charset="0"/>
                        </a:rPr>
                        <a:t>No_proper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NPr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1496215"/>
                  </a:ext>
                </a:extLst>
              </a:tr>
              <a:tr h="190500">
                <a:tc>
                  <a:txBody>
                    <a:bodyPr/>
                    <a:lstStyle/>
                    <a:p>
                      <a:pPr algn="ctr" fontAlgn="ctr"/>
                      <a:r>
                        <a:rPr lang="en-IN" sz="1400" b="0" i="0" u="none" strike="noStrike">
                          <a:solidFill>
                            <a:srgbClr val="000000"/>
                          </a:solidFill>
                          <a:effectLst/>
                          <a:latin typeface="Calibri" panose="020F0502020204030204" pitchFamily="34" charset="0"/>
                        </a:rPr>
                        <a:t>Perc_Noun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PN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789770"/>
                  </a:ext>
                </a:extLst>
              </a:tr>
              <a:tr h="190500">
                <a:tc>
                  <a:txBody>
                    <a:bodyPr/>
                    <a:lstStyle/>
                    <a:p>
                      <a:pPr algn="ctr" fontAlgn="ctr"/>
                      <a:r>
                        <a:rPr lang="en-IN" sz="1400" b="0" i="0" u="none" strike="noStrike">
                          <a:solidFill>
                            <a:srgbClr val="000000"/>
                          </a:solidFill>
                          <a:effectLst/>
                          <a:latin typeface="Calibri" panose="020F0502020204030204" pitchFamily="34" charset="0"/>
                        </a:rPr>
                        <a:t>Perc_Verb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PV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5884526"/>
                  </a:ext>
                </a:extLst>
              </a:tr>
              <a:tr h="190500">
                <a:tc>
                  <a:txBody>
                    <a:bodyPr/>
                    <a:lstStyle/>
                    <a:p>
                      <a:pPr algn="ctr" fontAlgn="ctr"/>
                      <a:r>
                        <a:rPr lang="en-IN" sz="1400" b="0" i="0" u="none" strike="noStrike">
                          <a:solidFill>
                            <a:srgbClr val="000000"/>
                          </a:solidFill>
                          <a:effectLst/>
                          <a:latin typeface="Calibri" panose="020F0502020204030204" pitchFamily="34" charset="0"/>
                        </a:rPr>
                        <a:t>Perc_Adverb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PAdv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150193"/>
                  </a:ext>
                </a:extLst>
              </a:tr>
              <a:tr h="190500">
                <a:tc>
                  <a:txBody>
                    <a:bodyPr/>
                    <a:lstStyle/>
                    <a:p>
                      <a:pPr algn="ctr" fontAlgn="ctr"/>
                      <a:r>
                        <a:rPr lang="en-IN" sz="1400" b="0" i="0" u="none" strike="noStrike">
                          <a:solidFill>
                            <a:srgbClr val="000000"/>
                          </a:solidFill>
                          <a:effectLst/>
                          <a:latin typeface="Calibri" panose="020F0502020204030204" pitchFamily="34" charset="0"/>
                        </a:rPr>
                        <a:t>Perc_Adj</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rgbClr val="000000"/>
                          </a:solidFill>
                          <a:effectLst/>
                          <a:latin typeface="Calibri" panose="020F0502020204030204" pitchFamily="34" charset="0"/>
                        </a:rPr>
                        <a:t>PAdj</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757965"/>
                  </a:ext>
                </a:extLst>
              </a:tr>
              <a:tr h="190500">
                <a:tc>
                  <a:txBody>
                    <a:bodyPr/>
                    <a:lstStyle/>
                    <a:p>
                      <a:pPr algn="ctr" fontAlgn="ctr"/>
                      <a:r>
                        <a:rPr lang="en-IN" sz="1400" b="0" i="0" u="none" strike="noStrike">
                          <a:solidFill>
                            <a:srgbClr val="000000"/>
                          </a:solidFill>
                          <a:effectLst/>
                          <a:latin typeface="Calibri" panose="020F0502020204030204" pitchFamily="34" charset="0"/>
                        </a:rPr>
                        <a:t>Target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rgbClr val="000000"/>
                          </a:solidFill>
                          <a:effectLst/>
                          <a:latin typeface="Calibri" panose="020F0502020204030204" pitchFamily="34" charset="0"/>
                        </a:rPr>
                        <a: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6541710"/>
                  </a:ext>
                </a:extLst>
              </a:tr>
            </a:tbl>
          </a:graphicData>
        </a:graphic>
      </p:graphicFrame>
    </p:spTree>
    <p:extLst>
      <p:ext uri="{BB962C8B-B14F-4D97-AF65-F5344CB8AC3E}">
        <p14:creationId xmlns:p14="http://schemas.microsoft.com/office/powerpoint/2010/main" val="314896020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Experimentation</a:t>
            </a:r>
            <a:endParaRPr lang="en-IN" sz="5400" dirty="0">
              <a:solidFill>
                <a:schemeClr val="bg1"/>
              </a:solidFill>
              <a:latin typeface="Lucida Sans" panose="020B0602030504020204" pitchFamily="34" charset="0"/>
            </a:endParaRPr>
          </a:p>
        </p:txBody>
      </p:sp>
      <p:graphicFrame>
        <p:nvGraphicFramePr>
          <p:cNvPr id="6" name="Table 5">
            <a:extLst>
              <a:ext uri="{FF2B5EF4-FFF2-40B4-BE49-F238E27FC236}">
                <a16:creationId xmlns:a16="http://schemas.microsoft.com/office/drawing/2014/main" id="{12E3816F-6239-44C7-AC06-0D43A98369CF}"/>
              </a:ext>
            </a:extLst>
          </p:cNvPr>
          <p:cNvGraphicFramePr>
            <a:graphicFrameLocks noGrp="1"/>
          </p:cNvGraphicFramePr>
          <p:nvPr>
            <p:extLst>
              <p:ext uri="{D42A27DB-BD31-4B8C-83A1-F6EECF244321}">
                <p14:modId xmlns:p14="http://schemas.microsoft.com/office/powerpoint/2010/main" val="825393864"/>
              </p:ext>
            </p:extLst>
          </p:nvPr>
        </p:nvGraphicFramePr>
        <p:xfrm>
          <a:off x="351691" y="1631853"/>
          <a:ext cx="11593567" cy="4623805"/>
        </p:xfrm>
        <a:graphic>
          <a:graphicData uri="http://schemas.openxmlformats.org/drawingml/2006/table">
            <a:tbl>
              <a:tblPr/>
              <a:tblGrid>
                <a:gridCol w="491745">
                  <a:extLst>
                    <a:ext uri="{9D8B030D-6E8A-4147-A177-3AD203B41FA5}">
                      <a16:colId xmlns:a16="http://schemas.microsoft.com/office/drawing/2014/main" val="3762611997"/>
                    </a:ext>
                  </a:extLst>
                </a:gridCol>
                <a:gridCol w="1789405">
                  <a:extLst>
                    <a:ext uri="{9D8B030D-6E8A-4147-A177-3AD203B41FA5}">
                      <a16:colId xmlns:a16="http://schemas.microsoft.com/office/drawing/2014/main" val="4007787617"/>
                    </a:ext>
                  </a:extLst>
                </a:gridCol>
                <a:gridCol w="1034713">
                  <a:extLst>
                    <a:ext uri="{9D8B030D-6E8A-4147-A177-3AD203B41FA5}">
                      <a16:colId xmlns:a16="http://schemas.microsoft.com/office/drawing/2014/main" val="105203776"/>
                    </a:ext>
                  </a:extLst>
                </a:gridCol>
                <a:gridCol w="1034713">
                  <a:extLst>
                    <a:ext uri="{9D8B030D-6E8A-4147-A177-3AD203B41FA5}">
                      <a16:colId xmlns:a16="http://schemas.microsoft.com/office/drawing/2014/main" val="1996609266"/>
                    </a:ext>
                  </a:extLst>
                </a:gridCol>
                <a:gridCol w="1034713">
                  <a:extLst>
                    <a:ext uri="{9D8B030D-6E8A-4147-A177-3AD203B41FA5}">
                      <a16:colId xmlns:a16="http://schemas.microsoft.com/office/drawing/2014/main" val="492356719"/>
                    </a:ext>
                  </a:extLst>
                </a:gridCol>
                <a:gridCol w="1034713">
                  <a:extLst>
                    <a:ext uri="{9D8B030D-6E8A-4147-A177-3AD203B41FA5}">
                      <a16:colId xmlns:a16="http://schemas.microsoft.com/office/drawing/2014/main" val="1937537162"/>
                    </a:ext>
                  </a:extLst>
                </a:gridCol>
                <a:gridCol w="1034713">
                  <a:extLst>
                    <a:ext uri="{9D8B030D-6E8A-4147-A177-3AD203B41FA5}">
                      <a16:colId xmlns:a16="http://schemas.microsoft.com/office/drawing/2014/main" val="702070124"/>
                    </a:ext>
                  </a:extLst>
                </a:gridCol>
                <a:gridCol w="1034713">
                  <a:extLst>
                    <a:ext uri="{9D8B030D-6E8A-4147-A177-3AD203B41FA5}">
                      <a16:colId xmlns:a16="http://schemas.microsoft.com/office/drawing/2014/main" val="208600898"/>
                    </a:ext>
                  </a:extLst>
                </a:gridCol>
                <a:gridCol w="1034713">
                  <a:extLst>
                    <a:ext uri="{9D8B030D-6E8A-4147-A177-3AD203B41FA5}">
                      <a16:colId xmlns:a16="http://schemas.microsoft.com/office/drawing/2014/main" val="2961714257"/>
                    </a:ext>
                  </a:extLst>
                </a:gridCol>
                <a:gridCol w="1034713">
                  <a:extLst>
                    <a:ext uri="{9D8B030D-6E8A-4147-A177-3AD203B41FA5}">
                      <a16:colId xmlns:a16="http://schemas.microsoft.com/office/drawing/2014/main" val="260775117"/>
                    </a:ext>
                  </a:extLst>
                </a:gridCol>
                <a:gridCol w="1034713">
                  <a:extLst>
                    <a:ext uri="{9D8B030D-6E8A-4147-A177-3AD203B41FA5}">
                      <a16:colId xmlns:a16="http://schemas.microsoft.com/office/drawing/2014/main" val="1939461367"/>
                    </a:ext>
                  </a:extLst>
                </a:gridCol>
              </a:tblGrid>
              <a:tr h="201035">
                <a:tc>
                  <a:txBody>
                    <a:bodyPr/>
                    <a:lstStyle/>
                    <a:p>
                      <a:pPr algn="l" fontAlgn="t"/>
                      <a:endParaRPr lang="en-IN" sz="1100" b="0" i="0" u="none" strike="noStrike">
                        <a:solidFill>
                          <a:srgbClr val="000000"/>
                        </a:solidFill>
                        <a:effectLst/>
                        <a:latin typeface="Calibri" panose="020F0502020204030204" pitchFamily="34" charset="0"/>
                      </a:endParaRPr>
                    </a:p>
                  </a:txBody>
                  <a:tcPr marL="9268" marR="9268" marT="9268"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IN" sz="1100" b="0" i="0" u="none" strike="noStrike">
                        <a:solidFill>
                          <a:srgbClr val="000000"/>
                        </a:solidFill>
                        <a:effectLst/>
                        <a:latin typeface="Calibri" panose="020F0502020204030204" pitchFamily="34" charset="0"/>
                      </a:endParaRPr>
                    </a:p>
                  </a:txBody>
                  <a:tcPr marL="9268" marR="9268" marT="9268" marB="0">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3">
                  <a:txBody>
                    <a:bodyPr/>
                    <a:lstStyle/>
                    <a:p>
                      <a:pPr algn="ctr" fontAlgn="t"/>
                      <a:r>
                        <a:rPr lang="en-IN" sz="1100" b="0" i="0" u="none" strike="noStrike">
                          <a:solidFill>
                            <a:srgbClr val="000000"/>
                          </a:solidFill>
                          <a:effectLst/>
                          <a:latin typeface="Calibri" panose="020F0502020204030204" pitchFamily="34" charset="0"/>
                        </a:rPr>
                        <a:t>Mobile Phone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IN"/>
                    </a:p>
                  </a:txBody>
                  <a:tcPr/>
                </a:tc>
                <a:tc hMerge="1">
                  <a:txBody>
                    <a:bodyPr/>
                    <a:lstStyle/>
                    <a:p>
                      <a:endParaRPr lang="en-IN"/>
                    </a:p>
                  </a:txBody>
                  <a:tcPr/>
                </a:tc>
                <a:tc gridSpan="3">
                  <a:txBody>
                    <a:bodyPr/>
                    <a:lstStyle/>
                    <a:p>
                      <a:pPr algn="ctr" fontAlgn="t"/>
                      <a:r>
                        <a:rPr lang="en-IN" sz="1100" b="0" i="0" u="none" strike="noStrike">
                          <a:solidFill>
                            <a:srgbClr val="000000"/>
                          </a:solidFill>
                          <a:effectLst/>
                          <a:latin typeface="Calibri" panose="020F0502020204030204" pitchFamily="34" charset="0"/>
                        </a:rPr>
                        <a:t>Laptops</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IN"/>
                    </a:p>
                  </a:txBody>
                  <a:tcPr/>
                </a:tc>
                <a:tc hMerge="1">
                  <a:txBody>
                    <a:bodyPr/>
                    <a:lstStyle/>
                    <a:p>
                      <a:endParaRPr lang="en-IN"/>
                    </a:p>
                  </a:txBody>
                  <a:tcPr/>
                </a:tc>
                <a:tc gridSpan="3">
                  <a:txBody>
                    <a:bodyPr/>
                    <a:lstStyle/>
                    <a:p>
                      <a:pPr algn="ctr" fontAlgn="t"/>
                      <a:r>
                        <a:rPr lang="en-IN" sz="1100" b="0" i="0" u="none" strike="noStrike">
                          <a:solidFill>
                            <a:srgbClr val="000000"/>
                          </a:solidFill>
                          <a:effectLst/>
                          <a:latin typeface="Calibri" panose="020F0502020204030204" pitchFamily="34" charset="0"/>
                        </a:rPr>
                        <a:t>Camera</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0747948"/>
                  </a:ext>
                </a:extLst>
              </a:tr>
              <a:tr h="201035">
                <a:tc>
                  <a:txBody>
                    <a:bodyPr/>
                    <a:lstStyle/>
                    <a:p>
                      <a:pPr algn="l" fontAlgn="t"/>
                      <a:r>
                        <a:rPr lang="en-IN" sz="1100" b="1" i="0" u="none" strike="noStrike">
                          <a:solidFill>
                            <a:srgbClr val="000000"/>
                          </a:solidFill>
                          <a:effectLst/>
                          <a:latin typeface="Calibri" panose="020F0502020204030204" pitchFamily="34" charset="0"/>
                        </a:rPr>
                        <a:t>Sr. No.</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dirty="0">
                          <a:solidFill>
                            <a:srgbClr val="000000"/>
                          </a:solidFill>
                          <a:effectLst/>
                          <a:latin typeface="Calibri" panose="020F0502020204030204" pitchFamily="34" charset="0"/>
                        </a:rPr>
                        <a:t>F</a:t>
                      </a:r>
                      <a:r>
                        <a:rPr lang="en-IN" sz="1100" b="1" i="0" u="none" strike="noStrike" dirty="0" err="1">
                          <a:solidFill>
                            <a:srgbClr val="000000"/>
                          </a:solidFill>
                          <a:effectLst/>
                          <a:latin typeface="Calibri" panose="020F0502020204030204" pitchFamily="34" charset="0"/>
                        </a:rPr>
                        <a:t>eature</a:t>
                      </a:r>
                      <a:r>
                        <a:rPr lang="en-IN" sz="1100" b="1" i="0" u="none" strike="noStrike" dirty="0">
                          <a:solidFill>
                            <a:srgbClr val="000000"/>
                          </a:solidFill>
                          <a:effectLst/>
                          <a:latin typeface="Calibri" panose="020F0502020204030204" pitchFamily="34" charset="0"/>
                        </a:rPr>
                        <a:t> Set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Random Forest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IN" sz="1100" b="1" i="0" u="none" strike="noStrike">
                          <a:solidFill>
                            <a:srgbClr val="000000"/>
                          </a:solidFill>
                          <a:effectLst/>
                          <a:latin typeface="Calibri" panose="020F0502020204030204" pitchFamily="34" charset="0"/>
                        </a:rPr>
                        <a:t>XG Boost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t"/>
                      <a:r>
                        <a:rPr lang="en-IN" sz="1100" b="1" i="0" u="none" strike="noStrike">
                          <a:solidFill>
                            <a:srgbClr val="000000"/>
                          </a:solidFill>
                          <a:effectLst/>
                          <a:latin typeface="Calibri" panose="020F0502020204030204" pitchFamily="34" charset="0"/>
                        </a:rPr>
                        <a:t>SVR</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IN" sz="1100" b="1" i="0" u="none" strike="noStrike">
                          <a:solidFill>
                            <a:srgbClr val="000000"/>
                          </a:solidFill>
                          <a:effectLst/>
                          <a:latin typeface="Calibri" panose="020F0502020204030204" pitchFamily="34" charset="0"/>
                        </a:rPr>
                        <a:t>Random Forest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IN" sz="1100" b="1" i="0" u="none" strike="noStrike">
                          <a:solidFill>
                            <a:srgbClr val="000000"/>
                          </a:solidFill>
                          <a:effectLst/>
                          <a:latin typeface="Calibri" panose="020F0502020204030204" pitchFamily="34" charset="0"/>
                        </a:rPr>
                        <a:t>XG Boost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t"/>
                      <a:r>
                        <a:rPr lang="en-IN" sz="1100" b="1" i="0" u="none" strike="noStrike">
                          <a:solidFill>
                            <a:srgbClr val="000000"/>
                          </a:solidFill>
                          <a:effectLst/>
                          <a:latin typeface="Calibri" panose="020F0502020204030204" pitchFamily="34" charset="0"/>
                        </a:rPr>
                        <a:t>SVR</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IN" sz="1100" b="1" i="0" u="none" strike="noStrike">
                          <a:solidFill>
                            <a:srgbClr val="000000"/>
                          </a:solidFill>
                          <a:effectLst/>
                          <a:latin typeface="Calibri" panose="020F0502020204030204" pitchFamily="34" charset="0"/>
                        </a:rPr>
                        <a:t>Random Forest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t"/>
                      <a:r>
                        <a:rPr lang="en-IN" sz="1100" b="1" i="0" u="none" strike="noStrike">
                          <a:solidFill>
                            <a:srgbClr val="000000"/>
                          </a:solidFill>
                          <a:effectLst/>
                          <a:latin typeface="Calibri" panose="020F0502020204030204" pitchFamily="34" charset="0"/>
                        </a:rPr>
                        <a:t>XG Boost</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t"/>
                      <a:r>
                        <a:rPr lang="en-IN" sz="1100" b="1" i="0" u="none" strike="noStrike">
                          <a:solidFill>
                            <a:srgbClr val="000000"/>
                          </a:solidFill>
                          <a:effectLst/>
                          <a:latin typeface="Calibri" panose="020F0502020204030204" pitchFamily="34" charset="0"/>
                        </a:rPr>
                        <a:t>SVR</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763583425"/>
                  </a:ext>
                </a:extLst>
              </a:tr>
              <a:tr h="201035">
                <a:tc>
                  <a:txBody>
                    <a:bodyPr/>
                    <a:lstStyle/>
                    <a:p>
                      <a:pPr algn="l" fontAlgn="t"/>
                      <a:r>
                        <a:rPr lang="en-IN" sz="1100" b="1" i="0" u="none" strike="noStrike">
                          <a:solidFill>
                            <a:srgbClr val="000000"/>
                          </a:solidFill>
                          <a:effectLst/>
                          <a:latin typeface="Calibri" panose="020F0502020204030204" pitchFamily="34" charset="0"/>
                        </a:rPr>
                        <a:t> </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1" i="0" u="none" strike="noStrike">
                          <a:solidFill>
                            <a:srgbClr val="000000"/>
                          </a:solidFill>
                          <a:effectLst/>
                          <a:latin typeface="Calibri" panose="020F0502020204030204" pitchFamily="34" charset="0"/>
                        </a:rPr>
                        <a:t> </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1" i="0" u="none" strike="noStrike">
                          <a:solidFill>
                            <a:srgbClr val="000000"/>
                          </a:solidFill>
                          <a:effectLst/>
                          <a:latin typeface="Calibri" panose="020F0502020204030204" pitchFamily="34" charset="0"/>
                        </a:rPr>
                        <a:t>MAPE</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3183469"/>
                  </a:ext>
                </a:extLst>
              </a:tr>
              <a:tr h="201035">
                <a:tc>
                  <a:txBody>
                    <a:bodyPr/>
                    <a:lstStyle/>
                    <a:p>
                      <a:pPr algn="r" fontAlgn="t"/>
                      <a:r>
                        <a:rPr lang="en-IN" sz="1100" b="0" i="0" u="none" strike="noStrike">
                          <a:solidFill>
                            <a:srgbClr val="000000"/>
                          </a:solidFill>
                          <a:effectLst/>
                          <a:latin typeface="Calibri" panose="020F0502020204030204" pitchFamily="34" charset="0"/>
                        </a:rPr>
                        <a:t>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[RT,RR,LA,h]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14.02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16.18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14.69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17.22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16.59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12.43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13.44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11.88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8561084"/>
                  </a:ext>
                </a:extLst>
              </a:tr>
              <a:tr h="201035">
                <a:tc>
                  <a:txBody>
                    <a:bodyPr/>
                    <a:lstStyle/>
                    <a:p>
                      <a:pPr algn="r" fontAlgn="t"/>
                      <a:r>
                        <a:rPr lang="en-IN" sz="1100" b="0" i="0" u="none" strike="noStrike">
                          <a:solidFill>
                            <a:srgbClr val="000000"/>
                          </a:solidFill>
                          <a:effectLst/>
                          <a:latin typeface="Calibri" panose="020F0502020204030204" pitchFamily="34" charset="0"/>
                        </a:rPr>
                        <a:t>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[RT,RR,NS,h]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14.43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17.02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15.58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13.23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11.69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2085499"/>
                  </a:ext>
                </a:extLst>
              </a:tr>
              <a:tr h="201035">
                <a:tc>
                  <a:txBody>
                    <a:bodyPr/>
                    <a:lstStyle/>
                    <a:p>
                      <a:pPr algn="r" fontAlgn="t"/>
                      <a:r>
                        <a:rPr lang="en-IN" sz="1100" b="0" i="0" u="none" strike="noStrike">
                          <a:solidFill>
                            <a:srgbClr val="000000"/>
                          </a:solidFill>
                          <a:effectLst/>
                          <a:latin typeface="Calibri" panose="020F0502020204030204" pitchFamily="34" charset="0"/>
                        </a:rPr>
                        <a:t>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[RT,RR,LB,h]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15.09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15.09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12.45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17.18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16.94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12.42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1677508"/>
                  </a:ext>
                </a:extLst>
              </a:tr>
              <a:tr h="201035">
                <a:tc>
                  <a:txBody>
                    <a:bodyPr/>
                    <a:lstStyle/>
                    <a:p>
                      <a:pPr algn="r" fontAlgn="t"/>
                      <a:r>
                        <a:rPr lang="en-IN" sz="1100" b="0" i="0" u="none" strike="noStrike">
                          <a:solidFill>
                            <a:srgbClr val="000000"/>
                          </a:solidFill>
                          <a:effectLst/>
                          <a:latin typeface="Calibri" panose="020F0502020204030204" pitchFamily="34" charset="0"/>
                        </a:rPr>
                        <a:t>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[RT,RR,NPh,h]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14.08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16.24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14.88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15.56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12.51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12.59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5954398"/>
                  </a:ext>
                </a:extLst>
              </a:tr>
              <a:tr h="201035">
                <a:tc>
                  <a:txBody>
                    <a:bodyPr/>
                    <a:lstStyle/>
                    <a:p>
                      <a:pPr algn="r" fontAlgn="t"/>
                      <a:r>
                        <a:rPr lang="en-IN" sz="1100" b="0" i="0" u="none" strike="noStrike">
                          <a:solidFill>
                            <a:srgbClr val="000000"/>
                          </a:solidFill>
                          <a:effectLst/>
                          <a:latin typeface="Calibri" panose="020F0502020204030204" pitchFamily="34" charset="0"/>
                        </a:rPr>
                        <a:t>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fr-FR" sz="1100" b="0" i="0" u="none" strike="noStrike">
                          <a:solidFill>
                            <a:srgbClr val="000000"/>
                          </a:solidFill>
                          <a:effectLst/>
                          <a:latin typeface="Calibri" panose="020F0502020204030204" pitchFamily="34" charset="0"/>
                        </a:rPr>
                        <a:t>[RT,RR,NPh,LB,LA,h]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15.85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15.04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16.48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12.27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5841848"/>
                  </a:ext>
                </a:extLst>
              </a:tr>
              <a:tr h="201035">
                <a:tc>
                  <a:txBody>
                    <a:bodyPr/>
                    <a:lstStyle/>
                    <a:p>
                      <a:pPr algn="r" fontAlgn="t"/>
                      <a:r>
                        <a:rPr lang="en-IN" sz="1100" b="0" i="0" u="none" strike="noStrike">
                          <a:solidFill>
                            <a:srgbClr val="000000"/>
                          </a:solidFill>
                          <a:effectLst/>
                          <a:latin typeface="Calibri" panose="020F0502020204030204" pitchFamily="34" charset="0"/>
                        </a:rPr>
                        <a:t>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[RT,PN,PV,h]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17.89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14.01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18.89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16.74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12.23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7997593"/>
                  </a:ext>
                </a:extLst>
              </a:tr>
              <a:tr h="201035">
                <a:tc>
                  <a:txBody>
                    <a:bodyPr/>
                    <a:lstStyle/>
                    <a:p>
                      <a:pPr algn="r" fontAlgn="t"/>
                      <a:r>
                        <a:rPr lang="en-IN" sz="1100" b="0" i="0" u="none" strike="noStrike">
                          <a:solidFill>
                            <a:srgbClr val="000000"/>
                          </a:solidFill>
                          <a:effectLst/>
                          <a:latin typeface="Calibri" panose="020F0502020204030204" pitchFamily="34" charset="0"/>
                        </a:rPr>
                        <a:t>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[RT,PN,PV,PAdv,h]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17.34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14.17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15.66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18.15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16.68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12.08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3623298"/>
                  </a:ext>
                </a:extLst>
              </a:tr>
              <a:tr h="201035">
                <a:tc>
                  <a:txBody>
                    <a:bodyPr/>
                    <a:lstStyle/>
                    <a:p>
                      <a:pPr algn="r" fontAlgn="t"/>
                      <a:r>
                        <a:rPr lang="en-IN" sz="1100" b="0" i="0" u="none" strike="noStrike">
                          <a:solidFill>
                            <a:srgbClr val="000000"/>
                          </a:solidFill>
                          <a:effectLst/>
                          <a:latin typeface="Calibri" panose="020F0502020204030204" pitchFamily="34" charset="0"/>
                        </a:rPr>
                        <a:t>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[RT,PN,PV,PAdv,PAdj,h]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14.86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16.86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17.96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16.03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13.21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12.96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11.84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7182182"/>
                  </a:ext>
                </a:extLst>
              </a:tr>
              <a:tr h="201035">
                <a:tc>
                  <a:txBody>
                    <a:bodyPr/>
                    <a:lstStyle/>
                    <a:p>
                      <a:pPr algn="r" fontAlgn="t"/>
                      <a:r>
                        <a:rPr lang="en-IN" sz="1100" b="0" i="0" u="none" strike="noStrike">
                          <a:solidFill>
                            <a:srgbClr val="000000"/>
                          </a:solidFill>
                          <a:effectLst/>
                          <a:latin typeface="Calibri" panose="020F0502020204030204" pitchFamily="34" charset="0"/>
                        </a:rPr>
                        <a:t>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[RT,NQ,h]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17.67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14.12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dirty="0">
                          <a:solidFill>
                            <a:srgbClr val="000000"/>
                          </a:solidFill>
                          <a:effectLst/>
                          <a:latin typeface="Calibri" panose="020F0502020204030204" pitchFamily="34" charset="0"/>
                        </a:rPr>
                        <a:t>14.55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15.29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12.5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dirty="0">
                          <a:solidFill>
                            <a:srgbClr val="000000"/>
                          </a:solidFill>
                          <a:effectLst/>
                          <a:latin typeface="Calibri" panose="020F0502020204030204" pitchFamily="34" charset="0"/>
                        </a:rPr>
                        <a:t>11.65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562825876"/>
                  </a:ext>
                </a:extLst>
              </a:tr>
              <a:tr h="201035">
                <a:tc>
                  <a:txBody>
                    <a:bodyPr/>
                    <a:lstStyle/>
                    <a:p>
                      <a:pPr algn="r" fontAlgn="t"/>
                      <a:r>
                        <a:rPr lang="en-IN" sz="1100" b="0" i="0" u="none" strike="noStrike">
                          <a:solidFill>
                            <a:srgbClr val="000000"/>
                          </a:solidFill>
                          <a:effectLst/>
                          <a:latin typeface="Calibri" panose="020F0502020204030204" pitchFamily="34" charset="0"/>
                        </a:rPr>
                        <a:t>10</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[RT,NQ,NEx,h]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17.04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14.38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15.54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11.75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6933419"/>
                  </a:ext>
                </a:extLst>
              </a:tr>
              <a:tr h="201035">
                <a:tc>
                  <a:txBody>
                    <a:bodyPr/>
                    <a:lstStyle/>
                    <a:p>
                      <a:pPr algn="r" fontAlgn="t"/>
                      <a:r>
                        <a:rPr lang="en-IN" sz="1100" b="0" i="0" u="none" strike="noStrike">
                          <a:solidFill>
                            <a:srgbClr val="000000"/>
                          </a:solidFill>
                          <a:effectLst/>
                          <a:latin typeface="Calibri" panose="020F0502020204030204" pitchFamily="34" charset="0"/>
                        </a:rPr>
                        <a:t>11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[RT,NQ,NEx,NU,h]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14.81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17.04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14.38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14.64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15.54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11.77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0514416"/>
                  </a:ext>
                </a:extLst>
              </a:tr>
              <a:tr h="201035">
                <a:tc>
                  <a:txBody>
                    <a:bodyPr/>
                    <a:lstStyle/>
                    <a:p>
                      <a:pPr algn="r" fontAlgn="t"/>
                      <a:r>
                        <a:rPr lang="en-IN" sz="1100" b="0" i="0" u="none" strike="noStrike">
                          <a:solidFill>
                            <a:srgbClr val="000000"/>
                          </a:solidFill>
                          <a:effectLst/>
                          <a:latin typeface="Calibri" panose="020F0502020204030204" pitchFamily="34" charset="0"/>
                        </a:rPr>
                        <a:t>12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[RT,NQ,NEx,NU,NPr,h]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14.78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dirty="0">
                          <a:solidFill>
                            <a:srgbClr val="000000"/>
                          </a:solidFill>
                          <a:effectLst/>
                          <a:latin typeface="Calibri" panose="020F0502020204030204" pitchFamily="34" charset="0"/>
                        </a:rPr>
                        <a:t>16.47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14.03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14.79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12.51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11.83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7836747"/>
                  </a:ext>
                </a:extLst>
              </a:tr>
              <a:tr h="201035">
                <a:tc>
                  <a:txBody>
                    <a:bodyPr/>
                    <a:lstStyle/>
                    <a:p>
                      <a:pPr algn="r" fontAlgn="t"/>
                      <a:r>
                        <a:rPr lang="en-IN" sz="1100" b="0" i="0" u="none" strike="noStrike">
                          <a:solidFill>
                            <a:srgbClr val="000000"/>
                          </a:solidFill>
                          <a:effectLst/>
                          <a:latin typeface="Calibri" panose="020F0502020204030204" pitchFamily="34" charset="0"/>
                        </a:rPr>
                        <a:t>13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[RT,NPh,NS,h]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13.62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14.72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12.39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9984"/>
                  </a:ext>
                </a:extLst>
              </a:tr>
              <a:tr h="201035">
                <a:tc>
                  <a:txBody>
                    <a:bodyPr/>
                    <a:lstStyle/>
                    <a:p>
                      <a:pPr algn="r" fontAlgn="t"/>
                      <a:r>
                        <a:rPr lang="en-IN" sz="1100" b="0" i="0" u="none" strike="noStrike">
                          <a:solidFill>
                            <a:srgbClr val="000000"/>
                          </a:solidFill>
                          <a:effectLst/>
                          <a:latin typeface="Calibri" panose="020F0502020204030204" pitchFamily="34" charset="0"/>
                        </a:rPr>
                        <a:t>14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[RT,NPh,NS,PN,h]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13.37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15.61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13.71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16.01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17.54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16.88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12.64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13.17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11.73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5020459"/>
                  </a:ext>
                </a:extLst>
              </a:tr>
              <a:tr h="201035">
                <a:tc>
                  <a:txBody>
                    <a:bodyPr/>
                    <a:lstStyle/>
                    <a:p>
                      <a:pPr algn="r" fontAlgn="t"/>
                      <a:r>
                        <a:rPr lang="en-IN" sz="1100" b="0" i="0" u="none" strike="noStrike">
                          <a:solidFill>
                            <a:srgbClr val="000000"/>
                          </a:solidFill>
                          <a:effectLst/>
                          <a:latin typeface="Calibri" panose="020F0502020204030204" pitchFamily="34" charset="0"/>
                        </a:rPr>
                        <a:t>15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[RT,NPh,NS,PV,h]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13.65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14.72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12.16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14.81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15.16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16.07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12.44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5465877"/>
                  </a:ext>
                </a:extLst>
              </a:tr>
              <a:tr h="201035">
                <a:tc>
                  <a:txBody>
                    <a:bodyPr/>
                    <a:lstStyle/>
                    <a:p>
                      <a:pPr algn="r" fontAlgn="t"/>
                      <a:r>
                        <a:rPr lang="en-IN" sz="1100" b="0" i="0" u="none" strike="noStrike">
                          <a:solidFill>
                            <a:srgbClr val="000000"/>
                          </a:solidFill>
                          <a:effectLst/>
                          <a:latin typeface="Calibri" panose="020F0502020204030204" pitchFamily="34" charset="0"/>
                        </a:rPr>
                        <a:t>16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000000"/>
                          </a:solidFill>
                          <a:effectLst/>
                          <a:latin typeface="Calibri" panose="020F0502020204030204" pitchFamily="34" charset="0"/>
                        </a:rPr>
                        <a:t>[RT,NPh,NS,PN,PV,h]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13.52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13.25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15.78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17.87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16.93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12.16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12.31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7095484"/>
                  </a:ext>
                </a:extLst>
              </a:tr>
              <a:tr h="201035">
                <a:tc>
                  <a:txBody>
                    <a:bodyPr/>
                    <a:lstStyle/>
                    <a:p>
                      <a:pPr algn="r" fontAlgn="t"/>
                      <a:r>
                        <a:rPr lang="en-IN" sz="1100" b="0" i="0" u="none" strike="noStrike">
                          <a:solidFill>
                            <a:srgbClr val="000000"/>
                          </a:solidFill>
                          <a:effectLst/>
                          <a:latin typeface="Calibri" panose="020F0502020204030204" pitchFamily="34" charset="0"/>
                        </a:rPr>
                        <a:t>17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[RT,NPh,NS,PAdj,h]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13.27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15.94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13.97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14.22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15.44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15.72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13.05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13.43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12.07</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851410"/>
                  </a:ext>
                </a:extLst>
              </a:tr>
              <a:tr h="201035">
                <a:tc>
                  <a:txBody>
                    <a:bodyPr/>
                    <a:lstStyle/>
                    <a:p>
                      <a:pPr algn="r" fontAlgn="t"/>
                      <a:r>
                        <a:rPr lang="en-IN" sz="1100" b="0" i="0" u="none" strike="noStrike">
                          <a:solidFill>
                            <a:srgbClr val="000000"/>
                          </a:solidFill>
                          <a:effectLst/>
                          <a:latin typeface="Calibri" panose="020F0502020204030204" pitchFamily="34" charset="0"/>
                        </a:rPr>
                        <a:t>18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[RT,NPh,NS,PAdj,PN,h]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12.95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15.52</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14.95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16.74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16.51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12.94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11.78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104499"/>
                  </a:ext>
                </a:extLst>
              </a:tr>
              <a:tr h="201035">
                <a:tc>
                  <a:txBody>
                    <a:bodyPr/>
                    <a:lstStyle/>
                    <a:p>
                      <a:pPr algn="r" fontAlgn="t"/>
                      <a:r>
                        <a:rPr lang="en-IN" sz="1100" b="0" i="0" u="none" strike="noStrike">
                          <a:solidFill>
                            <a:srgbClr val="000000"/>
                          </a:solidFill>
                          <a:effectLst/>
                          <a:latin typeface="Calibri" panose="020F0502020204030204" pitchFamily="34" charset="0"/>
                        </a:rPr>
                        <a:t>19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[RT,NPh,NS,PAdj,PN,PV,h]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13.21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14.39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15.01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15.48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17.4</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16.35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13.1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12.21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258191"/>
                  </a:ext>
                </a:extLst>
              </a:tr>
              <a:tr h="201035">
                <a:tc>
                  <a:txBody>
                    <a:bodyPr/>
                    <a:lstStyle/>
                    <a:p>
                      <a:pPr algn="r" fontAlgn="t"/>
                      <a:r>
                        <a:rPr lang="en-IN" sz="1100" b="0" i="0" u="none" strike="noStrike">
                          <a:solidFill>
                            <a:srgbClr val="000000"/>
                          </a:solidFill>
                          <a:effectLst/>
                          <a:latin typeface="Calibri" panose="020F0502020204030204" pitchFamily="34" charset="0"/>
                        </a:rPr>
                        <a:t>20</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100" b="0" i="0" u="none" strike="noStrike">
                          <a:solidFill>
                            <a:srgbClr val="000000"/>
                          </a:solidFill>
                          <a:effectLst/>
                          <a:latin typeface="Calibri" panose="020F0502020204030204" pitchFamily="34" charset="0"/>
                        </a:rPr>
                        <a:t>[RT,RR,NPh,NS,PAdj,PN,h]</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12.85</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IN" sz="1100" b="0" i="0" u="none" strike="noStrike">
                          <a:solidFill>
                            <a:srgbClr val="000000"/>
                          </a:solidFill>
                          <a:effectLst/>
                          <a:latin typeface="Calibri" panose="020F0502020204030204" pitchFamily="34" charset="0"/>
                        </a:rPr>
                        <a:t>15.38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15.01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15.78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16.21</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15.86</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12.88</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a:solidFill>
                            <a:srgbClr val="000000"/>
                          </a:solidFill>
                          <a:effectLst/>
                          <a:latin typeface="Calibri" panose="020F0502020204030204" pitchFamily="34" charset="0"/>
                        </a:rPr>
                        <a:t>12.99</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IN" sz="1100" b="0" i="0" u="none" strike="noStrike" dirty="0">
                          <a:solidFill>
                            <a:srgbClr val="000000"/>
                          </a:solidFill>
                          <a:effectLst/>
                          <a:latin typeface="Calibri" panose="020F0502020204030204" pitchFamily="34" charset="0"/>
                        </a:rPr>
                        <a:t>11.73</a:t>
                      </a:r>
                    </a:p>
                  </a:txBody>
                  <a:tcPr marL="9268" marR="9268" marT="926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982392"/>
                  </a:ext>
                </a:extLst>
              </a:tr>
            </a:tbl>
          </a:graphicData>
        </a:graphic>
      </p:graphicFrame>
    </p:spTree>
    <p:extLst>
      <p:ext uri="{BB962C8B-B14F-4D97-AF65-F5344CB8AC3E}">
        <p14:creationId xmlns:p14="http://schemas.microsoft.com/office/powerpoint/2010/main" val="427317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Choosing the Best Model</a:t>
            </a:r>
            <a:endParaRPr lang="en-IN" sz="5400" dirty="0">
              <a:solidFill>
                <a:schemeClr val="bg1"/>
              </a:solidFill>
              <a:latin typeface="Lucida Sans" panose="020B0602030504020204" pitchFamily="34" charset="0"/>
            </a:endParaRPr>
          </a:p>
        </p:txBody>
      </p:sp>
      <p:sp>
        <p:nvSpPr>
          <p:cNvPr id="3" name="Freeform: Shape 2">
            <a:extLst>
              <a:ext uri="{FF2B5EF4-FFF2-40B4-BE49-F238E27FC236}">
                <a16:creationId xmlns:a16="http://schemas.microsoft.com/office/drawing/2014/main" id="{0CB28B19-5DC1-4C19-9443-A236BFB9C9AD}"/>
              </a:ext>
            </a:extLst>
          </p:cNvPr>
          <p:cNvSpPr/>
          <p:nvPr/>
        </p:nvSpPr>
        <p:spPr>
          <a:xfrm>
            <a:off x="609600" y="2012276"/>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Based on the Experimentation we choose Random Forest Model which had the lowest MAPE across considered product types</a:t>
            </a:r>
            <a:endParaRPr lang="en-IN" sz="3100" kern="1200" dirty="0"/>
          </a:p>
        </p:txBody>
      </p:sp>
      <p:sp>
        <p:nvSpPr>
          <p:cNvPr id="4" name="Freeform: Shape 3">
            <a:extLst>
              <a:ext uri="{FF2B5EF4-FFF2-40B4-BE49-F238E27FC236}">
                <a16:creationId xmlns:a16="http://schemas.microsoft.com/office/drawing/2014/main" id="{B288BEC6-6808-4C74-8CDB-1028E3BEE344}"/>
              </a:ext>
            </a:extLst>
          </p:cNvPr>
          <p:cNvSpPr/>
          <p:nvPr/>
        </p:nvSpPr>
        <p:spPr>
          <a:xfrm>
            <a:off x="609600" y="3958320"/>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Review Text ,Number of Photos, Number of Sentence, Percent Adjective were the features used.</a:t>
            </a:r>
            <a:endParaRPr lang="en-IN" sz="3100" kern="1200" dirty="0"/>
          </a:p>
        </p:txBody>
      </p:sp>
    </p:spTree>
    <p:extLst>
      <p:ext uri="{BB962C8B-B14F-4D97-AF65-F5344CB8AC3E}">
        <p14:creationId xmlns:p14="http://schemas.microsoft.com/office/powerpoint/2010/main" val="2531525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GUI – User Inputs Review File</a:t>
            </a:r>
            <a:endParaRPr lang="en-IN" sz="5400" dirty="0">
              <a:solidFill>
                <a:schemeClr val="bg1"/>
              </a:solidFill>
              <a:latin typeface="Lucida Sans" panose="020B0602030504020204" pitchFamily="34" charset="0"/>
            </a:endParaRPr>
          </a:p>
        </p:txBody>
      </p:sp>
      <p:pic>
        <p:nvPicPr>
          <p:cNvPr id="5" name="Picture 4">
            <a:extLst>
              <a:ext uri="{FF2B5EF4-FFF2-40B4-BE49-F238E27FC236}">
                <a16:creationId xmlns:a16="http://schemas.microsoft.com/office/drawing/2014/main" id="{CC287937-9D3C-462F-9802-7BFA573F319B}"/>
              </a:ext>
            </a:extLst>
          </p:cNvPr>
          <p:cNvPicPr/>
          <p:nvPr/>
        </p:nvPicPr>
        <p:blipFill>
          <a:blip r:embed="rId2"/>
          <a:stretch>
            <a:fillRect/>
          </a:stretch>
        </p:blipFill>
        <p:spPr>
          <a:xfrm>
            <a:off x="331828" y="1506048"/>
            <a:ext cx="5606612" cy="3922295"/>
          </a:xfrm>
          <a:prstGeom prst="rect">
            <a:avLst/>
          </a:prstGeom>
        </p:spPr>
      </p:pic>
      <p:pic>
        <p:nvPicPr>
          <p:cNvPr id="6" name="Picture 5">
            <a:extLst>
              <a:ext uri="{FF2B5EF4-FFF2-40B4-BE49-F238E27FC236}">
                <a16:creationId xmlns:a16="http://schemas.microsoft.com/office/drawing/2014/main" id="{11CC01B8-B096-491D-A14F-6BA01575ADDE}"/>
              </a:ext>
            </a:extLst>
          </p:cNvPr>
          <p:cNvPicPr/>
          <p:nvPr/>
        </p:nvPicPr>
        <p:blipFill rotWithShape="1">
          <a:blip r:embed="rId3"/>
          <a:srcRect r="14738"/>
          <a:stretch/>
        </p:blipFill>
        <p:spPr>
          <a:xfrm>
            <a:off x="331827" y="5676537"/>
            <a:ext cx="5606612" cy="1005458"/>
          </a:xfrm>
          <a:prstGeom prst="rect">
            <a:avLst/>
          </a:prstGeom>
          <a:ln>
            <a:solidFill>
              <a:schemeClr val="tx1"/>
            </a:solidFill>
          </a:ln>
        </p:spPr>
      </p:pic>
      <p:sp>
        <p:nvSpPr>
          <p:cNvPr id="8" name="Freeform: Shape 7">
            <a:extLst>
              <a:ext uri="{FF2B5EF4-FFF2-40B4-BE49-F238E27FC236}">
                <a16:creationId xmlns:a16="http://schemas.microsoft.com/office/drawing/2014/main" id="{0F162F91-88E4-4F36-BBA1-9B41278BB1E7}"/>
              </a:ext>
            </a:extLst>
          </p:cNvPr>
          <p:cNvSpPr/>
          <p:nvPr/>
        </p:nvSpPr>
        <p:spPr>
          <a:xfrm>
            <a:off x="6427733" y="4443358"/>
            <a:ext cx="5486400" cy="984985"/>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User has to run the UI-Path Process and save the reviews to excel file to get the ranking of the reviews. </a:t>
            </a:r>
            <a:endParaRPr lang="en-IN" sz="2000" kern="1200" dirty="0"/>
          </a:p>
        </p:txBody>
      </p:sp>
      <p:sp>
        <p:nvSpPr>
          <p:cNvPr id="9" name="Freeform: Shape 8">
            <a:extLst>
              <a:ext uri="{FF2B5EF4-FFF2-40B4-BE49-F238E27FC236}">
                <a16:creationId xmlns:a16="http://schemas.microsoft.com/office/drawing/2014/main" id="{E0813F82-28E3-4B58-AF09-960F60897605}"/>
              </a:ext>
            </a:extLst>
          </p:cNvPr>
          <p:cNvSpPr/>
          <p:nvPr/>
        </p:nvSpPr>
        <p:spPr>
          <a:xfrm>
            <a:off x="6427733" y="5660206"/>
            <a:ext cx="5486400" cy="623770"/>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dirty="0"/>
              <a:t>User has to follow the naming convention and order of the features passed.</a:t>
            </a:r>
            <a:endParaRPr lang="en-IN" sz="2000" kern="1200" dirty="0"/>
          </a:p>
        </p:txBody>
      </p:sp>
      <p:sp>
        <p:nvSpPr>
          <p:cNvPr id="10" name="Freeform: Shape 9">
            <a:extLst>
              <a:ext uri="{FF2B5EF4-FFF2-40B4-BE49-F238E27FC236}">
                <a16:creationId xmlns:a16="http://schemas.microsoft.com/office/drawing/2014/main" id="{ED8EFA84-536A-4933-8647-ECF13AC8B0CD}"/>
              </a:ext>
            </a:extLst>
          </p:cNvPr>
          <p:cNvSpPr/>
          <p:nvPr/>
        </p:nvSpPr>
        <p:spPr>
          <a:xfrm>
            <a:off x="6427733" y="2199147"/>
            <a:ext cx="5486400"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Simple to use front end for review ranking.</a:t>
            </a:r>
            <a:endParaRPr lang="en-IN" sz="2000" kern="1200" dirty="0"/>
          </a:p>
        </p:txBody>
      </p:sp>
      <p:sp>
        <p:nvSpPr>
          <p:cNvPr id="11" name="Freeform: Shape 10">
            <a:extLst>
              <a:ext uri="{FF2B5EF4-FFF2-40B4-BE49-F238E27FC236}">
                <a16:creationId xmlns:a16="http://schemas.microsoft.com/office/drawing/2014/main" id="{CAC8D0A3-2207-4CF8-B915-CC3FC1A7700F}"/>
              </a:ext>
            </a:extLst>
          </p:cNvPr>
          <p:cNvSpPr/>
          <p:nvPr/>
        </p:nvSpPr>
        <p:spPr>
          <a:xfrm>
            <a:off x="6427733" y="3000734"/>
            <a:ext cx="5486400" cy="5062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dirty="0"/>
              <a:t>Level of abstraction provided to the user.</a:t>
            </a:r>
            <a:endParaRPr lang="en-IN" sz="2000" kern="1200" dirty="0"/>
          </a:p>
        </p:txBody>
      </p:sp>
      <p:sp>
        <p:nvSpPr>
          <p:cNvPr id="12" name="Freeform: Shape 11">
            <a:extLst>
              <a:ext uri="{FF2B5EF4-FFF2-40B4-BE49-F238E27FC236}">
                <a16:creationId xmlns:a16="http://schemas.microsoft.com/office/drawing/2014/main" id="{7E571939-85AB-4154-A6AA-4BED0F75870A}"/>
              </a:ext>
            </a:extLst>
          </p:cNvPr>
          <p:cNvSpPr/>
          <p:nvPr/>
        </p:nvSpPr>
        <p:spPr>
          <a:xfrm>
            <a:off x="6270171" y="1517893"/>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Advantages</a:t>
            </a:r>
            <a:endParaRPr lang="en-IN" sz="2800" b="1" kern="1200" dirty="0"/>
          </a:p>
        </p:txBody>
      </p:sp>
      <p:sp>
        <p:nvSpPr>
          <p:cNvPr id="13" name="Freeform: Shape 12">
            <a:extLst>
              <a:ext uri="{FF2B5EF4-FFF2-40B4-BE49-F238E27FC236}">
                <a16:creationId xmlns:a16="http://schemas.microsoft.com/office/drawing/2014/main" id="{53C677C5-E0FC-4B04-ADF4-BE82BEB5B87C}"/>
              </a:ext>
            </a:extLst>
          </p:cNvPr>
          <p:cNvSpPr/>
          <p:nvPr/>
        </p:nvSpPr>
        <p:spPr>
          <a:xfrm>
            <a:off x="6270171" y="3744992"/>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Limitations</a:t>
            </a:r>
            <a:endParaRPr lang="en-IN" sz="2800" b="1" kern="1200" dirty="0"/>
          </a:p>
        </p:txBody>
      </p:sp>
    </p:spTree>
    <p:extLst>
      <p:ext uri="{BB962C8B-B14F-4D97-AF65-F5344CB8AC3E}">
        <p14:creationId xmlns:p14="http://schemas.microsoft.com/office/powerpoint/2010/main" val="2175704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GUI – User Provides Product URL</a:t>
            </a:r>
            <a:endParaRPr lang="en-IN" sz="5400" dirty="0">
              <a:solidFill>
                <a:schemeClr val="bg1"/>
              </a:solidFill>
              <a:latin typeface="Lucida Sans" panose="020B0602030504020204" pitchFamily="34" charset="0"/>
            </a:endParaRPr>
          </a:p>
        </p:txBody>
      </p:sp>
      <p:pic>
        <p:nvPicPr>
          <p:cNvPr id="3" name="Picture 2">
            <a:extLst>
              <a:ext uri="{FF2B5EF4-FFF2-40B4-BE49-F238E27FC236}">
                <a16:creationId xmlns:a16="http://schemas.microsoft.com/office/drawing/2014/main" id="{296F048A-096B-40BA-9EF9-535DE619ECC0}"/>
              </a:ext>
            </a:extLst>
          </p:cNvPr>
          <p:cNvPicPr/>
          <p:nvPr/>
        </p:nvPicPr>
        <p:blipFill>
          <a:blip r:embed="rId2"/>
          <a:stretch>
            <a:fillRect/>
          </a:stretch>
        </p:blipFill>
        <p:spPr>
          <a:xfrm>
            <a:off x="331827" y="1528013"/>
            <a:ext cx="5606612" cy="3919921"/>
          </a:xfrm>
          <a:prstGeom prst="rect">
            <a:avLst/>
          </a:prstGeom>
          <a:ln>
            <a:solidFill>
              <a:schemeClr val="tx1"/>
            </a:solidFill>
          </a:ln>
        </p:spPr>
      </p:pic>
      <p:pic>
        <p:nvPicPr>
          <p:cNvPr id="4" name="Picture 3">
            <a:extLst>
              <a:ext uri="{FF2B5EF4-FFF2-40B4-BE49-F238E27FC236}">
                <a16:creationId xmlns:a16="http://schemas.microsoft.com/office/drawing/2014/main" id="{C42A9DB7-B577-46F9-AE42-F96A00CC7542}"/>
              </a:ext>
            </a:extLst>
          </p:cNvPr>
          <p:cNvPicPr/>
          <p:nvPr/>
        </p:nvPicPr>
        <p:blipFill rotWithShape="1">
          <a:blip r:embed="rId3"/>
          <a:srcRect r="14738"/>
          <a:stretch/>
        </p:blipFill>
        <p:spPr>
          <a:xfrm>
            <a:off x="331827" y="5676537"/>
            <a:ext cx="5606612" cy="1005458"/>
          </a:xfrm>
          <a:prstGeom prst="rect">
            <a:avLst/>
          </a:prstGeom>
          <a:ln>
            <a:solidFill>
              <a:schemeClr val="tx1"/>
            </a:solidFill>
          </a:ln>
        </p:spPr>
      </p:pic>
      <p:sp>
        <p:nvSpPr>
          <p:cNvPr id="11" name="Freeform: Shape 10">
            <a:extLst>
              <a:ext uri="{FF2B5EF4-FFF2-40B4-BE49-F238E27FC236}">
                <a16:creationId xmlns:a16="http://schemas.microsoft.com/office/drawing/2014/main" id="{B1F1A733-6313-4215-B28E-CC2D0E1292F3}"/>
              </a:ext>
            </a:extLst>
          </p:cNvPr>
          <p:cNvSpPr/>
          <p:nvPr/>
        </p:nvSpPr>
        <p:spPr>
          <a:xfrm>
            <a:off x="6427733" y="5510894"/>
            <a:ext cx="5486400" cy="727146"/>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Have to install application to get the ranked positive and negative reviews.</a:t>
            </a:r>
            <a:endParaRPr lang="en-IN" sz="2000" kern="1200" dirty="0"/>
          </a:p>
        </p:txBody>
      </p:sp>
      <p:sp>
        <p:nvSpPr>
          <p:cNvPr id="12" name="Freeform: Shape 11">
            <a:extLst>
              <a:ext uri="{FF2B5EF4-FFF2-40B4-BE49-F238E27FC236}">
                <a16:creationId xmlns:a16="http://schemas.microsoft.com/office/drawing/2014/main" id="{37EDB878-C92A-4750-8605-1AD3701B6B2F}"/>
              </a:ext>
            </a:extLst>
          </p:cNvPr>
          <p:cNvSpPr/>
          <p:nvPr/>
        </p:nvSpPr>
        <p:spPr>
          <a:xfrm>
            <a:off x="6427733" y="4674153"/>
            <a:ext cx="5486400" cy="623770"/>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Time to get the results is high</a:t>
            </a:r>
            <a:endParaRPr lang="en-IN" sz="2000" kern="1200" dirty="0"/>
          </a:p>
        </p:txBody>
      </p:sp>
      <p:sp>
        <p:nvSpPr>
          <p:cNvPr id="13" name="Freeform: Shape 12">
            <a:extLst>
              <a:ext uri="{FF2B5EF4-FFF2-40B4-BE49-F238E27FC236}">
                <a16:creationId xmlns:a16="http://schemas.microsoft.com/office/drawing/2014/main" id="{7A3E6E44-7FC9-4F57-A77C-0E69E4CE0CB6}"/>
              </a:ext>
            </a:extLst>
          </p:cNvPr>
          <p:cNvSpPr/>
          <p:nvPr/>
        </p:nvSpPr>
        <p:spPr>
          <a:xfrm>
            <a:off x="6427733" y="2199146"/>
            <a:ext cx="5486400" cy="56360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Takes care of review extraction and processing. </a:t>
            </a:r>
            <a:endParaRPr lang="en-IN" sz="2000" kern="1200" dirty="0"/>
          </a:p>
        </p:txBody>
      </p:sp>
      <p:sp>
        <p:nvSpPr>
          <p:cNvPr id="14" name="Freeform: Shape 13">
            <a:extLst>
              <a:ext uri="{FF2B5EF4-FFF2-40B4-BE49-F238E27FC236}">
                <a16:creationId xmlns:a16="http://schemas.microsoft.com/office/drawing/2014/main" id="{669284A1-D7DF-4328-9804-503EABBEF826}"/>
              </a:ext>
            </a:extLst>
          </p:cNvPr>
          <p:cNvSpPr/>
          <p:nvPr/>
        </p:nvSpPr>
        <p:spPr>
          <a:xfrm>
            <a:off x="6427733" y="3057222"/>
            <a:ext cx="5486400" cy="5062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dirty="0"/>
              <a:t>User manual task  greatly reduced</a:t>
            </a:r>
            <a:endParaRPr lang="en-IN" sz="2000" kern="1200" dirty="0"/>
          </a:p>
        </p:txBody>
      </p:sp>
      <p:sp>
        <p:nvSpPr>
          <p:cNvPr id="15" name="Freeform: Shape 14">
            <a:extLst>
              <a:ext uri="{FF2B5EF4-FFF2-40B4-BE49-F238E27FC236}">
                <a16:creationId xmlns:a16="http://schemas.microsoft.com/office/drawing/2014/main" id="{5A4424A2-5EA2-48C1-8044-2C37B58941A4}"/>
              </a:ext>
            </a:extLst>
          </p:cNvPr>
          <p:cNvSpPr/>
          <p:nvPr/>
        </p:nvSpPr>
        <p:spPr>
          <a:xfrm>
            <a:off x="6270171" y="1517893"/>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Advantages</a:t>
            </a:r>
            <a:endParaRPr lang="en-IN" sz="2800" b="1" kern="1200" dirty="0"/>
          </a:p>
        </p:txBody>
      </p:sp>
      <p:sp>
        <p:nvSpPr>
          <p:cNvPr id="16" name="Freeform: Shape 15">
            <a:extLst>
              <a:ext uri="{FF2B5EF4-FFF2-40B4-BE49-F238E27FC236}">
                <a16:creationId xmlns:a16="http://schemas.microsoft.com/office/drawing/2014/main" id="{2B548189-1E3D-406D-AFE0-83C43B21D003}"/>
              </a:ext>
            </a:extLst>
          </p:cNvPr>
          <p:cNvSpPr/>
          <p:nvPr/>
        </p:nvSpPr>
        <p:spPr>
          <a:xfrm>
            <a:off x="6270171" y="4110545"/>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Limitations</a:t>
            </a:r>
            <a:endParaRPr lang="en-IN" sz="2800" b="1" kern="1200" dirty="0"/>
          </a:p>
        </p:txBody>
      </p:sp>
    </p:spTree>
    <p:extLst>
      <p:ext uri="{BB962C8B-B14F-4D97-AF65-F5344CB8AC3E}">
        <p14:creationId xmlns:p14="http://schemas.microsoft.com/office/powerpoint/2010/main" val="1491659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F7A274-7A71-40F6-82B1-818823B44993}"/>
              </a:ext>
            </a:extLst>
          </p:cNvPr>
          <p:cNvPicPr>
            <a:picLocks noChangeAspect="1"/>
          </p:cNvPicPr>
          <p:nvPr/>
        </p:nvPicPr>
        <p:blipFill rotWithShape="1">
          <a:blip r:embed="rId2">
            <a:extLst>
              <a:ext uri="{28A0092B-C50C-407E-A947-70E740481C1C}">
                <a14:useLocalDpi xmlns:a14="http://schemas.microsoft.com/office/drawing/2010/main" val="0"/>
              </a:ext>
            </a:extLst>
          </a:blip>
          <a:srcRect t="5754"/>
          <a:stretch/>
        </p:blipFill>
        <p:spPr>
          <a:xfrm>
            <a:off x="366687" y="2210610"/>
            <a:ext cx="5729313" cy="3469733"/>
          </a:xfrm>
          <a:prstGeom prst="rect">
            <a:avLst/>
          </a:prstGeom>
          <a:ln>
            <a:solidFill>
              <a:schemeClr val="tx1"/>
            </a:solidFill>
          </a:ln>
        </p:spPr>
      </p:pic>
      <p:pic>
        <p:nvPicPr>
          <p:cNvPr id="4" name="Picture 3">
            <a:extLst>
              <a:ext uri="{FF2B5EF4-FFF2-40B4-BE49-F238E27FC236}">
                <a16:creationId xmlns:a16="http://schemas.microsoft.com/office/drawing/2014/main" id="{4AB2E637-2E42-4068-A64F-0A0F017B1632}"/>
              </a:ext>
            </a:extLst>
          </p:cNvPr>
          <p:cNvPicPr>
            <a:picLocks noChangeAspect="1"/>
          </p:cNvPicPr>
          <p:nvPr/>
        </p:nvPicPr>
        <p:blipFill rotWithShape="1">
          <a:blip r:embed="rId3"/>
          <a:srcRect t="1225" b="10582"/>
          <a:stretch/>
        </p:blipFill>
        <p:spPr>
          <a:xfrm>
            <a:off x="366687" y="2210610"/>
            <a:ext cx="5729313" cy="3469732"/>
          </a:xfrm>
          <a:prstGeom prst="rect">
            <a:avLst/>
          </a:prstGeom>
          <a:ln>
            <a:solidFill>
              <a:schemeClr val="tx1"/>
            </a:solidFill>
          </a:ln>
        </p:spPr>
      </p:pic>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Creating a Flask Application</a:t>
            </a:r>
            <a:endParaRPr lang="en-IN" sz="5400" dirty="0">
              <a:solidFill>
                <a:schemeClr val="bg1"/>
              </a:solidFill>
              <a:latin typeface="Lucida Sans" panose="020B0602030504020204" pitchFamily="34" charset="0"/>
            </a:endParaRPr>
          </a:p>
        </p:txBody>
      </p:sp>
      <p:sp>
        <p:nvSpPr>
          <p:cNvPr id="6" name="TextBox 5">
            <a:extLst>
              <a:ext uri="{FF2B5EF4-FFF2-40B4-BE49-F238E27FC236}">
                <a16:creationId xmlns:a16="http://schemas.microsoft.com/office/drawing/2014/main" id="{D364BF82-F7F2-4E3A-ACB6-BBFD174F9FE6}"/>
              </a:ext>
            </a:extLst>
          </p:cNvPr>
          <p:cNvSpPr txBox="1"/>
          <p:nvPr/>
        </p:nvSpPr>
        <p:spPr>
          <a:xfrm>
            <a:off x="1600576" y="3711930"/>
            <a:ext cx="3058511" cy="378316"/>
          </a:xfrm>
          <a:prstGeom prst="rect">
            <a:avLst/>
          </a:prstGeom>
          <a:noFill/>
          <a:ln>
            <a:noFill/>
          </a:ln>
        </p:spPr>
        <p:txBody>
          <a:bodyPr wrap="square" rtlCol="0">
            <a:spAutoFit/>
          </a:bodyPr>
          <a:lstStyle/>
          <a:p>
            <a:r>
              <a:rPr lang="en-US" b="1" dirty="0">
                <a:solidFill>
                  <a:srgbClr val="FF0000"/>
                </a:solidFill>
              </a:rPr>
              <a:t>User Enters the Product URL</a:t>
            </a:r>
            <a:endParaRPr lang="en-IN" b="1" dirty="0">
              <a:solidFill>
                <a:srgbClr val="FF0000"/>
              </a:solidFill>
            </a:endParaRPr>
          </a:p>
        </p:txBody>
      </p:sp>
      <p:sp>
        <p:nvSpPr>
          <p:cNvPr id="14" name="Freeform: Shape 13">
            <a:extLst>
              <a:ext uri="{FF2B5EF4-FFF2-40B4-BE49-F238E27FC236}">
                <a16:creationId xmlns:a16="http://schemas.microsoft.com/office/drawing/2014/main" id="{BBC77D77-ACF3-4042-8BDF-8911F841BECF}"/>
              </a:ext>
            </a:extLst>
          </p:cNvPr>
          <p:cNvSpPr/>
          <p:nvPr/>
        </p:nvSpPr>
        <p:spPr>
          <a:xfrm>
            <a:off x="6427733" y="4443358"/>
            <a:ext cx="5486400" cy="727146"/>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User has to copy and paste </a:t>
            </a:r>
            <a:r>
              <a:rPr lang="en-US" sz="2000" kern="1200"/>
              <a:t>the </a:t>
            </a:r>
            <a:r>
              <a:rPr lang="en-US" sz="2000"/>
              <a:t>product URL</a:t>
            </a:r>
            <a:r>
              <a:rPr lang="en-US" sz="2000" kern="1200"/>
              <a:t> </a:t>
            </a:r>
            <a:r>
              <a:rPr lang="en-US" sz="2000" kern="1200" dirty="0"/>
              <a:t>into the website</a:t>
            </a:r>
            <a:endParaRPr lang="en-IN" sz="2000" kern="1200" dirty="0"/>
          </a:p>
        </p:txBody>
      </p:sp>
      <p:sp>
        <p:nvSpPr>
          <p:cNvPr id="15" name="Freeform: Shape 14">
            <a:extLst>
              <a:ext uri="{FF2B5EF4-FFF2-40B4-BE49-F238E27FC236}">
                <a16:creationId xmlns:a16="http://schemas.microsoft.com/office/drawing/2014/main" id="{143DEB42-8A8E-46A8-885E-B90DFCE48A69}"/>
              </a:ext>
            </a:extLst>
          </p:cNvPr>
          <p:cNvSpPr/>
          <p:nvPr/>
        </p:nvSpPr>
        <p:spPr>
          <a:xfrm>
            <a:off x="6427733" y="5379703"/>
            <a:ext cx="5486400" cy="727145"/>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Ranking is based on 4 pages of the scraped reviews. </a:t>
            </a:r>
            <a:endParaRPr lang="en-IN" sz="2000" kern="1200" dirty="0"/>
          </a:p>
        </p:txBody>
      </p:sp>
      <p:sp>
        <p:nvSpPr>
          <p:cNvPr id="16" name="Freeform: Shape 15">
            <a:extLst>
              <a:ext uri="{FF2B5EF4-FFF2-40B4-BE49-F238E27FC236}">
                <a16:creationId xmlns:a16="http://schemas.microsoft.com/office/drawing/2014/main" id="{18744373-8076-4600-91B8-5428FBF5D783}"/>
              </a:ext>
            </a:extLst>
          </p:cNvPr>
          <p:cNvSpPr/>
          <p:nvPr/>
        </p:nvSpPr>
        <p:spPr>
          <a:xfrm>
            <a:off x="6427733" y="2199147"/>
            <a:ext cx="5486400"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Hosted application needs no installation.</a:t>
            </a:r>
            <a:endParaRPr lang="en-IN" sz="2000" kern="1200" dirty="0"/>
          </a:p>
        </p:txBody>
      </p:sp>
      <p:sp>
        <p:nvSpPr>
          <p:cNvPr id="17" name="Freeform: Shape 16">
            <a:extLst>
              <a:ext uri="{FF2B5EF4-FFF2-40B4-BE49-F238E27FC236}">
                <a16:creationId xmlns:a16="http://schemas.microsoft.com/office/drawing/2014/main" id="{41E387F4-088C-4C8B-965F-37E1052A8E37}"/>
              </a:ext>
            </a:extLst>
          </p:cNvPr>
          <p:cNvSpPr/>
          <p:nvPr/>
        </p:nvSpPr>
        <p:spPr>
          <a:xfrm>
            <a:off x="6427733" y="3000734"/>
            <a:ext cx="5486400" cy="5062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On the go results with just a click of a button.</a:t>
            </a:r>
            <a:endParaRPr lang="en-IN" sz="2000" kern="1200" dirty="0"/>
          </a:p>
        </p:txBody>
      </p:sp>
      <p:sp>
        <p:nvSpPr>
          <p:cNvPr id="18" name="Freeform: Shape 17">
            <a:extLst>
              <a:ext uri="{FF2B5EF4-FFF2-40B4-BE49-F238E27FC236}">
                <a16:creationId xmlns:a16="http://schemas.microsoft.com/office/drawing/2014/main" id="{B62E57A5-43A1-4538-A954-07662D1DD928}"/>
              </a:ext>
            </a:extLst>
          </p:cNvPr>
          <p:cNvSpPr/>
          <p:nvPr/>
        </p:nvSpPr>
        <p:spPr>
          <a:xfrm>
            <a:off x="6270171" y="1517893"/>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Advantages</a:t>
            </a:r>
            <a:endParaRPr lang="en-IN" sz="2800" b="1" kern="1200" dirty="0"/>
          </a:p>
        </p:txBody>
      </p:sp>
      <p:sp>
        <p:nvSpPr>
          <p:cNvPr id="19" name="Freeform: Shape 18">
            <a:extLst>
              <a:ext uri="{FF2B5EF4-FFF2-40B4-BE49-F238E27FC236}">
                <a16:creationId xmlns:a16="http://schemas.microsoft.com/office/drawing/2014/main" id="{A8C3F997-380F-4513-81AC-2A51D54B0457}"/>
              </a:ext>
            </a:extLst>
          </p:cNvPr>
          <p:cNvSpPr/>
          <p:nvPr/>
        </p:nvSpPr>
        <p:spPr>
          <a:xfrm>
            <a:off x="6270171" y="3744992"/>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Limitations</a:t>
            </a:r>
            <a:endParaRPr lang="en-IN" sz="2800" b="1" kern="1200" dirty="0"/>
          </a:p>
        </p:txBody>
      </p:sp>
      <p:sp>
        <p:nvSpPr>
          <p:cNvPr id="21" name="Rectangle 20">
            <a:extLst>
              <a:ext uri="{FF2B5EF4-FFF2-40B4-BE49-F238E27FC236}">
                <a16:creationId xmlns:a16="http://schemas.microsoft.com/office/drawing/2014/main" id="{6070CE1D-2A0E-4E94-ABC3-302474E708B7}"/>
              </a:ext>
            </a:extLst>
          </p:cNvPr>
          <p:cNvSpPr/>
          <p:nvPr/>
        </p:nvSpPr>
        <p:spPr>
          <a:xfrm>
            <a:off x="1286034" y="6003474"/>
            <a:ext cx="3890617" cy="369332"/>
          </a:xfrm>
          <a:prstGeom prst="rect">
            <a:avLst/>
          </a:prstGeom>
        </p:spPr>
        <p:txBody>
          <a:bodyPr wrap="none">
            <a:spAutoFit/>
          </a:bodyPr>
          <a:lstStyle/>
          <a:p>
            <a:r>
              <a:rPr lang="en-IN" dirty="0">
                <a:hlinkClick r:id="rId4"/>
              </a:rPr>
              <a:t>https://reviews-ranker.herokuapp.com/</a:t>
            </a:r>
            <a:endParaRPr lang="en-IN" dirty="0"/>
          </a:p>
        </p:txBody>
      </p:sp>
    </p:spTree>
    <p:extLst>
      <p:ext uri="{BB962C8B-B14F-4D97-AF65-F5344CB8AC3E}">
        <p14:creationId xmlns:p14="http://schemas.microsoft.com/office/powerpoint/2010/main" val="476735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500"/>
                                  </p:stCondLst>
                                  <p:iterate type="wd">
                                    <p:tmAbs val="500"/>
                                  </p:iterate>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2" presetClass="entr" presetSubtype="4"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animBg="1"/>
      <p:bldP spid="15" grpId="0" animBg="1"/>
      <p:bldP spid="16" grpId="0" animBg="1"/>
      <p:bldP spid="17" grpId="0" animBg="1"/>
      <p:bldP spid="18" grpId="0" animBg="1"/>
      <p:bldP spid="19"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anchor="ctr">
            <a:normAutofit/>
          </a:bodyPr>
          <a:lstStyle/>
          <a:p>
            <a:pPr algn="l"/>
            <a:r>
              <a:rPr lang="en-US" sz="5400" dirty="0">
                <a:solidFill>
                  <a:schemeClr val="bg1"/>
                </a:solidFill>
                <a:latin typeface="Lucida Sans" panose="020B0602030504020204" pitchFamily="34" charset="0"/>
              </a:rPr>
              <a:t>Deployment</a:t>
            </a:r>
            <a:endParaRPr lang="en-IN" sz="5400" dirty="0">
              <a:solidFill>
                <a:schemeClr val="bg1"/>
              </a:solidFill>
              <a:latin typeface="Lucida Sans" panose="020B0602030504020204" pitchFamily="34" charset="0"/>
            </a:endParaRPr>
          </a:p>
        </p:txBody>
      </p:sp>
      <p:pic>
        <p:nvPicPr>
          <p:cNvPr id="5" name="Picture 4">
            <a:extLst>
              <a:ext uri="{FF2B5EF4-FFF2-40B4-BE49-F238E27FC236}">
                <a16:creationId xmlns:a16="http://schemas.microsoft.com/office/drawing/2014/main" id="{773A198C-8B24-49BF-B366-21CF3DA9BD45}"/>
              </a:ext>
            </a:extLst>
          </p:cNvPr>
          <p:cNvPicPr>
            <a:picLocks noChangeAspect="1"/>
          </p:cNvPicPr>
          <p:nvPr/>
        </p:nvPicPr>
        <p:blipFill rotWithShape="1">
          <a:blip r:embed="rId3">
            <a:extLst>
              <a:ext uri="{28A0092B-C50C-407E-A947-70E740481C1C}">
                <a14:useLocalDpi xmlns:a14="http://schemas.microsoft.com/office/drawing/2010/main" val="0"/>
              </a:ext>
            </a:extLst>
          </a:blip>
          <a:srcRect t="5754"/>
          <a:stretch/>
        </p:blipFill>
        <p:spPr>
          <a:xfrm>
            <a:off x="204951" y="2003228"/>
            <a:ext cx="6079735" cy="3681952"/>
          </a:xfrm>
          <a:prstGeom prst="rect">
            <a:avLst/>
          </a:prstGeom>
          <a:ln>
            <a:solidFill>
              <a:schemeClr val="tx1"/>
            </a:solidFill>
          </a:ln>
        </p:spPr>
      </p:pic>
      <p:sp>
        <p:nvSpPr>
          <p:cNvPr id="7" name="Freeform: Shape 6">
            <a:extLst>
              <a:ext uri="{FF2B5EF4-FFF2-40B4-BE49-F238E27FC236}">
                <a16:creationId xmlns:a16="http://schemas.microsoft.com/office/drawing/2014/main" id="{71F98631-063F-4064-B4FE-CA33C4AA2669}"/>
              </a:ext>
            </a:extLst>
          </p:cNvPr>
          <p:cNvSpPr/>
          <p:nvPr/>
        </p:nvSpPr>
        <p:spPr>
          <a:xfrm>
            <a:off x="6427733" y="4443358"/>
            <a:ext cx="5486400" cy="727146"/>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Currently can process only </a:t>
            </a:r>
            <a:r>
              <a:rPr lang="en-US" sz="2000" dirty="0"/>
              <a:t>F</a:t>
            </a:r>
            <a:r>
              <a:rPr lang="en-US" sz="2000" kern="1200" dirty="0"/>
              <a:t>lipkart reviews</a:t>
            </a:r>
            <a:endParaRPr lang="en-IN" sz="2000" kern="1200" dirty="0"/>
          </a:p>
        </p:txBody>
      </p:sp>
      <p:sp>
        <p:nvSpPr>
          <p:cNvPr id="8" name="Freeform: Shape 7">
            <a:extLst>
              <a:ext uri="{FF2B5EF4-FFF2-40B4-BE49-F238E27FC236}">
                <a16:creationId xmlns:a16="http://schemas.microsoft.com/office/drawing/2014/main" id="{46EFFFA1-B348-4AA2-9BF7-ABC8F78BC78E}"/>
              </a:ext>
            </a:extLst>
          </p:cNvPr>
          <p:cNvSpPr/>
          <p:nvPr/>
        </p:nvSpPr>
        <p:spPr>
          <a:xfrm>
            <a:off x="6427733" y="5379703"/>
            <a:ext cx="5486400" cy="727145"/>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Reliability of the server being online is low</a:t>
            </a:r>
            <a:endParaRPr lang="en-IN" sz="2000" kern="1200" dirty="0"/>
          </a:p>
        </p:txBody>
      </p:sp>
      <p:sp>
        <p:nvSpPr>
          <p:cNvPr id="9" name="Freeform: Shape 8">
            <a:extLst>
              <a:ext uri="{FF2B5EF4-FFF2-40B4-BE49-F238E27FC236}">
                <a16:creationId xmlns:a16="http://schemas.microsoft.com/office/drawing/2014/main" id="{D9EEEE33-ABEC-41F2-9C08-52703F4DAA77}"/>
              </a:ext>
            </a:extLst>
          </p:cNvPr>
          <p:cNvSpPr/>
          <p:nvPr/>
        </p:nvSpPr>
        <p:spPr>
          <a:xfrm>
            <a:off x="6427733" y="2199146"/>
            <a:ext cx="5486400" cy="66682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kern="1200" dirty="0"/>
              <a:t>Can be open sourced since its deployed on Heroku.</a:t>
            </a:r>
            <a:endParaRPr lang="en-IN" sz="2000" kern="1200" dirty="0"/>
          </a:p>
        </p:txBody>
      </p:sp>
      <p:sp>
        <p:nvSpPr>
          <p:cNvPr id="10" name="Freeform: Shape 9">
            <a:extLst>
              <a:ext uri="{FF2B5EF4-FFF2-40B4-BE49-F238E27FC236}">
                <a16:creationId xmlns:a16="http://schemas.microsoft.com/office/drawing/2014/main" id="{FC29DBC4-BF28-4DDE-A4AF-C356BC19A970}"/>
              </a:ext>
            </a:extLst>
          </p:cNvPr>
          <p:cNvSpPr/>
          <p:nvPr/>
        </p:nvSpPr>
        <p:spPr>
          <a:xfrm>
            <a:off x="6427733" y="3000734"/>
            <a:ext cx="5486400" cy="609500"/>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2000" dirty="0"/>
              <a:t>Multiple users can access at the same time.</a:t>
            </a:r>
            <a:endParaRPr lang="en-IN" sz="2000" kern="1200" dirty="0"/>
          </a:p>
        </p:txBody>
      </p:sp>
      <p:sp>
        <p:nvSpPr>
          <p:cNvPr id="11" name="Freeform: Shape 10">
            <a:extLst>
              <a:ext uri="{FF2B5EF4-FFF2-40B4-BE49-F238E27FC236}">
                <a16:creationId xmlns:a16="http://schemas.microsoft.com/office/drawing/2014/main" id="{7E0F956F-523D-4B4C-84D3-716C69A71D0B}"/>
              </a:ext>
            </a:extLst>
          </p:cNvPr>
          <p:cNvSpPr/>
          <p:nvPr/>
        </p:nvSpPr>
        <p:spPr>
          <a:xfrm>
            <a:off x="6270171" y="1517893"/>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Advantages</a:t>
            </a:r>
            <a:endParaRPr lang="en-IN" sz="2800" b="1" kern="1200" dirty="0"/>
          </a:p>
        </p:txBody>
      </p:sp>
      <p:sp>
        <p:nvSpPr>
          <p:cNvPr id="12" name="Freeform: Shape 11">
            <a:extLst>
              <a:ext uri="{FF2B5EF4-FFF2-40B4-BE49-F238E27FC236}">
                <a16:creationId xmlns:a16="http://schemas.microsoft.com/office/drawing/2014/main" id="{DB4F23B7-B1C0-4D1B-8D79-0256271E14B8}"/>
              </a:ext>
            </a:extLst>
          </p:cNvPr>
          <p:cNvSpPr/>
          <p:nvPr/>
        </p:nvSpPr>
        <p:spPr>
          <a:xfrm>
            <a:off x="6322926" y="3744992"/>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Limitations</a:t>
            </a:r>
            <a:endParaRPr lang="en-IN" sz="2800" b="1" kern="1200" dirty="0"/>
          </a:p>
        </p:txBody>
      </p:sp>
    </p:spTree>
    <p:extLst>
      <p:ext uri="{BB962C8B-B14F-4D97-AF65-F5344CB8AC3E}">
        <p14:creationId xmlns:p14="http://schemas.microsoft.com/office/powerpoint/2010/main" val="1320571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anchor="ctr">
            <a:normAutofit/>
          </a:bodyPr>
          <a:lstStyle/>
          <a:p>
            <a:pPr algn="l"/>
            <a:r>
              <a:rPr lang="en-US" sz="5400" dirty="0">
                <a:solidFill>
                  <a:schemeClr val="bg1"/>
                </a:solidFill>
                <a:latin typeface="Lucida Sans" panose="020B0602030504020204" pitchFamily="34" charset="0"/>
              </a:rPr>
              <a:t>Challenges/ Future Scope</a:t>
            </a:r>
            <a:endParaRPr lang="en-IN" sz="5400" dirty="0">
              <a:solidFill>
                <a:schemeClr val="bg1"/>
              </a:solidFill>
              <a:latin typeface="Lucida Sans" panose="020B0602030504020204" pitchFamily="34" charset="0"/>
            </a:endParaRPr>
          </a:p>
        </p:txBody>
      </p:sp>
      <p:sp>
        <p:nvSpPr>
          <p:cNvPr id="5" name="Freeform: Shape 4">
            <a:extLst>
              <a:ext uri="{FF2B5EF4-FFF2-40B4-BE49-F238E27FC236}">
                <a16:creationId xmlns:a16="http://schemas.microsoft.com/office/drawing/2014/main" id="{DCF7CF28-BDFE-49EC-B4EB-B38FCF63F9CE}"/>
              </a:ext>
            </a:extLst>
          </p:cNvPr>
          <p:cNvSpPr/>
          <p:nvPr/>
        </p:nvSpPr>
        <p:spPr>
          <a:xfrm>
            <a:off x="265043" y="1642196"/>
            <a:ext cx="11722006" cy="994500"/>
          </a:xfrm>
          <a:custGeom>
            <a:avLst/>
            <a:gdLst>
              <a:gd name="connsiteX0" fmla="*/ 0 w 11722006"/>
              <a:gd name="connsiteY0" fmla="*/ 165753 h 994500"/>
              <a:gd name="connsiteX1" fmla="*/ 165753 w 11722006"/>
              <a:gd name="connsiteY1" fmla="*/ 0 h 994500"/>
              <a:gd name="connsiteX2" fmla="*/ 11556253 w 11722006"/>
              <a:gd name="connsiteY2" fmla="*/ 0 h 994500"/>
              <a:gd name="connsiteX3" fmla="*/ 11722006 w 11722006"/>
              <a:gd name="connsiteY3" fmla="*/ 165753 h 994500"/>
              <a:gd name="connsiteX4" fmla="*/ 11722006 w 11722006"/>
              <a:gd name="connsiteY4" fmla="*/ 828747 h 994500"/>
              <a:gd name="connsiteX5" fmla="*/ 11556253 w 11722006"/>
              <a:gd name="connsiteY5" fmla="*/ 994500 h 994500"/>
              <a:gd name="connsiteX6" fmla="*/ 165753 w 11722006"/>
              <a:gd name="connsiteY6" fmla="*/ 994500 h 994500"/>
              <a:gd name="connsiteX7" fmla="*/ 0 w 11722006"/>
              <a:gd name="connsiteY7" fmla="*/ 828747 h 994500"/>
              <a:gd name="connsiteX8" fmla="*/ 0 w 11722006"/>
              <a:gd name="connsiteY8" fmla="*/ 165753 h 9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994500">
                <a:moveTo>
                  <a:pt x="0" y="165753"/>
                </a:moveTo>
                <a:cubicBezTo>
                  <a:pt x="0" y="74210"/>
                  <a:pt x="74210" y="0"/>
                  <a:pt x="165753" y="0"/>
                </a:cubicBezTo>
                <a:lnTo>
                  <a:pt x="11556253" y="0"/>
                </a:lnTo>
                <a:cubicBezTo>
                  <a:pt x="11647796" y="0"/>
                  <a:pt x="11722006" y="74210"/>
                  <a:pt x="11722006" y="165753"/>
                </a:cubicBezTo>
                <a:lnTo>
                  <a:pt x="11722006" y="828747"/>
                </a:lnTo>
                <a:cubicBezTo>
                  <a:pt x="11722006" y="920290"/>
                  <a:pt x="11647796" y="994500"/>
                  <a:pt x="11556253" y="994500"/>
                </a:cubicBezTo>
                <a:lnTo>
                  <a:pt x="165753" y="994500"/>
                </a:lnTo>
                <a:cubicBezTo>
                  <a:pt x="74210" y="994500"/>
                  <a:pt x="0" y="920290"/>
                  <a:pt x="0" y="828747"/>
                </a:cubicBezTo>
                <a:lnTo>
                  <a:pt x="0" y="16575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797" tIns="143797" rIns="143797" bIns="143797" numCol="1" spcCol="1270" anchor="ctr" anchorCtr="0">
            <a:noAutofit/>
          </a:bodyPr>
          <a:lstStyle/>
          <a:p>
            <a:pPr marL="0" lvl="0" indent="0" algn="l" defTabSz="1111250">
              <a:lnSpc>
                <a:spcPct val="90000"/>
              </a:lnSpc>
              <a:spcBef>
                <a:spcPct val="0"/>
              </a:spcBef>
              <a:spcAft>
                <a:spcPct val="35000"/>
              </a:spcAft>
              <a:buNone/>
            </a:pPr>
            <a:r>
              <a:rPr lang="en-US" sz="2500" kern="1200">
                <a:solidFill>
                  <a:sysClr val="windowText" lastClr="000000"/>
                </a:solidFill>
              </a:rPr>
              <a:t>The application is currently designed to work only for </a:t>
            </a:r>
            <a:r>
              <a:rPr lang="en-US" sz="2500" b="1" kern="1200">
                <a:solidFill>
                  <a:sysClr val="windowText" lastClr="000000"/>
                </a:solidFill>
              </a:rPr>
              <a:t>Flipkart</a:t>
            </a:r>
            <a:r>
              <a:rPr lang="en-US" sz="2500" kern="1200">
                <a:solidFill>
                  <a:sysClr val="windowText" lastClr="000000"/>
                </a:solidFill>
              </a:rPr>
              <a:t> but can be scaled up to other online ecommerce sites like Amazon, Paytm, etc. </a:t>
            </a:r>
            <a:endParaRPr lang="en-IN" sz="2500" kern="1200">
              <a:solidFill>
                <a:sysClr val="windowText" lastClr="000000"/>
              </a:solidFill>
            </a:endParaRPr>
          </a:p>
        </p:txBody>
      </p:sp>
      <p:sp>
        <p:nvSpPr>
          <p:cNvPr id="7" name="Freeform: Shape 6">
            <a:extLst>
              <a:ext uri="{FF2B5EF4-FFF2-40B4-BE49-F238E27FC236}">
                <a16:creationId xmlns:a16="http://schemas.microsoft.com/office/drawing/2014/main" id="{3E5077BC-9DE0-4304-9251-772195838C4C}"/>
              </a:ext>
            </a:extLst>
          </p:cNvPr>
          <p:cNvSpPr/>
          <p:nvPr/>
        </p:nvSpPr>
        <p:spPr>
          <a:xfrm>
            <a:off x="265043" y="2835482"/>
            <a:ext cx="11722006" cy="994500"/>
          </a:xfrm>
          <a:custGeom>
            <a:avLst/>
            <a:gdLst>
              <a:gd name="connsiteX0" fmla="*/ 0 w 11722006"/>
              <a:gd name="connsiteY0" fmla="*/ 165753 h 994500"/>
              <a:gd name="connsiteX1" fmla="*/ 165753 w 11722006"/>
              <a:gd name="connsiteY1" fmla="*/ 0 h 994500"/>
              <a:gd name="connsiteX2" fmla="*/ 11556253 w 11722006"/>
              <a:gd name="connsiteY2" fmla="*/ 0 h 994500"/>
              <a:gd name="connsiteX3" fmla="*/ 11722006 w 11722006"/>
              <a:gd name="connsiteY3" fmla="*/ 165753 h 994500"/>
              <a:gd name="connsiteX4" fmla="*/ 11722006 w 11722006"/>
              <a:gd name="connsiteY4" fmla="*/ 828747 h 994500"/>
              <a:gd name="connsiteX5" fmla="*/ 11556253 w 11722006"/>
              <a:gd name="connsiteY5" fmla="*/ 994500 h 994500"/>
              <a:gd name="connsiteX6" fmla="*/ 165753 w 11722006"/>
              <a:gd name="connsiteY6" fmla="*/ 994500 h 994500"/>
              <a:gd name="connsiteX7" fmla="*/ 0 w 11722006"/>
              <a:gd name="connsiteY7" fmla="*/ 828747 h 994500"/>
              <a:gd name="connsiteX8" fmla="*/ 0 w 11722006"/>
              <a:gd name="connsiteY8" fmla="*/ 165753 h 9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994500">
                <a:moveTo>
                  <a:pt x="0" y="165753"/>
                </a:moveTo>
                <a:cubicBezTo>
                  <a:pt x="0" y="74210"/>
                  <a:pt x="74210" y="0"/>
                  <a:pt x="165753" y="0"/>
                </a:cubicBezTo>
                <a:lnTo>
                  <a:pt x="11556253" y="0"/>
                </a:lnTo>
                <a:cubicBezTo>
                  <a:pt x="11647796" y="0"/>
                  <a:pt x="11722006" y="74210"/>
                  <a:pt x="11722006" y="165753"/>
                </a:cubicBezTo>
                <a:lnTo>
                  <a:pt x="11722006" y="828747"/>
                </a:lnTo>
                <a:cubicBezTo>
                  <a:pt x="11722006" y="920290"/>
                  <a:pt x="11647796" y="994500"/>
                  <a:pt x="11556253" y="994500"/>
                </a:cubicBezTo>
                <a:lnTo>
                  <a:pt x="165753" y="994500"/>
                </a:lnTo>
                <a:cubicBezTo>
                  <a:pt x="74210" y="994500"/>
                  <a:pt x="0" y="920290"/>
                  <a:pt x="0" y="828747"/>
                </a:cubicBezTo>
                <a:lnTo>
                  <a:pt x="0" y="16575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797" tIns="143797" rIns="143797" bIns="143797" numCol="1" spcCol="1270" anchor="ctr" anchorCtr="0">
            <a:noAutofit/>
          </a:bodyPr>
          <a:lstStyle/>
          <a:p>
            <a:pPr marL="0" lvl="0" indent="0" algn="l" defTabSz="1111250">
              <a:lnSpc>
                <a:spcPct val="90000"/>
              </a:lnSpc>
              <a:spcBef>
                <a:spcPct val="0"/>
              </a:spcBef>
              <a:spcAft>
                <a:spcPct val="35000"/>
              </a:spcAft>
              <a:buNone/>
            </a:pPr>
            <a:r>
              <a:rPr lang="en-US" sz="2500" kern="1200">
                <a:solidFill>
                  <a:sysClr val="windowText" lastClr="000000"/>
                </a:solidFill>
              </a:rPr>
              <a:t>Currently the application works for only one product at a time. It can be enhanced to work on multiple product and compare their reviews at the same time</a:t>
            </a:r>
            <a:endParaRPr lang="en-IN" sz="2500" kern="1200">
              <a:solidFill>
                <a:sysClr val="windowText" lastClr="000000"/>
              </a:solidFill>
            </a:endParaRPr>
          </a:p>
        </p:txBody>
      </p:sp>
      <p:sp>
        <p:nvSpPr>
          <p:cNvPr id="8" name="Freeform: Shape 7">
            <a:extLst>
              <a:ext uri="{FF2B5EF4-FFF2-40B4-BE49-F238E27FC236}">
                <a16:creationId xmlns:a16="http://schemas.microsoft.com/office/drawing/2014/main" id="{7129B914-E67D-4404-BF19-A5479CB72D19}"/>
              </a:ext>
            </a:extLst>
          </p:cNvPr>
          <p:cNvSpPr/>
          <p:nvPr/>
        </p:nvSpPr>
        <p:spPr>
          <a:xfrm>
            <a:off x="265043" y="3998086"/>
            <a:ext cx="11722006" cy="994500"/>
          </a:xfrm>
          <a:custGeom>
            <a:avLst/>
            <a:gdLst>
              <a:gd name="connsiteX0" fmla="*/ 0 w 11722006"/>
              <a:gd name="connsiteY0" fmla="*/ 165753 h 994500"/>
              <a:gd name="connsiteX1" fmla="*/ 165753 w 11722006"/>
              <a:gd name="connsiteY1" fmla="*/ 0 h 994500"/>
              <a:gd name="connsiteX2" fmla="*/ 11556253 w 11722006"/>
              <a:gd name="connsiteY2" fmla="*/ 0 h 994500"/>
              <a:gd name="connsiteX3" fmla="*/ 11722006 w 11722006"/>
              <a:gd name="connsiteY3" fmla="*/ 165753 h 994500"/>
              <a:gd name="connsiteX4" fmla="*/ 11722006 w 11722006"/>
              <a:gd name="connsiteY4" fmla="*/ 828747 h 994500"/>
              <a:gd name="connsiteX5" fmla="*/ 11556253 w 11722006"/>
              <a:gd name="connsiteY5" fmla="*/ 994500 h 994500"/>
              <a:gd name="connsiteX6" fmla="*/ 165753 w 11722006"/>
              <a:gd name="connsiteY6" fmla="*/ 994500 h 994500"/>
              <a:gd name="connsiteX7" fmla="*/ 0 w 11722006"/>
              <a:gd name="connsiteY7" fmla="*/ 828747 h 994500"/>
              <a:gd name="connsiteX8" fmla="*/ 0 w 11722006"/>
              <a:gd name="connsiteY8" fmla="*/ 165753 h 9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994500">
                <a:moveTo>
                  <a:pt x="0" y="165753"/>
                </a:moveTo>
                <a:cubicBezTo>
                  <a:pt x="0" y="74210"/>
                  <a:pt x="74210" y="0"/>
                  <a:pt x="165753" y="0"/>
                </a:cubicBezTo>
                <a:lnTo>
                  <a:pt x="11556253" y="0"/>
                </a:lnTo>
                <a:cubicBezTo>
                  <a:pt x="11647796" y="0"/>
                  <a:pt x="11722006" y="74210"/>
                  <a:pt x="11722006" y="165753"/>
                </a:cubicBezTo>
                <a:lnTo>
                  <a:pt x="11722006" y="828747"/>
                </a:lnTo>
                <a:cubicBezTo>
                  <a:pt x="11722006" y="920290"/>
                  <a:pt x="11647796" y="994500"/>
                  <a:pt x="11556253" y="994500"/>
                </a:cubicBezTo>
                <a:lnTo>
                  <a:pt x="165753" y="994500"/>
                </a:lnTo>
                <a:cubicBezTo>
                  <a:pt x="74210" y="994500"/>
                  <a:pt x="0" y="920290"/>
                  <a:pt x="0" y="828747"/>
                </a:cubicBezTo>
                <a:lnTo>
                  <a:pt x="0" y="16575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797" tIns="143797" rIns="143797" bIns="143797" numCol="1" spcCol="1270" anchor="ctr" anchorCtr="0">
            <a:noAutofit/>
          </a:bodyPr>
          <a:lstStyle/>
          <a:p>
            <a:pPr marL="0" lvl="0" indent="0" algn="l" defTabSz="1111250">
              <a:lnSpc>
                <a:spcPct val="90000"/>
              </a:lnSpc>
              <a:spcBef>
                <a:spcPct val="0"/>
              </a:spcBef>
              <a:spcAft>
                <a:spcPct val="35000"/>
              </a:spcAft>
              <a:buNone/>
            </a:pPr>
            <a:r>
              <a:rPr lang="en-US" sz="2500" kern="1200">
                <a:solidFill>
                  <a:sysClr val="windowText" lastClr="000000"/>
                </a:solidFill>
              </a:rPr>
              <a:t>Currently Review Ranker is available as a software(.exe) and a website. The application can be converted in plugins (extensions) which can be used directly on the browser itself</a:t>
            </a:r>
            <a:endParaRPr lang="en-IN" sz="2500" kern="1200">
              <a:solidFill>
                <a:sysClr val="windowText" lastClr="000000"/>
              </a:solidFill>
            </a:endParaRPr>
          </a:p>
        </p:txBody>
      </p:sp>
      <p:sp>
        <p:nvSpPr>
          <p:cNvPr id="9" name="Freeform: Shape 8">
            <a:extLst>
              <a:ext uri="{FF2B5EF4-FFF2-40B4-BE49-F238E27FC236}">
                <a16:creationId xmlns:a16="http://schemas.microsoft.com/office/drawing/2014/main" id="{75CDA914-8C4A-4CAD-A5FA-CA5777D046A8}"/>
              </a:ext>
            </a:extLst>
          </p:cNvPr>
          <p:cNvSpPr/>
          <p:nvPr/>
        </p:nvSpPr>
        <p:spPr>
          <a:xfrm>
            <a:off x="265043" y="5191372"/>
            <a:ext cx="11722006" cy="994500"/>
          </a:xfrm>
          <a:custGeom>
            <a:avLst/>
            <a:gdLst>
              <a:gd name="connsiteX0" fmla="*/ 0 w 11722006"/>
              <a:gd name="connsiteY0" fmla="*/ 165753 h 994500"/>
              <a:gd name="connsiteX1" fmla="*/ 165753 w 11722006"/>
              <a:gd name="connsiteY1" fmla="*/ 0 h 994500"/>
              <a:gd name="connsiteX2" fmla="*/ 11556253 w 11722006"/>
              <a:gd name="connsiteY2" fmla="*/ 0 h 994500"/>
              <a:gd name="connsiteX3" fmla="*/ 11722006 w 11722006"/>
              <a:gd name="connsiteY3" fmla="*/ 165753 h 994500"/>
              <a:gd name="connsiteX4" fmla="*/ 11722006 w 11722006"/>
              <a:gd name="connsiteY4" fmla="*/ 828747 h 994500"/>
              <a:gd name="connsiteX5" fmla="*/ 11556253 w 11722006"/>
              <a:gd name="connsiteY5" fmla="*/ 994500 h 994500"/>
              <a:gd name="connsiteX6" fmla="*/ 165753 w 11722006"/>
              <a:gd name="connsiteY6" fmla="*/ 994500 h 994500"/>
              <a:gd name="connsiteX7" fmla="*/ 0 w 11722006"/>
              <a:gd name="connsiteY7" fmla="*/ 828747 h 994500"/>
              <a:gd name="connsiteX8" fmla="*/ 0 w 11722006"/>
              <a:gd name="connsiteY8" fmla="*/ 165753 h 9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994500">
                <a:moveTo>
                  <a:pt x="0" y="165753"/>
                </a:moveTo>
                <a:cubicBezTo>
                  <a:pt x="0" y="74210"/>
                  <a:pt x="74210" y="0"/>
                  <a:pt x="165753" y="0"/>
                </a:cubicBezTo>
                <a:lnTo>
                  <a:pt x="11556253" y="0"/>
                </a:lnTo>
                <a:cubicBezTo>
                  <a:pt x="11647796" y="0"/>
                  <a:pt x="11722006" y="74210"/>
                  <a:pt x="11722006" y="165753"/>
                </a:cubicBezTo>
                <a:lnTo>
                  <a:pt x="11722006" y="828747"/>
                </a:lnTo>
                <a:cubicBezTo>
                  <a:pt x="11722006" y="920290"/>
                  <a:pt x="11647796" y="994500"/>
                  <a:pt x="11556253" y="994500"/>
                </a:cubicBezTo>
                <a:lnTo>
                  <a:pt x="165753" y="994500"/>
                </a:lnTo>
                <a:cubicBezTo>
                  <a:pt x="74210" y="994500"/>
                  <a:pt x="0" y="920290"/>
                  <a:pt x="0" y="828747"/>
                </a:cubicBezTo>
                <a:lnTo>
                  <a:pt x="0" y="16575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797" tIns="143797" rIns="143797" bIns="143797" numCol="1" spcCol="1270" anchor="ctr" anchorCtr="0">
            <a:noAutofit/>
          </a:bodyPr>
          <a:lstStyle/>
          <a:p>
            <a:pPr marL="0" lvl="0" indent="0" algn="l" defTabSz="1111250">
              <a:lnSpc>
                <a:spcPct val="90000"/>
              </a:lnSpc>
              <a:spcBef>
                <a:spcPct val="0"/>
              </a:spcBef>
              <a:spcAft>
                <a:spcPct val="35000"/>
              </a:spcAft>
              <a:buNone/>
            </a:pPr>
            <a:r>
              <a:rPr lang="en-US" sz="2500" kern="1200">
                <a:solidFill>
                  <a:sysClr val="windowText" lastClr="000000"/>
                </a:solidFill>
              </a:rPr>
              <a:t>The review ranker can be enhanced to identify whether the review provided by the user is up to the standards and predict how helpful his review could be in the future</a:t>
            </a:r>
            <a:endParaRPr lang="en-IN" sz="2500" kern="1200">
              <a:solidFill>
                <a:sysClr val="windowText" lastClr="000000"/>
              </a:solidFill>
            </a:endParaRPr>
          </a:p>
        </p:txBody>
      </p:sp>
    </p:spTree>
    <p:extLst>
      <p:ext uri="{BB962C8B-B14F-4D97-AF65-F5344CB8AC3E}">
        <p14:creationId xmlns:p14="http://schemas.microsoft.com/office/powerpoint/2010/main" val="2288146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anchor="ctr">
            <a:normAutofit/>
          </a:bodyPr>
          <a:lstStyle/>
          <a:p>
            <a:pPr algn="l"/>
            <a:r>
              <a:rPr lang="en-US" sz="5400" dirty="0">
                <a:solidFill>
                  <a:schemeClr val="bg1"/>
                </a:solidFill>
                <a:latin typeface="Lucida Sans" panose="020B0602030504020204" pitchFamily="34" charset="0"/>
              </a:rPr>
              <a:t>Conclusion</a:t>
            </a:r>
            <a:endParaRPr lang="en-IN" sz="5400" dirty="0">
              <a:solidFill>
                <a:schemeClr val="bg1"/>
              </a:solidFill>
              <a:latin typeface="Lucida Sans" panose="020B0602030504020204" pitchFamily="34" charset="0"/>
            </a:endParaRPr>
          </a:p>
        </p:txBody>
      </p:sp>
      <p:sp>
        <p:nvSpPr>
          <p:cNvPr id="5" name="Freeform: Shape 4">
            <a:extLst>
              <a:ext uri="{FF2B5EF4-FFF2-40B4-BE49-F238E27FC236}">
                <a16:creationId xmlns:a16="http://schemas.microsoft.com/office/drawing/2014/main" id="{A65C1082-ED50-4BE7-90BC-305672E38765}"/>
              </a:ext>
            </a:extLst>
          </p:cNvPr>
          <p:cNvSpPr/>
          <p:nvPr/>
        </p:nvSpPr>
        <p:spPr>
          <a:xfrm>
            <a:off x="265043" y="1584869"/>
            <a:ext cx="11722006" cy="1111870"/>
          </a:xfrm>
          <a:custGeom>
            <a:avLst/>
            <a:gdLst>
              <a:gd name="connsiteX0" fmla="*/ 0 w 11722006"/>
              <a:gd name="connsiteY0" fmla="*/ 132603 h 795600"/>
              <a:gd name="connsiteX1" fmla="*/ 132603 w 11722006"/>
              <a:gd name="connsiteY1" fmla="*/ 0 h 795600"/>
              <a:gd name="connsiteX2" fmla="*/ 11589403 w 11722006"/>
              <a:gd name="connsiteY2" fmla="*/ 0 h 795600"/>
              <a:gd name="connsiteX3" fmla="*/ 11722006 w 11722006"/>
              <a:gd name="connsiteY3" fmla="*/ 132603 h 795600"/>
              <a:gd name="connsiteX4" fmla="*/ 11722006 w 11722006"/>
              <a:gd name="connsiteY4" fmla="*/ 662997 h 795600"/>
              <a:gd name="connsiteX5" fmla="*/ 11589403 w 11722006"/>
              <a:gd name="connsiteY5" fmla="*/ 795600 h 795600"/>
              <a:gd name="connsiteX6" fmla="*/ 132603 w 11722006"/>
              <a:gd name="connsiteY6" fmla="*/ 795600 h 795600"/>
              <a:gd name="connsiteX7" fmla="*/ 0 w 11722006"/>
              <a:gd name="connsiteY7" fmla="*/ 662997 h 795600"/>
              <a:gd name="connsiteX8" fmla="*/ 0 w 11722006"/>
              <a:gd name="connsiteY8" fmla="*/ 132603 h 7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795600">
                <a:moveTo>
                  <a:pt x="0" y="132603"/>
                </a:moveTo>
                <a:cubicBezTo>
                  <a:pt x="0" y="59368"/>
                  <a:pt x="59368" y="0"/>
                  <a:pt x="132603" y="0"/>
                </a:cubicBezTo>
                <a:lnTo>
                  <a:pt x="11589403" y="0"/>
                </a:lnTo>
                <a:cubicBezTo>
                  <a:pt x="11662638" y="0"/>
                  <a:pt x="11722006" y="59368"/>
                  <a:pt x="11722006" y="132603"/>
                </a:cubicBezTo>
                <a:lnTo>
                  <a:pt x="11722006" y="662997"/>
                </a:lnTo>
                <a:cubicBezTo>
                  <a:pt x="11722006" y="736232"/>
                  <a:pt x="11662638" y="795600"/>
                  <a:pt x="11589403" y="795600"/>
                </a:cubicBezTo>
                <a:lnTo>
                  <a:pt x="132603" y="795600"/>
                </a:lnTo>
                <a:cubicBezTo>
                  <a:pt x="59368" y="795600"/>
                  <a:pt x="0" y="736232"/>
                  <a:pt x="0" y="662997"/>
                </a:cubicBezTo>
                <a:lnTo>
                  <a:pt x="0" y="13260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5038" tIns="115038" rIns="115038" bIns="115038" numCol="1" spcCol="1270" anchor="ctr" anchorCtr="0">
            <a:noAutofit/>
          </a:bodyPr>
          <a:lstStyle/>
          <a:p>
            <a:pPr marL="0" lvl="0" indent="0" algn="l" defTabSz="889000">
              <a:lnSpc>
                <a:spcPct val="90000"/>
              </a:lnSpc>
              <a:spcBef>
                <a:spcPct val="0"/>
              </a:spcBef>
              <a:spcAft>
                <a:spcPct val="35000"/>
              </a:spcAft>
              <a:buNone/>
            </a:pPr>
            <a:r>
              <a:rPr lang="en-US" sz="2400" kern="1200" dirty="0">
                <a:solidFill>
                  <a:schemeClr val="tx1"/>
                </a:solidFill>
              </a:rPr>
              <a:t>The Review Ranker helps the customer to just read those reviews that are important. This will lead to save a lot of time for customers</a:t>
            </a:r>
            <a:endParaRPr lang="en-IN" sz="2400" kern="1200" dirty="0">
              <a:solidFill>
                <a:schemeClr val="tx1"/>
              </a:solidFill>
            </a:endParaRPr>
          </a:p>
        </p:txBody>
      </p:sp>
      <p:sp>
        <p:nvSpPr>
          <p:cNvPr id="7" name="Freeform: Shape 6">
            <a:extLst>
              <a:ext uri="{FF2B5EF4-FFF2-40B4-BE49-F238E27FC236}">
                <a16:creationId xmlns:a16="http://schemas.microsoft.com/office/drawing/2014/main" id="{66030F05-6BCE-4666-B288-63DFD3A8D3AB}"/>
              </a:ext>
            </a:extLst>
          </p:cNvPr>
          <p:cNvSpPr/>
          <p:nvPr/>
        </p:nvSpPr>
        <p:spPr>
          <a:xfrm>
            <a:off x="265043" y="2982197"/>
            <a:ext cx="11722006" cy="1111871"/>
          </a:xfrm>
          <a:custGeom>
            <a:avLst/>
            <a:gdLst>
              <a:gd name="connsiteX0" fmla="*/ 0 w 11722006"/>
              <a:gd name="connsiteY0" fmla="*/ 132603 h 795600"/>
              <a:gd name="connsiteX1" fmla="*/ 132603 w 11722006"/>
              <a:gd name="connsiteY1" fmla="*/ 0 h 795600"/>
              <a:gd name="connsiteX2" fmla="*/ 11589403 w 11722006"/>
              <a:gd name="connsiteY2" fmla="*/ 0 h 795600"/>
              <a:gd name="connsiteX3" fmla="*/ 11722006 w 11722006"/>
              <a:gd name="connsiteY3" fmla="*/ 132603 h 795600"/>
              <a:gd name="connsiteX4" fmla="*/ 11722006 w 11722006"/>
              <a:gd name="connsiteY4" fmla="*/ 662997 h 795600"/>
              <a:gd name="connsiteX5" fmla="*/ 11589403 w 11722006"/>
              <a:gd name="connsiteY5" fmla="*/ 795600 h 795600"/>
              <a:gd name="connsiteX6" fmla="*/ 132603 w 11722006"/>
              <a:gd name="connsiteY6" fmla="*/ 795600 h 795600"/>
              <a:gd name="connsiteX7" fmla="*/ 0 w 11722006"/>
              <a:gd name="connsiteY7" fmla="*/ 662997 h 795600"/>
              <a:gd name="connsiteX8" fmla="*/ 0 w 11722006"/>
              <a:gd name="connsiteY8" fmla="*/ 132603 h 7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795600">
                <a:moveTo>
                  <a:pt x="0" y="132603"/>
                </a:moveTo>
                <a:cubicBezTo>
                  <a:pt x="0" y="59368"/>
                  <a:pt x="59368" y="0"/>
                  <a:pt x="132603" y="0"/>
                </a:cubicBezTo>
                <a:lnTo>
                  <a:pt x="11589403" y="0"/>
                </a:lnTo>
                <a:cubicBezTo>
                  <a:pt x="11662638" y="0"/>
                  <a:pt x="11722006" y="59368"/>
                  <a:pt x="11722006" y="132603"/>
                </a:cubicBezTo>
                <a:lnTo>
                  <a:pt x="11722006" y="662997"/>
                </a:lnTo>
                <a:cubicBezTo>
                  <a:pt x="11722006" y="736232"/>
                  <a:pt x="11662638" y="795600"/>
                  <a:pt x="11589403" y="795600"/>
                </a:cubicBezTo>
                <a:lnTo>
                  <a:pt x="132603" y="795600"/>
                </a:lnTo>
                <a:cubicBezTo>
                  <a:pt x="59368" y="795600"/>
                  <a:pt x="0" y="736232"/>
                  <a:pt x="0" y="662997"/>
                </a:cubicBezTo>
                <a:lnTo>
                  <a:pt x="0" y="13260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5038" tIns="115038" rIns="115038" bIns="115038" numCol="1" spcCol="1270" anchor="ctr" anchorCtr="0">
            <a:noAutofit/>
          </a:bodyPr>
          <a:lstStyle/>
          <a:p>
            <a:pPr marL="0" lvl="0" indent="0" algn="l" defTabSz="889000">
              <a:lnSpc>
                <a:spcPct val="90000"/>
              </a:lnSpc>
              <a:spcBef>
                <a:spcPct val="0"/>
              </a:spcBef>
              <a:spcAft>
                <a:spcPct val="35000"/>
              </a:spcAft>
              <a:buNone/>
            </a:pPr>
            <a:r>
              <a:rPr lang="en-US" sz="2400" kern="1200" dirty="0">
                <a:solidFill>
                  <a:schemeClr val="tx1"/>
                </a:solidFill>
              </a:rPr>
              <a:t>The manufacturers can also use the application to identify the shortcomings of their product and target the real need of the customers</a:t>
            </a:r>
            <a:endParaRPr lang="en-IN" sz="2400" kern="1200" dirty="0">
              <a:solidFill>
                <a:schemeClr val="tx1"/>
              </a:solidFill>
            </a:endParaRPr>
          </a:p>
        </p:txBody>
      </p:sp>
      <p:sp>
        <p:nvSpPr>
          <p:cNvPr id="8" name="Freeform: Shape 7">
            <a:extLst>
              <a:ext uri="{FF2B5EF4-FFF2-40B4-BE49-F238E27FC236}">
                <a16:creationId xmlns:a16="http://schemas.microsoft.com/office/drawing/2014/main" id="{8F6DC343-4CDD-42CA-9B3C-480FAAB3DD34}"/>
              </a:ext>
            </a:extLst>
          </p:cNvPr>
          <p:cNvSpPr/>
          <p:nvPr/>
        </p:nvSpPr>
        <p:spPr>
          <a:xfrm>
            <a:off x="265043" y="4471371"/>
            <a:ext cx="11722006" cy="1111871"/>
          </a:xfrm>
          <a:custGeom>
            <a:avLst/>
            <a:gdLst>
              <a:gd name="connsiteX0" fmla="*/ 0 w 11722006"/>
              <a:gd name="connsiteY0" fmla="*/ 132603 h 795600"/>
              <a:gd name="connsiteX1" fmla="*/ 132603 w 11722006"/>
              <a:gd name="connsiteY1" fmla="*/ 0 h 795600"/>
              <a:gd name="connsiteX2" fmla="*/ 11589403 w 11722006"/>
              <a:gd name="connsiteY2" fmla="*/ 0 h 795600"/>
              <a:gd name="connsiteX3" fmla="*/ 11722006 w 11722006"/>
              <a:gd name="connsiteY3" fmla="*/ 132603 h 795600"/>
              <a:gd name="connsiteX4" fmla="*/ 11722006 w 11722006"/>
              <a:gd name="connsiteY4" fmla="*/ 662997 h 795600"/>
              <a:gd name="connsiteX5" fmla="*/ 11589403 w 11722006"/>
              <a:gd name="connsiteY5" fmla="*/ 795600 h 795600"/>
              <a:gd name="connsiteX6" fmla="*/ 132603 w 11722006"/>
              <a:gd name="connsiteY6" fmla="*/ 795600 h 795600"/>
              <a:gd name="connsiteX7" fmla="*/ 0 w 11722006"/>
              <a:gd name="connsiteY7" fmla="*/ 662997 h 795600"/>
              <a:gd name="connsiteX8" fmla="*/ 0 w 11722006"/>
              <a:gd name="connsiteY8" fmla="*/ 132603 h 7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2006" h="795600">
                <a:moveTo>
                  <a:pt x="0" y="132603"/>
                </a:moveTo>
                <a:cubicBezTo>
                  <a:pt x="0" y="59368"/>
                  <a:pt x="59368" y="0"/>
                  <a:pt x="132603" y="0"/>
                </a:cubicBezTo>
                <a:lnTo>
                  <a:pt x="11589403" y="0"/>
                </a:lnTo>
                <a:cubicBezTo>
                  <a:pt x="11662638" y="0"/>
                  <a:pt x="11722006" y="59368"/>
                  <a:pt x="11722006" y="132603"/>
                </a:cubicBezTo>
                <a:lnTo>
                  <a:pt x="11722006" y="662997"/>
                </a:lnTo>
                <a:cubicBezTo>
                  <a:pt x="11722006" y="736232"/>
                  <a:pt x="11662638" y="795600"/>
                  <a:pt x="11589403" y="795600"/>
                </a:cubicBezTo>
                <a:lnTo>
                  <a:pt x="132603" y="795600"/>
                </a:lnTo>
                <a:cubicBezTo>
                  <a:pt x="59368" y="795600"/>
                  <a:pt x="0" y="736232"/>
                  <a:pt x="0" y="662997"/>
                </a:cubicBezTo>
                <a:lnTo>
                  <a:pt x="0" y="132603"/>
                </a:lnTo>
                <a:close/>
              </a:path>
            </a:pathLst>
          </a:custGeom>
          <a:noFill/>
          <a:ln>
            <a:solidFill>
              <a:srgbClr val="222A3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5038" tIns="115038" rIns="115038" bIns="115038" numCol="1" spcCol="1270" anchor="ctr" anchorCtr="0">
            <a:noAutofit/>
          </a:bodyPr>
          <a:lstStyle/>
          <a:p>
            <a:pPr marL="0" lvl="0" indent="0" algn="l" defTabSz="889000">
              <a:lnSpc>
                <a:spcPct val="90000"/>
              </a:lnSpc>
              <a:spcBef>
                <a:spcPct val="0"/>
              </a:spcBef>
              <a:spcAft>
                <a:spcPct val="35000"/>
              </a:spcAft>
              <a:buNone/>
            </a:pPr>
            <a:r>
              <a:rPr lang="en-US" sz="2400" kern="1200" dirty="0">
                <a:solidFill>
                  <a:schemeClr val="tx1"/>
                </a:solidFill>
              </a:rPr>
              <a:t>In this internet world where the reviews are piling up everyday, Review Ranker will surely be a gamechanger for review readers in the long run. </a:t>
            </a:r>
            <a:endParaRPr lang="en-IN" sz="2400" kern="1200" dirty="0">
              <a:solidFill>
                <a:schemeClr val="tx1"/>
              </a:solidFill>
            </a:endParaRPr>
          </a:p>
        </p:txBody>
      </p:sp>
    </p:spTree>
    <p:extLst>
      <p:ext uri="{BB962C8B-B14F-4D97-AF65-F5344CB8AC3E}">
        <p14:creationId xmlns:p14="http://schemas.microsoft.com/office/powerpoint/2010/main" val="3260717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68CD83-7883-400F-943E-022F1E427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1467"/>
          </a:xfrm>
          <a:prstGeom prst="rect">
            <a:avLst/>
          </a:prstGeom>
        </p:spPr>
      </p:pic>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2782562"/>
            <a:ext cx="12192000" cy="1299411"/>
          </a:xfrm>
          <a:solidFill>
            <a:srgbClr val="222A35"/>
          </a:solidFill>
        </p:spPr>
        <p:txBody>
          <a:bodyPr anchor="ctr">
            <a:normAutofit/>
          </a:bodyPr>
          <a:lstStyle/>
          <a:p>
            <a:r>
              <a:rPr lang="en-US" sz="5400" dirty="0">
                <a:solidFill>
                  <a:schemeClr val="bg1"/>
                </a:solidFill>
                <a:latin typeface="Lucida Sans" panose="020B0602030504020204" pitchFamily="34" charset="0"/>
              </a:rPr>
              <a:t>Acknowledgment</a:t>
            </a:r>
            <a:endParaRPr lang="en-IN" sz="5400"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403517118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Problem Background</a:t>
            </a:r>
            <a:endParaRPr lang="en-IN" sz="5400" dirty="0">
              <a:solidFill>
                <a:schemeClr val="bg1"/>
              </a:solidFill>
              <a:latin typeface="Lucida Sans" panose="020B0602030504020204" pitchFamily="34" charset="0"/>
            </a:endParaRPr>
          </a:p>
        </p:txBody>
      </p:sp>
      <p:sp>
        <p:nvSpPr>
          <p:cNvPr id="12" name="Freeform: Shape 11">
            <a:extLst>
              <a:ext uri="{FF2B5EF4-FFF2-40B4-BE49-F238E27FC236}">
                <a16:creationId xmlns:a16="http://schemas.microsoft.com/office/drawing/2014/main" id="{699639D7-3691-4DA1-B351-8E1973422327}"/>
              </a:ext>
            </a:extLst>
          </p:cNvPr>
          <p:cNvSpPr/>
          <p:nvPr/>
        </p:nvSpPr>
        <p:spPr>
          <a:xfrm>
            <a:off x="425672" y="1672632"/>
            <a:ext cx="7422928" cy="1398515"/>
          </a:xfrm>
          <a:custGeom>
            <a:avLst/>
            <a:gdLst>
              <a:gd name="connsiteX0" fmla="*/ 0 w 7422928"/>
              <a:gd name="connsiteY0" fmla="*/ 233090 h 1398515"/>
              <a:gd name="connsiteX1" fmla="*/ 233090 w 7422928"/>
              <a:gd name="connsiteY1" fmla="*/ 0 h 1398515"/>
              <a:gd name="connsiteX2" fmla="*/ 7189838 w 7422928"/>
              <a:gd name="connsiteY2" fmla="*/ 0 h 1398515"/>
              <a:gd name="connsiteX3" fmla="*/ 7422928 w 7422928"/>
              <a:gd name="connsiteY3" fmla="*/ 233090 h 1398515"/>
              <a:gd name="connsiteX4" fmla="*/ 7422928 w 7422928"/>
              <a:gd name="connsiteY4" fmla="*/ 1165425 h 1398515"/>
              <a:gd name="connsiteX5" fmla="*/ 7189838 w 7422928"/>
              <a:gd name="connsiteY5" fmla="*/ 1398515 h 1398515"/>
              <a:gd name="connsiteX6" fmla="*/ 233090 w 7422928"/>
              <a:gd name="connsiteY6" fmla="*/ 1398515 h 1398515"/>
              <a:gd name="connsiteX7" fmla="*/ 0 w 7422928"/>
              <a:gd name="connsiteY7" fmla="*/ 1165425 h 1398515"/>
              <a:gd name="connsiteX8" fmla="*/ 0 w 7422928"/>
              <a:gd name="connsiteY8" fmla="*/ 233090 h 139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2928" h="1398515">
                <a:moveTo>
                  <a:pt x="0" y="233090"/>
                </a:moveTo>
                <a:cubicBezTo>
                  <a:pt x="0" y="104358"/>
                  <a:pt x="104358" y="0"/>
                  <a:pt x="233090" y="0"/>
                </a:cubicBezTo>
                <a:lnTo>
                  <a:pt x="7189838" y="0"/>
                </a:lnTo>
                <a:cubicBezTo>
                  <a:pt x="7318570" y="0"/>
                  <a:pt x="7422928" y="104358"/>
                  <a:pt x="7422928" y="233090"/>
                </a:cubicBezTo>
                <a:lnTo>
                  <a:pt x="7422928" y="1165425"/>
                </a:lnTo>
                <a:cubicBezTo>
                  <a:pt x="7422928" y="1294157"/>
                  <a:pt x="7318570" y="1398515"/>
                  <a:pt x="7189838" y="1398515"/>
                </a:cubicBezTo>
                <a:lnTo>
                  <a:pt x="233090" y="1398515"/>
                </a:lnTo>
                <a:cubicBezTo>
                  <a:pt x="104358" y="1398515"/>
                  <a:pt x="0" y="1294157"/>
                  <a:pt x="0" y="1165425"/>
                </a:cubicBezTo>
                <a:lnTo>
                  <a:pt x="0" y="23309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63520" tIns="163520" rIns="163520" bIns="163520" numCol="1" spcCol="1270" anchor="ctr" anchorCtr="0">
            <a:noAutofit/>
          </a:bodyPr>
          <a:lstStyle/>
          <a:p>
            <a:pPr marL="0" lvl="0" indent="0" algn="l" defTabSz="1111250">
              <a:lnSpc>
                <a:spcPct val="90000"/>
              </a:lnSpc>
              <a:spcBef>
                <a:spcPct val="0"/>
              </a:spcBef>
              <a:spcAft>
                <a:spcPct val="35000"/>
              </a:spcAft>
              <a:buNone/>
            </a:pPr>
            <a:r>
              <a:rPr lang="en-US" sz="3200" kern="1200" dirty="0"/>
              <a:t>People have moved to purchasing online due to the comfort it provides.</a:t>
            </a:r>
            <a:endParaRPr lang="en-IN" sz="3200" kern="1200" dirty="0"/>
          </a:p>
        </p:txBody>
      </p:sp>
      <p:sp>
        <p:nvSpPr>
          <p:cNvPr id="13" name="Freeform: Shape 12">
            <a:extLst>
              <a:ext uri="{FF2B5EF4-FFF2-40B4-BE49-F238E27FC236}">
                <a16:creationId xmlns:a16="http://schemas.microsoft.com/office/drawing/2014/main" id="{C94D2949-0961-42C9-A620-173023C8F365}"/>
              </a:ext>
            </a:extLst>
          </p:cNvPr>
          <p:cNvSpPr/>
          <p:nvPr/>
        </p:nvSpPr>
        <p:spPr>
          <a:xfrm>
            <a:off x="425672" y="3444368"/>
            <a:ext cx="7422928" cy="1398515"/>
          </a:xfrm>
          <a:custGeom>
            <a:avLst/>
            <a:gdLst>
              <a:gd name="connsiteX0" fmla="*/ 0 w 7422928"/>
              <a:gd name="connsiteY0" fmla="*/ 233090 h 1398515"/>
              <a:gd name="connsiteX1" fmla="*/ 233090 w 7422928"/>
              <a:gd name="connsiteY1" fmla="*/ 0 h 1398515"/>
              <a:gd name="connsiteX2" fmla="*/ 7189838 w 7422928"/>
              <a:gd name="connsiteY2" fmla="*/ 0 h 1398515"/>
              <a:gd name="connsiteX3" fmla="*/ 7422928 w 7422928"/>
              <a:gd name="connsiteY3" fmla="*/ 233090 h 1398515"/>
              <a:gd name="connsiteX4" fmla="*/ 7422928 w 7422928"/>
              <a:gd name="connsiteY4" fmla="*/ 1165425 h 1398515"/>
              <a:gd name="connsiteX5" fmla="*/ 7189838 w 7422928"/>
              <a:gd name="connsiteY5" fmla="*/ 1398515 h 1398515"/>
              <a:gd name="connsiteX6" fmla="*/ 233090 w 7422928"/>
              <a:gd name="connsiteY6" fmla="*/ 1398515 h 1398515"/>
              <a:gd name="connsiteX7" fmla="*/ 0 w 7422928"/>
              <a:gd name="connsiteY7" fmla="*/ 1165425 h 1398515"/>
              <a:gd name="connsiteX8" fmla="*/ 0 w 7422928"/>
              <a:gd name="connsiteY8" fmla="*/ 233090 h 139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2928" h="1398515">
                <a:moveTo>
                  <a:pt x="0" y="233090"/>
                </a:moveTo>
                <a:cubicBezTo>
                  <a:pt x="0" y="104358"/>
                  <a:pt x="104358" y="0"/>
                  <a:pt x="233090" y="0"/>
                </a:cubicBezTo>
                <a:lnTo>
                  <a:pt x="7189838" y="0"/>
                </a:lnTo>
                <a:cubicBezTo>
                  <a:pt x="7318570" y="0"/>
                  <a:pt x="7422928" y="104358"/>
                  <a:pt x="7422928" y="233090"/>
                </a:cubicBezTo>
                <a:lnTo>
                  <a:pt x="7422928" y="1165425"/>
                </a:lnTo>
                <a:cubicBezTo>
                  <a:pt x="7422928" y="1294157"/>
                  <a:pt x="7318570" y="1398515"/>
                  <a:pt x="7189838" y="1398515"/>
                </a:cubicBezTo>
                <a:lnTo>
                  <a:pt x="233090" y="1398515"/>
                </a:lnTo>
                <a:cubicBezTo>
                  <a:pt x="104358" y="1398515"/>
                  <a:pt x="0" y="1294157"/>
                  <a:pt x="0" y="1165425"/>
                </a:cubicBezTo>
                <a:lnTo>
                  <a:pt x="0" y="23309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63520" tIns="163520" rIns="163520" bIns="163520" numCol="1" spcCol="1270" anchor="ctr" anchorCtr="0">
            <a:noAutofit/>
          </a:bodyPr>
          <a:lstStyle/>
          <a:p>
            <a:pPr marL="0" lvl="0" indent="0" algn="l" defTabSz="1111250">
              <a:lnSpc>
                <a:spcPct val="90000"/>
              </a:lnSpc>
              <a:spcBef>
                <a:spcPct val="0"/>
              </a:spcBef>
              <a:spcAft>
                <a:spcPct val="35000"/>
              </a:spcAft>
              <a:buNone/>
            </a:pPr>
            <a:r>
              <a:rPr lang="en-US" sz="3200" kern="1200" dirty="0"/>
              <a:t>Getting the reviews of the people before purchasing a product has been a key element for purchase.</a:t>
            </a:r>
            <a:endParaRPr lang="en-IN" sz="3200" kern="1200" dirty="0"/>
          </a:p>
        </p:txBody>
      </p:sp>
      <p:pic>
        <p:nvPicPr>
          <p:cNvPr id="5" name="Picture 4">
            <a:extLst>
              <a:ext uri="{FF2B5EF4-FFF2-40B4-BE49-F238E27FC236}">
                <a16:creationId xmlns:a16="http://schemas.microsoft.com/office/drawing/2014/main" id="{50C77CEC-6F1F-43A7-9498-A7C9DA4FE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5005" y="2744340"/>
            <a:ext cx="2441028" cy="2441028"/>
          </a:xfrm>
          <a:prstGeom prst="rect">
            <a:avLst/>
          </a:prstGeom>
          <a:ln>
            <a:solidFill>
              <a:schemeClr val="tx1"/>
            </a:solidFill>
          </a:ln>
        </p:spPr>
      </p:pic>
      <p:sp>
        <p:nvSpPr>
          <p:cNvPr id="6" name="Freeform: Shape 5">
            <a:extLst>
              <a:ext uri="{FF2B5EF4-FFF2-40B4-BE49-F238E27FC236}">
                <a16:creationId xmlns:a16="http://schemas.microsoft.com/office/drawing/2014/main" id="{9C7EA02A-5B40-4967-AEA2-70D576A7067A}"/>
              </a:ext>
            </a:extLst>
          </p:cNvPr>
          <p:cNvSpPr/>
          <p:nvPr/>
        </p:nvSpPr>
        <p:spPr>
          <a:xfrm>
            <a:off x="425672" y="5185368"/>
            <a:ext cx="7422928" cy="1398515"/>
          </a:xfrm>
          <a:custGeom>
            <a:avLst/>
            <a:gdLst>
              <a:gd name="connsiteX0" fmla="*/ 0 w 7422928"/>
              <a:gd name="connsiteY0" fmla="*/ 233090 h 1398515"/>
              <a:gd name="connsiteX1" fmla="*/ 233090 w 7422928"/>
              <a:gd name="connsiteY1" fmla="*/ 0 h 1398515"/>
              <a:gd name="connsiteX2" fmla="*/ 7189838 w 7422928"/>
              <a:gd name="connsiteY2" fmla="*/ 0 h 1398515"/>
              <a:gd name="connsiteX3" fmla="*/ 7422928 w 7422928"/>
              <a:gd name="connsiteY3" fmla="*/ 233090 h 1398515"/>
              <a:gd name="connsiteX4" fmla="*/ 7422928 w 7422928"/>
              <a:gd name="connsiteY4" fmla="*/ 1165425 h 1398515"/>
              <a:gd name="connsiteX5" fmla="*/ 7189838 w 7422928"/>
              <a:gd name="connsiteY5" fmla="*/ 1398515 h 1398515"/>
              <a:gd name="connsiteX6" fmla="*/ 233090 w 7422928"/>
              <a:gd name="connsiteY6" fmla="*/ 1398515 h 1398515"/>
              <a:gd name="connsiteX7" fmla="*/ 0 w 7422928"/>
              <a:gd name="connsiteY7" fmla="*/ 1165425 h 1398515"/>
              <a:gd name="connsiteX8" fmla="*/ 0 w 7422928"/>
              <a:gd name="connsiteY8" fmla="*/ 233090 h 139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2928" h="1398515">
                <a:moveTo>
                  <a:pt x="0" y="233090"/>
                </a:moveTo>
                <a:cubicBezTo>
                  <a:pt x="0" y="104358"/>
                  <a:pt x="104358" y="0"/>
                  <a:pt x="233090" y="0"/>
                </a:cubicBezTo>
                <a:lnTo>
                  <a:pt x="7189838" y="0"/>
                </a:lnTo>
                <a:cubicBezTo>
                  <a:pt x="7318570" y="0"/>
                  <a:pt x="7422928" y="104358"/>
                  <a:pt x="7422928" y="233090"/>
                </a:cubicBezTo>
                <a:lnTo>
                  <a:pt x="7422928" y="1165425"/>
                </a:lnTo>
                <a:cubicBezTo>
                  <a:pt x="7422928" y="1294157"/>
                  <a:pt x="7318570" y="1398515"/>
                  <a:pt x="7189838" y="1398515"/>
                </a:cubicBezTo>
                <a:lnTo>
                  <a:pt x="233090" y="1398515"/>
                </a:lnTo>
                <a:cubicBezTo>
                  <a:pt x="104358" y="1398515"/>
                  <a:pt x="0" y="1294157"/>
                  <a:pt x="0" y="1165425"/>
                </a:cubicBezTo>
                <a:lnTo>
                  <a:pt x="0" y="23309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63520" tIns="163520" rIns="163520" bIns="163520" numCol="1" spcCol="1270" anchor="ctr" anchorCtr="0">
            <a:noAutofit/>
          </a:bodyPr>
          <a:lstStyle/>
          <a:p>
            <a:pPr marL="0" lvl="0" indent="0" algn="l" defTabSz="1111250">
              <a:lnSpc>
                <a:spcPct val="90000"/>
              </a:lnSpc>
              <a:spcBef>
                <a:spcPct val="0"/>
              </a:spcBef>
              <a:spcAft>
                <a:spcPct val="35000"/>
              </a:spcAft>
              <a:buNone/>
            </a:pPr>
            <a:r>
              <a:rPr lang="en-US" sz="3200" kern="1200" dirty="0"/>
              <a:t>User wants the feel of the product before making purchase,</a:t>
            </a:r>
            <a:r>
              <a:rPr lang="en-US" sz="3200" dirty="0"/>
              <a:t> so they depend on reviews.</a:t>
            </a:r>
            <a:endParaRPr lang="en-IN" sz="3200" kern="1200" dirty="0"/>
          </a:p>
        </p:txBody>
      </p:sp>
    </p:spTree>
    <p:extLst>
      <p:ext uri="{BB962C8B-B14F-4D97-AF65-F5344CB8AC3E}">
        <p14:creationId xmlns:p14="http://schemas.microsoft.com/office/powerpoint/2010/main" val="10383375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C1F1FF-F8AD-4AA6-BAFF-9C6A74E94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4865764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776535-6C19-4FF8-98BD-58A40FC60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217860819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a:solidFill>
                  <a:schemeClr val="bg1"/>
                </a:solidFill>
                <a:latin typeface="Lucida Sans" panose="020B0602030504020204" pitchFamily="34" charset="0"/>
              </a:rPr>
              <a:t>Problem</a:t>
            </a:r>
            <a:endParaRPr lang="en-IN" sz="5400" dirty="0">
              <a:solidFill>
                <a:schemeClr val="bg1"/>
              </a:solidFill>
              <a:latin typeface="Lucida Sans" panose="020B0602030504020204" pitchFamily="34" charset="0"/>
            </a:endParaRPr>
          </a:p>
        </p:txBody>
      </p:sp>
      <p:sp>
        <p:nvSpPr>
          <p:cNvPr id="12" name="Freeform: Shape 11">
            <a:extLst>
              <a:ext uri="{FF2B5EF4-FFF2-40B4-BE49-F238E27FC236}">
                <a16:creationId xmlns:a16="http://schemas.microsoft.com/office/drawing/2014/main" id="{699639D7-3691-4DA1-B351-8E1973422327}"/>
              </a:ext>
            </a:extLst>
          </p:cNvPr>
          <p:cNvSpPr/>
          <p:nvPr/>
        </p:nvSpPr>
        <p:spPr>
          <a:xfrm>
            <a:off x="425672" y="4409017"/>
            <a:ext cx="7422928" cy="2300831"/>
          </a:xfrm>
          <a:custGeom>
            <a:avLst/>
            <a:gdLst>
              <a:gd name="connsiteX0" fmla="*/ 0 w 7422928"/>
              <a:gd name="connsiteY0" fmla="*/ 233090 h 1398515"/>
              <a:gd name="connsiteX1" fmla="*/ 233090 w 7422928"/>
              <a:gd name="connsiteY1" fmla="*/ 0 h 1398515"/>
              <a:gd name="connsiteX2" fmla="*/ 7189838 w 7422928"/>
              <a:gd name="connsiteY2" fmla="*/ 0 h 1398515"/>
              <a:gd name="connsiteX3" fmla="*/ 7422928 w 7422928"/>
              <a:gd name="connsiteY3" fmla="*/ 233090 h 1398515"/>
              <a:gd name="connsiteX4" fmla="*/ 7422928 w 7422928"/>
              <a:gd name="connsiteY4" fmla="*/ 1165425 h 1398515"/>
              <a:gd name="connsiteX5" fmla="*/ 7189838 w 7422928"/>
              <a:gd name="connsiteY5" fmla="*/ 1398515 h 1398515"/>
              <a:gd name="connsiteX6" fmla="*/ 233090 w 7422928"/>
              <a:gd name="connsiteY6" fmla="*/ 1398515 h 1398515"/>
              <a:gd name="connsiteX7" fmla="*/ 0 w 7422928"/>
              <a:gd name="connsiteY7" fmla="*/ 1165425 h 1398515"/>
              <a:gd name="connsiteX8" fmla="*/ 0 w 7422928"/>
              <a:gd name="connsiteY8" fmla="*/ 233090 h 139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2928" h="1398515">
                <a:moveTo>
                  <a:pt x="0" y="233090"/>
                </a:moveTo>
                <a:cubicBezTo>
                  <a:pt x="0" y="104358"/>
                  <a:pt x="104358" y="0"/>
                  <a:pt x="233090" y="0"/>
                </a:cubicBezTo>
                <a:lnTo>
                  <a:pt x="7189838" y="0"/>
                </a:lnTo>
                <a:cubicBezTo>
                  <a:pt x="7318570" y="0"/>
                  <a:pt x="7422928" y="104358"/>
                  <a:pt x="7422928" y="233090"/>
                </a:cubicBezTo>
                <a:lnTo>
                  <a:pt x="7422928" y="1165425"/>
                </a:lnTo>
                <a:cubicBezTo>
                  <a:pt x="7422928" y="1294157"/>
                  <a:pt x="7318570" y="1398515"/>
                  <a:pt x="7189838" y="1398515"/>
                </a:cubicBezTo>
                <a:lnTo>
                  <a:pt x="233090" y="1398515"/>
                </a:lnTo>
                <a:cubicBezTo>
                  <a:pt x="104358" y="1398515"/>
                  <a:pt x="0" y="1294157"/>
                  <a:pt x="0" y="1165425"/>
                </a:cubicBezTo>
                <a:lnTo>
                  <a:pt x="0" y="23309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63520" tIns="163520" rIns="163520" bIns="163520" numCol="1" spcCol="1270" anchor="ctr" anchorCtr="0">
            <a:noAutofit/>
          </a:bodyPr>
          <a:lstStyle/>
          <a:p>
            <a:pPr marL="0" lvl="0" indent="0" algn="l" defTabSz="1111250">
              <a:lnSpc>
                <a:spcPct val="90000"/>
              </a:lnSpc>
              <a:spcBef>
                <a:spcPct val="0"/>
              </a:spcBef>
              <a:spcAft>
                <a:spcPct val="35000"/>
              </a:spcAft>
              <a:buNone/>
            </a:pPr>
            <a:r>
              <a:rPr lang="en-US" sz="3200" kern="1200" dirty="0"/>
              <a:t>For </a:t>
            </a:r>
            <a:r>
              <a:rPr lang="en-US" sz="3200" b="1" kern="1200" dirty="0"/>
              <a:t>Manufacturers,</a:t>
            </a:r>
            <a:r>
              <a:rPr lang="en-US" sz="3200" kern="1200" dirty="0"/>
              <a:t> </a:t>
            </a:r>
            <a:r>
              <a:rPr lang="en-US" sz="3200" dirty="0"/>
              <a:t>r</a:t>
            </a:r>
            <a:r>
              <a:rPr lang="en-US" sz="3200" kern="1200" dirty="0"/>
              <a:t>eviews </a:t>
            </a:r>
            <a:r>
              <a:rPr lang="en-US" sz="3200" dirty="0"/>
              <a:t>r</a:t>
            </a:r>
            <a:r>
              <a:rPr lang="en-US" sz="3200" kern="1200" dirty="0"/>
              <a:t>eflect the voice of the customer. With large volume of reviews flowing in, picking a group of customer and serving them better has become a daunting task.</a:t>
            </a:r>
            <a:endParaRPr lang="en-IN" sz="3200" kern="1200" dirty="0"/>
          </a:p>
        </p:txBody>
      </p:sp>
      <p:pic>
        <p:nvPicPr>
          <p:cNvPr id="9" name="Picture 8">
            <a:extLst>
              <a:ext uri="{FF2B5EF4-FFF2-40B4-BE49-F238E27FC236}">
                <a16:creationId xmlns:a16="http://schemas.microsoft.com/office/drawing/2014/main" id="{658C53DD-15EE-4E01-8C1E-BA7138709CF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904" r="91534">
                        <a14:foregroundMark x1="91534" y1="31200" x2="91534" y2="31200"/>
                        <a14:backgroundMark x1="37380" y1="42800" x2="37380" y2="42800"/>
                        <a14:backgroundMark x1="40575" y1="29000" x2="40575" y2="29000"/>
                      </a14:backgroundRemoval>
                    </a14:imgEffect>
                  </a14:imgLayer>
                </a14:imgProps>
              </a:ext>
              <a:ext uri="{28A0092B-C50C-407E-A947-70E740481C1C}">
                <a14:useLocalDpi xmlns:a14="http://schemas.microsoft.com/office/drawing/2010/main" val="0"/>
              </a:ext>
            </a:extLst>
          </a:blip>
          <a:srcRect l="4366" t="10105"/>
          <a:stretch/>
        </p:blipFill>
        <p:spPr>
          <a:xfrm>
            <a:off x="8293044" y="1550344"/>
            <a:ext cx="3473284" cy="2607737"/>
          </a:xfrm>
          <a:prstGeom prst="rect">
            <a:avLst/>
          </a:prstGeom>
          <a:ln>
            <a:noFill/>
          </a:ln>
        </p:spPr>
      </p:pic>
      <p:sp>
        <p:nvSpPr>
          <p:cNvPr id="10" name="Freeform: Shape 9">
            <a:extLst>
              <a:ext uri="{FF2B5EF4-FFF2-40B4-BE49-F238E27FC236}">
                <a16:creationId xmlns:a16="http://schemas.microsoft.com/office/drawing/2014/main" id="{F54B1318-2262-4F2C-A573-05276B54BB3A}"/>
              </a:ext>
            </a:extLst>
          </p:cNvPr>
          <p:cNvSpPr/>
          <p:nvPr/>
        </p:nvSpPr>
        <p:spPr>
          <a:xfrm>
            <a:off x="425672" y="1703798"/>
            <a:ext cx="7422928" cy="2300831"/>
          </a:xfrm>
          <a:custGeom>
            <a:avLst/>
            <a:gdLst>
              <a:gd name="connsiteX0" fmla="*/ 0 w 7422928"/>
              <a:gd name="connsiteY0" fmla="*/ 233090 h 1398515"/>
              <a:gd name="connsiteX1" fmla="*/ 233090 w 7422928"/>
              <a:gd name="connsiteY1" fmla="*/ 0 h 1398515"/>
              <a:gd name="connsiteX2" fmla="*/ 7189838 w 7422928"/>
              <a:gd name="connsiteY2" fmla="*/ 0 h 1398515"/>
              <a:gd name="connsiteX3" fmla="*/ 7422928 w 7422928"/>
              <a:gd name="connsiteY3" fmla="*/ 233090 h 1398515"/>
              <a:gd name="connsiteX4" fmla="*/ 7422928 w 7422928"/>
              <a:gd name="connsiteY4" fmla="*/ 1165425 h 1398515"/>
              <a:gd name="connsiteX5" fmla="*/ 7189838 w 7422928"/>
              <a:gd name="connsiteY5" fmla="*/ 1398515 h 1398515"/>
              <a:gd name="connsiteX6" fmla="*/ 233090 w 7422928"/>
              <a:gd name="connsiteY6" fmla="*/ 1398515 h 1398515"/>
              <a:gd name="connsiteX7" fmla="*/ 0 w 7422928"/>
              <a:gd name="connsiteY7" fmla="*/ 1165425 h 1398515"/>
              <a:gd name="connsiteX8" fmla="*/ 0 w 7422928"/>
              <a:gd name="connsiteY8" fmla="*/ 233090 h 139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2928" h="1398515">
                <a:moveTo>
                  <a:pt x="0" y="233090"/>
                </a:moveTo>
                <a:cubicBezTo>
                  <a:pt x="0" y="104358"/>
                  <a:pt x="104358" y="0"/>
                  <a:pt x="233090" y="0"/>
                </a:cubicBezTo>
                <a:lnTo>
                  <a:pt x="7189838" y="0"/>
                </a:lnTo>
                <a:cubicBezTo>
                  <a:pt x="7318570" y="0"/>
                  <a:pt x="7422928" y="104358"/>
                  <a:pt x="7422928" y="233090"/>
                </a:cubicBezTo>
                <a:lnTo>
                  <a:pt x="7422928" y="1165425"/>
                </a:lnTo>
                <a:cubicBezTo>
                  <a:pt x="7422928" y="1294157"/>
                  <a:pt x="7318570" y="1398515"/>
                  <a:pt x="7189838" y="1398515"/>
                </a:cubicBezTo>
                <a:lnTo>
                  <a:pt x="233090" y="1398515"/>
                </a:lnTo>
                <a:cubicBezTo>
                  <a:pt x="104358" y="1398515"/>
                  <a:pt x="0" y="1294157"/>
                  <a:pt x="0" y="1165425"/>
                </a:cubicBezTo>
                <a:lnTo>
                  <a:pt x="0" y="23309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63520" tIns="163520" rIns="163520" bIns="163520" numCol="1" spcCol="1270" anchor="ctr" anchorCtr="0">
            <a:noAutofit/>
          </a:bodyPr>
          <a:lstStyle/>
          <a:p>
            <a:pPr marL="0" lvl="0" indent="0" algn="l" defTabSz="1111250">
              <a:lnSpc>
                <a:spcPct val="90000"/>
              </a:lnSpc>
              <a:spcBef>
                <a:spcPct val="0"/>
              </a:spcBef>
              <a:spcAft>
                <a:spcPct val="35000"/>
              </a:spcAft>
              <a:buNone/>
            </a:pPr>
            <a:r>
              <a:rPr lang="en-US" sz="3200" kern="1200" dirty="0"/>
              <a:t>These reviews provided by the ecommerce sites today are like spider web, in which </a:t>
            </a:r>
            <a:r>
              <a:rPr lang="en-US" sz="3200" b="1" kern="1200" dirty="0"/>
              <a:t>people</a:t>
            </a:r>
            <a:r>
              <a:rPr lang="en-US" sz="3200" kern="1200" dirty="0"/>
              <a:t> get stuck due to the quantity of the reviews that is displayed.</a:t>
            </a:r>
            <a:endParaRPr lang="en-IN" sz="3200" kern="1200" dirty="0"/>
          </a:p>
        </p:txBody>
      </p:sp>
      <p:pic>
        <p:nvPicPr>
          <p:cNvPr id="11" name="Picture 10">
            <a:extLst>
              <a:ext uri="{FF2B5EF4-FFF2-40B4-BE49-F238E27FC236}">
                <a16:creationId xmlns:a16="http://schemas.microsoft.com/office/drawing/2014/main" id="{50D4E6A2-983B-44D1-8C24-DA40B1D991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0486" y="4271448"/>
            <a:ext cx="2438400" cy="2438400"/>
          </a:xfrm>
          <a:prstGeom prst="rect">
            <a:avLst/>
          </a:prstGeom>
        </p:spPr>
      </p:pic>
    </p:spTree>
    <p:extLst>
      <p:ext uri="{BB962C8B-B14F-4D97-AF65-F5344CB8AC3E}">
        <p14:creationId xmlns:p14="http://schemas.microsoft.com/office/powerpoint/2010/main" val="282574734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1" presetClass="entr" presetSubtype="0" fill="hold" nodeType="withEffect">
                                  <p:stCondLst>
                                    <p:cond delay="50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a:solidFill>
                  <a:schemeClr val="bg1"/>
                </a:solidFill>
                <a:latin typeface="Lucida Sans" panose="020B0602030504020204" pitchFamily="34" charset="0"/>
              </a:rPr>
              <a:t>Objective</a:t>
            </a:r>
            <a:endParaRPr lang="en-IN" sz="5400" dirty="0">
              <a:solidFill>
                <a:schemeClr val="bg1"/>
              </a:solidFill>
              <a:latin typeface="Lucida Sans" panose="020B0602030504020204" pitchFamily="34" charset="0"/>
            </a:endParaRPr>
          </a:p>
        </p:txBody>
      </p:sp>
      <p:sp>
        <p:nvSpPr>
          <p:cNvPr id="6" name="Freeform: Shape 5">
            <a:extLst>
              <a:ext uri="{FF2B5EF4-FFF2-40B4-BE49-F238E27FC236}">
                <a16:creationId xmlns:a16="http://schemas.microsoft.com/office/drawing/2014/main" id="{6624417B-077A-4BDB-A9B4-B950D80D8242}"/>
              </a:ext>
            </a:extLst>
          </p:cNvPr>
          <p:cNvSpPr/>
          <p:nvPr/>
        </p:nvSpPr>
        <p:spPr>
          <a:xfrm>
            <a:off x="666750" y="1373650"/>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Create a system that can automatically rank the reviews based on their utility.</a:t>
            </a:r>
            <a:endParaRPr lang="en-IN" sz="3100" kern="1200" dirty="0"/>
          </a:p>
        </p:txBody>
      </p:sp>
      <p:sp>
        <p:nvSpPr>
          <p:cNvPr id="7" name="Freeform: Shape 6">
            <a:extLst>
              <a:ext uri="{FF2B5EF4-FFF2-40B4-BE49-F238E27FC236}">
                <a16:creationId xmlns:a16="http://schemas.microsoft.com/office/drawing/2014/main" id="{999372F6-4603-421B-BAF7-0E87A0B6CD8E}"/>
              </a:ext>
            </a:extLst>
          </p:cNvPr>
          <p:cNvSpPr/>
          <p:nvPr/>
        </p:nvSpPr>
        <p:spPr>
          <a:xfrm>
            <a:off x="666750" y="2696110"/>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Help potential buyers in selecting the product faster. </a:t>
            </a:r>
            <a:endParaRPr lang="en-IN" sz="3100" kern="1200" dirty="0"/>
          </a:p>
        </p:txBody>
      </p:sp>
      <p:sp>
        <p:nvSpPr>
          <p:cNvPr id="8" name="Freeform: Shape 7">
            <a:extLst>
              <a:ext uri="{FF2B5EF4-FFF2-40B4-BE49-F238E27FC236}">
                <a16:creationId xmlns:a16="http://schemas.microsoft.com/office/drawing/2014/main" id="{78DD6449-7837-4D55-898B-750C96674338}"/>
              </a:ext>
            </a:extLst>
          </p:cNvPr>
          <p:cNvSpPr/>
          <p:nvPr/>
        </p:nvSpPr>
        <p:spPr>
          <a:xfrm>
            <a:off x="666750" y="4018570"/>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Help the customer to save a lot of time to choose whether to purchase the product or not.</a:t>
            </a:r>
            <a:endParaRPr lang="en-IN" sz="3100" kern="1200" dirty="0"/>
          </a:p>
        </p:txBody>
      </p:sp>
      <p:sp>
        <p:nvSpPr>
          <p:cNvPr id="9" name="Freeform: Shape 8">
            <a:extLst>
              <a:ext uri="{FF2B5EF4-FFF2-40B4-BE49-F238E27FC236}">
                <a16:creationId xmlns:a16="http://schemas.microsoft.com/office/drawing/2014/main" id="{3D5119A6-7258-403D-8184-581F828E7F19}"/>
              </a:ext>
            </a:extLst>
          </p:cNvPr>
          <p:cNvSpPr/>
          <p:nvPr/>
        </p:nvSpPr>
        <p:spPr>
          <a:xfrm>
            <a:off x="666750" y="5341030"/>
            <a:ext cx="10972800" cy="1233179"/>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algn="l" defTabSz="1377950">
              <a:lnSpc>
                <a:spcPct val="90000"/>
              </a:lnSpc>
              <a:spcBef>
                <a:spcPct val="0"/>
              </a:spcBef>
              <a:spcAft>
                <a:spcPct val="35000"/>
              </a:spcAft>
              <a:buNone/>
            </a:pPr>
            <a:r>
              <a:rPr lang="en-US" sz="3100" kern="1200" dirty="0"/>
              <a:t>Help the manufacturer to come up with new ideas which may meet the customer satisfaction based on user reviews.</a:t>
            </a:r>
            <a:endParaRPr lang="en-IN" sz="3100" kern="1200" dirty="0"/>
          </a:p>
        </p:txBody>
      </p:sp>
    </p:spTree>
    <p:extLst>
      <p:ext uri="{BB962C8B-B14F-4D97-AF65-F5344CB8AC3E}">
        <p14:creationId xmlns:p14="http://schemas.microsoft.com/office/powerpoint/2010/main" val="111754939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Diagrammatic Flow of </a:t>
            </a:r>
            <a:r>
              <a:rPr lang="en-US" sz="5400">
                <a:solidFill>
                  <a:schemeClr val="bg1"/>
                </a:solidFill>
                <a:latin typeface="Lucida Sans" panose="020B0602030504020204" pitchFamily="34" charset="0"/>
              </a:rPr>
              <a:t>the Process</a:t>
            </a:r>
            <a:endParaRPr lang="en-IN" sz="5400" dirty="0">
              <a:solidFill>
                <a:schemeClr val="bg1"/>
              </a:solidFill>
              <a:latin typeface="Lucida Sans" panose="020B0602030504020204" pitchFamily="34" charset="0"/>
            </a:endParaRPr>
          </a:p>
        </p:txBody>
      </p:sp>
      <p:sp>
        <p:nvSpPr>
          <p:cNvPr id="4" name="Rectangle 3">
            <a:extLst>
              <a:ext uri="{FF2B5EF4-FFF2-40B4-BE49-F238E27FC236}">
                <a16:creationId xmlns:a16="http://schemas.microsoft.com/office/drawing/2014/main" id="{77398625-4F7E-44A6-BAA8-37E9C41B8D62}"/>
              </a:ext>
            </a:extLst>
          </p:cNvPr>
          <p:cNvSpPr/>
          <p:nvPr/>
        </p:nvSpPr>
        <p:spPr>
          <a:xfrm>
            <a:off x="756745" y="1923393"/>
            <a:ext cx="2648607" cy="15056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User Enters the product URL</a:t>
            </a:r>
            <a:endParaRPr lang="en-IN" sz="3200" dirty="0">
              <a:solidFill>
                <a:sysClr val="windowText" lastClr="000000"/>
              </a:solidFill>
            </a:endParaRPr>
          </a:p>
        </p:txBody>
      </p:sp>
      <p:sp>
        <p:nvSpPr>
          <p:cNvPr id="5" name="Rectangle 4">
            <a:extLst>
              <a:ext uri="{FF2B5EF4-FFF2-40B4-BE49-F238E27FC236}">
                <a16:creationId xmlns:a16="http://schemas.microsoft.com/office/drawing/2014/main" id="{D492DBF1-C7E4-4C1D-B591-95AC4B2AB2D4}"/>
              </a:ext>
            </a:extLst>
          </p:cNvPr>
          <p:cNvSpPr/>
          <p:nvPr/>
        </p:nvSpPr>
        <p:spPr>
          <a:xfrm>
            <a:off x="4303987" y="1923393"/>
            <a:ext cx="2648607" cy="15056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Get Product Reviews</a:t>
            </a:r>
            <a:endParaRPr lang="en-IN" sz="3200" dirty="0">
              <a:solidFill>
                <a:sysClr val="windowText" lastClr="000000"/>
              </a:solidFill>
            </a:endParaRPr>
          </a:p>
        </p:txBody>
      </p:sp>
      <p:sp>
        <p:nvSpPr>
          <p:cNvPr id="9" name="Arrow: Right 8">
            <a:extLst>
              <a:ext uri="{FF2B5EF4-FFF2-40B4-BE49-F238E27FC236}">
                <a16:creationId xmlns:a16="http://schemas.microsoft.com/office/drawing/2014/main" id="{3C181A72-494D-42EA-B6C6-10A07BE879A4}"/>
              </a:ext>
            </a:extLst>
          </p:cNvPr>
          <p:cNvSpPr/>
          <p:nvPr/>
        </p:nvSpPr>
        <p:spPr>
          <a:xfrm>
            <a:off x="3405351" y="2467925"/>
            <a:ext cx="898634" cy="416542"/>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8168D5D-FC64-4B48-8E60-B886A0135B66}"/>
              </a:ext>
            </a:extLst>
          </p:cNvPr>
          <p:cNvSpPr/>
          <p:nvPr/>
        </p:nvSpPr>
        <p:spPr>
          <a:xfrm>
            <a:off x="7851229" y="1899745"/>
            <a:ext cx="2648607" cy="15056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Processing the Reviews</a:t>
            </a:r>
            <a:endParaRPr lang="en-IN" sz="3200" dirty="0">
              <a:solidFill>
                <a:sysClr val="windowText" lastClr="000000"/>
              </a:solidFill>
            </a:endParaRPr>
          </a:p>
        </p:txBody>
      </p:sp>
      <p:sp>
        <p:nvSpPr>
          <p:cNvPr id="10" name="Arrow: Right 9">
            <a:extLst>
              <a:ext uri="{FF2B5EF4-FFF2-40B4-BE49-F238E27FC236}">
                <a16:creationId xmlns:a16="http://schemas.microsoft.com/office/drawing/2014/main" id="{92674A7A-A7D8-4BD0-AFC9-6C8BBBE62D35}"/>
              </a:ext>
            </a:extLst>
          </p:cNvPr>
          <p:cNvSpPr/>
          <p:nvPr/>
        </p:nvSpPr>
        <p:spPr>
          <a:xfrm>
            <a:off x="6952593" y="2467925"/>
            <a:ext cx="898634" cy="416542"/>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0F1EA36-A5C8-4781-A631-A986D2CD36FC}"/>
              </a:ext>
            </a:extLst>
          </p:cNvPr>
          <p:cNvSpPr/>
          <p:nvPr/>
        </p:nvSpPr>
        <p:spPr>
          <a:xfrm>
            <a:off x="3405351" y="4100902"/>
            <a:ext cx="3547242" cy="18984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Ranking the Reviews as Top Positive and Top Negative</a:t>
            </a:r>
            <a:endParaRPr lang="en-IN" sz="3200" dirty="0">
              <a:solidFill>
                <a:sysClr val="windowText" lastClr="000000"/>
              </a:solidFill>
            </a:endParaRPr>
          </a:p>
        </p:txBody>
      </p:sp>
      <p:sp>
        <p:nvSpPr>
          <p:cNvPr id="11" name="Arrow: Right 10">
            <a:extLst>
              <a:ext uri="{FF2B5EF4-FFF2-40B4-BE49-F238E27FC236}">
                <a16:creationId xmlns:a16="http://schemas.microsoft.com/office/drawing/2014/main" id="{4E1B589C-B9A2-4CCA-BBA3-828FB858B492}"/>
              </a:ext>
            </a:extLst>
          </p:cNvPr>
          <p:cNvSpPr/>
          <p:nvPr/>
        </p:nvSpPr>
        <p:spPr>
          <a:xfrm flipH="1">
            <a:off x="6952593" y="4798527"/>
            <a:ext cx="898634" cy="416542"/>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DBFFD46-D132-4B14-BE46-904BB2A34D86}"/>
              </a:ext>
            </a:extLst>
          </p:cNvPr>
          <p:cNvSpPr/>
          <p:nvPr/>
        </p:nvSpPr>
        <p:spPr>
          <a:xfrm>
            <a:off x="7851229" y="4297349"/>
            <a:ext cx="2648607" cy="15056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Making Prediction on the reviews</a:t>
            </a:r>
            <a:endParaRPr lang="en-IN" sz="3200" dirty="0">
              <a:solidFill>
                <a:sysClr val="windowText" lastClr="000000"/>
              </a:solidFill>
            </a:endParaRPr>
          </a:p>
        </p:txBody>
      </p:sp>
      <p:sp>
        <p:nvSpPr>
          <p:cNvPr id="12" name="Arrow: Right 11">
            <a:extLst>
              <a:ext uri="{FF2B5EF4-FFF2-40B4-BE49-F238E27FC236}">
                <a16:creationId xmlns:a16="http://schemas.microsoft.com/office/drawing/2014/main" id="{90E22F20-79F9-4A2F-B20F-C5B78780EC94}"/>
              </a:ext>
            </a:extLst>
          </p:cNvPr>
          <p:cNvSpPr/>
          <p:nvPr/>
        </p:nvSpPr>
        <p:spPr>
          <a:xfrm rot="16200000" flipH="1">
            <a:off x="8726215" y="3650965"/>
            <a:ext cx="898634" cy="416542"/>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0330949"/>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25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5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25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6" grpId="0" animBg="1"/>
      <p:bldP spid="10" grpId="0" animBg="1"/>
      <p:bldP spid="8" grpId="0" animBg="1"/>
      <p:bldP spid="11" grpId="0" animBg="1"/>
      <p:bldP spid="7"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Process Flow</a:t>
            </a:r>
            <a:endParaRPr lang="en-IN" sz="5400" dirty="0">
              <a:solidFill>
                <a:schemeClr val="bg1"/>
              </a:solidFill>
              <a:latin typeface="Lucida Sans" panose="020B0602030504020204" pitchFamily="34" charset="0"/>
            </a:endParaRPr>
          </a:p>
        </p:txBody>
      </p:sp>
      <p:grpSp>
        <p:nvGrpSpPr>
          <p:cNvPr id="3" name="Group 2">
            <a:extLst>
              <a:ext uri="{FF2B5EF4-FFF2-40B4-BE49-F238E27FC236}">
                <a16:creationId xmlns:a16="http://schemas.microsoft.com/office/drawing/2014/main" id="{F5138EBB-E4DD-4217-A3A1-04275E614C14}"/>
              </a:ext>
            </a:extLst>
          </p:cNvPr>
          <p:cNvGrpSpPr/>
          <p:nvPr/>
        </p:nvGrpSpPr>
        <p:grpSpPr>
          <a:xfrm>
            <a:off x="1958900" y="1882856"/>
            <a:ext cx="1875351" cy="1435472"/>
            <a:chOff x="2306630" y="1834715"/>
            <a:chExt cx="1875351" cy="1435472"/>
          </a:xfrm>
        </p:grpSpPr>
        <p:sp>
          <p:nvSpPr>
            <p:cNvPr id="14" name="Flowchart: Magnetic Disk 13">
              <a:extLst>
                <a:ext uri="{FF2B5EF4-FFF2-40B4-BE49-F238E27FC236}">
                  <a16:creationId xmlns:a16="http://schemas.microsoft.com/office/drawing/2014/main" id="{ED3C9AAA-6DE0-4873-886A-15D7227829A9}"/>
                </a:ext>
              </a:extLst>
            </p:cNvPr>
            <p:cNvSpPr/>
            <p:nvPr/>
          </p:nvSpPr>
          <p:spPr>
            <a:xfrm>
              <a:off x="2306630" y="1834715"/>
              <a:ext cx="1875351" cy="1435472"/>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600"/>
            </a:p>
          </p:txBody>
        </p:sp>
        <p:sp>
          <p:nvSpPr>
            <p:cNvPr id="19" name="Text Box 8">
              <a:extLst>
                <a:ext uri="{FF2B5EF4-FFF2-40B4-BE49-F238E27FC236}">
                  <a16:creationId xmlns:a16="http://schemas.microsoft.com/office/drawing/2014/main" id="{4AE5239D-A1B3-4893-9478-DADB6A6409FB}"/>
                </a:ext>
              </a:extLst>
            </p:cNvPr>
            <p:cNvSpPr txBox="1"/>
            <p:nvPr/>
          </p:nvSpPr>
          <p:spPr>
            <a:xfrm>
              <a:off x="2487351" y="2340204"/>
              <a:ext cx="1566015" cy="585943"/>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dirty="0">
                  <a:effectLst/>
                  <a:ea typeface="SimSun" panose="02010600030101010101" pitchFamily="2" charset="-122"/>
                </a:rPr>
                <a:t>Scraping </a:t>
              </a:r>
              <a:r>
                <a:rPr lang="en-US" dirty="0">
                  <a:ea typeface="SimSun" panose="02010600030101010101" pitchFamily="2" charset="-122"/>
                </a:rPr>
                <a:t>Review Text</a:t>
              </a:r>
              <a:r>
                <a:rPr lang="en-US" dirty="0">
                  <a:effectLst/>
                  <a:ea typeface="SimSun" panose="02010600030101010101" pitchFamily="2" charset="-122"/>
                </a:rPr>
                <a:t> of the product</a:t>
              </a:r>
              <a:endParaRPr lang="en-IN" dirty="0">
                <a:effectLst/>
                <a:ea typeface="SimSun" panose="02010600030101010101" pitchFamily="2" charset="-122"/>
              </a:endParaRPr>
            </a:p>
          </p:txBody>
        </p:sp>
      </p:grpSp>
      <p:sp>
        <p:nvSpPr>
          <p:cNvPr id="24" name="Rectangle: Rounded Corners 23">
            <a:extLst>
              <a:ext uri="{FF2B5EF4-FFF2-40B4-BE49-F238E27FC236}">
                <a16:creationId xmlns:a16="http://schemas.microsoft.com/office/drawing/2014/main" id="{E29A9570-E4B8-41E0-9D6D-6DB9B3DD5C84}"/>
              </a:ext>
            </a:extLst>
          </p:cNvPr>
          <p:cNvSpPr/>
          <p:nvPr/>
        </p:nvSpPr>
        <p:spPr>
          <a:xfrm>
            <a:off x="5032656" y="3445839"/>
            <a:ext cx="2842027" cy="1375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solidFill>
                  <a:srgbClr val="000000"/>
                </a:solidFill>
                <a:effectLst/>
                <a:ea typeface="SimSun" panose="02010600030101010101" pitchFamily="2" charset="-122"/>
              </a:rPr>
              <a:t>Fitting Model Based on Unigram and important features.</a:t>
            </a:r>
            <a:endParaRPr lang="en-IN" dirty="0">
              <a:effectLst/>
              <a:ea typeface="SimSun" panose="02010600030101010101" pitchFamily="2" charset="-122"/>
            </a:endParaRPr>
          </a:p>
        </p:txBody>
      </p:sp>
      <p:grpSp>
        <p:nvGrpSpPr>
          <p:cNvPr id="25" name="Group 24">
            <a:extLst>
              <a:ext uri="{FF2B5EF4-FFF2-40B4-BE49-F238E27FC236}">
                <a16:creationId xmlns:a16="http://schemas.microsoft.com/office/drawing/2014/main" id="{7D248072-3DEF-4B45-A865-67E58CFE2D4D}"/>
              </a:ext>
            </a:extLst>
          </p:cNvPr>
          <p:cNvGrpSpPr/>
          <p:nvPr/>
        </p:nvGrpSpPr>
        <p:grpSpPr>
          <a:xfrm>
            <a:off x="1958900" y="4915298"/>
            <a:ext cx="1875351" cy="1401168"/>
            <a:chOff x="2306630" y="1869019"/>
            <a:chExt cx="1875351" cy="1401168"/>
          </a:xfrm>
        </p:grpSpPr>
        <p:sp>
          <p:nvSpPr>
            <p:cNvPr id="26" name="Flowchart: Magnetic Disk 25">
              <a:extLst>
                <a:ext uri="{FF2B5EF4-FFF2-40B4-BE49-F238E27FC236}">
                  <a16:creationId xmlns:a16="http://schemas.microsoft.com/office/drawing/2014/main" id="{FB3FEADD-FCD4-4619-84FE-72A1D301C4A0}"/>
                </a:ext>
              </a:extLst>
            </p:cNvPr>
            <p:cNvSpPr/>
            <p:nvPr/>
          </p:nvSpPr>
          <p:spPr>
            <a:xfrm>
              <a:off x="2306630" y="1869019"/>
              <a:ext cx="1875351" cy="1401168"/>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600"/>
            </a:p>
          </p:txBody>
        </p:sp>
        <p:sp>
          <p:nvSpPr>
            <p:cNvPr id="27" name="Text Box 8">
              <a:extLst>
                <a:ext uri="{FF2B5EF4-FFF2-40B4-BE49-F238E27FC236}">
                  <a16:creationId xmlns:a16="http://schemas.microsoft.com/office/drawing/2014/main" id="{B5C9400E-84AE-4CDD-8737-8378D206B8A1}"/>
                </a:ext>
              </a:extLst>
            </p:cNvPr>
            <p:cNvSpPr txBox="1"/>
            <p:nvPr/>
          </p:nvSpPr>
          <p:spPr>
            <a:xfrm>
              <a:off x="2461297" y="2404008"/>
              <a:ext cx="1566015" cy="585943"/>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dirty="0">
                  <a:effectLst/>
                  <a:ea typeface="SimSun" panose="02010600030101010101" pitchFamily="2" charset="-122"/>
                </a:rPr>
                <a:t>Scraping Other Features of the Review</a:t>
              </a:r>
              <a:endParaRPr lang="en-IN" dirty="0">
                <a:effectLst/>
                <a:ea typeface="SimSun" panose="02010600030101010101" pitchFamily="2" charset="-122"/>
              </a:endParaRPr>
            </a:p>
          </p:txBody>
        </p:sp>
      </p:grpSp>
      <p:sp>
        <p:nvSpPr>
          <p:cNvPr id="6" name="Freeform: Shape 5">
            <a:extLst>
              <a:ext uri="{FF2B5EF4-FFF2-40B4-BE49-F238E27FC236}">
                <a16:creationId xmlns:a16="http://schemas.microsoft.com/office/drawing/2014/main" id="{CEE52541-EF0F-4140-B39F-4FD4C53FA0A6}"/>
              </a:ext>
            </a:extLst>
          </p:cNvPr>
          <p:cNvSpPr/>
          <p:nvPr/>
        </p:nvSpPr>
        <p:spPr>
          <a:xfrm>
            <a:off x="151926" y="3455708"/>
            <a:ext cx="1564152" cy="1299411"/>
          </a:xfrm>
          <a:custGeom>
            <a:avLst/>
            <a:gdLst>
              <a:gd name="connsiteX0" fmla="*/ 0 w 1586967"/>
              <a:gd name="connsiteY0" fmla="*/ 0 h 952180"/>
              <a:gd name="connsiteX1" fmla="*/ 1586967 w 1586967"/>
              <a:gd name="connsiteY1" fmla="*/ 0 h 952180"/>
              <a:gd name="connsiteX2" fmla="*/ 1586967 w 1586967"/>
              <a:gd name="connsiteY2" fmla="*/ 952180 h 952180"/>
              <a:gd name="connsiteX3" fmla="*/ 0 w 1586967"/>
              <a:gd name="connsiteY3" fmla="*/ 952180 h 952180"/>
              <a:gd name="connsiteX4" fmla="*/ 0 w 1586967"/>
              <a:gd name="connsiteY4" fmla="*/ 0 h 952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967" h="952180">
                <a:moveTo>
                  <a:pt x="0" y="0"/>
                </a:moveTo>
                <a:lnTo>
                  <a:pt x="1586967" y="0"/>
                </a:lnTo>
                <a:lnTo>
                  <a:pt x="1586967" y="952180"/>
                </a:lnTo>
                <a:lnTo>
                  <a:pt x="0" y="952180"/>
                </a:lnTo>
                <a:lnTo>
                  <a:pt x="0" y="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2800" kern="1200" dirty="0">
                <a:solidFill>
                  <a:sysClr val="windowText" lastClr="000000"/>
                </a:solidFill>
              </a:rPr>
              <a:t>Flipkart URL</a:t>
            </a:r>
            <a:r>
              <a:rPr lang="en-US" sz="2800" kern="1200" baseline="30000" dirty="0">
                <a:solidFill>
                  <a:srgbClr val="FF0000"/>
                </a:solidFill>
              </a:rPr>
              <a:t>*</a:t>
            </a:r>
            <a:endParaRPr lang="en-IN" sz="2800" kern="1200" baseline="30000" dirty="0">
              <a:solidFill>
                <a:srgbClr val="FF0000"/>
              </a:solidFill>
            </a:endParaRPr>
          </a:p>
        </p:txBody>
      </p:sp>
      <p:grpSp>
        <p:nvGrpSpPr>
          <p:cNvPr id="45" name="Group 44">
            <a:extLst>
              <a:ext uri="{FF2B5EF4-FFF2-40B4-BE49-F238E27FC236}">
                <a16:creationId xmlns:a16="http://schemas.microsoft.com/office/drawing/2014/main" id="{119CA82D-1CF5-41C0-8CD6-597B69C447B0}"/>
              </a:ext>
            </a:extLst>
          </p:cNvPr>
          <p:cNvGrpSpPr/>
          <p:nvPr/>
        </p:nvGrpSpPr>
        <p:grpSpPr>
          <a:xfrm>
            <a:off x="7884349" y="3455783"/>
            <a:ext cx="3741814" cy="1375693"/>
            <a:chOff x="7884349" y="3455783"/>
            <a:chExt cx="3741814" cy="1375693"/>
          </a:xfrm>
        </p:grpSpPr>
        <p:sp>
          <p:nvSpPr>
            <p:cNvPr id="37" name="Rectangle: Rounded Corners 36">
              <a:extLst>
                <a:ext uri="{FF2B5EF4-FFF2-40B4-BE49-F238E27FC236}">
                  <a16:creationId xmlns:a16="http://schemas.microsoft.com/office/drawing/2014/main" id="{C5420D0A-D3AA-465D-9207-8DB9F0062109}"/>
                </a:ext>
              </a:extLst>
            </p:cNvPr>
            <p:cNvSpPr/>
            <p:nvPr/>
          </p:nvSpPr>
          <p:spPr>
            <a:xfrm>
              <a:off x="8784136" y="3455783"/>
              <a:ext cx="2842027" cy="1375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solidFill>
                    <a:srgbClr val="000000"/>
                  </a:solidFill>
                  <a:effectLst/>
                  <a:ea typeface="SimSun" panose="02010600030101010101" pitchFamily="2" charset="-122"/>
                </a:rPr>
                <a:t>Ranking Review based on Prediction</a:t>
              </a:r>
              <a:endParaRPr lang="en-IN" dirty="0">
                <a:effectLst/>
                <a:ea typeface="SimSun" panose="02010600030101010101" pitchFamily="2" charset="-122"/>
              </a:endParaRPr>
            </a:p>
          </p:txBody>
        </p:sp>
        <p:sp>
          <p:nvSpPr>
            <p:cNvPr id="38" name="Arrow: Right 37">
              <a:extLst>
                <a:ext uri="{FF2B5EF4-FFF2-40B4-BE49-F238E27FC236}">
                  <a16:creationId xmlns:a16="http://schemas.microsoft.com/office/drawing/2014/main" id="{8463189A-9449-4D31-A20B-BB0B636A00CC}"/>
                </a:ext>
              </a:extLst>
            </p:cNvPr>
            <p:cNvSpPr/>
            <p:nvPr/>
          </p:nvSpPr>
          <p:spPr>
            <a:xfrm>
              <a:off x="7884349" y="3925414"/>
              <a:ext cx="898634" cy="360000"/>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Arrow: Bent 7">
            <a:extLst>
              <a:ext uri="{FF2B5EF4-FFF2-40B4-BE49-F238E27FC236}">
                <a16:creationId xmlns:a16="http://schemas.microsoft.com/office/drawing/2014/main" id="{970F4E8E-C0A3-4B7A-8C7D-76FEE1001B62}"/>
              </a:ext>
            </a:extLst>
          </p:cNvPr>
          <p:cNvSpPr/>
          <p:nvPr/>
        </p:nvSpPr>
        <p:spPr>
          <a:xfrm rot="5400000">
            <a:off x="4724712" y="1588324"/>
            <a:ext cx="985993" cy="2729037"/>
          </a:xfrm>
          <a:prstGeom prst="bentArrow">
            <a:avLst>
              <a:gd name="adj1" fmla="val 15226"/>
              <a:gd name="adj2" fmla="val 19136"/>
              <a:gd name="adj3" fmla="val 23045"/>
              <a:gd name="adj4" fmla="val 43750"/>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Bent 38">
            <a:extLst>
              <a:ext uri="{FF2B5EF4-FFF2-40B4-BE49-F238E27FC236}">
                <a16:creationId xmlns:a16="http://schemas.microsoft.com/office/drawing/2014/main" id="{1F57673C-57EF-4861-B190-5EB204B8C197}"/>
              </a:ext>
            </a:extLst>
          </p:cNvPr>
          <p:cNvSpPr/>
          <p:nvPr/>
        </p:nvSpPr>
        <p:spPr>
          <a:xfrm rot="16200000" flipV="1">
            <a:off x="4752444" y="3922848"/>
            <a:ext cx="911784" cy="2729037"/>
          </a:xfrm>
          <a:prstGeom prst="bentArrow">
            <a:avLst>
              <a:gd name="adj1" fmla="val 15226"/>
              <a:gd name="adj2" fmla="val 19136"/>
              <a:gd name="adj3" fmla="val 23045"/>
              <a:gd name="adj4" fmla="val 43750"/>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Freeform: Shape 40">
            <a:extLst>
              <a:ext uri="{FF2B5EF4-FFF2-40B4-BE49-F238E27FC236}">
                <a16:creationId xmlns:a16="http://schemas.microsoft.com/office/drawing/2014/main" id="{F2CCC83D-F9C1-494D-BBC5-261CFD17578C}"/>
              </a:ext>
            </a:extLst>
          </p:cNvPr>
          <p:cNvSpPr/>
          <p:nvPr/>
        </p:nvSpPr>
        <p:spPr>
          <a:xfrm>
            <a:off x="1717231" y="3315672"/>
            <a:ext cx="1323694" cy="1729794"/>
          </a:xfrm>
          <a:custGeom>
            <a:avLst/>
            <a:gdLst>
              <a:gd name="connsiteX0" fmla="*/ 1407757 w 1588030"/>
              <a:gd name="connsiteY0" fmla="*/ 0 h 1729794"/>
              <a:gd name="connsiteX1" fmla="*/ 1588030 w 1588030"/>
              <a:gd name="connsiteY1" fmla="*/ 180274 h 1729794"/>
              <a:gd name="connsiteX2" fmla="*/ 1497893 w 1588030"/>
              <a:gd name="connsiteY2" fmla="*/ 180274 h 1729794"/>
              <a:gd name="connsiteX3" fmla="*/ 1497893 w 1588030"/>
              <a:gd name="connsiteY3" fmla="*/ 1549521 h 1729794"/>
              <a:gd name="connsiteX4" fmla="*/ 1588030 w 1588030"/>
              <a:gd name="connsiteY4" fmla="*/ 1549521 h 1729794"/>
              <a:gd name="connsiteX5" fmla="*/ 1407757 w 1588030"/>
              <a:gd name="connsiteY5" fmla="*/ 1729794 h 1729794"/>
              <a:gd name="connsiteX6" fmla="*/ 1227483 w 1588030"/>
              <a:gd name="connsiteY6" fmla="*/ 1549521 h 1729794"/>
              <a:gd name="connsiteX7" fmla="*/ 1317620 w 1588030"/>
              <a:gd name="connsiteY7" fmla="*/ 1549521 h 1729794"/>
              <a:gd name="connsiteX8" fmla="*/ 1317620 w 1588030"/>
              <a:gd name="connsiteY8" fmla="*/ 917957 h 1729794"/>
              <a:gd name="connsiteX9" fmla="*/ 0 w 1588030"/>
              <a:gd name="connsiteY9" fmla="*/ 917957 h 1729794"/>
              <a:gd name="connsiteX10" fmla="*/ 0 w 1588030"/>
              <a:gd name="connsiteY10" fmla="*/ 737957 h 1729794"/>
              <a:gd name="connsiteX11" fmla="*/ 1317620 w 1588030"/>
              <a:gd name="connsiteY11" fmla="*/ 737957 h 1729794"/>
              <a:gd name="connsiteX12" fmla="*/ 1317620 w 1588030"/>
              <a:gd name="connsiteY12" fmla="*/ 180274 h 1729794"/>
              <a:gd name="connsiteX13" fmla="*/ 1227483 w 1588030"/>
              <a:gd name="connsiteY13" fmla="*/ 180274 h 1729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88030" h="1729794">
                <a:moveTo>
                  <a:pt x="1407757" y="0"/>
                </a:moveTo>
                <a:lnTo>
                  <a:pt x="1588030" y="180274"/>
                </a:lnTo>
                <a:lnTo>
                  <a:pt x="1497893" y="180274"/>
                </a:lnTo>
                <a:lnTo>
                  <a:pt x="1497893" y="1549521"/>
                </a:lnTo>
                <a:lnTo>
                  <a:pt x="1588030" y="1549521"/>
                </a:lnTo>
                <a:lnTo>
                  <a:pt x="1407757" y="1729794"/>
                </a:lnTo>
                <a:lnTo>
                  <a:pt x="1227483" y="1549521"/>
                </a:lnTo>
                <a:lnTo>
                  <a:pt x="1317620" y="1549521"/>
                </a:lnTo>
                <a:lnTo>
                  <a:pt x="1317620" y="917957"/>
                </a:lnTo>
                <a:lnTo>
                  <a:pt x="0" y="917957"/>
                </a:lnTo>
                <a:lnTo>
                  <a:pt x="0" y="737957"/>
                </a:lnTo>
                <a:lnTo>
                  <a:pt x="1317620" y="737957"/>
                </a:lnTo>
                <a:lnTo>
                  <a:pt x="1317620" y="180274"/>
                </a:lnTo>
                <a:lnTo>
                  <a:pt x="1227483" y="180274"/>
                </a:lnTo>
                <a:close/>
              </a:path>
            </a:pathLst>
          </a:cu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2" name="Group 11">
            <a:extLst>
              <a:ext uri="{FF2B5EF4-FFF2-40B4-BE49-F238E27FC236}">
                <a16:creationId xmlns:a16="http://schemas.microsoft.com/office/drawing/2014/main" id="{300B8FDC-A351-4013-ABD8-03FA2C3AE279}"/>
              </a:ext>
            </a:extLst>
          </p:cNvPr>
          <p:cNvGrpSpPr/>
          <p:nvPr/>
        </p:nvGrpSpPr>
        <p:grpSpPr>
          <a:xfrm>
            <a:off x="3852177" y="1309353"/>
            <a:ext cx="4031019" cy="3113132"/>
            <a:chOff x="3852177" y="1309353"/>
            <a:chExt cx="4031019" cy="3113132"/>
          </a:xfrm>
        </p:grpSpPr>
        <p:grpSp>
          <p:nvGrpSpPr>
            <p:cNvPr id="7" name="Group 6">
              <a:extLst>
                <a:ext uri="{FF2B5EF4-FFF2-40B4-BE49-F238E27FC236}">
                  <a16:creationId xmlns:a16="http://schemas.microsoft.com/office/drawing/2014/main" id="{67A8A04E-314A-4629-99A5-A5CBA78EBECB}"/>
                </a:ext>
              </a:extLst>
            </p:cNvPr>
            <p:cNvGrpSpPr/>
            <p:nvPr/>
          </p:nvGrpSpPr>
          <p:grpSpPr>
            <a:xfrm>
              <a:off x="4538497" y="1309353"/>
              <a:ext cx="3344699" cy="3113132"/>
              <a:chOff x="6753339" y="1690688"/>
              <a:chExt cx="3344699" cy="3113132"/>
            </a:xfrm>
          </p:grpSpPr>
          <p:sp>
            <p:nvSpPr>
              <p:cNvPr id="16" name="Rectangle 15">
                <a:extLst>
                  <a:ext uri="{FF2B5EF4-FFF2-40B4-BE49-F238E27FC236}">
                    <a16:creationId xmlns:a16="http://schemas.microsoft.com/office/drawing/2014/main" id="{122616F6-569E-4C94-93EB-843540ABE8F5}"/>
                  </a:ext>
                </a:extLst>
              </p:cNvPr>
              <p:cNvSpPr/>
              <p:nvPr/>
            </p:nvSpPr>
            <p:spPr>
              <a:xfrm>
                <a:off x="6753339" y="1690688"/>
                <a:ext cx="3344699" cy="31131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a:effectLst/>
                    <a:ea typeface="SimSun" panose="02010600030101010101" pitchFamily="2" charset="-122"/>
                  </a:rPr>
                  <a:t> </a:t>
                </a:r>
                <a:endParaRPr lang="en-IN" sz="1600">
                  <a:effectLst/>
                  <a:ea typeface="SimSun" panose="02010600030101010101" pitchFamily="2" charset="-122"/>
                </a:endParaRPr>
              </a:p>
            </p:txBody>
          </p:sp>
          <p:sp>
            <p:nvSpPr>
              <p:cNvPr id="18" name="Rectangle 17">
                <a:extLst>
                  <a:ext uri="{FF2B5EF4-FFF2-40B4-BE49-F238E27FC236}">
                    <a16:creationId xmlns:a16="http://schemas.microsoft.com/office/drawing/2014/main" id="{906279D6-93A0-4BDE-8F1C-C64594F55175}"/>
                  </a:ext>
                </a:extLst>
              </p:cNvPr>
              <p:cNvSpPr/>
              <p:nvPr/>
            </p:nvSpPr>
            <p:spPr>
              <a:xfrm>
                <a:off x="6937007" y="3465708"/>
                <a:ext cx="2919362" cy="12136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dirty="0">
                    <a:solidFill>
                      <a:srgbClr val="000000"/>
                    </a:solidFill>
                    <a:effectLst/>
                    <a:ea typeface="SimSun" panose="02010600030101010101" pitchFamily="2" charset="-122"/>
                  </a:rPr>
                  <a:t>Create </a:t>
                </a:r>
                <a:r>
                  <a:rPr lang="en-US" sz="1600" dirty="0" err="1">
                    <a:solidFill>
                      <a:srgbClr val="000000"/>
                    </a:solidFill>
                    <a:effectLst/>
                    <a:ea typeface="SimSun" panose="02010600030101010101" pitchFamily="2" charset="-122"/>
                  </a:rPr>
                  <a:t>Tf-IDf</a:t>
                </a:r>
                <a:r>
                  <a:rPr lang="en-US" sz="1600" dirty="0">
                    <a:solidFill>
                      <a:srgbClr val="000000"/>
                    </a:solidFill>
                    <a:effectLst/>
                    <a:ea typeface="SimSun" panose="02010600030101010101" pitchFamily="2" charset="-122"/>
                  </a:rPr>
                  <a:t> Matrix of the unigrams that occur in more than 1% of the document</a:t>
                </a:r>
                <a:endParaRPr lang="en-IN" sz="1600" dirty="0">
                  <a:effectLst/>
                  <a:ea typeface="SimSun" panose="02010600030101010101" pitchFamily="2" charset="-122"/>
                </a:endParaRPr>
              </a:p>
            </p:txBody>
          </p:sp>
          <p:sp>
            <p:nvSpPr>
              <p:cNvPr id="20" name="Rectangle 19">
                <a:extLst>
                  <a:ext uri="{FF2B5EF4-FFF2-40B4-BE49-F238E27FC236}">
                    <a16:creationId xmlns:a16="http://schemas.microsoft.com/office/drawing/2014/main" id="{450A5B24-5AC4-4827-9265-29C66497818A}"/>
                  </a:ext>
                </a:extLst>
              </p:cNvPr>
              <p:cNvSpPr/>
              <p:nvPr/>
            </p:nvSpPr>
            <p:spPr>
              <a:xfrm>
                <a:off x="6927341" y="2569603"/>
                <a:ext cx="2919361" cy="7770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dirty="0">
                    <a:solidFill>
                      <a:srgbClr val="000000"/>
                    </a:solidFill>
                    <a:effectLst/>
                    <a:ea typeface="SimSun" panose="02010600030101010101" pitchFamily="2" charset="-122"/>
                  </a:rPr>
                  <a:t>Remove stop words and apply lemmatization</a:t>
                </a:r>
                <a:endParaRPr lang="en-IN" sz="1600" dirty="0">
                  <a:effectLst/>
                  <a:ea typeface="SimSun" panose="02010600030101010101" pitchFamily="2" charset="-122"/>
                </a:endParaRPr>
              </a:p>
            </p:txBody>
          </p:sp>
          <p:sp>
            <p:nvSpPr>
              <p:cNvPr id="21" name="Rectangle 20">
                <a:extLst>
                  <a:ext uri="{FF2B5EF4-FFF2-40B4-BE49-F238E27FC236}">
                    <a16:creationId xmlns:a16="http://schemas.microsoft.com/office/drawing/2014/main" id="{1EDAEC54-43E0-4457-8F70-C8C2FB4AB83C}"/>
                  </a:ext>
                </a:extLst>
              </p:cNvPr>
              <p:cNvSpPr/>
              <p:nvPr/>
            </p:nvSpPr>
            <p:spPr>
              <a:xfrm>
                <a:off x="6927341" y="1792591"/>
                <a:ext cx="2938695" cy="636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dirty="0">
                    <a:solidFill>
                      <a:srgbClr val="000000"/>
                    </a:solidFill>
                    <a:effectLst/>
                    <a:ea typeface="SimSun" panose="02010600030101010101" pitchFamily="2" charset="-122"/>
                  </a:rPr>
                  <a:t>Emoji and punctuation removal</a:t>
                </a:r>
                <a:endParaRPr lang="en-IN" sz="1600" dirty="0">
                  <a:effectLst/>
                  <a:ea typeface="SimSun" panose="02010600030101010101" pitchFamily="2" charset="-122"/>
                </a:endParaRPr>
              </a:p>
            </p:txBody>
          </p:sp>
        </p:grpSp>
        <p:sp>
          <p:nvSpPr>
            <p:cNvPr id="42" name="Arrow: Right 41">
              <a:extLst>
                <a:ext uri="{FF2B5EF4-FFF2-40B4-BE49-F238E27FC236}">
                  <a16:creationId xmlns:a16="http://schemas.microsoft.com/office/drawing/2014/main" id="{A2AAC352-F184-4919-92FF-B8BDEAD69CE1}"/>
                </a:ext>
              </a:extLst>
            </p:cNvPr>
            <p:cNvSpPr/>
            <p:nvPr/>
          </p:nvSpPr>
          <p:spPr>
            <a:xfrm>
              <a:off x="3852177" y="2341626"/>
              <a:ext cx="713814" cy="341273"/>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4" name="Group 43">
            <a:extLst>
              <a:ext uri="{FF2B5EF4-FFF2-40B4-BE49-F238E27FC236}">
                <a16:creationId xmlns:a16="http://schemas.microsoft.com/office/drawing/2014/main" id="{E7D4DC50-95A0-45BF-8D89-EA52126A4FC4}"/>
              </a:ext>
            </a:extLst>
          </p:cNvPr>
          <p:cNvGrpSpPr/>
          <p:nvPr/>
        </p:nvGrpSpPr>
        <p:grpSpPr>
          <a:xfrm>
            <a:off x="3852177" y="4606274"/>
            <a:ext cx="4031018" cy="2263604"/>
            <a:chOff x="3852177" y="4606274"/>
            <a:chExt cx="4031018" cy="2263604"/>
          </a:xfrm>
        </p:grpSpPr>
        <p:grpSp>
          <p:nvGrpSpPr>
            <p:cNvPr id="32" name="Group 31">
              <a:extLst>
                <a:ext uri="{FF2B5EF4-FFF2-40B4-BE49-F238E27FC236}">
                  <a16:creationId xmlns:a16="http://schemas.microsoft.com/office/drawing/2014/main" id="{37075B59-B866-45B3-946D-D742402AFE43}"/>
                </a:ext>
              </a:extLst>
            </p:cNvPr>
            <p:cNvGrpSpPr/>
            <p:nvPr/>
          </p:nvGrpSpPr>
          <p:grpSpPr>
            <a:xfrm>
              <a:off x="4538496" y="4606274"/>
              <a:ext cx="3344699" cy="2263604"/>
              <a:chOff x="6753339" y="1690688"/>
              <a:chExt cx="3344699" cy="2669858"/>
            </a:xfrm>
          </p:grpSpPr>
          <p:sp>
            <p:nvSpPr>
              <p:cNvPr id="33" name="Rectangle 32">
                <a:extLst>
                  <a:ext uri="{FF2B5EF4-FFF2-40B4-BE49-F238E27FC236}">
                    <a16:creationId xmlns:a16="http://schemas.microsoft.com/office/drawing/2014/main" id="{979EB5C5-685A-4E64-AF49-C3B58FD28E12}"/>
                  </a:ext>
                </a:extLst>
              </p:cNvPr>
              <p:cNvSpPr/>
              <p:nvPr/>
            </p:nvSpPr>
            <p:spPr>
              <a:xfrm>
                <a:off x="6753339" y="1690688"/>
                <a:ext cx="3344699" cy="2669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a:effectLst/>
                    <a:ea typeface="SimSun" panose="02010600030101010101" pitchFamily="2" charset="-122"/>
                  </a:rPr>
                  <a:t> </a:t>
                </a:r>
                <a:endParaRPr lang="en-IN" sz="1600">
                  <a:effectLst/>
                  <a:ea typeface="SimSun" panose="02010600030101010101" pitchFamily="2" charset="-122"/>
                </a:endParaRPr>
              </a:p>
            </p:txBody>
          </p:sp>
          <p:sp>
            <p:nvSpPr>
              <p:cNvPr id="34" name="Rectangle 33">
                <a:extLst>
                  <a:ext uri="{FF2B5EF4-FFF2-40B4-BE49-F238E27FC236}">
                    <a16:creationId xmlns:a16="http://schemas.microsoft.com/office/drawing/2014/main" id="{8223E12A-1788-4F64-814E-E7365F40CF45}"/>
                  </a:ext>
                </a:extLst>
              </p:cNvPr>
              <p:cNvSpPr/>
              <p:nvPr/>
            </p:nvSpPr>
            <p:spPr>
              <a:xfrm>
                <a:off x="6937007" y="3491166"/>
                <a:ext cx="2919362" cy="7515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dirty="0">
                    <a:solidFill>
                      <a:schemeClr val="tx1"/>
                    </a:solidFill>
                    <a:ea typeface="SimSun" panose="02010600030101010101" pitchFamily="2" charset="-122"/>
                  </a:rPr>
                  <a:t>Downvote</a:t>
                </a:r>
                <a:endParaRPr lang="en-IN" sz="1600" dirty="0">
                  <a:solidFill>
                    <a:schemeClr val="tx1"/>
                  </a:solidFill>
                  <a:effectLst/>
                  <a:ea typeface="SimSun" panose="02010600030101010101" pitchFamily="2" charset="-122"/>
                </a:endParaRPr>
              </a:p>
            </p:txBody>
          </p:sp>
          <p:sp>
            <p:nvSpPr>
              <p:cNvPr id="35" name="Rectangle 34">
                <a:extLst>
                  <a:ext uri="{FF2B5EF4-FFF2-40B4-BE49-F238E27FC236}">
                    <a16:creationId xmlns:a16="http://schemas.microsoft.com/office/drawing/2014/main" id="{79E1E127-22B7-42C7-841A-2944CFB71E88}"/>
                  </a:ext>
                </a:extLst>
              </p:cNvPr>
              <p:cNvSpPr/>
              <p:nvPr/>
            </p:nvSpPr>
            <p:spPr>
              <a:xfrm>
                <a:off x="6927341" y="2593200"/>
                <a:ext cx="2919361" cy="7534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600" dirty="0">
                    <a:solidFill>
                      <a:srgbClr val="000000"/>
                    </a:solidFill>
                    <a:effectLst/>
                    <a:ea typeface="SimSun" panose="02010600030101010101" pitchFamily="2" charset="-122"/>
                  </a:rPr>
                  <a:t>Upvote</a:t>
                </a:r>
                <a:endParaRPr lang="en-IN" sz="1600" dirty="0">
                  <a:effectLst/>
                  <a:ea typeface="SimSun" panose="02010600030101010101" pitchFamily="2" charset="-122"/>
                </a:endParaRPr>
              </a:p>
            </p:txBody>
          </p:sp>
          <p:sp>
            <p:nvSpPr>
              <p:cNvPr id="36" name="Rectangle 35">
                <a:extLst>
                  <a:ext uri="{FF2B5EF4-FFF2-40B4-BE49-F238E27FC236}">
                    <a16:creationId xmlns:a16="http://schemas.microsoft.com/office/drawing/2014/main" id="{EAA83A3B-5B20-45B7-B8D7-C0A2D97ABB96}"/>
                  </a:ext>
                </a:extLst>
              </p:cNvPr>
              <p:cNvSpPr/>
              <p:nvPr/>
            </p:nvSpPr>
            <p:spPr>
              <a:xfrm>
                <a:off x="6927341" y="1792591"/>
                <a:ext cx="2938695" cy="636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000000"/>
                    </a:solidFill>
                    <a:ea typeface="SimSun" panose="02010600030101010101" pitchFamily="2" charset="-122"/>
                  </a:rPr>
                  <a:t>Review Rating</a:t>
                </a:r>
                <a:endParaRPr lang="en-IN" sz="1600" dirty="0">
                  <a:ea typeface="SimSun" panose="02010600030101010101" pitchFamily="2" charset="-122"/>
                </a:endParaRPr>
              </a:p>
            </p:txBody>
          </p:sp>
        </p:grpSp>
        <p:sp>
          <p:nvSpPr>
            <p:cNvPr id="43" name="Arrow: Right 42">
              <a:extLst>
                <a:ext uri="{FF2B5EF4-FFF2-40B4-BE49-F238E27FC236}">
                  <a16:creationId xmlns:a16="http://schemas.microsoft.com/office/drawing/2014/main" id="{391E5617-8249-46CE-AB04-7B86BCA7ADF6}"/>
                </a:ext>
              </a:extLst>
            </p:cNvPr>
            <p:cNvSpPr/>
            <p:nvPr/>
          </p:nvSpPr>
          <p:spPr>
            <a:xfrm>
              <a:off x="3852177" y="5520206"/>
              <a:ext cx="713814" cy="341273"/>
            </a:xfrm>
            <a:prstGeom prst="rightArrow">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TextBox 3">
            <a:extLst>
              <a:ext uri="{FF2B5EF4-FFF2-40B4-BE49-F238E27FC236}">
                <a16:creationId xmlns:a16="http://schemas.microsoft.com/office/drawing/2014/main" id="{F733303D-8D0F-49B1-A967-D07EB2AEF0DD}"/>
              </a:ext>
            </a:extLst>
          </p:cNvPr>
          <p:cNvSpPr txBox="1"/>
          <p:nvPr/>
        </p:nvSpPr>
        <p:spPr>
          <a:xfrm>
            <a:off x="8847301" y="6451383"/>
            <a:ext cx="3344699" cy="369332"/>
          </a:xfrm>
          <a:prstGeom prst="rect">
            <a:avLst/>
          </a:prstGeom>
          <a:noFill/>
        </p:spPr>
        <p:txBody>
          <a:bodyPr wrap="square" rtlCol="0">
            <a:spAutoFit/>
          </a:bodyPr>
          <a:lstStyle/>
          <a:p>
            <a:r>
              <a:rPr lang="en-US" dirty="0">
                <a:solidFill>
                  <a:srgbClr val="FF0000"/>
                </a:solidFill>
              </a:rPr>
              <a:t>* Limited to Products on  Flipkart</a:t>
            </a:r>
            <a:endParaRPr lang="en-IN" dirty="0">
              <a:solidFill>
                <a:srgbClr val="FF0000"/>
              </a:solidFill>
            </a:endParaRPr>
          </a:p>
        </p:txBody>
      </p:sp>
    </p:spTree>
    <p:extLst>
      <p:ext uri="{BB962C8B-B14F-4D97-AF65-F5344CB8AC3E}">
        <p14:creationId xmlns:p14="http://schemas.microsoft.com/office/powerpoint/2010/main" val="228741381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250"/>
                                        <p:tgtEl>
                                          <p:spTgt spid="41"/>
                                        </p:tgtEl>
                                      </p:cBhvr>
                                    </p:animEffect>
                                  </p:childTnLst>
                                </p:cTn>
                              </p:par>
                              <p:par>
                                <p:cTn id="14" presetID="1" presetClass="entr" presetSubtype="0" fill="hold" nodeType="withEffect">
                                  <p:stCondLst>
                                    <p:cond delay="250"/>
                                  </p:stCondLst>
                                  <p:childTnLst>
                                    <p:set>
                                      <p:cBhvr>
                                        <p:cTn id="15" dur="1" fill="hold">
                                          <p:stCondLst>
                                            <p:cond delay="0"/>
                                          </p:stCondLst>
                                        </p:cTn>
                                        <p:tgtEl>
                                          <p:spTgt spid="3"/>
                                        </p:tgtEl>
                                        <p:attrNameLst>
                                          <p:attrName>style.visibility</p:attrName>
                                        </p:attrNameLst>
                                      </p:cBhvr>
                                      <p:to>
                                        <p:strVal val="visible"/>
                                      </p:to>
                                    </p:set>
                                  </p:childTnLst>
                                </p:cTn>
                              </p:par>
                              <p:par>
                                <p:cTn id="16" presetID="1" presetClass="entr" presetSubtype="0" fill="hold" nodeType="with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par>
                                <p:cTn id="22" presetID="1"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22" presetClass="entr" presetSubtype="8"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6" grpId="0" animBg="1"/>
      <p:bldP spid="8" grpId="0" animBg="1"/>
      <p:bldP spid="39" grpId="0" animBg="1"/>
      <p:bldP spid="41"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F7A274-7A71-40F6-82B1-818823B44993}"/>
              </a:ext>
            </a:extLst>
          </p:cNvPr>
          <p:cNvPicPr>
            <a:picLocks noChangeAspect="1"/>
          </p:cNvPicPr>
          <p:nvPr/>
        </p:nvPicPr>
        <p:blipFill rotWithShape="1">
          <a:blip r:embed="rId2">
            <a:extLst>
              <a:ext uri="{28A0092B-C50C-407E-A947-70E740481C1C}">
                <a14:useLocalDpi xmlns:a14="http://schemas.microsoft.com/office/drawing/2010/main" val="0"/>
              </a:ext>
            </a:extLst>
          </a:blip>
          <a:srcRect t="5754"/>
          <a:stretch/>
        </p:blipFill>
        <p:spPr>
          <a:xfrm>
            <a:off x="1774571" y="1441358"/>
            <a:ext cx="8642858" cy="5234206"/>
          </a:xfrm>
          <a:prstGeom prst="rect">
            <a:avLst/>
          </a:prstGeom>
          <a:ln>
            <a:solidFill>
              <a:schemeClr val="tx1"/>
            </a:solidFill>
          </a:ln>
        </p:spPr>
      </p:pic>
      <p:pic>
        <p:nvPicPr>
          <p:cNvPr id="4" name="Picture 3">
            <a:extLst>
              <a:ext uri="{FF2B5EF4-FFF2-40B4-BE49-F238E27FC236}">
                <a16:creationId xmlns:a16="http://schemas.microsoft.com/office/drawing/2014/main" id="{4AB2E637-2E42-4068-A64F-0A0F017B1632}"/>
              </a:ext>
            </a:extLst>
          </p:cNvPr>
          <p:cNvPicPr>
            <a:picLocks noChangeAspect="1"/>
          </p:cNvPicPr>
          <p:nvPr/>
        </p:nvPicPr>
        <p:blipFill rotWithShape="1">
          <a:blip r:embed="rId3"/>
          <a:srcRect t="1225" b="10582"/>
          <a:stretch/>
        </p:blipFill>
        <p:spPr>
          <a:xfrm>
            <a:off x="1774571" y="1441358"/>
            <a:ext cx="8642858" cy="5234206"/>
          </a:xfrm>
          <a:prstGeom prst="rect">
            <a:avLst/>
          </a:prstGeom>
          <a:ln>
            <a:solidFill>
              <a:schemeClr val="tx1"/>
            </a:solidFill>
          </a:ln>
        </p:spPr>
      </p:pic>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Final product</a:t>
            </a:r>
            <a:endParaRPr lang="en-IN" sz="5400" dirty="0">
              <a:solidFill>
                <a:schemeClr val="bg1"/>
              </a:solidFill>
              <a:latin typeface="Lucida Sans" panose="020B0602030504020204" pitchFamily="34" charset="0"/>
            </a:endParaRPr>
          </a:p>
        </p:txBody>
      </p:sp>
      <p:sp>
        <p:nvSpPr>
          <p:cNvPr id="6" name="TextBox 5">
            <a:extLst>
              <a:ext uri="{FF2B5EF4-FFF2-40B4-BE49-F238E27FC236}">
                <a16:creationId xmlns:a16="http://schemas.microsoft.com/office/drawing/2014/main" id="{D364BF82-F7F2-4E3A-ACB6-BBFD174F9FE6}"/>
              </a:ext>
            </a:extLst>
          </p:cNvPr>
          <p:cNvSpPr txBox="1"/>
          <p:nvPr/>
        </p:nvSpPr>
        <p:spPr>
          <a:xfrm>
            <a:off x="4319751" y="3783781"/>
            <a:ext cx="3058511" cy="378316"/>
          </a:xfrm>
          <a:prstGeom prst="rect">
            <a:avLst/>
          </a:prstGeom>
          <a:noFill/>
          <a:ln>
            <a:noFill/>
          </a:ln>
        </p:spPr>
        <p:txBody>
          <a:bodyPr wrap="square" rtlCol="0">
            <a:spAutoFit/>
          </a:bodyPr>
          <a:lstStyle/>
          <a:p>
            <a:r>
              <a:rPr lang="en-US" b="1" dirty="0">
                <a:solidFill>
                  <a:srgbClr val="FF0000"/>
                </a:solidFill>
              </a:rPr>
              <a:t>User Enters the Product URL</a:t>
            </a:r>
            <a:endParaRPr lang="en-IN" b="1" dirty="0">
              <a:solidFill>
                <a:srgbClr val="FF0000"/>
              </a:solidFill>
            </a:endParaRPr>
          </a:p>
        </p:txBody>
      </p:sp>
    </p:spTree>
    <p:extLst>
      <p:ext uri="{BB962C8B-B14F-4D97-AF65-F5344CB8AC3E}">
        <p14:creationId xmlns:p14="http://schemas.microsoft.com/office/powerpoint/2010/main" val="40540424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par>
                                <p:cTn id="7" presetID="1" presetClass="entr" presetSubtype="0" fill="hold" grpId="0" nodeType="withEffect">
                                  <p:stCondLst>
                                    <p:cond delay="500"/>
                                  </p:stCondLst>
                                  <p:iterate type="wd">
                                    <p:tmAbs val="500"/>
                                  </p:iterate>
                                  <p:childTnLst>
                                    <p:set>
                                      <p:cBhvr>
                                        <p:cTn id="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BDCD859B-1610-4770-B0B4-F6E0126DFFF9}"/>
                  </a:ext>
                </a:extLst>
              </p:cNvPr>
              <p:cNvGraphicFramePr>
                <a:graphicFrameLocks noChangeAspect="1"/>
              </p:cNvGraphicFramePr>
              <p:nvPr>
                <p:extLst>
                  <p:ext uri="{D42A27DB-BD31-4B8C-83A1-F6EECF244321}">
                    <p14:modId xmlns:p14="http://schemas.microsoft.com/office/powerpoint/2010/main" val="517431431"/>
                  </p:ext>
                </p:extLst>
              </p:nvPr>
            </p:nvGraphicFramePr>
            <p:xfrm>
              <a:off x="-31021" y="1299410"/>
              <a:ext cx="12241435" cy="5558589"/>
            </p:xfrm>
            <a:graphic>
              <a:graphicData uri="http://schemas.microsoft.com/office/powerpoint/2016/summaryzoom">
                <psuz:summaryZm>
                  <psuz:summaryZmObj sectionId="{B7996F8C-DFCC-4B5F-9680-42A6EEB8FF68}" offsetFactorX="-50428" offsetFactorY="30463" scaleFactorX="93448">
                    <psuz:zmPr id="{DBFF072D-E217-4C0B-BEA6-D727C11C2842}"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164818" y="674751"/>
                          <a:ext cx="2770340" cy="1667577"/>
                        </a:xfrm>
                        <a:prstGeom prst="rect">
                          <a:avLst/>
                        </a:prstGeom>
                        <a:ln w="3175">
                          <a:solidFill>
                            <a:prstClr val="ltGray"/>
                          </a:solidFill>
                        </a:ln>
                      </p166:spPr>
                    </psuz:zmPr>
                  </psuz:summaryZmObj>
                  <psuz:summaryZmObj sectionId="{E55EF1EB-C723-41A2-96AA-2904C07F8ED3}" offsetFactorX="-53556" offsetFactorY="30463" scaleFactorX="94809">
                    <psuz:zmPr id="{AAC5606F-D068-4A16-A13E-216A322186ED}" imageType="cover" transitionDur="1000">
                      <p166:blipFill xmlns:p166="http://schemas.microsoft.com/office/powerpoint/2016/6/main">
                        <a:blip r:embed="rId3">
                          <a:extLst>
                            <a:ext uri="{28A0092B-C50C-407E-A947-70E740481C1C}">
                              <a14:useLocalDpi xmlns:a14="http://schemas.microsoft.com/office/drawing/2010/main" val="0"/>
                            </a:ext>
                          </a:extLst>
                        </a:blip>
                        <a:stretch>
                          <a:fillRect/>
                        </a:stretch>
                      </p166:blipFill>
                      <p166:spPr xmlns:p166="http://schemas.microsoft.com/office/powerpoint/2016/6/main">
                        <a:xfrm>
                          <a:off x="3127664" y="674751"/>
                          <a:ext cx="2810688" cy="1667577"/>
                        </a:xfrm>
                        <a:prstGeom prst="rect">
                          <a:avLst/>
                        </a:prstGeom>
                        <a:ln w="3175">
                          <a:solidFill>
                            <a:prstClr val="ltGray"/>
                          </a:solidFill>
                        </a:ln>
                      </p166:spPr>
                    </psuz:zmPr>
                  </psuz:summaryZmObj>
                  <psuz:summaryZmObj sectionId="{813C90BA-31BF-4023-AA05-5E0C0D373B73}" offsetFactorX="-53365" offsetFactorY="31334" scaleFactorX="93448">
                    <psuz:zmPr id="{0CEC91FE-2FFA-4240-A6B4-EFB9F04E1C3D}"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6229252" y="689276"/>
                          <a:ext cx="2770340" cy="1667577"/>
                        </a:xfrm>
                        <a:prstGeom prst="rect">
                          <a:avLst/>
                        </a:prstGeom>
                        <a:ln w="3175">
                          <a:solidFill>
                            <a:prstClr val="ltGray"/>
                          </a:solidFill>
                        </a:ln>
                      </p166:spPr>
                    </psuz:zmPr>
                  </psuz:summaryZmObj>
                  <psuz:summaryZmObj sectionId="{14C5C771-71F3-4A5D-BFE6-339B0865168F}" offsetFactorX="255076" offsetFactorY="-74853" scaleFactorX="93448">
                    <psuz:zmPr id="{6EC24CA0-DF75-4C80-A595-8B9E6EE4CE8F}"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9221728" y="697275"/>
                          <a:ext cx="2770340" cy="1667577"/>
                        </a:xfrm>
                        <a:prstGeom prst="rect">
                          <a:avLst/>
                        </a:prstGeom>
                        <a:ln w="3175">
                          <a:solidFill>
                            <a:prstClr val="ltGray"/>
                          </a:solidFill>
                        </a:ln>
                      </p166:spPr>
                    </psuz:zmPr>
                  </psuz:summaryZmObj>
                  <psuz:summaryZmObj sectionId="{B076A1A5-A16E-4EFB-83E8-61287BFCDF7A}" offsetFactorX="-99387" offsetFactorY="73112" scaleFactorX="93674">
                    <psuz:zmPr id="{33B2A8E9-24CE-4658-983D-5F1A65C63421}" imageType="cover" transitionDur="1000">
                      <p166:blipFill xmlns:p166="http://schemas.microsoft.com/office/powerpoint/2016/6/main">
                        <a:blip r:embed="rId6">
                          <a:extLst>
                            <a:ext uri="{28A0092B-C50C-407E-A947-70E740481C1C}">
                              <a14:useLocalDpi xmlns:a14="http://schemas.microsoft.com/office/drawing/2010/main" val="0"/>
                            </a:ext>
                          </a:extLst>
                        </a:blip>
                        <a:stretch>
                          <a:fillRect/>
                        </a:stretch>
                      </p166:blipFill>
                      <p166:spPr xmlns:p166="http://schemas.microsoft.com/office/powerpoint/2016/6/main">
                        <a:xfrm>
                          <a:off x="1785791" y="3164705"/>
                          <a:ext cx="2777040" cy="1667577"/>
                        </a:xfrm>
                        <a:prstGeom prst="rect">
                          <a:avLst/>
                        </a:prstGeom>
                        <a:ln w="3175">
                          <a:solidFill>
                            <a:prstClr val="ltGray"/>
                          </a:solidFill>
                        </a:ln>
                      </p166:spPr>
                    </psuz:zmPr>
                  </psuz:summaryZmObj>
                  <psuz:summaryZmObj sectionId="{21A4DE16-5703-4C5C-9BDE-DEADDACD36FF}" offsetFactorX="-103537" offsetFactorY="74853" scaleFactorX="93674">
                    <psuz:zmPr id="{24ECEBAB-C340-4116-B35B-7A67E620DFFC}"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4738513" y="3193737"/>
                          <a:ext cx="2777040" cy="1667577"/>
                        </a:xfrm>
                        <a:prstGeom prst="rect">
                          <a:avLst/>
                        </a:prstGeom>
                        <a:ln w="3175">
                          <a:solidFill>
                            <a:prstClr val="ltGray"/>
                          </a:solidFill>
                        </a:ln>
                      </p166:spPr>
                    </psuz:zmPr>
                  </psuz:summaryZmObj>
                  <psuz:summaryZmObj sectionId="{1E8B4CF9-30D2-4F49-A073-29BE30A859C4}" offsetFactorX="204649" offsetFactorY="-33075" scaleFactorX="93674">
                    <psuz:zmPr id="{888F7496-7EE6-4997-835A-62658A47F2C3}" imageType="cover" transitionDur="1000">
                      <p166:blipFill xmlns:p166="http://schemas.microsoft.com/office/powerpoint/2016/6/main">
                        <a:blip r:embed="rId8">
                          <a:extLst>
                            <a:ext uri="{28A0092B-C50C-407E-A947-70E740481C1C}">
                              <a14:useLocalDpi xmlns:a14="http://schemas.microsoft.com/office/drawing/2010/main" val="0"/>
                            </a:ext>
                          </a:extLst>
                        </a:blip>
                        <a:stretch>
                          <a:fillRect/>
                        </a:stretch>
                      </p166:blipFill>
                      <p166:spPr xmlns:p166="http://schemas.microsoft.com/office/powerpoint/2016/6/main">
                        <a:xfrm>
                          <a:off x="7723429" y="3172704"/>
                          <a:ext cx="2777040" cy="1667577"/>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BDCD859B-1610-4770-B0B4-F6E0126DFFF9}"/>
                  </a:ext>
                </a:extLst>
              </p:cNvPr>
              <p:cNvGrpSpPr>
                <a:grpSpLocks noGrp="1" noUngrp="1" noRot="1" noChangeAspect="1" noMove="1" noResize="1"/>
              </p:cNvGrpSpPr>
              <p:nvPr/>
            </p:nvGrpSpPr>
            <p:grpSpPr>
              <a:xfrm>
                <a:off x="-31021" y="1299410"/>
                <a:ext cx="12241435" cy="5558589"/>
                <a:chOff x="-31021" y="1299410"/>
                <a:chExt cx="12241435" cy="5558589"/>
              </a:xfrm>
            </p:grpSpPr>
            <p:pic>
              <p:nvPicPr>
                <p:cNvPr id="2" name="Picture 2">
                  <a:hlinkClick r:id="rId9" action="ppaction://hlinksldjump"/>
                </p:cNvPr>
                <p:cNvPicPr>
                  <a:picLocks noSelect="1" noRot="1" noChangeAspect="1" noMove="1" noResize="1" noEditPoints="1" noAdjustHandles="1" noChangeArrowheads="1" noChangeShapeType="1"/>
                </p:cNvPicPr>
                <p:nvPr/>
              </p:nvPicPr>
              <p:blipFill>
                <a:blip r:embed="rId2">
                  <a:extLst>
                    <a:ext uri="{28A0092B-C50C-407E-A947-70E740481C1C}">
                      <a14:useLocalDpi xmlns:a14="http://schemas.microsoft.com/office/drawing/2010/main" val="0"/>
                    </a:ext>
                  </a:extLst>
                </a:blip>
                <a:stretch>
                  <a:fillRect/>
                </a:stretch>
              </p:blipFill>
              <p:spPr>
                <a:xfrm>
                  <a:off x="133797" y="1974161"/>
                  <a:ext cx="2770340" cy="1667577"/>
                </a:xfrm>
                <a:prstGeom prst="rect">
                  <a:avLst/>
                </a:prstGeom>
                <a:ln w="3175">
                  <a:solidFill>
                    <a:prstClr val="ltGray"/>
                  </a:solidFill>
                </a:ln>
              </p:spPr>
            </p:pic>
            <p:pic>
              <p:nvPicPr>
                <p:cNvPr id="3" name="Picture 3">
                  <a:hlinkClick r:id="rId10" action="ppaction://hlinksldjump"/>
                </p:cNvPr>
                <p:cNvPicPr>
                  <a:picLocks noSelect="1" noRot="1" noChangeAspect="1" noMove="1" noResize="1" noEditPoints="1" noAdjustHandles="1" noChangeArrowheads="1" noChangeShapeType="1"/>
                </p:cNvPicPr>
                <p:nvPr/>
              </p:nvPicPr>
              <p:blipFill>
                <a:blip r:embed="rId3">
                  <a:extLst>
                    <a:ext uri="{28A0092B-C50C-407E-A947-70E740481C1C}">
                      <a14:useLocalDpi xmlns:a14="http://schemas.microsoft.com/office/drawing/2010/main" val="0"/>
                    </a:ext>
                  </a:extLst>
                </a:blip>
                <a:stretch>
                  <a:fillRect/>
                </a:stretch>
              </p:blipFill>
              <p:spPr>
                <a:xfrm>
                  <a:off x="3096643" y="1974161"/>
                  <a:ext cx="2810688" cy="1667577"/>
                </a:xfrm>
                <a:prstGeom prst="rect">
                  <a:avLst/>
                </a:prstGeom>
                <a:ln w="3175">
                  <a:solidFill>
                    <a:prstClr val="ltGray"/>
                  </a:solidFill>
                </a:ln>
              </p:spPr>
            </p:pic>
            <p:pic>
              <p:nvPicPr>
                <p:cNvPr id="4" name="Picture 4">
                  <a:hlinkClick r:id="rId11" action="ppaction://hlinksldjump"/>
                </p:cNvPr>
                <p:cNvPicPr>
                  <a:picLocks noSelect="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6198231" y="1988686"/>
                  <a:ext cx="2770340" cy="1667577"/>
                </a:xfrm>
                <a:prstGeom prst="rect">
                  <a:avLst/>
                </a:prstGeom>
                <a:ln w="3175">
                  <a:solidFill>
                    <a:prstClr val="ltGray"/>
                  </a:solidFill>
                </a:ln>
              </p:spPr>
            </p:pic>
            <p:pic>
              <p:nvPicPr>
                <p:cNvPr id="7" name="Picture 7">
                  <a:hlinkClick r:id="rId12" action="ppaction://hlinksldjump"/>
                </p:cNvPr>
                <p:cNvPicPr>
                  <a:picLocks noSelect="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Lst>
                </a:blip>
                <a:stretch>
                  <a:fillRect/>
                </a:stretch>
              </p:blipFill>
              <p:spPr>
                <a:xfrm>
                  <a:off x="9190707" y="1996685"/>
                  <a:ext cx="2770340" cy="1667577"/>
                </a:xfrm>
                <a:prstGeom prst="rect">
                  <a:avLst/>
                </a:prstGeom>
                <a:ln w="3175">
                  <a:solidFill>
                    <a:prstClr val="ltGray"/>
                  </a:solidFill>
                </a:ln>
              </p:spPr>
            </p:pic>
            <p:pic>
              <p:nvPicPr>
                <p:cNvPr id="8" name="Picture 8">
                  <a:hlinkClick r:id="rId13" action="ppaction://hlinksldjump"/>
                </p:cNvPr>
                <p:cNvPicPr>
                  <a:picLocks noSelect="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1754770" y="4464115"/>
                  <a:ext cx="2777040" cy="1667577"/>
                </a:xfrm>
                <a:prstGeom prst="rect">
                  <a:avLst/>
                </a:prstGeom>
                <a:ln w="3175">
                  <a:solidFill>
                    <a:prstClr val="ltGray"/>
                  </a:solidFill>
                </a:ln>
              </p:spPr>
            </p:pic>
            <p:pic>
              <p:nvPicPr>
                <p:cNvPr id="9" name="Picture 9">
                  <a:hlinkClick r:id="rId14" action="ppaction://hlinksldjump"/>
                </p:cNvPr>
                <p:cNvPicPr>
                  <a:picLocks noSelect="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4707492" y="4493147"/>
                  <a:ext cx="2777040" cy="1667577"/>
                </a:xfrm>
                <a:prstGeom prst="rect">
                  <a:avLst/>
                </a:prstGeom>
                <a:ln w="3175">
                  <a:solidFill>
                    <a:prstClr val="ltGray"/>
                  </a:solidFill>
                </a:ln>
              </p:spPr>
            </p:pic>
            <p:pic>
              <p:nvPicPr>
                <p:cNvPr id="10" name="Picture 10">
                  <a:hlinkClick r:id="rId15" action="ppaction://hlinksldjump"/>
                </p:cNvPr>
                <p:cNvPicPr>
                  <a:picLocks noSelect="1" noRot="1" noChangeAspect="1" noMove="1" noResize="1" noEditPoints="1" noAdjustHandles="1" noChangeArrowheads="1" noChangeShapeType="1"/>
                </p:cNvPicPr>
                <p:nvPr/>
              </p:nvPicPr>
              <p:blipFill>
                <a:blip r:embed="rId8">
                  <a:extLst>
                    <a:ext uri="{28A0092B-C50C-407E-A947-70E740481C1C}">
                      <a14:useLocalDpi xmlns:a14="http://schemas.microsoft.com/office/drawing/2010/main" val="0"/>
                    </a:ext>
                  </a:extLst>
                </a:blip>
                <a:stretch>
                  <a:fillRect/>
                </a:stretch>
              </p:blipFill>
              <p:spPr>
                <a:xfrm>
                  <a:off x="7692408" y="4472114"/>
                  <a:ext cx="2777040" cy="1667577"/>
                </a:xfrm>
                <a:prstGeom prst="rect">
                  <a:avLst/>
                </a:prstGeom>
                <a:ln w="3175">
                  <a:solidFill>
                    <a:prstClr val="ltGray"/>
                  </a:solidFill>
                </a:ln>
              </p:spPr>
            </p:pic>
          </p:grpSp>
        </mc:Fallback>
      </mc:AlternateContent>
      <p:sp>
        <p:nvSpPr>
          <p:cNvPr id="6" name="Title 1">
            <a:extLst>
              <a:ext uri="{FF2B5EF4-FFF2-40B4-BE49-F238E27FC236}">
                <a16:creationId xmlns:a16="http://schemas.microsoft.com/office/drawing/2014/main" id="{AEDB1CC5-F2B5-4729-BC2E-4FFB2336B7D2}"/>
              </a:ext>
            </a:extLst>
          </p:cNvPr>
          <p:cNvSpPr txBox="1">
            <a:spLocks/>
          </p:cNvSpPr>
          <p:nvPr/>
        </p:nvSpPr>
        <p:spPr>
          <a:xfrm>
            <a:off x="0" y="0"/>
            <a:ext cx="12192000" cy="1299411"/>
          </a:xfrm>
          <a:prstGeom prst="rect">
            <a:avLst/>
          </a:prstGeom>
          <a:solidFill>
            <a:srgbClr val="222A3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latin typeface="Lucida Sans" panose="020B0602030504020204" pitchFamily="34" charset="0"/>
              </a:rPr>
              <a:t>Stages of the Project</a:t>
            </a:r>
            <a:endParaRPr lang="en-IN" sz="5400"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37442613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E5-5B28-463D-BAD1-2846AE9B03AB}"/>
              </a:ext>
            </a:extLst>
          </p:cNvPr>
          <p:cNvSpPr>
            <a:spLocks noGrp="1"/>
          </p:cNvSpPr>
          <p:nvPr>
            <p:ph type="ctrTitle"/>
          </p:nvPr>
        </p:nvSpPr>
        <p:spPr>
          <a:xfrm>
            <a:off x="0" y="0"/>
            <a:ext cx="12192000" cy="1299411"/>
          </a:xfrm>
          <a:solidFill>
            <a:srgbClr val="222A35"/>
          </a:solidFill>
        </p:spPr>
        <p:txBody>
          <a:bodyPr vert="horz" lIns="91440" tIns="45720" rIns="91440" bIns="45720" rtlCol="0" anchor="ctr">
            <a:normAutofit/>
          </a:bodyPr>
          <a:lstStyle/>
          <a:p>
            <a:pPr algn="l"/>
            <a:r>
              <a:rPr lang="en-US" sz="5400" dirty="0">
                <a:solidFill>
                  <a:schemeClr val="bg1"/>
                </a:solidFill>
                <a:latin typeface="Lucida Sans" panose="020B0602030504020204" pitchFamily="34" charset="0"/>
              </a:rPr>
              <a:t>Data collection using UI-Path</a:t>
            </a:r>
            <a:endParaRPr lang="en-IN" sz="5400" dirty="0">
              <a:solidFill>
                <a:schemeClr val="bg1"/>
              </a:solidFill>
              <a:latin typeface="Lucida Sans" panose="020B0602030504020204" pitchFamily="34" charset="0"/>
            </a:endParaRPr>
          </a:p>
        </p:txBody>
      </p:sp>
      <p:sp>
        <p:nvSpPr>
          <p:cNvPr id="6" name="Rectangle 5">
            <a:extLst>
              <a:ext uri="{FF2B5EF4-FFF2-40B4-BE49-F238E27FC236}">
                <a16:creationId xmlns:a16="http://schemas.microsoft.com/office/drawing/2014/main" id="{7B1FD1E9-459C-4001-A6D5-E338D298DEDE}"/>
              </a:ext>
            </a:extLst>
          </p:cNvPr>
          <p:cNvSpPr/>
          <p:nvPr/>
        </p:nvSpPr>
        <p:spPr>
          <a:xfrm>
            <a:off x="2363635" y="5994178"/>
            <a:ext cx="1407886" cy="369332"/>
          </a:xfrm>
          <a:prstGeom prst="rect">
            <a:avLst/>
          </a:prstGeom>
        </p:spPr>
        <p:txBody>
          <a:bodyPr wrap="square">
            <a:spAutoFit/>
          </a:bodyPr>
          <a:lstStyle/>
          <a:p>
            <a:r>
              <a:rPr lang="en-IN" dirty="0">
                <a:hlinkClick r:id="rId2"/>
              </a:rPr>
              <a:t>Process File</a:t>
            </a:r>
            <a:endParaRPr lang="en-IN" dirty="0"/>
          </a:p>
        </p:txBody>
      </p:sp>
      <p:pic>
        <p:nvPicPr>
          <p:cNvPr id="8" name="Picture 7">
            <a:extLst>
              <a:ext uri="{FF2B5EF4-FFF2-40B4-BE49-F238E27FC236}">
                <a16:creationId xmlns:a16="http://schemas.microsoft.com/office/drawing/2014/main" id="{142C901C-26D0-42D2-82C5-A5E3EC1D9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19" y="1489836"/>
            <a:ext cx="5806319" cy="4170736"/>
          </a:xfrm>
          <a:prstGeom prst="rect">
            <a:avLst/>
          </a:prstGeom>
          <a:ln>
            <a:solidFill>
              <a:schemeClr val="tx1"/>
            </a:solidFill>
          </a:ln>
        </p:spPr>
      </p:pic>
      <p:sp>
        <p:nvSpPr>
          <p:cNvPr id="9" name="Rectangle: Rounded Corners 8">
            <a:extLst>
              <a:ext uri="{FF2B5EF4-FFF2-40B4-BE49-F238E27FC236}">
                <a16:creationId xmlns:a16="http://schemas.microsoft.com/office/drawing/2014/main" id="{E384F7A0-BAB8-4B51-9853-37B805CD716A}"/>
              </a:ext>
            </a:extLst>
          </p:cNvPr>
          <p:cNvSpPr/>
          <p:nvPr/>
        </p:nvSpPr>
        <p:spPr>
          <a:xfrm>
            <a:off x="6270169" y="2020429"/>
            <a:ext cx="5632151" cy="74611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sz="2400" dirty="0">
                <a:solidFill>
                  <a:schemeClr val="tx1"/>
                </a:solidFill>
              </a:rPr>
              <a:t>Easier to extract the reviews of any product.</a:t>
            </a:r>
          </a:p>
        </p:txBody>
      </p:sp>
      <p:sp>
        <p:nvSpPr>
          <p:cNvPr id="10" name="Rectangle: Rounded Corners 9">
            <a:extLst>
              <a:ext uri="{FF2B5EF4-FFF2-40B4-BE49-F238E27FC236}">
                <a16:creationId xmlns:a16="http://schemas.microsoft.com/office/drawing/2014/main" id="{12C9CDF9-4F95-4BEA-8DF5-7F92AE81C830}"/>
              </a:ext>
            </a:extLst>
          </p:cNvPr>
          <p:cNvSpPr/>
          <p:nvPr/>
        </p:nvSpPr>
        <p:spPr>
          <a:xfrm>
            <a:off x="6270170" y="2868791"/>
            <a:ext cx="5632151" cy="74320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sz="2400" dirty="0">
                <a:solidFill>
                  <a:schemeClr val="tx1"/>
                </a:solidFill>
              </a:rPr>
              <a:t>User can extract all the reviews present for that product.</a:t>
            </a:r>
          </a:p>
        </p:txBody>
      </p:sp>
      <p:sp>
        <p:nvSpPr>
          <p:cNvPr id="11" name="Rectangle: Rounded Corners 10">
            <a:extLst>
              <a:ext uri="{FF2B5EF4-FFF2-40B4-BE49-F238E27FC236}">
                <a16:creationId xmlns:a16="http://schemas.microsoft.com/office/drawing/2014/main" id="{02899FAA-5759-434B-B7D3-4351553F58DD}"/>
              </a:ext>
            </a:extLst>
          </p:cNvPr>
          <p:cNvSpPr/>
          <p:nvPr/>
        </p:nvSpPr>
        <p:spPr>
          <a:xfrm>
            <a:off x="6270171" y="5336400"/>
            <a:ext cx="5632150" cy="7846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a:solidFill>
                  <a:schemeClr val="tx1"/>
                </a:solidFill>
              </a:rPr>
              <a:t>A working knowledge of UI Path is necessary.</a:t>
            </a:r>
            <a:endParaRPr lang="en-IN" sz="2400" dirty="0">
              <a:solidFill>
                <a:schemeClr val="tx1"/>
              </a:solidFill>
            </a:endParaRPr>
          </a:p>
        </p:txBody>
      </p:sp>
      <p:sp>
        <p:nvSpPr>
          <p:cNvPr id="12" name="Rectangle: Rounded Corners 11">
            <a:extLst>
              <a:ext uri="{FF2B5EF4-FFF2-40B4-BE49-F238E27FC236}">
                <a16:creationId xmlns:a16="http://schemas.microsoft.com/office/drawing/2014/main" id="{FBEB74C0-6743-4370-8B1E-7059940D9985}"/>
              </a:ext>
            </a:extLst>
          </p:cNvPr>
          <p:cNvSpPr/>
          <p:nvPr/>
        </p:nvSpPr>
        <p:spPr>
          <a:xfrm>
            <a:off x="6270171" y="4395437"/>
            <a:ext cx="5632149" cy="74320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dirty="0">
                <a:solidFill>
                  <a:schemeClr val="tx1"/>
                </a:solidFill>
              </a:rPr>
              <a:t>User needs to install the application in his/her system.</a:t>
            </a:r>
          </a:p>
        </p:txBody>
      </p:sp>
      <p:sp>
        <p:nvSpPr>
          <p:cNvPr id="13" name="Freeform: Shape 12">
            <a:extLst>
              <a:ext uri="{FF2B5EF4-FFF2-40B4-BE49-F238E27FC236}">
                <a16:creationId xmlns:a16="http://schemas.microsoft.com/office/drawing/2014/main" id="{94B5A857-464D-48F7-9E6D-926DE69369C7}"/>
              </a:ext>
            </a:extLst>
          </p:cNvPr>
          <p:cNvSpPr/>
          <p:nvPr/>
        </p:nvSpPr>
        <p:spPr>
          <a:xfrm>
            <a:off x="6096000" y="1456821"/>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Advantages</a:t>
            </a:r>
            <a:endParaRPr lang="en-IN" sz="2800" b="1" kern="1200" dirty="0"/>
          </a:p>
        </p:txBody>
      </p:sp>
      <p:sp>
        <p:nvSpPr>
          <p:cNvPr id="14" name="Freeform: Shape 13">
            <a:extLst>
              <a:ext uri="{FF2B5EF4-FFF2-40B4-BE49-F238E27FC236}">
                <a16:creationId xmlns:a16="http://schemas.microsoft.com/office/drawing/2014/main" id="{7807FE20-11C6-401C-A440-892EE188B7C6}"/>
              </a:ext>
            </a:extLst>
          </p:cNvPr>
          <p:cNvSpPr/>
          <p:nvPr/>
        </p:nvSpPr>
        <p:spPr>
          <a:xfrm>
            <a:off x="6096000" y="3769410"/>
            <a:ext cx="2295352" cy="563608"/>
          </a:xfrm>
          <a:custGeom>
            <a:avLst/>
            <a:gdLst>
              <a:gd name="connsiteX0" fmla="*/ 0 w 10972800"/>
              <a:gd name="connsiteY0" fmla="*/ 205534 h 1233179"/>
              <a:gd name="connsiteX1" fmla="*/ 205534 w 10972800"/>
              <a:gd name="connsiteY1" fmla="*/ 0 h 1233179"/>
              <a:gd name="connsiteX2" fmla="*/ 10767266 w 10972800"/>
              <a:gd name="connsiteY2" fmla="*/ 0 h 1233179"/>
              <a:gd name="connsiteX3" fmla="*/ 10972800 w 10972800"/>
              <a:gd name="connsiteY3" fmla="*/ 205534 h 1233179"/>
              <a:gd name="connsiteX4" fmla="*/ 10972800 w 10972800"/>
              <a:gd name="connsiteY4" fmla="*/ 1027645 h 1233179"/>
              <a:gd name="connsiteX5" fmla="*/ 10767266 w 10972800"/>
              <a:gd name="connsiteY5" fmla="*/ 1233179 h 1233179"/>
              <a:gd name="connsiteX6" fmla="*/ 205534 w 10972800"/>
              <a:gd name="connsiteY6" fmla="*/ 1233179 h 1233179"/>
              <a:gd name="connsiteX7" fmla="*/ 0 w 10972800"/>
              <a:gd name="connsiteY7" fmla="*/ 1027645 h 1233179"/>
              <a:gd name="connsiteX8" fmla="*/ 0 w 10972800"/>
              <a:gd name="connsiteY8" fmla="*/ 205534 h 1233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1233179">
                <a:moveTo>
                  <a:pt x="0" y="205534"/>
                </a:moveTo>
                <a:cubicBezTo>
                  <a:pt x="0" y="92021"/>
                  <a:pt x="92021" y="0"/>
                  <a:pt x="205534" y="0"/>
                </a:cubicBezTo>
                <a:lnTo>
                  <a:pt x="10767266" y="0"/>
                </a:lnTo>
                <a:cubicBezTo>
                  <a:pt x="10880779" y="0"/>
                  <a:pt x="10972800" y="92021"/>
                  <a:pt x="10972800" y="205534"/>
                </a:cubicBezTo>
                <a:lnTo>
                  <a:pt x="10972800" y="1027645"/>
                </a:lnTo>
                <a:cubicBezTo>
                  <a:pt x="10972800" y="1141158"/>
                  <a:pt x="10880779" y="1233179"/>
                  <a:pt x="10767266" y="1233179"/>
                </a:cubicBezTo>
                <a:lnTo>
                  <a:pt x="205534" y="1233179"/>
                </a:lnTo>
                <a:cubicBezTo>
                  <a:pt x="92021" y="1233179"/>
                  <a:pt x="0" y="1141158"/>
                  <a:pt x="0" y="1027645"/>
                </a:cubicBezTo>
                <a:lnTo>
                  <a:pt x="0" y="205534"/>
                </a:lnTo>
                <a:close/>
              </a:path>
            </a:pathLst>
          </a:custGeom>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8309" tIns="178309" rIns="178309" bIns="178309" numCol="1" spcCol="1270" anchor="ctr" anchorCtr="0">
            <a:noAutofit/>
          </a:bodyPr>
          <a:lstStyle/>
          <a:p>
            <a:pPr marL="0" lvl="0" indent="0" defTabSz="1377950">
              <a:lnSpc>
                <a:spcPct val="90000"/>
              </a:lnSpc>
              <a:spcBef>
                <a:spcPct val="0"/>
              </a:spcBef>
              <a:spcAft>
                <a:spcPct val="35000"/>
              </a:spcAft>
              <a:buNone/>
            </a:pPr>
            <a:r>
              <a:rPr lang="en-US" sz="2800" b="1" kern="1200" dirty="0"/>
              <a:t>Limitations</a:t>
            </a:r>
            <a:endParaRPr lang="en-IN" sz="2800" b="1" kern="1200" dirty="0"/>
          </a:p>
        </p:txBody>
      </p:sp>
    </p:spTree>
    <p:extLst>
      <p:ext uri="{BB962C8B-B14F-4D97-AF65-F5344CB8AC3E}">
        <p14:creationId xmlns:p14="http://schemas.microsoft.com/office/powerpoint/2010/main" val="3167843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906</TotalTime>
  <Words>1447</Words>
  <Application>Microsoft Office PowerPoint</Application>
  <PresentationFormat>Widescreen</PresentationFormat>
  <Paragraphs>389</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Lucida Sans</vt:lpstr>
      <vt:lpstr>Office Theme</vt:lpstr>
      <vt:lpstr>Review Ranker (Understanding the Utility of Reviews)</vt:lpstr>
      <vt:lpstr>Problem Background</vt:lpstr>
      <vt:lpstr>Problem</vt:lpstr>
      <vt:lpstr>Objective</vt:lpstr>
      <vt:lpstr>Diagrammatic Flow of the Process</vt:lpstr>
      <vt:lpstr>Process Flow</vt:lpstr>
      <vt:lpstr>Final product</vt:lpstr>
      <vt:lpstr>PowerPoint Presentation</vt:lpstr>
      <vt:lpstr>Data collection using UI-Path</vt:lpstr>
      <vt:lpstr>Feature Generation</vt:lpstr>
      <vt:lpstr>Experimentation</vt:lpstr>
      <vt:lpstr>Choosing the Best Model</vt:lpstr>
      <vt:lpstr>GUI – User Inputs Review File</vt:lpstr>
      <vt:lpstr>GUI – User Provides Product URL</vt:lpstr>
      <vt:lpstr>Creating a Flask Application</vt:lpstr>
      <vt:lpstr>Deployment</vt:lpstr>
      <vt:lpstr>Challenges/ Future Scope</vt:lpstr>
      <vt:lpstr>Conclusion</vt:lpstr>
      <vt:lpstr>Acknowledgment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Ranker</dc:title>
  <dc:creator>veera vignesh</dc:creator>
  <cp:lastModifiedBy>veera vignesh</cp:lastModifiedBy>
  <cp:revision>124</cp:revision>
  <dcterms:created xsi:type="dcterms:W3CDTF">2020-04-22T14:09:26Z</dcterms:created>
  <dcterms:modified xsi:type="dcterms:W3CDTF">2020-04-24T13:42:44Z</dcterms:modified>
</cp:coreProperties>
</file>