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56" r:id="rId2"/>
    <p:sldId id="264" r:id="rId3"/>
    <p:sldId id="266" r:id="rId4"/>
    <p:sldId id="267" r:id="rId5"/>
    <p:sldId id="273" r:id="rId6"/>
    <p:sldId id="272" r:id="rId7"/>
    <p:sldId id="277" r:id="rId8"/>
    <p:sldId id="278" r:id="rId9"/>
    <p:sldId id="279" r:id="rId10"/>
    <p:sldId id="282" r:id="rId11"/>
    <p:sldId id="274" r:id="rId12"/>
    <p:sldId id="280" r:id="rId13"/>
    <p:sldId id="275" r:id="rId14"/>
    <p:sldId id="28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C2C"/>
    <a:srgbClr val="0A558F"/>
    <a:srgbClr val="044076"/>
    <a:srgbClr val="61B0DB"/>
    <a:srgbClr val="02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2153" autoAdjust="0"/>
  </p:normalViewPr>
  <p:slideViewPr>
    <p:cSldViewPr snapToGrid="0">
      <p:cViewPr varScale="1">
        <p:scale>
          <a:sx n="64" d="100"/>
          <a:sy n="64" d="100"/>
        </p:scale>
        <p:origin x="1026" y="60"/>
      </p:cViewPr>
      <p:guideLst>
        <p:guide orient="horz" pos="2160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4850-63EE-4F35-B90F-F8CE65AA11E2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9575-1FB6-473D-8147-7D11CDDE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9575-1FB6-473D-8147-7D11CDDE05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2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9575-1FB6-473D-8147-7D11CDDE050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9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9575-1FB6-473D-8147-7D11CDDE050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4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9575-1FB6-473D-8147-7D11CDDE050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5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9575-1FB6-473D-8147-7D11CDDE050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3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6CBC-54DE-4728-809A-1311A8E3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5F7A-E1BC-4E9C-9144-4EE61D7B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6B89-BF78-4CD0-9D58-F0B478A5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65E8-0034-4E0D-BA2F-C6C1E57F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F2DC-96AC-4425-8C1A-ECD20F9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8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590A-F747-437A-AF47-FE492CBA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5A07-170A-4F8C-8C5A-385EB7B0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166C-7F29-44C9-9B55-C4C11D11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B541-01B3-42B4-80A3-9293173F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DEF6-6763-4DF7-8E81-BF6375BD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7459-30C4-48E0-B459-29B50773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C286-2D1D-4693-914F-97EABA06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9FED-F6DF-4831-9621-4484D8F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1D0D-EA3C-44D8-9565-B1566161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0460-451E-4F9A-B1D9-D157281D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83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8A74-2A03-40C5-9621-4FBF881D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9103-805E-4243-B99C-0DA73037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11D4-6D55-43FC-A0B9-145AB38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5ABD-E531-4496-A9D4-C0BBB93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2646-0139-448C-B8EF-312FAA9B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CFD2-9C35-41B0-9E44-91BDEB24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5B90B-DEE7-40DD-AE3F-3D40C27E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5259-C623-4D8F-A855-6AC5E9DE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DD0E-7487-4DC9-BD9A-9FC9EA9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8D54-2323-42C6-BADC-01C7558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1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7E0D-A4B1-495A-AE87-4DDAED57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4ACB-3FAE-4CF4-BB93-F749A9D3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AC70-7673-42DD-B290-2C0E2D09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6AE1-F993-4E52-BDD4-700F1AF7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DCE3-F020-43E3-96E5-8FF1F73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E1B6-B5EF-4125-82AB-6EB676C3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610C-331D-432A-865A-EE971394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6282-4149-441F-8AE3-1D2BEA18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6E65-3E70-43CC-89DF-67930B75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93C91-04BE-474D-BFD5-E7D49027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4AD87-AEFB-4192-A2C5-2C13559E3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DE897-AE5A-4DD2-BA37-FF6C19E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D5CE9-4F2C-45DA-98A9-63DEC7DF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BE42-F75F-456E-81AC-45881536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EC6-9492-479E-B044-672D6006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C7CE4-C1F5-4EA5-A9A4-D6230324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0B1EE-79EC-49B9-B12E-E2C88F2C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4503E-F3D0-4478-A3F9-0EBD741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544C2-0D1B-4290-9698-36A8B626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73220-0EE3-45E0-91D8-129F91B6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7B6D-117B-4350-9BDF-2FB8DBA5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EAA0-6FEF-4FA7-9F7D-3CC926A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048-9B36-4874-AD3F-77ECC7DB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26EB-E21A-4929-9781-BA754552E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3A3B-7EE4-4A11-843F-90F9106D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2512-2CAC-4CA6-BE55-62312F2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F5B4-95DC-4951-B0DD-411A5F2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2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58A7-FF97-485D-975F-E2BDA1BB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876DF-EB58-469B-9D09-F43B8EC32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2221D-89CE-46B4-B3DF-B98532B7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2F9D-8DD7-40AB-AA0A-A20959C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1622-4BD1-45E0-B688-3394717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A601E-AC84-4287-BB27-FB6D3313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AC12-9F7E-447E-83D6-ECB881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DC1E-82D3-46D0-9C63-68DC9B9C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A9A3-1B2E-4EDC-9081-3FE36AA86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E313-C96D-44FA-9254-1EAF5731E0D4}" type="datetimeFigureOut">
              <a:rPr lang="en-IN" smtClean="0"/>
              <a:t>24-10-2019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08D2-1B48-4F68-98F7-520BDCB9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4F44-5C37-4724-B8BB-674BAFF3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0F06-0E52-4612-B82B-6A78752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public.tableau.com/profile/kunal.bharadwaj#!/vizhome/MovieAnalysis_15709753412350/Landingp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opculture/imdb-5000-movie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ABBDAC-BE17-4E58-90A0-77DEA82E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84440-9CA5-4428-B4F1-D17C9FCE2D40}"/>
              </a:ext>
            </a:extLst>
          </p:cNvPr>
          <p:cNvSpPr txBox="1"/>
          <p:nvPr/>
        </p:nvSpPr>
        <p:spPr>
          <a:xfrm>
            <a:off x="838200" y="4445000"/>
            <a:ext cx="461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Kunal Bharadwaj</a:t>
            </a:r>
          </a:p>
          <a:p>
            <a:r>
              <a:rPr lang="en-IN" sz="3200" dirty="0">
                <a:solidFill>
                  <a:schemeClr val="bg1"/>
                </a:solidFill>
              </a:rPr>
              <a:t>Veera Vignesh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9EA7D2C-294C-4CD0-B427-0B4E6D69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6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B25F77-5F62-46A7-B326-3F4C23A4710A}"/>
              </a:ext>
            </a:extLst>
          </p:cNvPr>
          <p:cNvSpPr/>
          <p:nvPr/>
        </p:nvSpPr>
        <p:spPr>
          <a:xfrm>
            <a:off x="3649271" y="11430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Higher the budget? Higher is the Gross?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A9D28-56F7-41FB-A437-B619611E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2074897"/>
            <a:ext cx="4321448" cy="3195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BE9515-3AE7-4E87-898B-BDBD4323F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92"/>
          <a:stretch/>
        </p:blipFill>
        <p:spPr>
          <a:xfrm>
            <a:off x="7574236" y="2074897"/>
            <a:ext cx="4477856" cy="3195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90FB04-14A2-485B-B43F-61DEC9AA36CE}"/>
              </a:ext>
            </a:extLst>
          </p:cNvPr>
          <p:cNvSpPr txBox="1"/>
          <p:nvPr/>
        </p:nvSpPr>
        <p:spPr>
          <a:xfrm>
            <a:off x="4032354" y="5270010"/>
            <a:ext cx="32527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Budget vs Gross for the year where the number of movies produced where maximum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0C722-DB2A-458F-BE23-7DE786503773}"/>
              </a:ext>
            </a:extLst>
          </p:cNvPr>
          <p:cNvSpPr txBox="1"/>
          <p:nvPr/>
        </p:nvSpPr>
        <p:spPr>
          <a:xfrm>
            <a:off x="8353802" y="5386196"/>
            <a:ext cx="3252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Budget vs Gross for All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437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C516B5-B723-4433-8172-8F59800E0DC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58B7F-900D-4971-8E02-B001B129E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44"/>
          <a:stretch/>
        </p:blipFill>
        <p:spPr>
          <a:xfrm>
            <a:off x="4841823" y="1335337"/>
            <a:ext cx="6046540" cy="418732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552357-5ACC-4793-843B-FE06349BA993}"/>
              </a:ext>
            </a:extLst>
          </p:cNvPr>
          <p:cNvSpPr/>
          <p:nvPr/>
        </p:nvSpPr>
        <p:spPr>
          <a:xfrm>
            <a:off x="3649271" y="11430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Best genre to make successful movie in the current era?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7AA2F-9C41-4B5F-8FFB-BF5494F994BD}"/>
              </a:ext>
            </a:extLst>
          </p:cNvPr>
          <p:cNvSpPr txBox="1"/>
          <p:nvPr/>
        </p:nvSpPr>
        <p:spPr>
          <a:xfrm>
            <a:off x="4841824" y="5710512"/>
            <a:ext cx="60465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Adventure and Animation has about $ 80 M USD even though the number of movies produced in Animation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1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C516B5-B723-4433-8172-8F59800E0DC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AC687-0056-4CE8-B5B3-28128D502A15}"/>
              </a:ext>
            </a:extLst>
          </p:cNvPr>
          <p:cNvSpPr txBox="1"/>
          <p:nvPr/>
        </p:nvSpPr>
        <p:spPr>
          <a:xfrm>
            <a:off x="4841824" y="5710512"/>
            <a:ext cx="60465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on the recent Decades Trend we can choose Animation and Family for the best profitability. And also the number of movies produced in this genre is less.</a:t>
            </a:r>
            <a:endParaRPr lang="en-IN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0AE831-46B8-4EC6-80FC-7F63826BBB7D}"/>
              </a:ext>
            </a:extLst>
          </p:cNvPr>
          <p:cNvSpPr/>
          <p:nvPr/>
        </p:nvSpPr>
        <p:spPr>
          <a:xfrm>
            <a:off x="3649271" y="11430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Best genre to make successful movie in the current era?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6A6C9-8A0D-4EBD-AEE1-15F9057C4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27" y="1336591"/>
            <a:ext cx="6878087" cy="41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B7445E-4339-4A15-9888-09DD65FE24B8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1BBD7A-0D14-4725-A58A-11A148C26838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40AE0F-3BEC-4340-A3D5-502D59375908}"/>
              </a:ext>
            </a:extLst>
          </p:cNvPr>
          <p:cNvSpPr/>
          <p:nvPr/>
        </p:nvSpPr>
        <p:spPr>
          <a:xfrm>
            <a:off x="3516026" y="29631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Common plots of successful movies?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EABD3-E718-4F9C-BDC8-C9BF33194D01}"/>
              </a:ext>
            </a:extLst>
          </p:cNvPr>
          <p:cNvSpPr/>
          <p:nvPr/>
        </p:nvSpPr>
        <p:spPr>
          <a:xfrm>
            <a:off x="5953632" y="6334780"/>
            <a:ext cx="325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Movie Dashboard</a:t>
            </a:r>
            <a:r>
              <a:rPr lang="en-US" altLang="en-US" sz="28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ED4E-97FF-4560-BD41-27E51868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41" y="1798820"/>
            <a:ext cx="4630702" cy="4029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F6E52-C9E1-4486-BE98-8DE716BA5BB2}"/>
              </a:ext>
            </a:extLst>
          </p:cNvPr>
          <p:cNvSpPr txBox="1"/>
          <p:nvPr/>
        </p:nvSpPr>
        <p:spPr>
          <a:xfrm>
            <a:off x="8679305" y="2653259"/>
            <a:ext cx="2964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Based on the word cloud extracting the number of words that occur frequently in Animation and Family to make a plot out of it.</a:t>
            </a:r>
          </a:p>
        </p:txBody>
      </p:sp>
    </p:spTree>
    <p:extLst>
      <p:ext uri="{BB962C8B-B14F-4D97-AF65-F5344CB8AC3E}">
        <p14:creationId xmlns:p14="http://schemas.microsoft.com/office/powerpoint/2010/main" val="8997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B7445E-4339-4A15-9888-09DD65FE24B8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1BBD7A-0D14-4725-A58A-11A148C26838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95172-823F-4055-82C5-8CF8B7D6280D}"/>
              </a:ext>
            </a:extLst>
          </p:cNvPr>
          <p:cNvSpPr/>
          <p:nvPr/>
        </p:nvSpPr>
        <p:spPr>
          <a:xfrm>
            <a:off x="3516026" y="1880229"/>
            <a:ext cx="8882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Family -</a:t>
            </a:r>
            <a:r>
              <a:rPr lang="en-IN" sz="3600" dirty="0"/>
              <a:t> bicycle, boy, doll, voice impersonation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0F87B-15FC-49FB-92AB-969E8D063C97}"/>
              </a:ext>
            </a:extLst>
          </p:cNvPr>
          <p:cNvSpPr/>
          <p:nvPr/>
        </p:nvSpPr>
        <p:spPr>
          <a:xfrm>
            <a:off x="3516026" y="3343096"/>
            <a:ext cx="8401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Animation</a:t>
            </a:r>
            <a:r>
              <a:rPr lang="en-IN" sz="3600" dirty="0"/>
              <a:t> -food, dance, boy, dog, minion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8FB2CF-12F9-456A-8B31-1B9D9A576572}"/>
              </a:ext>
            </a:extLst>
          </p:cNvPr>
          <p:cNvSpPr/>
          <p:nvPr/>
        </p:nvSpPr>
        <p:spPr>
          <a:xfrm>
            <a:off x="3516026" y="29631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dirty="0"/>
              <a:t>Common plots of successful movies?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3C2845-3CED-4E85-8A24-158F12C3D804}"/>
              </a:ext>
            </a:extLst>
          </p:cNvPr>
          <p:cNvSpPr/>
          <p:nvPr/>
        </p:nvSpPr>
        <p:spPr>
          <a:xfrm>
            <a:off x="3516026" y="5111935"/>
            <a:ext cx="84011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Movies can be made on these plot keywords which will increase the likeability and profitability of the movie</a:t>
            </a:r>
          </a:p>
        </p:txBody>
      </p:sp>
    </p:spTree>
    <p:extLst>
      <p:ext uri="{BB962C8B-B14F-4D97-AF65-F5344CB8AC3E}">
        <p14:creationId xmlns:p14="http://schemas.microsoft.com/office/powerpoint/2010/main" val="226096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CONCLUSION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AE7C06-B110-4FC6-8154-98A37694B264}"/>
              </a:ext>
            </a:extLst>
          </p:cNvPr>
          <p:cNvSpPr/>
          <p:nvPr/>
        </p:nvSpPr>
        <p:spPr>
          <a:xfrm>
            <a:off x="3620957" y="978706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dirty="0"/>
              <a:t>Based on the past data we have a linear relation between the budget and gross</a:t>
            </a:r>
            <a:endParaRPr lang="en-IN" sz="3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3F8D4-0EAA-4547-8920-DA2C34555C2F}"/>
              </a:ext>
            </a:extLst>
          </p:cNvPr>
          <p:cNvSpPr/>
          <p:nvPr/>
        </p:nvSpPr>
        <p:spPr>
          <a:xfrm>
            <a:off x="3620957" y="2314575"/>
            <a:ext cx="8128000" cy="1404047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Movie primary genre should be Animation or Family for maximum gross based on past decade trend</a:t>
            </a:r>
            <a:endParaRPr lang="en-IN" sz="32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F9D83F-939C-4E85-9BAF-23ACD72C9787}"/>
              </a:ext>
            </a:extLst>
          </p:cNvPr>
          <p:cNvSpPr/>
          <p:nvPr/>
        </p:nvSpPr>
        <p:spPr>
          <a:xfrm>
            <a:off x="3620957" y="3795052"/>
            <a:ext cx="8128000" cy="182626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Story plots in these genre should have</a:t>
            </a:r>
          </a:p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/>
              <a:t>Animation – </a:t>
            </a:r>
            <a:r>
              <a:rPr lang="en-IN" sz="2800" dirty="0"/>
              <a:t>food, dance, boy, dog, minion</a:t>
            </a:r>
            <a:endParaRPr lang="en-US" sz="2800" dirty="0"/>
          </a:p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/>
              <a:t>Family</a:t>
            </a:r>
            <a:r>
              <a:rPr lang="en-US" sz="2800" dirty="0"/>
              <a:t> – </a:t>
            </a:r>
            <a:r>
              <a:rPr lang="en-IN" sz="2800" dirty="0"/>
              <a:t>bicycle, boy, doll, voice impersonation</a:t>
            </a:r>
            <a:endParaRPr lang="en-IN" sz="3200" kern="1200" dirty="0"/>
          </a:p>
        </p:txBody>
      </p:sp>
    </p:spTree>
    <p:extLst>
      <p:ext uri="{BB962C8B-B14F-4D97-AF65-F5344CB8AC3E}">
        <p14:creationId xmlns:p14="http://schemas.microsoft.com/office/powerpoint/2010/main" val="5497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CONTENTS</a:t>
            </a:r>
            <a:endParaRPr lang="en-IN" sz="2800" b="1" dirty="0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E35E2D9-8A44-4C93-A2E3-F804820DEEB5}"/>
              </a:ext>
            </a:extLst>
          </p:cNvPr>
          <p:cNvSpPr/>
          <p:nvPr/>
        </p:nvSpPr>
        <p:spPr>
          <a:xfrm>
            <a:off x="-1513764" y="590302"/>
            <a:ext cx="5677396" cy="5677396"/>
          </a:xfrm>
          <a:prstGeom prst="blockArc">
            <a:avLst>
              <a:gd name="adj1" fmla="val 18780502"/>
              <a:gd name="adj2" fmla="val 2903649"/>
              <a:gd name="adj3" fmla="val 0"/>
            </a:avLst>
          </a:prstGeom>
          <a:solidFill>
            <a:srgbClr val="0A558F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B83CE9-D401-4A9E-9BF0-A116B5FD44F5}"/>
              </a:ext>
            </a:extLst>
          </p:cNvPr>
          <p:cNvGrpSpPr/>
          <p:nvPr/>
        </p:nvGrpSpPr>
        <p:grpSpPr>
          <a:xfrm>
            <a:off x="3295212" y="1563955"/>
            <a:ext cx="8839196" cy="810778"/>
            <a:chOff x="3295212" y="1563955"/>
            <a:chExt cx="8839196" cy="81077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861A8DF-1241-4763-B6D8-AFE52F589380}"/>
                </a:ext>
              </a:extLst>
            </p:cNvPr>
            <p:cNvSpPr/>
            <p:nvPr/>
          </p:nvSpPr>
          <p:spPr>
            <a:xfrm>
              <a:off x="3729813" y="1645033"/>
              <a:ext cx="8404595" cy="648622"/>
            </a:xfrm>
            <a:custGeom>
              <a:avLst/>
              <a:gdLst>
                <a:gd name="connsiteX0" fmla="*/ 0 w 8404595"/>
                <a:gd name="connsiteY0" fmla="*/ 0 h 648622"/>
                <a:gd name="connsiteX1" fmla="*/ 8404595 w 8404595"/>
                <a:gd name="connsiteY1" fmla="*/ 0 h 648622"/>
                <a:gd name="connsiteX2" fmla="*/ 8404595 w 8404595"/>
                <a:gd name="connsiteY2" fmla="*/ 648622 h 648622"/>
                <a:gd name="connsiteX3" fmla="*/ 0 w 8404595"/>
                <a:gd name="connsiteY3" fmla="*/ 648622 h 648622"/>
                <a:gd name="connsiteX4" fmla="*/ 0 w 8404595"/>
                <a:gd name="connsiteY4" fmla="*/ 0 h 6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4595" h="648622">
                  <a:moveTo>
                    <a:pt x="0" y="0"/>
                  </a:moveTo>
                  <a:lnTo>
                    <a:pt x="8404595" y="0"/>
                  </a:lnTo>
                  <a:lnTo>
                    <a:pt x="8404595" y="648622"/>
                  </a:lnTo>
                  <a:lnTo>
                    <a:pt x="0" y="648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844" tIns="86360" rIns="86360" bIns="8636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Introduction</a:t>
              </a:r>
              <a:endParaRPr lang="en-IN" sz="3400" kern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313B99-60D4-48EF-91B5-7A0AA6323874}"/>
                </a:ext>
              </a:extLst>
            </p:cNvPr>
            <p:cNvSpPr/>
            <p:nvPr/>
          </p:nvSpPr>
          <p:spPr>
            <a:xfrm>
              <a:off x="3324424" y="1563955"/>
              <a:ext cx="810778" cy="81077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4F96DD-6BB4-4C2C-A25F-25246DFCED87}"/>
                </a:ext>
              </a:extLst>
            </p:cNvPr>
            <p:cNvSpPr txBox="1"/>
            <p:nvPr/>
          </p:nvSpPr>
          <p:spPr>
            <a:xfrm>
              <a:off x="3295212" y="1654369"/>
              <a:ext cx="860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  <a:endParaRPr lang="en-IN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7B044A-14C0-4F2D-AE73-36CDA250AD3C}"/>
              </a:ext>
            </a:extLst>
          </p:cNvPr>
          <p:cNvGrpSpPr/>
          <p:nvPr/>
        </p:nvGrpSpPr>
        <p:grpSpPr>
          <a:xfrm>
            <a:off x="3671277" y="2537059"/>
            <a:ext cx="8463132" cy="810778"/>
            <a:chOff x="3671277" y="2537059"/>
            <a:chExt cx="8463132" cy="8107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CCDF64-F90E-42D1-A583-52ACD0B6EF97}"/>
                </a:ext>
              </a:extLst>
            </p:cNvPr>
            <p:cNvSpPr/>
            <p:nvPr/>
          </p:nvSpPr>
          <p:spPr>
            <a:xfrm>
              <a:off x="4101684" y="2618136"/>
              <a:ext cx="8032725" cy="648622"/>
            </a:xfrm>
            <a:custGeom>
              <a:avLst/>
              <a:gdLst>
                <a:gd name="connsiteX0" fmla="*/ 0 w 8032725"/>
                <a:gd name="connsiteY0" fmla="*/ 0 h 648622"/>
                <a:gd name="connsiteX1" fmla="*/ 8032725 w 8032725"/>
                <a:gd name="connsiteY1" fmla="*/ 0 h 648622"/>
                <a:gd name="connsiteX2" fmla="*/ 8032725 w 8032725"/>
                <a:gd name="connsiteY2" fmla="*/ 648622 h 648622"/>
                <a:gd name="connsiteX3" fmla="*/ 0 w 8032725"/>
                <a:gd name="connsiteY3" fmla="*/ 648622 h 648622"/>
                <a:gd name="connsiteX4" fmla="*/ 0 w 8032725"/>
                <a:gd name="connsiteY4" fmla="*/ 0 h 6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2725" h="648622">
                  <a:moveTo>
                    <a:pt x="0" y="0"/>
                  </a:moveTo>
                  <a:lnTo>
                    <a:pt x="8032725" y="0"/>
                  </a:lnTo>
                  <a:lnTo>
                    <a:pt x="8032725" y="648622"/>
                  </a:lnTo>
                  <a:lnTo>
                    <a:pt x="0" y="648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844" tIns="86360" rIns="86360" bIns="8636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/>
                <a:t>Problem Statement</a:t>
              </a:r>
              <a:endParaRPr lang="en-IN" sz="3400" kern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4BDD49-A5C9-4213-B745-8A2EA337E2BF}"/>
                </a:ext>
              </a:extLst>
            </p:cNvPr>
            <p:cNvSpPr/>
            <p:nvPr/>
          </p:nvSpPr>
          <p:spPr>
            <a:xfrm>
              <a:off x="3696294" y="2537059"/>
              <a:ext cx="810778" cy="81077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F306D6-8E41-4E0B-A02F-6430E6005A10}"/>
                </a:ext>
              </a:extLst>
            </p:cNvPr>
            <p:cNvSpPr txBox="1"/>
            <p:nvPr/>
          </p:nvSpPr>
          <p:spPr>
            <a:xfrm>
              <a:off x="3671277" y="2601539"/>
              <a:ext cx="860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  <a:endParaRPr lang="en-IN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0BB52D-AFDC-47AA-97A9-A30520A9D093}"/>
              </a:ext>
            </a:extLst>
          </p:cNvPr>
          <p:cNvGrpSpPr/>
          <p:nvPr/>
        </p:nvGrpSpPr>
        <p:grpSpPr>
          <a:xfrm>
            <a:off x="3671277" y="3510162"/>
            <a:ext cx="8463132" cy="810778"/>
            <a:chOff x="3671277" y="3510162"/>
            <a:chExt cx="8463132" cy="81077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EDC58-3EA8-427C-B3B1-6C9C4F69EE52}"/>
                </a:ext>
              </a:extLst>
            </p:cNvPr>
            <p:cNvSpPr/>
            <p:nvPr/>
          </p:nvSpPr>
          <p:spPr>
            <a:xfrm>
              <a:off x="4101684" y="3591240"/>
              <a:ext cx="8032725" cy="648622"/>
            </a:xfrm>
            <a:custGeom>
              <a:avLst/>
              <a:gdLst>
                <a:gd name="connsiteX0" fmla="*/ 0 w 8032725"/>
                <a:gd name="connsiteY0" fmla="*/ 0 h 648622"/>
                <a:gd name="connsiteX1" fmla="*/ 8032725 w 8032725"/>
                <a:gd name="connsiteY1" fmla="*/ 0 h 648622"/>
                <a:gd name="connsiteX2" fmla="*/ 8032725 w 8032725"/>
                <a:gd name="connsiteY2" fmla="*/ 648622 h 648622"/>
                <a:gd name="connsiteX3" fmla="*/ 0 w 8032725"/>
                <a:gd name="connsiteY3" fmla="*/ 648622 h 648622"/>
                <a:gd name="connsiteX4" fmla="*/ 0 w 8032725"/>
                <a:gd name="connsiteY4" fmla="*/ 0 h 6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2725" h="648622">
                  <a:moveTo>
                    <a:pt x="0" y="0"/>
                  </a:moveTo>
                  <a:lnTo>
                    <a:pt x="8032725" y="0"/>
                  </a:lnTo>
                  <a:lnTo>
                    <a:pt x="8032725" y="648622"/>
                  </a:lnTo>
                  <a:lnTo>
                    <a:pt x="0" y="648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844" tIns="86360" rIns="86360" bIns="8636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/>
                <a:t>Data Analysis &amp; Insights</a:t>
              </a:r>
              <a:endParaRPr lang="en-IN" sz="3400" kern="1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04CC1A-7EE1-41C8-AC8E-73CCF899F89B}"/>
                </a:ext>
              </a:extLst>
            </p:cNvPr>
            <p:cNvSpPr/>
            <p:nvPr/>
          </p:nvSpPr>
          <p:spPr>
            <a:xfrm>
              <a:off x="3696294" y="3510162"/>
              <a:ext cx="810778" cy="81077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F43FFC-318C-4817-BEAE-F748FA8FF59A}"/>
                </a:ext>
              </a:extLst>
            </p:cNvPr>
            <p:cNvSpPr txBox="1"/>
            <p:nvPr/>
          </p:nvSpPr>
          <p:spPr>
            <a:xfrm>
              <a:off x="3671277" y="3610626"/>
              <a:ext cx="860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  <a:endParaRPr lang="en-IN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65663B-B26E-4D86-B072-E03F1957EC35}"/>
              </a:ext>
            </a:extLst>
          </p:cNvPr>
          <p:cNvGrpSpPr/>
          <p:nvPr/>
        </p:nvGrpSpPr>
        <p:grpSpPr>
          <a:xfrm>
            <a:off x="3265888" y="4483265"/>
            <a:ext cx="8868520" cy="810778"/>
            <a:chOff x="3265888" y="4483265"/>
            <a:chExt cx="8868520" cy="8107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39F911-9685-4760-B4DE-CFF4727F9409}"/>
                </a:ext>
              </a:extLst>
            </p:cNvPr>
            <p:cNvGrpSpPr/>
            <p:nvPr/>
          </p:nvGrpSpPr>
          <p:grpSpPr>
            <a:xfrm>
              <a:off x="3324424" y="4483265"/>
              <a:ext cx="8809984" cy="810778"/>
              <a:chOff x="3324424" y="4483265"/>
              <a:chExt cx="8809984" cy="8107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72271E-0DF8-4672-8D05-5851E940213F}"/>
                  </a:ext>
                </a:extLst>
              </p:cNvPr>
              <p:cNvSpPr/>
              <p:nvPr/>
            </p:nvSpPr>
            <p:spPr>
              <a:xfrm>
                <a:off x="3729813" y="4564343"/>
                <a:ext cx="8404595" cy="648622"/>
              </a:xfrm>
              <a:custGeom>
                <a:avLst/>
                <a:gdLst>
                  <a:gd name="connsiteX0" fmla="*/ 0 w 8404595"/>
                  <a:gd name="connsiteY0" fmla="*/ 0 h 648622"/>
                  <a:gd name="connsiteX1" fmla="*/ 8404595 w 8404595"/>
                  <a:gd name="connsiteY1" fmla="*/ 0 h 648622"/>
                  <a:gd name="connsiteX2" fmla="*/ 8404595 w 8404595"/>
                  <a:gd name="connsiteY2" fmla="*/ 648622 h 648622"/>
                  <a:gd name="connsiteX3" fmla="*/ 0 w 8404595"/>
                  <a:gd name="connsiteY3" fmla="*/ 648622 h 648622"/>
                  <a:gd name="connsiteX4" fmla="*/ 0 w 8404595"/>
                  <a:gd name="connsiteY4" fmla="*/ 0 h 64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4595" h="648622">
                    <a:moveTo>
                      <a:pt x="0" y="0"/>
                    </a:moveTo>
                    <a:lnTo>
                      <a:pt x="8404595" y="0"/>
                    </a:lnTo>
                    <a:lnTo>
                      <a:pt x="8404595" y="648622"/>
                    </a:lnTo>
                    <a:lnTo>
                      <a:pt x="0" y="648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558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4844" tIns="86360" rIns="86360" bIns="8636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400" kern="1200"/>
                  <a:t>Conclusion</a:t>
                </a:r>
                <a:endParaRPr lang="en-IN" sz="34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F10408F-B5A0-4AFB-B485-68682F048D82}"/>
                  </a:ext>
                </a:extLst>
              </p:cNvPr>
              <p:cNvSpPr/>
              <p:nvPr/>
            </p:nvSpPr>
            <p:spPr>
              <a:xfrm>
                <a:off x="3324424" y="4483265"/>
                <a:ext cx="810778" cy="810778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4AD7B4-DB20-4CBD-9BBF-AF6F5F94E133}"/>
                </a:ext>
              </a:extLst>
            </p:cNvPr>
            <p:cNvSpPr txBox="1"/>
            <p:nvPr/>
          </p:nvSpPr>
          <p:spPr>
            <a:xfrm>
              <a:off x="3265888" y="4583654"/>
              <a:ext cx="860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397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INTRODUCTION</a:t>
            </a:r>
            <a:endParaRPr lang="en-IN" sz="32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9D8422-A7BB-41E3-B48E-5803F42DDF7E}"/>
              </a:ext>
            </a:extLst>
          </p:cNvPr>
          <p:cNvGrpSpPr/>
          <p:nvPr/>
        </p:nvGrpSpPr>
        <p:grpSpPr>
          <a:xfrm>
            <a:off x="4447370" y="1821755"/>
            <a:ext cx="2068235" cy="4201343"/>
            <a:chOff x="4447370" y="1821755"/>
            <a:chExt cx="2068235" cy="4201343"/>
          </a:xfrm>
        </p:grpSpPr>
        <p:pic>
          <p:nvPicPr>
            <p:cNvPr id="13" name="Picture 4" descr="Image result for gone with the wind">
              <a:extLst>
                <a:ext uri="{FF2B5EF4-FFF2-40B4-BE49-F238E27FC236}">
                  <a16:creationId xmlns:a16="http://schemas.microsoft.com/office/drawing/2014/main" id="{A941CEC1-62EF-4D0E-9E66-0461F5D47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175" y="4830430"/>
              <a:ext cx="923942" cy="119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6E4835-CADF-44BD-B953-924638415D59}"/>
                </a:ext>
              </a:extLst>
            </p:cNvPr>
            <p:cNvSpPr/>
            <p:nvPr/>
          </p:nvSpPr>
          <p:spPr>
            <a:xfrm>
              <a:off x="4447370" y="1821755"/>
              <a:ext cx="2068235" cy="853934"/>
            </a:xfrm>
            <a:custGeom>
              <a:avLst/>
              <a:gdLst>
                <a:gd name="connsiteX0" fmla="*/ 0 w 1884419"/>
                <a:gd name="connsiteY0" fmla="*/ 0 h 722517"/>
                <a:gd name="connsiteX1" fmla="*/ 1884419 w 1884419"/>
                <a:gd name="connsiteY1" fmla="*/ 0 h 722517"/>
                <a:gd name="connsiteX2" fmla="*/ 1884419 w 1884419"/>
                <a:gd name="connsiteY2" fmla="*/ 722517 h 722517"/>
                <a:gd name="connsiteX3" fmla="*/ 0 w 1884419"/>
                <a:gd name="connsiteY3" fmla="*/ 722517 h 722517"/>
                <a:gd name="connsiteX4" fmla="*/ 0 w 1884419"/>
                <a:gd name="connsiteY4" fmla="*/ 0 h 7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419" h="722517">
                  <a:moveTo>
                    <a:pt x="0" y="0"/>
                  </a:moveTo>
                  <a:lnTo>
                    <a:pt x="1884419" y="0"/>
                  </a:lnTo>
                  <a:lnTo>
                    <a:pt x="1884419" y="722517"/>
                  </a:lnTo>
                  <a:lnTo>
                    <a:pt x="0" y="72251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053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24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1927-1940</a:t>
              </a:r>
            </a:p>
            <a:p>
              <a:pPr marL="0" lvl="0" indent="-17145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Talkies and the rise of the Hollywood studios</a:t>
              </a:r>
            </a:p>
            <a:p>
              <a:pPr marL="0" lvl="0" indent="-17145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Quattrocento Sans"/>
                </a:rPr>
                <a:t>(23)</a:t>
              </a:r>
              <a:endParaRPr lang="en-US" sz="1600" b="1" i="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Quattrocento Sans"/>
              </a:endParaRPr>
            </a:p>
          </p:txBody>
        </p:sp>
      </p:grpSp>
      <p:sp>
        <p:nvSpPr>
          <p:cNvPr id="7" name="Shape 6">
            <a:extLst>
              <a:ext uri="{FF2B5EF4-FFF2-40B4-BE49-F238E27FC236}">
                <a16:creationId xmlns:a16="http://schemas.microsoft.com/office/drawing/2014/main" id="{0FF27315-B989-462E-B8A3-5F090D16129E}"/>
              </a:ext>
            </a:extLst>
          </p:cNvPr>
          <p:cNvSpPr/>
          <p:nvPr/>
        </p:nvSpPr>
        <p:spPr>
          <a:xfrm>
            <a:off x="3431906" y="834902"/>
            <a:ext cx="8548951" cy="4555961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5"/>
          </a:solidFill>
          <a:ln>
            <a:noFill/>
          </a:ln>
          <a:effectLst/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rgbClr r="0" g="0" b="0"/>
          </a:lnRef>
          <a:fillRef idx="3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4925A-F423-4FD4-8048-2D43C2C13AF8}"/>
              </a:ext>
            </a:extLst>
          </p:cNvPr>
          <p:cNvSpPr/>
          <p:nvPr/>
        </p:nvSpPr>
        <p:spPr>
          <a:xfrm>
            <a:off x="4381997" y="4258585"/>
            <a:ext cx="167659" cy="167659"/>
          </a:xfrm>
          <a:prstGeom prst="ellipse">
            <a:avLst/>
          </a:prstGeom>
          <a:gradFill rotWithShape="0">
            <a:gsLst>
              <a:gs pos="0">
                <a:srgbClr val="11AEC7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11AEC7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11AEC7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7CC82-08A9-4644-AFE3-108D249D76B5}"/>
              </a:ext>
            </a:extLst>
          </p:cNvPr>
          <p:cNvSpPr/>
          <p:nvPr/>
        </p:nvSpPr>
        <p:spPr>
          <a:xfrm>
            <a:off x="5624328" y="3255050"/>
            <a:ext cx="262423" cy="262423"/>
          </a:xfrm>
          <a:prstGeom prst="ellipse">
            <a:avLst/>
          </a:prstGeom>
          <a:gradFill rotWithShape="0">
            <a:gsLst>
              <a:gs pos="0">
                <a:srgbClr val="11AEC7">
                  <a:hueOff val="-2297541"/>
                  <a:satOff val="1735"/>
                  <a:lumOff val="3284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11AEC7">
                  <a:hueOff val="-2297541"/>
                  <a:satOff val="1735"/>
                  <a:lumOff val="3284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11AEC7">
                  <a:hueOff val="-2297541"/>
                  <a:satOff val="1735"/>
                  <a:lumOff val="3284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6ED8F4-965F-4144-9E40-8359668F247E}"/>
              </a:ext>
            </a:extLst>
          </p:cNvPr>
          <p:cNvSpPr/>
          <p:nvPr/>
        </p:nvSpPr>
        <p:spPr>
          <a:xfrm>
            <a:off x="7484137" y="2438492"/>
            <a:ext cx="349897" cy="349897"/>
          </a:xfrm>
          <a:prstGeom prst="ellipse">
            <a:avLst/>
          </a:prstGeom>
          <a:gradFill rotWithShape="0">
            <a:gsLst>
              <a:gs pos="0">
                <a:srgbClr val="11AEC7">
                  <a:hueOff val="-4595081"/>
                  <a:satOff val="3470"/>
                  <a:lumOff val="6567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11AEC7">
                  <a:hueOff val="-4595081"/>
                  <a:satOff val="3470"/>
                  <a:lumOff val="6567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11AEC7">
                  <a:hueOff val="-4595081"/>
                  <a:satOff val="3470"/>
                  <a:lumOff val="6567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07827-2772-4CBB-9164-3DA46133B412}"/>
              </a:ext>
            </a:extLst>
          </p:cNvPr>
          <p:cNvSpPr/>
          <p:nvPr/>
        </p:nvSpPr>
        <p:spPr>
          <a:xfrm>
            <a:off x="9258471" y="2016742"/>
            <a:ext cx="451951" cy="451951"/>
          </a:xfrm>
          <a:prstGeom prst="ellipse">
            <a:avLst/>
          </a:prstGeom>
          <a:gradFill rotWithShape="0">
            <a:gsLst>
              <a:gs pos="0">
                <a:srgbClr val="11AEC7">
                  <a:hueOff val="-6892622"/>
                  <a:satOff val="5205"/>
                  <a:lumOff val="9851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11AEC7">
                  <a:hueOff val="-6892622"/>
                  <a:satOff val="5205"/>
                  <a:lumOff val="9851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11AEC7">
                  <a:hueOff val="-6892622"/>
                  <a:satOff val="5205"/>
                  <a:lumOff val="9851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2DBE51-E405-4E34-9496-3738C1213BE1}"/>
              </a:ext>
            </a:extLst>
          </p:cNvPr>
          <p:cNvSpPr/>
          <p:nvPr/>
        </p:nvSpPr>
        <p:spPr>
          <a:xfrm>
            <a:off x="10977245" y="1654086"/>
            <a:ext cx="575873" cy="575873"/>
          </a:xfrm>
          <a:prstGeom prst="ellipse">
            <a:avLst/>
          </a:prstGeom>
          <a:gradFill rotWithShape="0">
            <a:gsLst>
              <a:gs pos="0">
                <a:srgbClr val="11AEC7">
                  <a:hueOff val="-9190162"/>
                  <a:satOff val="6940"/>
                  <a:lumOff val="13135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11AEC7">
                  <a:hueOff val="-9190162"/>
                  <a:satOff val="6940"/>
                  <a:lumOff val="13135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11AEC7">
                  <a:hueOff val="-9190162"/>
                  <a:satOff val="6940"/>
                  <a:lumOff val="13135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638038-FCB6-4AA3-84F6-92B1E6B2518C}"/>
              </a:ext>
            </a:extLst>
          </p:cNvPr>
          <p:cNvGrpSpPr/>
          <p:nvPr/>
        </p:nvGrpSpPr>
        <p:grpSpPr>
          <a:xfrm>
            <a:off x="3166259" y="3578314"/>
            <a:ext cx="1698707" cy="2450567"/>
            <a:chOff x="3135481" y="4413215"/>
            <a:chExt cx="1698707" cy="24505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EB6F25F-1716-4501-BF3D-658AD29A719B}"/>
                </a:ext>
              </a:extLst>
            </p:cNvPr>
            <p:cNvSpPr/>
            <p:nvPr/>
          </p:nvSpPr>
          <p:spPr>
            <a:xfrm>
              <a:off x="3135481" y="4413215"/>
              <a:ext cx="1698707" cy="509391"/>
            </a:xfrm>
            <a:custGeom>
              <a:avLst/>
              <a:gdLst>
                <a:gd name="connsiteX0" fmla="*/ 0 w 1378898"/>
                <a:gd name="connsiteY0" fmla="*/ 0 h 509391"/>
                <a:gd name="connsiteX1" fmla="*/ 1378898 w 1378898"/>
                <a:gd name="connsiteY1" fmla="*/ 0 h 509391"/>
                <a:gd name="connsiteX2" fmla="*/ 1378898 w 1378898"/>
                <a:gd name="connsiteY2" fmla="*/ 509391 h 509391"/>
                <a:gd name="connsiteX3" fmla="*/ 0 w 1378898"/>
                <a:gd name="connsiteY3" fmla="*/ 509391 h 509391"/>
                <a:gd name="connsiteX4" fmla="*/ 0 w 1378898"/>
                <a:gd name="connsiteY4" fmla="*/ 0 h 50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898" h="509391">
                  <a:moveTo>
                    <a:pt x="0" y="0"/>
                  </a:moveTo>
                  <a:lnTo>
                    <a:pt x="1378898" y="0"/>
                  </a:lnTo>
                  <a:lnTo>
                    <a:pt x="1378898" y="509391"/>
                  </a:lnTo>
                  <a:lnTo>
                    <a:pt x="0" y="50939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839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24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1911-1926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Quattrocento Sans"/>
                </a:rPr>
                <a:t>The Silent Era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Quattrocento Sans"/>
                </a:rPr>
                <a:t>(3)</a:t>
              </a:r>
              <a:r>
                <a:rPr lang="en-US" sz="1600" b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Quattrocento Sans"/>
                </a:rPr>
                <a:t> </a:t>
              </a:r>
              <a:endParaRPr lang="en-IN" sz="2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12" name="Picture 2" descr="Image result for over the hill in poor house">
              <a:extLst>
                <a:ext uri="{FF2B5EF4-FFF2-40B4-BE49-F238E27FC236}">
                  <a16:creationId xmlns:a16="http://schemas.microsoft.com/office/drawing/2014/main" id="{8855C375-A222-4EB1-8CF7-D4BACEA5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36" y="5671114"/>
              <a:ext cx="923942" cy="119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F28502-618D-4C46-BF14-2241904B655F}"/>
              </a:ext>
            </a:extLst>
          </p:cNvPr>
          <p:cNvGrpSpPr/>
          <p:nvPr/>
        </p:nvGrpSpPr>
        <p:grpSpPr>
          <a:xfrm>
            <a:off x="6541715" y="3196592"/>
            <a:ext cx="2304414" cy="2832289"/>
            <a:chOff x="6510937" y="4031493"/>
            <a:chExt cx="2304414" cy="283228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599DA0-7707-4353-AA5C-C5E6E8399942}"/>
                </a:ext>
              </a:extLst>
            </p:cNvPr>
            <p:cNvSpPr/>
            <p:nvPr/>
          </p:nvSpPr>
          <p:spPr>
            <a:xfrm>
              <a:off x="6510937" y="4031493"/>
              <a:ext cx="2304414" cy="742044"/>
            </a:xfrm>
            <a:custGeom>
              <a:avLst/>
              <a:gdLst>
                <a:gd name="connsiteX0" fmla="*/ 0 w 2304414"/>
                <a:gd name="connsiteY0" fmla="*/ 0 h 742044"/>
                <a:gd name="connsiteX1" fmla="*/ 2304414 w 2304414"/>
                <a:gd name="connsiteY1" fmla="*/ 0 h 742044"/>
                <a:gd name="connsiteX2" fmla="*/ 2304414 w 2304414"/>
                <a:gd name="connsiteY2" fmla="*/ 742044 h 742044"/>
                <a:gd name="connsiteX3" fmla="*/ 0 w 2304414"/>
                <a:gd name="connsiteY3" fmla="*/ 742044 h 742044"/>
                <a:gd name="connsiteX4" fmla="*/ 0 w 2304414"/>
                <a:gd name="connsiteY4" fmla="*/ 0 h 74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14" h="742044">
                  <a:moveTo>
                    <a:pt x="0" y="0"/>
                  </a:moveTo>
                  <a:lnTo>
                    <a:pt x="2304414" y="0"/>
                  </a:lnTo>
                  <a:lnTo>
                    <a:pt x="2304414" y="742044"/>
                  </a:lnTo>
                  <a:lnTo>
                    <a:pt x="0" y="74204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404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24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Quattrocento Sans"/>
                </a:rPr>
                <a:t>1941-1976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Golden Era of Film and restructuring of Hollywood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(181)</a:t>
              </a:r>
              <a:endParaRPr lang="en-IN" sz="2400" b="1" i="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14" name="Picture 6" descr="Image result for jaws movie">
              <a:extLst>
                <a:ext uri="{FF2B5EF4-FFF2-40B4-BE49-F238E27FC236}">
                  <a16:creationId xmlns:a16="http://schemas.microsoft.com/office/drawing/2014/main" id="{05C4B681-8C22-4B1B-8C6E-3132F2D5E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70" y="5671114"/>
              <a:ext cx="923942" cy="119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52E9B4-1ED1-47FC-9E58-0AE9815BE6B5}"/>
              </a:ext>
            </a:extLst>
          </p:cNvPr>
          <p:cNvGrpSpPr/>
          <p:nvPr/>
        </p:nvGrpSpPr>
        <p:grpSpPr>
          <a:xfrm>
            <a:off x="7797147" y="838862"/>
            <a:ext cx="2844858" cy="5180276"/>
            <a:chOff x="7766369" y="1673763"/>
            <a:chExt cx="2844858" cy="51802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12A168-7462-48AD-9FBF-7075F2600560}"/>
                </a:ext>
              </a:extLst>
            </p:cNvPr>
            <p:cNvSpPr/>
            <p:nvPr/>
          </p:nvSpPr>
          <p:spPr>
            <a:xfrm>
              <a:off x="7766369" y="1673763"/>
              <a:ext cx="2844858" cy="522617"/>
            </a:xfrm>
            <a:custGeom>
              <a:avLst/>
              <a:gdLst>
                <a:gd name="connsiteX0" fmla="*/ 0 w 2844858"/>
                <a:gd name="connsiteY0" fmla="*/ 0 h 522617"/>
                <a:gd name="connsiteX1" fmla="*/ 2844858 w 2844858"/>
                <a:gd name="connsiteY1" fmla="*/ 0 h 522617"/>
                <a:gd name="connsiteX2" fmla="*/ 2844858 w 2844858"/>
                <a:gd name="connsiteY2" fmla="*/ 522617 h 522617"/>
                <a:gd name="connsiteX3" fmla="*/ 0 w 2844858"/>
                <a:gd name="connsiteY3" fmla="*/ 522617 h 522617"/>
                <a:gd name="connsiteX4" fmla="*/ 0 w 2844858"/>
                <a:gd name="connsiteY4" fmla="*/ 0 h 52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858" h="522617">
                  <a:moveTo>
                    <a:pt x="0" y="0"/>
                  </a:moveTo>
                  <a:lnTo>
                    <a:pt x="2844858" y="0"/>
                  </a:lnTo>
                  <a:lnTo>
                    <a:pt x="2844858" y="522617"/>
                  </a:lnTo>
                  <a:lnTo>
                    <a:pt x="0" y="52261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48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4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Quattrocento Sans"/>
                </a:rPr>
                <a:t>1977-1999</a:t>
              </a:r>
              <a:endParaRPr lang="en-IN" sz="2400" b="1" i="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lvl="0" indent="-17145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Quattrocento Sans"/>
                </a:rPr>
                <a:t>Appearance of Blockbusters</a:t>
              </a:r>
            </a:p>
            <a:p>
              <a:pPr marL="0" lvl="0" indent="-17145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Quattrocento Sans"/>
                </a:rPr>
                <a:t>(1103)</a:t>
              </a:r>
              <a:endParaRPr lang="en-IN" sz="1600" b="1" i="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16" name="Picture 8" descr="Image result for titanic movie">
              <a:extLst>
                <a:ext uri="{FF2B5EF4-FFF2-40B4-BE49-F238E27FC236}">
                  <a16:creationId xmlns:a16="http://schemas.microsoft.com/office/drawing/2014/main" id="{6BD6E361-9D8F-4D6F-A17E-92C8EA21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1779" y="5661371"/>
              <a:ext cx="923942" cy="119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C0A26C-FE07-4993-94C8-1692764EA493}"/>
              </a:ext>
            </a:extLst>
          </p:cNvPr>
          <p:cNvGrpSpPr/>
          <p:nvPr/>
        </p:nvGrpSpPr>
        <p:grpSpPr>
          <a:xfrm>
            <a:off x="10154375" y="2819598"/>
            <a:ext cx="1904275" cy="3209283"/>
            <a:chOff x="10123597" y="3654499"/>
            <a:chExt cx="1904275" cy="320928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044CF-3352-4F34-84D1-25F5852D19AC}"/>
                </a:ext>
              </a:extLst>
            </p:cNvPr>
            <p:cNvSpPr/>
            <p:nvPr/>
          </p:nvSpPr>
          <p:spPr>
            <a:xfrm>
              <a:off x="10123597" y="3654499"/>
              <a:ext cx="1904275" cy="482624"/>
            </a:xfrm>
            <a:custGeom>
              <a:avLst/>
              <a:gdLst>
                <a:gd name="connsiteX0" fmla="*/ 0 w 1904275"/>
                <a:gd name="connsiteY0" fmla="*/ 0 h 482624"/>
                <a:gd name="connsiteX1" fmla="*/ 1904275 w 1904275"/>
                <a:gd name="connsiteY1" fmla="*/ 0 h 482624"/>
                <a:gd name="connsiteX2" fmla="*/ 1904275 w 1904275"/>
                <a:gd name="connsiteY2" fmla="*/ 482624 h 482624"/>
                <a:gd name="connsiteX3" fmla="*/ 0 w 1904275"/>
                <a:gd name="connsiteY3" fmla="*/ 482624 h 482624"/>
                <a:gd name="connsiteX4" fmla="*/ 0 w 1904275"/>
                <a:gd name="connsiteY4" fmla="*/ 0 h 48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275" h="482624">
                  <a:moveTo>
                    <a:pt x="0" y="0"/>
                  </a:moveTo>
                  <a:lnTo>
                    <a:pt x="1904275" y="0"/>
                  </a:lnTo>
                  <a:lnTo>
                    <a:pt x="1904275" y="482624"/>
                  </a:lnTo>
                  <a:lnTo>
                    <a:pt x="0" y="4826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5143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2400" b="1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2000s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1600" b="0" i="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Modern film industry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(3503)</a:t>
              </a:r>
              <a:endParaRPr lang="en-IN" sz="1600" b="1" i="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5BD98E-6E1E-4D66-80A2-C38C1D2CF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9988" y="5671113"/>
              <a:ext cx="923942" cy="1192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4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</a:t>
            </a:r>
            <a:r>
              <a:rPr lang="en-IN" sz="3200" b="1" dirty="0"/>
              <a:t>ROBLEM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853BEC-D8A8-429A-8CC9-D469AAF3641F}"/>
              </a:ext>
            </a:extLst>
          </p:cNvPr>
          <p:cNvGrpSpPr/>
          <p:nvPr/>
        </p:nvGrpSpPr>
        <p:grpSpPr>
          <a:xfrm>
            <a:off x="-637728" y="821692"/>
            <a:ext cx="12660624" cy="4903109"/>
            <a:chOff x="-637728" y="821692"/>
            <a:chExt cx="12660624" cy="4903109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0797C93-2203-45F9-A44D-71DC6D5183E7}"/>
                </a:ext>
              </a:extLst>
            </p:cNvPr>
            <p:cNvSpPr/>
            <p:nvPr/>
          </p:nvSpPr>
          <p:spPr>
            <a:xfrm>
              <a:off x="-637728" y="821692"/>
              <a:ext cx="4903109" cy="4903109"/>
            </a:xfrm>
            <a:prstGeom prst="blockArc">
              <a:avLst>
                <a:gd name="adj1" fmla="val 18419865"/>
                <a:gd name="adj2" fmla="val 3201853"/>
                <a:gd name="adj3" fmla="val 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dirty="0"/>
            </a:p>
          </p:txBody>
        </p:sp>
        <p:grpSp>
          <p:nvGrpSpPr>
            <p:cNvPr id="32" name="!!BusinessProblem">
              <a:extLst>
                <a:ext uri="{FF2B5EF4-FFF2-40B4-BE49-F238E27FC236}">
                  <a16:creationId xmlns:a16="http://schemas.microsoft.com/office/drawing/2014/main" id="{B3C09310-4B3C-4E8F-B1E6-DED13105AA8A}"/>
                </a:ext>
              </a:extLst>
            </p:cNvPr>
            <p:cNvGrpSpPr/>
            <p:nvPr/>
          </p:nvGrpSpPr>
          <p:grpSpPr>
            <a:xfrm>
              <a:off x="3466938" y="1843228"/>
              <a:ext cx="8555958" cy="1299883"/>
              <a:chOff x="3466938" y="1606738"/>
              <a:chExt cx="8555958" cy="1299883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214704C-E899-4925-BAE9-0147E793FF9A}"/>
                  </a:ext>
                </a:extLst>
              </p:cNvPr>
              <p:cNvSpPr/>
              <p:nvPr/>
            </p:nvSpPr>
            <p:spPr>
              <a:xfrm>
                <a:off x="4116880" y="1849720"/>
                <a:ext cx="7906016" cy="810000"/>
              </a:xfrm>
              <a:custGeom>
                <a:avLst/>
                <a:gdLst>
                  <a:gd name="connsiteX0" fmla="*/ 0 w 7906016"/>
                  <a:gd name="connsiteY0" fmla="*/ 0 h 1039906"/>
                  <a:gd name="connsiteX1" fmla="*/ 7906016 w 7906016"/>
                  <a:gd name="connsiteY1" fmla="*/ 0 h 1039906"/>
                  <a:gd name="connsiteX2" fmla="*/ 7906016 w 7906016"/>
                  <a:gd name="connsiteY2" fmla="*/ 1039906 h 1039906"/>
                  <a:gd name="connsiteX3" fmla="*/ 0 w 7906016"/>
                  <a:gd name="connsiteY3" fmla="*/ 1039906 h 1039906"/>
                  <a:gd name="connsiteX4" fmla="*/ 0 w 7906016"/>
                  <a:gd name="connsiteY4" fmla="*/ 0 h 103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016" h="1039906">
                    <a:moveTo>
                      <a:pt x="0" y="0"/>
                    </a:moveTo>
                    <a:lnTo>
                      <a:pt x="7906016" y="0"/>
                    </a:lnTo>
                    <a:lnTo>
                      <a:pt x="7906016" y="1039906"/>
                    </a:lnTo>
                    <a:lnTo>
                      <a:pt x="0" y="10399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558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5426" tIns="137160" rIns="137160" bIns="137160" numCol="1" spcCol="1270" anchor="ctr" anchorCtr="0">
                <a:noAutofit/>
              </a:bodyPr>
              <a:lstStyle/>
              <a:p>
                <a:pPr marL="0" lvl="0" indent="0" algn="l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Business Problem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A41E0F-09A5-4031-8ED8-58B1A748579F}"/>
                  </a:ext>
                </a:extLst>
              </p:cNvPr>
              <p:cNvSpPr/>
              <p:nvPr/>
            </p:nvSpPr>
            <p:spPr>
              <a:xfrm>
                <a:off x="3466938" y="1606738"/>
                <a:ext cx="1299883" cy="1299883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3A69E6-DD89-4927-95BD-71210DCC22AC}"/>
                  </a:ext>
                </a:extLst>
              </p:cNvPr>
              <p:cNvSpPr txBox="1"/>
              <p:nvPr/>
            </p:nvSpPr>
            <p:spPr>
              <a:xfrm>
                <a:off x="3597639" y="1962333"/>
                <a:ext cx="1034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/>
                  <a:t>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0B0EB9-2007-4289-8FAE-D0AD131A8AB9}"/>
                </a:ext>
              </a:extLst>
            </p:cNvPr>
            <p:cNvGrpSpPr/>
            <p:nvPr/>
          </p:nvGrpSpPr>
          <p:grpSpPr>
            <a:xfrm>
              <a:off x="3466938" y="3403380"/>
              <a:ext cx="8555958" cy="1299883"/>
              <a:chOff x="3466938" y="3166890"/>
              <a:chExt cx="8555958" cy="129988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48DA44-721D-4A40-BE71-DEEA9681BDC0}"/>
                  </a:ext>
                </a:extLst>
              </p:cNvPr>
              <p:cNvSpPr/>
              <p:nvPr/>
            </p:nvSpPr>
            <p:spPr>
              <a:xfrm>
                <a:off x="4116880" y="3410849"/>
                <a:ext cx="7906016" cy="810000"/>
              </a:xfrm>
              <a:custGeom>
                <a:avLst/>
                <a:gdLst>
                  <a:gd name="connsiteX0" fmla="*/ 0 w 7906016"/>
                  <a:gd name="connsiteY0" fmla="*/ 0 h 1039906"/>
                  <a:gd name="connsiteX1" fmla="*/ 7906016 w 7906016"/>
                  <a:gd name="connsiteY1" fmla="*/ 0 h 1039906"/>
                  <a:gd name="connsiteX2" fmla="*/ 7906016 w 7906016"/>
                  <a:gd name="connsiteY2" fmla="*/ 1039906 h 1039906"/>
                  <a:gd name="connsiteX3" fmla="*/ 0 w 7906016"/>
                  <a:gd name="connsiteY3" fmla="*/ 1039906 h 1039906"/>
                  <a:gd name="connsiteX4" fmla="*/ 0 w 7906016"/>
                  <a:gd name="connsiteY4" fmla="*/ 0 h 103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016" h="1039906">
                    <a:moveTo>
                      <a:pt x="0" y="0"/>
                    </a:moveTo>
                    <a:lnTo>
                      <a:pt x="7906016" y="0"/>
                    </a:lnTo>
                    <a:lnTo>
                      <a:pt x="7906016" y="1039906"/>
                    </a:lnTo>
                    <a:lnTo>
                      <a:pt x="0" y="10399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558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25426" tIns="137160" rIns="137160" bIns="137160" numCol="1" spcCol="1270" anchor="ctr" anchorCtr="0">
                <a:noAutofit/>
              </a:bodyPr>
              <a:lstStyle/>
              <a:p>
                <a:pPr marL="0" lvl="0" indent="0" algn="l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Hypothesis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D7B3FB-AA0B-4360-9B4E-DEEDE93B86EE}"/>
                  </a:ext>
                </a:extLst>
              </p:cNvPr>
              <p:cNvSpPr/>
              <p:nvPr/>
            </p:nvSpPr>
            <p:spPr>
              <a:xfrm>
                <a:off x="3466938" y="3166890"/>
                <a:ext cx="1299883" cy="1299883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EB0BAF-60CB-455A-8D22-D772593A2F0E}"/>
                  </a:ext>
                </a:extLst>
              </p:cNvPr>
              <p:cNvSpPr txBox="1"/>
              <p:nvPr/>
            </p:nvSpPr>
            <p:spPr>
              <a:xfrm>
                <a:off x="3565131" y="3524443"/>
                <a:ext cx="1034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7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</a:t>
            </a:r>
            <a:r>
              <a:rPr lang="en-IN" sz="3200" b="1" dirty="0"/>
              <a:t>ROBLEM STATEMENT</a:t>
            </a:r>
          </a:p>
        </p:txBody>
      </p:sp>
      <p:grpSp>
        <p:nvGrpSpPr>
          <p:cNvPr id="32" name="!!BusinessProblem">
            <a:extLst>
              <a:ext uri="{FF2B5EF4-FFF2-40B4-BE49-F238E27FC236}">
                <a16:creationId xmlns:a16="http://schemas.microsoft.com/office/drawing/2014/main" id="{B3C09310-4B3C-4E8F-B1E6-DED13105AA8A}"/>
              </a:ext>
            </a:extLst>
          </p:cNvPr>
          <p:cNvGrpSpPr/>
          <p:nvPr/>
        </p:nvGrpSpPr>
        <p:grpSpPr>
          <a:xfrm>
            <a:off x="3386138" y="180276"/>
            <a:ext cx="8555958" cy="1299883"/>
            <a:chOff x="3466938" y="1606738"/>
            <a:chExt cx="8555958" cy="12998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14704C-E899-4925-BAE9-0147E793FF9A}"/>
                </a:ext>
              </a:extLst>
            </p:cNvPr>
            <p:cNvSpPr/>
            <p:nvPr/>
          </p:nvSpPr>
          <p:spPr>
            <a:xfrm>
              <a:off x="4116880" y="1849720"/>
              <a:ext cx="7906016" cy="810000"/>
            </a:xfrm>
            <a:custGeom>
              <a:avLst/>
              <a:gdLst>
                <a:gd name="connsiteX0" fmla="*/ 0 w 7906016"/>
                <a:gd name="connsiteY0" fmla="*/ 0 h 1039906"/>
                <a:gd name="connsiteX1" fmla="*/ 7906016 w 7906016"/>
                <a:gd name="connsiteY1" fmla="*/ 0 h 1039906"/>
                <a:gd name="connsiteX2" fmla="*/ 7906016 w 7906016"/>
                <a:gd name="connsiteY2" fmla="*/ 1039906 h 1039906"/>
                <a:gd name="connsiteX3" fmla="*/ 0 w 7906016"/>
                <a:gd name="connsiteY3" fmla="*/ 1039906 h 1039906"/>
                <a:gd name="connsiteX4" fmla="*/ 0 w 7906016"/>
                <a:gd name="connsiteY4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6016" h="1039906">
                  <a:moveTo>
                    <a:pt x="0" y="0"/>
                  </a:moveTo>
                  <a:lnTo>
                    <a:pt x="7906016" y="0"/>
                  </a:lnTo>
                  <a:lnTo>
                    <a:pt x="7906016" y="1039906"/>
                  </a:lnTo>
                  <a:lnTo>
                    <a:pt x="0" y="1039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426" tIns="137160" rIns="137160" bIns="13716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Business Problem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A41E0F-09A5-4031-8ED8-58B1A748579F}"/>
                </a:ext>
              </a:extLst>
            </p:cNvPr>
            <p:cNvSpPr/>
            <p:nvPr/>
          </p:nvSpPr>
          <p:spPr>
            <a:xfrm>
              <a:off x="3466938" y="1606738"/>
              <a:ext cx="1299883" cy="129988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A69E6-DD89-4927-95BD-71210DCC22AC}"/>
                </a:ext>
              </a:extLst>
            </p:cNvPr>
            <p:cNvSpPr txBox="1"/>
            <p:nvPr/>
          </p:nvSpPr>
          <p:spPr>
            <a:xfrm>
              <a:off x="3597639" y="1962333"/>
              <a:ext cx="1034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F510E1-F183-4D2C-B71A-9D49BB03DE8D}"/>
              </a:ext>
            </a:extLst>
          </p:cNvPr>
          <p:cNvSpPr/>
          <p:nvPr/>
        </p:nvSpPr>
        <p:spPr>
          <a:xfrm>
            <a:off x="3814096" y="282996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What factors should we consider to make a successful movie?</a:t>
            </a:r>
            <a:endParaRPr lang="en-IN" sz="3200" kern="1200" dirty="0"/>
          </a:p>
        </p:txBody>
      </p:sp>
    </p:spTree>
    <p:extLst>
      <p:ext uri="{BB962C8B-B14F-4D97-AF65-F5344CB8AC3E}">
        <p14:creationId xmlns:p14="http://schemas.microsoft.com/office/powerpoint/2010/main" val="221405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BUSINESS PROBLEM</a:t>
            </a:r>
          </a:p>
        </p:txBody>
      </p:sp>
      <p:grpSp>
        <p:nvGrpSpPr>
          <p:cNvPr id="18" name="!!BusinessProblem">
            <a:extLst>
              <a:ext uri="{FF2B5EF4-FFF2-40B4-BE49-F238E27FC236}">
                <a16:creationId xmlns:a16="http://schemas.microsoft.com/office/drawing/2014/main" id="{E396C2E9-E7E1-4488-B7A8-218595B97932}"/>
              </a:ext>
            </a:extLst>
          </p:cNvPr>
          <p:cNvGrpSpPr/>
          <p:nvPr/>
        </p:nvGrpSpPr>
        <p:grpSpPr>
          <a:xfrm>
            <a:off x="3386138" y="180276"/>
            <a:ext cx="8555958" cy="1299883"/>
            <a:chOff x="3466938" y="1606738"/>
            <a:chExt cx="8555958" cy="129988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5F8741-E13D-4DBC-8037-C678831EED57}"/>
                </a:ext>
              </a:extLst>
            </p:cNvPr>
            <p:cNvSpPr/>
            <p:nvPr/>
          </p:nvSpPr>
          <p:spPr>
            <a:xfrm>
              <a:off x="4116880" y="1849720"/>
              <a:ext cx="7906016" cy="810000"/>
            </a:xfrm>
            <a:custGeom>
              <a:avLst/>
              <a:gdLst>
                <a:gd name="connsiteX0" fmla="*/ 0 w 7906016"/>
                <a:gd name="connsiteY0" fmla="*/ 0 h 1039906"/>
                <a:gd name="connsiteX1" fmla="*/ 7906016 w 7906016"/>
                <a:gd name="connsiteY1" fmla="*/ 0 h 1039906"/>
                <a:gd name="connsiteX2" fmla="*/ 7906016 w 7906016"/>
                <a:gd name="connsiteY2" fmla="*/ 1039906 h 1039906"/>
                <a:gd name="connsiteX3" fmla="*/ 0 w 7906016"/>
                <a:gd name="connsiteY3" fmla="*/ 1039906 h 1039906"/>
                <a:gd name="connsiteX4" fmla="*/ 0 w 7906016"/>
                <a:gd name="connsiteY4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6016" h="1039906">
                  <a:moveTo>
                    <a:pt x="0" y="0"/>
                  </a:moveTo>
                  <a:lnTo>
                    <a:pt x="7906016" y="0"/>
                  </a:lnTo>
                  <a:lnTo>
                    <a:pt x="7906016" y="1039906"/>
                  </a:lnTo>
                  <a:lnTo>
                    <a:pt x="0" y="1039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426" tIns="137160" rIns="137160" bIns="13716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Hypothesis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DE335A-69DB-4A57-B543-11FEFF872B46}"/>
                </a:ext>
              </a:extLst>
            </p:cNvPr>
            <p:cNvSpPr/>
            <p:nvPr/>
          </p:nvSpPr>
          <p:spPr>
            <a:xfrm>
              <a:off x="3466938" y="1606738"/>
              <a:ext cx="1299883" cy="129988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EBD6C3-D54B-4807-9524-101C4BCB0A04}"/>
                </a:ext>
              </a:extLst>
            </p:cNvPr>
            <p:cNvSpPr txBox="1"/>
            <p:nvPr/>
          </p:nvSpPr>
          <p:spPr>
            <a:xfrm>
              <a:off x="3597639" y="1962333"/>
              <a:ext cx="1034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2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B8E64E-2F7F-4687-9E51-587012331A30}"/>
              </a:ext>
            </a:extLst>
          </p:cNvPr>
          <p:cNvSpPr/>
          <p:nvPr/>
        </p:nvSpPr>
        <p:spPr>
          <a:xfrm>
            <a:off x="3590977" y="1920586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/>
              <a:t>Higher the budget? Higher is the Gross?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6D04EE-DD87-447C-B42C-0028DD2F1AD6}"/>
              </a:ext>
            </a:extLst>
          </p:cNvPr>
          <p:cNvSpPr/>
          <p:nvPr/>
        </p:nvSpPr>
        <p:spPr>
          <a:xfrm>
            <a:off x="3590977" y="317017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/>
              <a:t>Best genre to make successful movie in th</a:t>
            </a:r>
            <a:r>
              <a:rPr lang="en-IN" sz="3200" dirty="0"/>
              <a:t>e current era</a:t>
            </a:r>
            <a:r>
              <a:rPr lang="en-IN" sz="3200" kern="1200" dirty="0"/>
              <a:t>?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9BB8CB7-6D75-4ADF-A0BE-7454919E4B4E}"/>
              </a:ext>
            </a:extLst>
          </p:cNvPr>
          <p:cNvSpPr/>
          <p:nvPr/>
        </p:nvSpPr>
        <p:spPr>
          <a:xfrm>
            <a:off x="3590977" y="4469607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dirty="0"/>
              <a:t>Common plots of successful movies?</a:t>
            </a:r>
            <a:endParaRPr lang="en-IN" sz="3200" kern="1200" dirty="0"/>
          </a:p>
        </p:txBody>
      </p:sp>
    </p:spTree>
    <p:extLst>
      <p:ext uri="{BB962C8B-B14F-4D97-AF65-F5344CB8AC3E}">
        <p14:creationId xmlns:p14="http://schemas.microsoft.com/office/powerpoint/2010/main" val="329471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ABOUT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963AFA-707F-4B16-9102-CBF65843CD57}"/>
              </a:ext>
            </a:extLst>
          </p:cNvPr>
          <p:cNvSpPr/>
          <p:nvPr/>
        </p:nvSpPr>
        <p:spPr>
          <a:xfrm>
            <a:off x="3590977" y="317017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Rows x Columns – 5048 x 28</a:t>
            </a:r>
            <a:endParaRPr lang="en-IN" sz="32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1F776A-C9EB-497E-B0D4-2CDAE9D624B1}"/>
              </a:ext>
            </a:extLst>
          </p:cNvPr>
          <p:cNvSpPr/>
          <p:nvPr/>
        </p:nvSpPr>
        <p:spPr>
          <a:xfrm>
            <a:off x="3590977" y="4469607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100 years of data , 66 Countries</a:t>
            </a:r>
            <a:endParaRPr lang="en-IN" sz="3200" kern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A1332-09AE-4CCF-8B89-096EB9515BBF}"/>
              </a:ext>
            </a:extLst>
          </p:cNvPr>
          <p:cNvGrpSpPr/>
          <p:nvPr/>
        </p:nvGrpSpPr>
        <p:grpSpPr>
          <a:xfrm>
            <a:off x="3590977" y="1920586"/>
            <a:ext cx="8128000" cy="1198080"/>
            <a:chOff x="3590977" y="1920586"/>
            <a:chExt cx="8128000" cy="119808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88120F-D582-40FB-93D2-033001575C57}"/>
                </a:ext>
              </a:extLst>
            </p:cNvPr>
            <p:cNvSpPr/>
            <p:nvPr/>
          </p:nvSpPr>
          <p:spPr>
            <a:xfrm>
              <a:off x="3590977" y="1920586"/>
              <a:ext cx="8128000" cy="1198080"/>
            </a:xfrm>
            <a:custGeom>
              <a:avLst/>
              <a:gdLst>
                <a:gd name="connsiteX0" fmla="*/ 0 w 8128000"/>
                <a:gd name="connsiteY0" fmla="*/ 199684 h 1198080"/>
                <a:gd name="connsiteX1" fmla="*/ 199684 w 8128000"/>
                <a:gd name="connsiteY1" fmla="*/ 0 h 1198080"/>
                <a:gd name="connsiteX2" fmla="*/ 7928316 w 8128000"/>
                <a:gd name="connsiteY2" fmla="*/ 0 h 1198080"/>
                <a:gd name="connsiteX3" fmla="*/ 8128000 w 8128000"/>
                <a:gd name="connsiteY3" fmla="*/ 199684 h 1198080"/>
                <a:gd name="connsiteX4" fmla="*/ 8128000 w 8128000"/>
                <a:gd name="connsiteY4" fmla="*/ 998396 h 1198080"/>
                <a:gd name="connsiteX5" fmla="*/ 7928316 w 8128000"/>
                <a:gd name="connsiteY5" fmla="*/ 1198080 h 1198080"/>
                <a:gd name="connsiteX6" fmla="*/ 199684 w 8128000"/>
                <a:gd name="connsiteY6" fmla="*/ 1198080 h 1198080"/>
                <a:gd name="connsiteX7" fmla="*/ 0 w 8128000"/>
                <a:gd name="connsiteY7" fmla="*/ 998396 h 1198080"/>
                <a:gd name="connsiteX8" fmla="*/ 0 w 8128000"/>
                <a:gd name="connsiteY8" fmla="*/ 199684 h 11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198080">
                  <a:moveTo>
                    <a:pt x="0" y="199684"/>
                  </a:moveTo>
                  <a:cubicBezTo>
                    <a:pt x="0" y="89402"/>
                    <a:pt x="89402" y="0"/>
                    <a:pt x="199684" y="0"/>
                  </a:cubicBezTo>
                  <a:lnTo>
                    <a:pt x="7928316" y="0"/>
                  </a:lnTo>
                  <a:cubicBezTo>
                    <a:pt x="8038598" y="0"/>
                    <a:pt x="8128000" y="89402"/>
                    <a:pt x="8128000" y="199684"/>
                  </a:cubicBezTo>
                  <a:lnTo>
                    <a:pt x="8128000" y="998396"/>
                  </a:lnTo>
                  <a:cubicBezTo>
                    <a:pt x="8128000" y="1108678"/>
                    <a:pt x="8038598" y="1198080"/>
                    <a:pt x="7928316" y="1198080"/>
                  </a:cubicBezTo>
                  <a:lnTo>
                    <a:pt x="199684" y="1198080"/>
                  </a:lnTo>
                  <a:cubicBezTo>
                    <a:pt x="89402" y="1198080"/>
                    <a:pt x="0" y="1108678"/>
                    <a:pt x="0" y="998396"/>
                  </a:cubicBezTo>
                  <a:lnTo>
                    <a:pt x="0" y="199684"/>
                  </a:lnTo>
                  <a:close/>
                </a:path>
              </a:pathLst>
            </a:custGeom>
            <a:solidFill>
              <a:srgbClr val="0A558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85" tIns="248985" rIns="248985" bIns="248985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Data Source – </a:t>
              </a:r>
              <a:r>
                <a:rPr lang="en-US" sz="3200" dirty="0" err="1"/>
                <a:t>data.world</a:t>
              </a:r>
              <a:endParaRPr lang="en-IN" sz="3200" kern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1748E9-47E0-4BC0-B686-A69378864389}"/>
                </a:ext>
              </a:extLst>
            </p:cNvPr>
            <p:cNvSpPr txBox="1"/>
            <p:nvPr/>
          </p:nvSpPr>
          <p:spPr>
            <a:xfrm>
              <a:off x="8186374" y="2334960"/>
              <a:ext cx="3086229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(IMDB-5000-Movie-Dataset</a:t>
              </a:r>
              <a:r>
                <a:rPr lang="en-IN" dirty="0">
                  <a:solidFill>
                    <a:schemeClr val="bg1"/>
                  </a:solidFill>
                </a:rPr>
                <a:t> 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4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DATA ASSUMPTIONS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B8E64E-2F7F-4687-9E51-587012331A30}"/>
              </a:ext>
            </a:extLst>
          </p:cNvPr>
          <p:cNvSpPr/>
          <p:nvPr/>
        </p:nvSpPr>
        <p:spPr>
          <a:xfrm>
            <a:off x="3590977" y="1920586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Box office collection is only for US market for worldwide movies</a:t>
            </a:r>
            <a:endParaRPr lang="en-IN" sz="32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6D04EE-DD87-447C-B42C-0028DD2F1AD6}"/>
              </a:ext>
            </a:extLst>
          </p:cNvPr>
          <p:cNvSpPr/>
          <p:nvPr/>
        </p:nvSpPr>
        <p:spPr>
          <a:xfrm>
            <a:off x="3590977" y="317017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Genre 1 is considered as the primary genre of the movie</a:t>
            </a:r>
            <a:endParaRPr lang="en-IN" sz="32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9BB8CB7-6D75-4ADF-A0BE-7454919E4B4E}"/>
              </a:ext>
            </a:extLst>
          </p:cNvPr>
          <p:cNvSpPr/>
          <p:nvPr/>
        </p:nvSpPr>
        <p:spPr>
          <a:xfrm>
            <a:off x="3590977" y="4469607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Dataset is a sample of the 5000 movies released during the period 1916 - 2016</a:t>
            </a:r>
            <a:endParaRPr lang="en-IN" sz="3200" kern="1200" dirty="0"/>
          </a:p>
        </p:txBody>
      </p:sp>
    </p:spTree>
    <p:extLst>
      <p:ext uri="{BB962C8B-B14F-4D97-AF65-F5344CB8AC3E}">
        <p14:creationId xmlns:p14="http://schemas.microsoft.com/office/powerpoint/2010/main" val="72836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02EEB4-50A0-448C-9CDA-C3754BCE013C}"/>
              </a:ext>
            </a:extLst>
          </p:cNvPr>
          <p:cNvSpPr/>
          <p:nvPr/>
        </p:nvSpPr>
        <p:spPr>
          <a:xfrm>
            <a:off x="0" y="0"/>
            <a:ext cx="3252788" cy="68580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D206-14FD-4876-BB28-43B69F4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575"/>
            <a:ext cx="3252788" cy="2228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A3212-6D36-4AB4-99EC-D3CFEF802A19}"/>
              </a:ext>
            </a:extLst>
          </p:cNvPr>
          <p:cNvSpPr/>
          <p:nvPr/>
        </p:nvSpPr>
        <p:spPr>
          <a:xfrm>
            <a:off x="133350" y="114300"/>
            <a:ext cx="2971800" cy="952500"/>
          </a:xfrm>
          <a:prstGeom prst="rect">
            <a:avLst/>
          </a:prstGeom>
          <a:solidFill>
            <a:srgbClr val="0A5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DATA ANALYSIS &amp; INSIGHTS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B25F77-5F62-46A7-B326-3F4C23A4710A}"/>
              </a:ext>
            </a:extLst>
          </p:cNvPr>
          <p:cNvSpPr/>
          <p:nvPr/>
        </p:nvSpPr>
        <p:spPr>
          <a:xfrm>
            <a:off x="3649271" y="114300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0A558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Industry Trend</a:t>
            </a:r>
            <a:endParaRPr lang="en-IN" sz="3200" kern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605E8A-0C5F-45F4-ACA9-C8A7CAAFE241}"/>
              </a:ext>
            </a:extLst>
          </p:cNvPr>
          <p:cNvGrpSpPr/>
          <p:nvPr/>
        </p:nvGrpSpPr>
        <p:grpSpPr>
          <a:xfrm>
            <a:off x="4070664" y="1465728"/>
            <a:ext cx="7285214" cy="5277972"/>
            <a:chOff x="4070664" y="1465728"/>
            <a:chExt cx="7285214" cy="5277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2BE8CE-A627-4FD0-B5D4-AE265078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664" y="1465728"/>
              <a:ext cx="7285214" cy="527797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BFF225-27C6-442D-9BAF-C53C751B46DE}"/>
                </a:ext>
              </a:extLst>
            </p:cNvPr>
            <p:cNvCxnSpPr/>
            <p:nvPr/>
          </p:nvCxnSpPr>
          <p:spPr>
            <a:xfrm flipV="1">
              <a:off x="8859187" y="1903751"/>
              <a:ext cx="0" cy="37025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331AFC44-6DB9-4AE3-A76E-4C49C09B2035}"/>
              </a:ext>
            </a:extLst>
          </p:cNvPr>
          <p:cNvSpPr/>
          <p:nvPr/>
        </p:nvSpPr>
        <p:spPr>
          <a:xfrm>
            <a:off x="8214625" y="1864870"/>
            <a:ext cx="1289123" cy="1270416"/>
          </a:xfrm>
          <a:prstGeom prst="star6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Golden Era</a:t>
            </a:r>
          </a:p>
        </p:txBody>
      </p:sp>
    </p:spTree>
    <p:extLst>
      <p:ext uri="{BB962C8B-B14F-4D97-AF65-F5344CB8AC3E}">
        <p14:creationId xmlns:p14="http://schemas.microsoft.com/office/powerpoint/2010/main" val="5030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454</Words>
  <Application>Microsoft Office PowerPoint</Application>
  <PresentationFormat>Widescreen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vignesh</dc:creator>
  <cp:lastModifiedBy>veera vignesh</cp:lastModifiedBy>
  <cp:revision>111</cp:revision>
  <dcterms:created xsi:type="dcterms:W3CDTF">2019-10-12T10:36:17Z</dcterms:created>
  <dcterms:modified xsi:type="dcterms:W3CDTF">2019-10-24T16:24:29Z</dcterms:modified>
</cp:coreProperties>
</file>