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64" r:id="rId4"/>
    <p:sldId id="258" r:id="rId5"/>
    <p:sldId id="265" r:id="rId6"/>
    <p:sldId id="266" r:id="rId7"/>
    <p:sldId id="260" r:id="rId8"/>
    <p:sldId id="261" r:id="rId9"/>
    <p:sldId id="281" r:id="rId10"/>
    <p:sldId id="267" r:id="rId11"/>
    <p:sldId id="290" r:id="rId12"/>
    <p:sldId id="268" r:id="rId13"/>
    <p:sldId id="269" r:id="rId14"/>
    <p:sldId id="259" r:id="rId15"/>
    <p:sldId id="263" r:id="rId16"/>
    <p:sldId id="262" r:id="rId17"/>
    <p:sldId id="282" r:id="rId18"/>
    <p:sldId id="275" r:id="rId19"/>
    <p:sldId id="280" r:id="rId20"/>
    <p:sldId id="270" r:id="rId21"/>
    <p:sldId id="277" r:id="rId22"/>
    <p:sldId id="278" r:id="rId23"/>
    <p:sldId id="279" r:id="rId24"/>
    <p:sldId id="283" r:id="rId25"/>
    <p:sldId id="274" r:id="rId26"/>
    <p:sldId id="271" r:id="rId27"/>
    <p:sldId id="284" r:id="rId28"/>
    <p:sldId id="285" r:id="rId29"/>
    <p:sldId id="286" r:id="rId30"/>
    <p:sldId id="272" r:id="rId31"/>
    <p:sldId id="273" r:id="rId32"/>
    <p:sldId id="276" r:id="rId33"/>
    <p:sldId id="287" r:id="rId34"/>
    <p:sldId id="288" r:id="rId35"/>
    <p:sldId id="289" r:id="rId3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7" d="100"/>
          <a:sy n="77" d="100"/>
        </p:scale>
        <p:origin x="1757" y="58"/>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335222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10</a:t>
            </a:fld>
            <a:endParaRPr lang="en-US"/>
          </a:p>
        </p:txBody>
      </p:sp>
    </p:spTree>
    <p:extLst>
      <p:ext uri="{BB962C8B-B14F-4D97-AF65-F5344CB8AC3E}">
        <p14:creationId xmlns:p14="http://schemas.microsoft.com/office/powerpoint/2010/main" val="372003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15</a:t>
            </a:fld>
            <a:endParaRPr lang="en-US"/>
          </a:p>
        </p:txBody>
      </p:sp>
    </p:spTree>
    <p:extLst>
      <p:ext uri="{BB962C8B-B14F-4D97-AF65-F5344CB8AC3E}">
        <p14:creationId xmlns:p14="http://schemas.microsoft.com/office/powerpoint/2010/main" val="71310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14 April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14 April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14 April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14 April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14 April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14 April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14 April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14 April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14 April 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14 April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14 April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14 April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615727" y="2075041"/>
            <a:ext cx="7772400" cy="917575"/>
          </a:xfrm>
        </p:spPr>
        <p:txBody>
          <a:bodyPr>
            <a:normAutofit fontScale="90000"/>
          </a:bodyPr>
          <a:lstStyle/>
          <a:p>
            <a:r>
              <a:rPr lang="en" sz="2400" b="1" cap="small" dirty="0">
                <a:solidFill>
                  <a:srgbClr val="002060"/>
                </a:solidFill>
                <a:latin typeface="Arial" panose="020B0604020202020204" pitchFamily="34" charset="0"/>
                <a:ea typeface="Times New Roman"/>
                <a:cs typeface="Arial" panose="020B0604020202020204" pitchFamily="34" charset="0"/>
                <a:sym typeface="Times New Roman"/>
              </a:rPr>
              <a:t>Detection and Prevention of Distributed Denial of Service (DDoS) Attacks Using Machine Learning </a:t>
            </a:r>
            <a:r>
              <a:rPr lang="en-IN" sz="2400" b="1" dirty="0">
                <a:solidFill>
                  <a:srgbClr val="002060"/>
                </a:solidFill>
                <a:latin typeface="Arial" panose="020B0604020202020204" pitchFamily="34" charset="0"/>
                <a:cs typeface="Arial" panose="020B0604020202020204" pitchFamily="34" charset="0"/>
              </a:rPr>
              <a:t>Techniques</a:t>
            </a:r>
            <a:br>
              <a:rPr lang="en-IN" sz="1050" b="1" dirty="0">
                <a:solidFill>
                  <a:srgbClr val="002060"/>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914400" y="3200400"/>
            <a:ext cx="7543800" cy="2438400"/>
          </a:xfrm>
        </p:spPr>
        <p:txBody>
          <a:bodyPr>
            <a:normAutofit lnSpcReduction="10000"/>
          </a:bodyPr>
          <a:lstStyle/>
          <a:p>
            <a:r>
              <a:rPr lang="en-US" dirty="0">
                <a:solidFill>
                  <a:schemeClr val="tx1"/>
                </a:solidFill>
                <a:latin typeface="Arial" pitchFamily="34" charset="0"/>
                <a:cs typeface="Arial" pitchFamily="34" charset="0"/>
              </a:rPr>
              <a:t>Under the guidance of </a:t>
            </a:r>
          </a:p>
          <a:p>
            <a:r>
              <a:rPr lang="en-IN" sz="2200" b="1" i="0" u="none" strike="noStrike" dirty="0" err="1">
                <a:solidFill>
                  <a:srgbClr val="000000"/>
                </a:solidFill>
                <a:effectLst/>
                <a:latin typeface="Arial Black" panose="020B0A04020102020204" pitchFamily="34" charset="0"/>
                <a:cs typeface="Arial" panose="020B0604020202020204" pitchFamily="34" charset="0"/>
              </a:rPr>
              <a:t>Dr.S.MURUGAN</a:t>
            </a:r>
            <a:endParaRPr lang="en-IN" sz="2200" dirty="0">
              <a:solidFill>
                <a:schemeClr val="tx1"/>
              </a:solidFill>
              <a:latin typeface="Arial Black" panose="020B0A04020102020204" pitchFamily="34" charset="0"/>
            </a:endParaRPr>
          </a:p>
          <a:p>
            <a:r>
              <a:rPr lang="en-US" dirty="0">
                <a:solidFill>
                  <a:schemeClr val="tx1"/>
                </a:solidFill>
                <a:latin typeface="Arial" pitchFamily="34" charset="0"/>
                <a:cs typeface="Arial" pitchFamily="34" charset="0"/>
              </a:rPr>
              <a:t>by</a:t>
            </a:r>
          </a:p>
          <a:p>
            <a:pPr>
              <a:spcBef>
                <a:spcPts val="35"/>
              </a:spcBef>
            </a:pPr>
            <a:r>
              <a:rPr lang="en-US" sz="1800" dirty="0">
                <a:effectLst/>
                <a:latin typeface="Arimo"/>
                <a:ea typeface="Arimo"/>
                <a:cs typeface="Arimo"/>
              </a:rPr>
              <a:t> </a:t>
            </a:r>
            <a:endParaRPr lang="en-IN" sz="1800" b="1" dirty="0">
              <a:effectLst/>
              <a:latin typeface="Arimo"/>
              <a:ea typeface="Arimo"/>
              <a:cs typeface="Arimo"/>
            </a:endParaRPr>
          </a:p>
          <a:p>
            <a:pPr algn="ctr">
              <a:lnSpc>
                <a:spcPct val="115000"/>
              </a:lnSpc>
            </a:pPr>
            <a:r>
              <a:rPr lang="en-US" sz="1800" b="1" dirty="0">
                <a:solidFill>
                  <a:schemeClr val="tx1"/>
                </a:solidFill>
                <a:effectLst/>
                <a:latin typeface="Arial" panose="020B0604020202020204" pitchFamily="34" charset="0"/>
                <a:ea typeface="Arimo"/>
                <a:cs typeface="Arimo"/>
              </a:rPr>
              <a:t>GUDISE VEERA VIKAS ( Reg.No - </a:t>
            </a:r>
            <a:r>
              <a:rPr lang="en-US" sz="1800" b="1" dirty="0">
                <a:solidFill>
                  <a:schemeClr val="tx1"/>
                </a:solidFill>
                <a:latin typeface="Arial" panose="020B0604020202020204" pitchFamily="34" charset="0"/>
                <a:ea typeface="Arimo"/>
                <a:cs typeface="Arimo"/>
              </a:rPr>
              <a:t>40110408</a:t>
            </a:r>
            <a:r>
              <a:rPr lang="en-US" sz="1800" b="1" dirty="0">
                <a:solidFill>
                  <a:schemeClr val="tx1"/>
                </a:solidFill>
                <a:effectLst/>
                <a:latin typeface="Arial" panose="020B0604020202020204" pitchFamily="34" charset="0"/>
                <a:ea typeface="Arimo"/>
                <a:cs typeface="Arimo"/>
              </a:rPr>
              <a:t>)</a:t>
            </a:r>
            <a:endParaRPr lang="en-IN" sz="1800" b="1" dirty="0">
              <a:solidFill>
                <a:schemeClr val="tx1"/>
              </a:solidFill>
              <a:effectLst/>
              <a:latin typeface="Arimo"/>
              <a:ea typeface="Arimo"/>
              <a:cs typeface="Arimo"/>
            </a:endParaRPr>
          </a:p>
          <a:p>
            <a:pPr algn="ctr">
              <a:lnSpc>
                <a:spcPct val="115000"/>
              </a:lnSpc>
            </a:pPr>
            <a:r>
              <a:rPr lang="en-US" sz="1800" b="1" dirty="0">
                <a:solidFill>
                  <a:schemeClr val="tx1"/>
                </a:solidFill>
                <a:effectLst/>
                <a:latin typeface="Arial" panose="020B0604020202020204" pitchFamily="34" charset="0"/>
                <a:ea typeface="Arimo"/>
                <a:cs typeface="Arimo"/>
              </a:rPr>
              <a:t>GANJI CHAKRESH  ( Reg.No – </a:t>
            </a:r>
            <a:r>
              <a:rPr lang="en-US" sz="1800" b="1" dirty="0">
                <a:solidFill>
                  <a:schemeClr val="tx1"/>
                </a:solidFill>
                <a:latin typeface="Arial" panose="020B0604020202020204" pitchFamily="34" charset="0"/>
                <a:ea typeface="Arimo"/>
                <a:cs typeface="Arimo"/>
              </a:rPr>
              <a:t>40110369</a:t>
            </a:r>
            <a:r>
              <a:rPr lang="en-US" sz="1800" b="1" dirty="0">
                <a:solidFill>
                  <a:schemeClr val="tx1"/>
                </a:solidFill>
                <a:effectLst/>
                <a:latin typeface="Arial" panose="020B0604020202020204" pitchFamily="34" charset="0"/>
                <a:ea typeface="Arimo"/>
                <a:cs typeface="Arimo"/>
              </a:rPr>
              <a:t> )</a:t>
            </a:r>
            <a:endParaRPr lang="en-IN" sz="1800" b="1" dirty="0">
              <a:solidFill>
                <a:schemeClr val="tx1"/>
              </a:solidFill>
              <a:effectLst/>
              <a:latin typeface="Arimo"/>
              <a:ea typeface="Arimo"/>
              <a:cs typeface="Arimo"/>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3E0C3E3F-65B3-4A39-930E-ED30F3E7944D}" type="datetime3">
              <a:rPr lang="en-US" smtClean="0"/>
              <a:pPr/>
              <a:t>14 April 2024</a:t>
            </a:fld>
            <a:endParaRPr lang="en-US" dirty="0"/>
          </a:p>
        </p:txBody>
      </p:sp>
      <p:sp>
        <p:nvSpPr>
          <p:cNvPr id="6" name="Footer Placeholder 5"/>
          <p:cNvSpPr>
            <a:spLocks noGrp="1"/>
          </p:cNvSpPr>
          <p:nvPr>
            <p:ph type="ftr" sz="quarter" idx="11"/>
          </p:nvPr>
        </p:nvSpPr>
        <p:spPr/>
        <p:txBody>
          <a:bodyPr/>
          <a:lstStyle/>
          <a:p>
            <a:r>
              <a:rPr lang="en-US"/>
              <a:t>School of Computing</a:t>
            </a:r>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7" name="Picture 6">
            <a:extLst>
              <a:ext uri="{FF2B5EF4-FFF2-40B4-BE49-F238E27FC236}">
                <a16:creationId xmlns:a16="http://schemas.microsoft.com/office/drawing/2014/main" id="{AEEF5E72-8D54-B6F3-1A8B-8061F9FB4D80}"/>
              </a:ext>
            </a:extLst>
          </p:cNvPr>
          <p:cNvPicPr>
            <a:picLocks noChangeAspect="1"/>
          </p:cNvPicPr>
          <p:nvPr/>
        </p:nvPicPr>
        <p:blipFill>
          <a:blip r:embed="rId3"/>
          <a:stretch>
            <a:fillRect/>
          </a:stretch>
        </p:blipFill>
        <p:spPr>
          <a:xfrm>
            <a:off x="2007704" y="153054"/>
            <a:ext cx="5128591" cy="10661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CB7E-CA8C-FED3-7B48-4EB677607A5B}"/>
              </a:ext>
            </a:extLst>
          </p:cNvPr>
          <p:cNvSpPr>
            <a:spLocks noGrp="1"/>
          </p:cNvSpPr>
          <p:nvPr>
            <p:ph type="title"/>
          </p:nvPr>
        </p:nvSpPr>
        <p:spPr>
          <a:xfrm>
            <a:off x="298940" y="208722"/>
            <a:ext cx="8845060" cy="1162878"/>
          </a:xfrm>
        </p:spPr>
        <p:txBody>
          <a:bodyPr>
            <a:normAutofit fontScale="90000"/>
          </a:bodyPr>
          <a:lstStyle/>
          <a:p>
            <a:r>
              <a:rPr lang="en-IN" sz="4400" b="1" dirty="0">
                <a:solidFill>
                  <a:schemeClr val="dk1"/>
                </a:solidFill>
                <a:latin typeface="Arial" panose="020B0604020202020204" pitchFamily="34" charset="0"/>
                <a:ea typeface="Calibri"/>
                <a:cs typeface="Arial" panose="020B0604020202020204" pitchFamily="34" charset="0"/>
                <a:sym typeface="Calibri"/>
              </a:rPr>
              <a:t>Inferences from Literature Survey</a:t>
            </a:r>
            <a:endParaRPr lang="en-IN"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93CE056-4ADB-76BB-CDE4-59BD8572149C}"/>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35C17E1C-E014-E790-930C-D4602F73EF7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C444492-0A62-FF57-B3EB-281D16B025DE}"/>
              </a:ext>
            </a:extLst>
          </p:cNvPr>
          <p:cNvSpPr>
            <a:spLocks noGrp="1"/>
          </p:cNvSpPr>
          <p:nvPr>
            <p:ph type="sldNum" sz="quarter" idx="12"/>
          </p:nvPr>
        </p:nvSpPr>
        <p:spPr/>
        <p:txBody>
          <a:bodyPr/>
          <a:lstStyle/>
          <a:p>
            <a:fld id="{7B28076C-CE04-4A00-BFAA-A90EA8355859}" type="slidenum">
              <a:rPr lang="en-US" smtClean="0"/>
              <a:pPr/>
              <a:t>10</a:t>
            </a:fld>
            <a:endParaRPr lang="en-US" dirty="0"/>
          </a:p>
        </p:txBody>
      </p:sp>
      <p:sp>
        <p:nvSpPr>
          <p:cNvPr id="8" name="Content Placeholder 7">
            <a:extLst>
              <a:ext uri="{FF2B5EF4-FFF2-40B4-BE49-F238E27FC236}">
                <a16:creationId xmlns:a16="http://schemas.microsoft.com/office/drawing/2014/main" id="{6732EF14-425C-8E00-3959-63C7FE5D838A}"/>
              </a:ext>
            </a:extLst>
          </p:cNvPr>
          <p:cNvSpPr>
            <a:spLocks noGrp="1"/>
          </p:cNvSpPr>
          <p:nvPr>
            <p:ph idx="1"/>
          </p:nvPr>
        </p:nvSpPr>
        <p:spPr/>
        <p:txBody>
          <a:bodyPr>
            <a:normAutofit lnSpcReduction="10000"/>
          </a:bodyPr>
          <a:lstStyle/>
          <a:p>
            <a:pPr marL="0" indent="0" algn="just">
              <a:buNone/>
            </a:pPr>
            <a:r>
              <a:rPr lang="en-US" sz="1800" kern="1200" dirty="0">
                <a:solidFill>
                  <a:srgbClr val="000000"/>
                </a:solidFill>
                <a:effectLst/>
                <a:highlight>
                  <a:srgbClr val="FFFFFF"/>
                </a:highlight>
                <a:latin typeface="Arial" panose="020B0604020202020204" pitchFamily="34" charset="0"/>
                <a:ea typeface="+mn-ea"/>
                <a:cs typeface="Arial" panose="020B0604020202020204" pitchFamily="34" charset="0"/>
              </a:rPr>
              <a:t>1. Machine Learning in DDoS Attack Mitigation:</a:t>
            </a:r>
          </a:p>
          <a:p>
            <a:pPr marL="0" indent="0" algn="just">
              <a:buNone/>
            </a:pPr>
            <a:r>
              <a:rPr lang="en-US" sz="1800" kern="1200" dirty="0">
                <a:solidFill>
                  <a:srgbClr val="000000"/>
                </a:solidFill>
                <a:effectLst/>
                <a:highlight>
                  <a:srgbClr val="FFFFFF"/>
                </a:highlight>
                <a:latin typeface="Arial" panose="020B0604020202020204" pitchFamily="34" charset="0"/>
                <a:ea typeface="+mn-ea"/>
                <a:cs typeface="Arial" panose="020B0604020202020204" pitchFamily="34" charset="0"/>
              </a:rPr>
              <a:t>The literature survey on the topic highlights the growing adoption of machine learning techniques in the detection and prevention of Distributed Denial of Service (DDoS) attacks. Various studies and articles discuss the effectiveness of machine learning algorithms in identifying patterns and anomalies associated with DDoS attacks. Inferences suggest that machine learning offers a promising approach to enhance the security of networks and online services by providing real-time threat detection and mitigation capabilities.</a:t>
            </a:r>
          </a:p>
          <a:p>
            <a:pPr marL="0" indent="0" algn="just">
              <a:buNone/>
            </a:pPr>
            <a:endParaRPr lang="en-IN" dirty="0">
              <a:effectLst/>
            </a:endParaRPr>
          </a:p>
          <a:p>
            <a:pPr marL="0" indent="0">
              <a:buNone/>
            </a:pPr>
            <a:r>
              <a:rPr lang="en-US" sz="1800" kern="1200" dirty="0">
                <a:solidFill>
                  <a:srgbClr val="000000"/>
                </a:solidFill>
                <a:effectLst/>
                <a:highlight>
                  <a:srgbClr val="FFFFFF"/>
                </a:highlight>
                <a:latin typeface="Arial" panose="020B0604020202020204" pitchFamily="34" charset="0"/>
                <a:ea typeface="+mn-ea"/>
                <a:cs typeface="Arial" panose="020B0604020202020204" pitchFamily="34" charset="0"/>
              </a:rPr>
              <a:t>2. Feature Extraction and Anomaly Detection:</a:t>
            </a:r>
          </a:p>
          <a:p>
            <a:pPr marL="0" indent="0">
              <a:buNone/>
            </a:pPr>
            <a:r>
              <a:rPr lang="en-US" sz="1800" kern="1200" dirty="0">
                <a:solidFill>
                  <a:srgbClr val="000000"/>
                </a:solidFill>
                <a:effectLst/>
                <a:highlight>
                  <a:srgbClr val="FFFFFF"/>
                </a:highlight>
                <a:latin typeface="Arial" panose="020B0604020202020204" pitchFamily="34" charset="0"/>
                <a:ea typeface="+mn-ea"/>
                <a:cs typeface="Arial" panose="020B0604020202020204" pitchFamily="34" charset="0"/>
              </a:rPr>
              <a:t>Another key inference from the literature is the emphasis on feature extraction and anomaly detection methodologies. Researchers have explored the use of machine learning to extract relevant features from network traffic data and then apply anomaly detection algorithms to identify deviations from normal traffic behavior. Inferences suggest that this proactive approach can significantly reduce the impact of DDoS attacks on targeted systems.</a:t>
            </a:r>
            <a:endParaRPr lang="en-IN" dirty="0">
              <a:effectLst/>
            </a:endParaRPr>
          </a:p>
          <a:p>
            <a:pPr marL="0" indent="0">
              <a:buNone/>
            </a:pPr>
            <a:endParaRPr lang="en-IN" dirty="0"/>
          </a:p>
        </p:txBody>
      </p:sp>
    </p:spTree>
    <p:extLst>
      <p:ext uri="{BB962C8B-B14F-4D97-AF65-F5344CB8AC3E}">
        <p14:creationId xmlns:p14="http://schemas.microsoft.com/office/powerpoint/2010/main" val="159882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E565-9790-8D8B-328F-D6FF78BFC3D8}"/>
              </a:ext>
            </a:extLst>
          </p:cNvPr>
          <p:cNvSpPr>
            <a:spLocks noGrp="1"/>
          </p:cNvSpPr>
          <p:nvPr>
            <p:ph type="title"/>
          </p:nvPr>
        </p:nvSpPr>
        <p:spPr>
          <a:xfrm>
            <a:off x="298939" y="228600"/>
            <a:ext cx="8715851" cy="1143000"/>
          </a:xfrm>
        </p:spPr>
        <p:txBody>
          <a:bodyPr>
            <a:normAutofit fontScale="90000"/>
          </a:bodyPr>
          <a:lstStyle/>
          <a:p>
            <a:r>
              <a:rPr lang="en-IN" sz="4400" b="1" dirty="0">
                <a:solidFill>
                  <a:schemeClr val="dk1"/>
                </a:solidFill>
                <a:latin typeface="Arial" panose="020B0604020202020204" pitchFamily="34" charset="0"/>
                <a:ea typeface="Calibri"/>
                <a:cs typeface="Arial" panose="020B0604020202020204" pitchFamily="34" charset="0"/>
                <a:sym typeface="Calibri"/>
              </a:rPr>
              <a:t>Inferences from Literature Survey</a:t>
            </a:r>
            <a:endParaRPr lang="en-IN" dirty="0"/>
          </a:p>
        </p:txBody>
      </p:sp>
      <p:sp>
        <p:nvSpPr>
          <p:cNvPr id="3" name="Content Placeholder 2">
            <a:extLst>
              <a:ext uri="{FF2B5EF4-FFF2-40B4-BE49-F238E27FC236}">
                <a16:creationId xmlns:a16="http://schemas.microsoft.com/office/drawing/2014/main" id="{49BE0502-8B5B-EEE5-EB09-EB24A26080B6}"/>
              </a:ext>
            </a:extLst>
          </p:cNvPr>
          <p:cNvSpPr>
            <a:spLocks noGrp="1"/>
          </p:cNvSpPr>
          <p:nvPr>
            <p:ph idx="1"/>
          </p:nvPr>
        </p:nvSpPr>
        <p:spPr/>
        <p:txBody>
          <a:bodyPr/>
          <a:lstStyle/>
          <a:p>
            <a:pPr marL="0" indent="0">
              <a:buNone/>
            </a:pPr>
            <a:r>
              <a:rPr lang="en-US" sz="1800" kern="1200" dirty="0">
                <a:solidFill>
                  <a:srgbClr val="000000"/>
                </a:solidFill>
                <a:effectLst/>
                <a:highlight>
                  <a:srgbClr val="FFFFFF"/>
                </a:highlight>
                <a:latin typeface="Arial" panose="020B0604020202020204" pitchFamily="34" charset="0"/>
                <a:ea typeface="+mn-ea"/>
                <a:cs typeface="Arial" panose="020B0604020202020204" pitchFamily="34" charset="0"/>
              </a:rPr>
              <a:t>3. Adaptive and Evolving Defenses: </a:t>
            </a:r>
          </a:p>
          <a:p>
            <a:pPr marL="0" indent="0">
              <a:buNone/>
            </a:pPr>
            <a:r>
              <a:rPr lang="en-US" sz="1800" kern="1200" dirty="0">
                <a:solidFill>
                  <a:srgbClr val="000000"/>
                </a:solidFill>
                <a:effectLst/>
                <a:highlight>
                  <a:srgbClr val="FFFFFF"/>
                </a:highlight>
                <a:latin typeface="Arial" panose="020B0604020202020204" pitchFamily="34" charset="0"/>
                <a:ea typeface="+mn-ea"/>
                <a:cs typeface="Arial" panose="020B0604020202020204" pitchFamily="34" charset="0"/>
              </a:rPr>
              <a:t>The literature survey also highlights the need for adaptive and evolving defenses against DDoS attacks. Researchers discuss how machine learning models can continuously learn and adapt to new attack techniques and variations, making them well-suited for combating evolving threats. Inferences suggest that machine learning-driven DDoS mitigation systems can provide a dynamic defense mechanism that stays ahead of attackers, safeguarding online services and ensuring uninterrupted availability.</a:t>
            </a:r>
            <a:endParaRPr lang="en-IN" dirty="0">
              <a:effectLst/>
            </a:endParaRPr>
          </a:p>
          <a:p>
            <a:endParaRPr lang="en-IN" dirty="0"/>
          </a:p>
        </p:txBody>
      </p:sp>
      <p:sp>
        <p:nvSpPr>
          <p:cNvPr id="4" name="Date Placeholder 3">
            <a:extLst>
              <a:ext uri="{FF2B5EF4-FFF2-40B4-BE49-F238E27FC236}">
                <a16:creationId xmlns:a16="http://schemas.microsoft.com/office/drawing/2014/main" id="{F9AA7249-968E-FA0B-B7A8-455B6FD8DACC}"/>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46919FD5-6E29-2458-526D-0022C79BD064}"/>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2EC6D3B-7945-35A2-689D-80B20BD5DC89}"/>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20639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DE5A-EB27-7DB8-9011-810FFCCC4C16}"/>
              </a:ext>
            </a:extLst>
          </p:cNvPr>
          <p:cNvSpPr>
            <a:spLocks noGrp="1"/>
          </p:cNvSpPr>
          <p:nvPr>
            <p:ph type="title"/>
          </p:nvPr>
        </p:nvSpPr>
        <p:spPr>
          <a:xfrm>
            <a:off x="298940" y="342107"/>
            <a:ext cx="8229600" cy="1143000"/>
          </a:xfrm>
        </p:spPr>
        <p:txBody>
          <a:bodyPr>
            <a:normAutofit fontScale="90000"/>
          </a:bodyPr>
          <a:lstStyle/>
          <a:p>
            <a:r>
              <a:rPr lang="en-IN" sz="4400" b="1" cap="small" dirty="0">
                <a:latin typeface="Arial" panose="020B0604020202020204" pitchFamily="34" charset="0"/>
                <a:ea typeface="Times New Roman"/>
                <a:cs typeface="Arial" panose="020B0604020202020204" pitchFamily="34" charset="0"/>
                <a:sym typeface="Times New Roman"/>
              </a:rPr>
              <a:t>EXISTING SYSTEM</a:t>
            </a:r>
            <a:br>
              <a:rPr lang="en-IN" sz="4400" b="1" cap="small" dirty="0">
                <a:solidFill>
                  <a:schemeClr val="dk2"/>
                </a:solidFill>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4B1348D5-3C4E-401C-F252-18CED5BE9383}"/>
              </a:ext>
            </a:extLst>
          </p:cNvPr>
          <p:cNvSpPr>
            <a:spLocks noGrp="1"/>
          </p:cNvSpPr>
          <p:nvPr>
            <p:ph idx="1"/>
          </p:nvPr>
        </p:nvSpPr>
        <p:spPr>
          <a:xfrm>
            <a:off x="298940" y="1331844"/>
            <a:ext cx="8546120" cy="4794320"/>
          </a:xfrm>
        </p:spPr>
        <p:txBody>
          <a:bodyPr>
            <a:normAutofit fontScale="55000" lnSpcReduction="20000"/>
          </a:bodyPr>
          <a:lstStyle/>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existing system for the detection and prevention of distribution encompasses a range of technological and strategic measures.</a:t>
            </a:r>
          </a:p>
          <a:p>
            <a:pPr marL="139700" lvl="0" indent="0" algn="just" rtl="0">
              <a:lnSpc>
                <a:spcPct val="120000"/>
              </a:lnSpc>
              <a:spcBef>
                <a:spcPts val="0"/>
              </a:spcBef>
              <a:spcAft>
                <a:spcPts val="0"/>
              </a:spcAft>
              <a:buClr>
                <a:schemeClr val="dk2"/>
              </a:buClr>
              <a:buSzPts val="1400"/>
              <a:buNone/>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These include the use of advanced surveillance and monitoring systems to track and analyze the movement of goods and products, as well as the deployment of control and security mechanisms at various points along the distribution chain.</a:t>
            </a:r>
          </a:p>
          <a:p>
            <a:pPr marL="139700" lvl="0" indent="0" algn="just" rtl="0">
              <a:lnSpc>
                <a:spcPct val="120000"/>
              </a:lnSpc>
              <a:spcBef>
                <a:spcPts val="0"/>
              </a:spcBef>
              <a:spcAft>
                <a:spcPts val="0"/>
              </a:spcAft>
              <a:buClr>
                <a:schemeClr val="dk2"/>
              </a:buClr>
              <a:buSzPts val="1400"/>
              <a:buNone/>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Additionally, the system incorporates data analysis and predictive modeling techniques to detect patterns and anomalies that may indicate illicit distribution activities</a:t>
            </a: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This information is shared and coordinated among relevant authorities, such as law enforcement agencies and regulatory bodies, to facilitate targeted interventions and preventive measures</a:t>
            </a: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Overall, the existing system aims to ensure the integrity and safety of distribution processes, protect consumers from counterfeit or substandard products, and deter illegal activities in the marketplace</a:t>
            </a:r>
          </a:p>
          <a:p>
            <a:endParaRPr lang="en-IN" dirty="0"/>
          </a:p>
        </p:txBody>
      </p:sp>
      <p:sp>
        <p:nvSpPr>
          <p:cNvPr id="4" name="Date Placeholder 3">
            <a:extLst>
              <a:ext uri="{FF2B5EF4-FFF2-40B4-BE49-F238E27FC236}">
                <a16:creationId xmlns:a16="http://schemas.microsoft.com/office/drawing/2014/main" id="{446F1F90-C04D-6149-1CF8-B80869A3F54F}"/>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1511C048-2CB3-7313-3C81-C0877C371398}"/>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FE4382F-E109-AAD0-DD16-EAC1093E6B5B}"/>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253298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1194-F20B-5101-B188-0B27E46FE78A}"/>
              </a:ext>
            </a:extLst>
          </p:cNvPr>
          <p:cNvSpPr>
            <a:spLocks noGrp="1"/>
          </p:cNvSpPr>
          <p:nvPr>
            <p:ph type="title"/>
          </p:nvPr>
        </p:nvSpPr>
        <p:spPr/>
        <p:txBody>
          <a:bodyPr>
            <a:normAutofit/>
          </a:bodyPr>
          <a:lstStyle/>
          <a:p>
            <a:r>
              <a:rPr lang="en-IN" sz="4400" b="1" cap="small" dirty="0">
                <a:latin typeface="Arial" panose="020B0604020202020204" pitchFamily="34" charset="0"/>
                <a:ea typeface="Times New Roman"/>
                <a:cs typeface="Arial" panose="020B0604020202020204" pitchFamily="34" charset="0"/>
                <a:sym typeface="Times New Roman"/>
              </a:rPr>
              <a:t>GOALS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0F6BEA-CFED-5F36-56D0-EC7ACA5CCD9A}"/>
              </a:ext>
            </a:extLst>
          </p:cNvPr>
          <p:cNvSpPr>
            <a:spLocks noGrp="1"/>
          </p:cNvSpPr>
          <p:nvPr>
            <p:ph idx="1"/>
          </p:nvPr>
        </p:nvSpPr>
        <p:spPr>
          <a:xfrm>
            <a:off x="298939" y="1232452"/>
            <a:ext cx="8626399" cy="5396948"/>
          </a:xfrm>
        </p:spPr>
        <p:txBody>
          <a:bodyPr>
            <a:normAutofit fontScale="62500" lnSpcReduction="20000"/>
          </a:bodyPr>
          <a:lstStyle/>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goal of the detection and prevention system is to effectively identify and stop the unauthorized distribution of sensitive and confidential information</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This system employs advanced technologies and algorithms to continuously monitor and analyze data transmission and storage activities within an organization</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 By detecting potential anomalies, such as unusual data patterns or unauthorized access, the system aims to swiftly intervene and prevent any further distribution of confidential information</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 Additionally, the system provides administrators with real-time alerts and comprehensive reports, enabling them to take immediate action and implement appropriate security measures</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 Ultimately, this system aims to safeguard the integrity and confidentiality of sensitive data, mitigating the risks associated with unauthorized distribution</a:t>
            </a:r>
          </a:p>
          <a:p>
            <a:endParaRPr lang="en-IN" dirty="0"/>
          </a:p>
        </p:txBody>
      </p:sp>
      <p:sp>
        <p:nvSpPr>
          <p:cNvPr id="4" name="Date Placeholder 3">
            <a:extLst>
              <a:ext uri="{FF2B5EF4-FFF2-40B4-BE49-F238E27FC236}">
                <a16:creationId xmlns:a16="http://schemas.microsoft.com/office/drawing/2014/main" id="{E2EA902C-B121-2F70-268C-AEA255D2D145}"/>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78CDBDED-A8FA-BA4D-7B6F-2645068C082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57CE37D0-41C2-1FF2-ECE2-5101E75CD877}"/>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254850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208915">
              <a:lnSpc>
                <a:spcPct val="100000"/>
              </a:lnSpc>
              <a:spcBef>
                <a:spcPts val="110"/>
              </a:spcBef>
            </a:pPr>
            <a:r>
              <a:rPr sz="3950" spc="-10" dirty="0">
                <a:latin typeface="Times New Roman"/>
                <a:cs typeface="Times New Roman"/>
              </a:rPr>
              <a:t>Objectives</a:t>
            </a:r>
            <a:endParaRPr sz="3950">
              <a:latin typeface="Times New Roman"/>
              <a:cs typeface="Times New Roman"/>
            </a:endParaRPr>
          </a:p>
        </p:txBody>
      </p:sp>
      <p:sp>
        <p:nvSpPr>
          <p:cNvPr id="4" name="object 4"/>
          <p:cNvSpPr txBox="1">
            <a:spLocks noGrp="1"/>
          </p:cNvSpPr>
          <p:nvPr>
            <p:ph type="ftr" sz="quarter" idx="5"/>
          </p:nvPr>
        </p:nvSpPr>
        <p:spPr>
          <a:xfrm>
            <a:off x="533400" y="6397132"/>
            <a:ext cx="1219200" cy="156068"/>
          </a:xfrm>
          <a:prstGeom prst="rect">
            <a:avLst/>
          </a:prstGeom>
        </p:spPr>
        <p:txBody>
          <a:bodyPr vert="horz" wrap="square" lIns="0" tIns="0" rIns="0" bIns="0" rtlCol="0">
            <a:spAutoFit/>
          </a:bodyPr>
          <a:lstStyle>
            <a:defPPr>
              <a:defRPr kern="0"/>
            </a:defPPr>
            <a:lvl1pPr>
              <a:defRPr sz="1200" b="0" i="0">
                <a:solidFill>
                  <a:srgbClr val="888888"/>
                </a:solidFill>
                <a:latin typeface="Calibri"/>
                <a:cs typeface="Calibri"/>
              </a:defRPr>
            </a:lvl1pPr>
          </a:lstStyle>
          <a:p>
            <a:pPr marL="12700">
              <a:lnSpc>
                <a:spcPts val="1240"/>
              </a:lnSpc>
            </a:pPr>
            <a:fld id="{F9D96BC4-15DC-467A-8A2C-755170F878F5}" type="datetime3">
              <a:rPr lang="en-US" smtClean="0"/>
              <a:pPr marL="12700">
                <a:lnSpc>
                  <a:spcPts val="1240"/>
                </a:lnSpc>
              </a:pPr>
              <a:t>14 April 2024</a:t>
            </a:fld>
            <a:endParaRPr spc="-20" dirty="0"/>
          </a:p>
        </p:txBody>
      </p:sp>
      <p:sp>
        <p:nvSpPr>
          <p:cNvPr id="5" name="object 5"/>
          <p:cNvSpPr txBox="1">
            <a:spLocks noGrp="1"/>
          </p:cNvSpPr>
          <p:nvPr>
            <p:ph type="dt" sz="half" idx="6"/>
          </p:nvPr>
        </p:nvSpPr>
        <p:spPr>
          <a:xfrm>
            <a:off x="3657600" y="6400800"/>
            <a:ext cx="1200785" cy="184666"/>
          </a:xfrm>
          <a:prstGeom prst="rect">
            <a:avLst/>
          </a:prstGeom>
        </p:spPr>
        <p:txBody>
          <a:bodyPr vert="horz" wrap="square" lIns="0" tIns="0" rIns="0" bIns="0" rtlCol="0">
            <a:spAutoFit/>
          </a:bodyPr>
          <a:lstStyle>
            <a:defPPr>
              <a:defRPr kern="0"/>
            </a:defPPr>
            <a:lvl1pPr>
              <a:defRPr sz="1200" b="0" i="0">
                <a:solidFill>
                  <a:srgbClr val="888888"/>
                </a:solidFill>
                <a:latin typeface="Calibri"/>
                <a:cs typeface="Calibri"/>
              </a:defRPr>
            </a:lvl1pPr>
          </a:lstStyle>
          <a:p>
            <a:pPr algn="ctr"/>
            <a:r>
              <a:rPr lang="en-US"/>
              <a:t>School of </a:t>
            </a:r>
            <a:r>
              <a:rPr lang="en-US" sz="1000"/>
              <a:t>Computing</a:t>
            </a:r>
            <a:endParaRPr lang="en-US" sz="1000" dirty="0"/>
          </a:p>
        </p:txBody>
      </p:sp>
      <p:sp>
        <p:nvSpPr>
          <p:cNvPr id="6" name="object 6"/>
          <p:cNvSpPr txBox="1">
            <a:spLocks noGrp="1"/>
          </p:cNvSpPr>
          <p:nvPr>
            <p:ph type="sldNum" sz="quarter" idx="7"/>
          </p:nvPr>
        </p:nvSpPr>
        <p:spPr>
          <a:xfrm>
            <a:off x="8408491" y="6466776"/>
            <a:ext cx="243611" cy="177800"/>
          </a:xfrm>
          <a:prstGeom prst="rect">
            <a:avLst/>
          </a:prstGeom>
        </p:spPr>
        <p:txBody>
          <a:bodyPr vert="horz" wrap="square" lIns="0" tIns="0" rIns="0" bIns="0" rtlCol="0">
            <a:spAutoFit/>
          </a:bodyPr>
          <a:lstStyle>
            <a:defPPr>
              <a:defRPr kern="0"/>
            </a:defPPr>
            <a:lvl1pPr>
              <a:defRPr sz="1200" b="0" i="0">
                <a:solidFill>
                  <a:srgbClr val="888888"/>
                </a:solidFill>
                <a:latin typeface="Calibri"/>
                <a:cs typeface="Calibri"/>
              </a:defRPr>
            </a:lvl1pPr>
          </a:lstStyle>
          <a:p>
            <a:pPr marL="114935">
              <a:lnSpc>
                <a:spcPts val="1240"/>
              </a:lnSpc>
            </a:pPr>
            <a:fld id="{81D60167-4931-47E6-BA6A-407CBD079E47}" type="slidenum">
              <a:rPr lang="en-IN" smtClean="0"/>
              <a:pPr marL="114935">
                <a:lnSpc>
                  <a:spcPts val="1240"/>
                </a:lnSpc>
              </a:pPr>
              <a:t>14</a:t>
            </a:fld>
            <a:endParaRPr dirty="0"/>
          </a:p>
        </p:txBody>
      </p:sp>
      <p:sp>
        <p:nvSpPr>
          <p:cNvPr id="3" name="object 3"/>
          <p:cNvSpPr txBox="1"/>
          <p:nvPr/>
        </p:nvSpPr>
        <p:spPr>
          <a:xfrm>
            <a:off x="533400" y="1456414"/>
            <a:ext cx="7810500" cy="3934410"/>
          </a:xfrm>
          <a:prstGeom prst="rect">
            <a:avLst/>
          </a:prstGeom>
        </p:spPr>
        <p:txBody>
          <a:bodyPr vert="horz" wrap="square" lIns="0" tIns="12700" rIns="0" bIns="0" rtlCol="0">
            <a:spAutoFit/>
          </a:bodyPr>
          <a:lstStyle/>
          <a:p>
            <a:pPr marL="285750" lvl="0" indent="-285750" algn="just" rtl="0">
              <a:spcBef>
                <a:spcPts val="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objective of this project is to develop and implement a robust and effective system for the detection and prevention of Distributed Denial of Service (DDoS) attacks using machine learning techniques. This initiative aims to harness the power of machine learning algorithms to analyze network traffic patterns, extract relevant features, and detect anomalies indicative of DDoS attacks in real-time. </a:t>
            </a:r>
          </a:p>
          <a:p>
            <a:pPr marL="285750" lvl="0" indent="-285750" algn="just" rtl="0">
              <a:spcBef>
                <a:spcPts val="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primary goal is to establish a proactive defense mechanism that can swiftly identify and mitigate DDoS attacks, thereby ensuring the uninterrupted availability of online services and safeguarding network integrity. Additionally, the project intends to create adaptive and evolving defenses that can adapt to new attack techniques and variations, enhancing overall network security and resilience against DDoS threats.</a:t>
            </a:r>
          </a:p>
          <a:p>
            <a:pPr marL="12065" marR="31115" algn="just">
              <a:lnSpc>
                <a:spcPct val="100000"/>
              </a:lnSpc>
              <a:spcBef>
                <a:spcPts val="100"/>
              </a:spcBef>
              <a:tabLst>
                <a:tab pos="317500" algn="l"/>
              </a:tabLst>
            </a:pP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86201" y="6400800"/>
            <a:ext cx="1286088" cy="197490"/>
          </a:xfrm>
          <a:prstGeom prst="rect">
            <a:avLst/>
          </a:prstGeom>
        </p:spPr>
        <p:txBody>
          <a:bodyPr vert="horz" wrap="square" lIns="0" tIns="12700" rIns="0" bIns="0" rtlCol="0">
            <a:spAutoFit/>
          </a:bodyPr>
          <a:lstStyle/>
          <a:p>
            <a:pPr marL="12700">
              <a:lnSpc>
                <a:spcPct val="100000"/>
              </a:lnSpc>
              <a:spcBef>
                <a:spcPts val="100"/>
              </a:spcBef>
            </a:pPr>
            <a:r>
              <a:rPr lang="en-IN" sz="1200" dirty="0">
                <a:solidFill>
                  <a:srgbClr val="888888"/>
                </a:solidFill>
                <a:latin typeface="Calibri"/>
                <a:cs typeface="Calibri"/>
              </a:rPr>
              <a:t>School</a:t>
            </a:r>
            <a:r>
              <a:rPr lang="en-IN" sz="1200" spc="-20" dirty="0">
                <a:solidFill>
                  <a:srgbClr val="888888"/>
                </a:solidFill>
                <a:latin typeface="Calibri"/>
                <a:cs typeface="Calibri"/>
              </a:rPr>
              <a:t> </a:t>
            </a:r>
            <a:r>
              <a:rPr lang="en-IN" sz="1200" dirty="0">
                <a:solidFill>
                  <a:srgbClr val="888888"/>
                </a:solidFill>
                <a:latin typeface="Calibri"/>
                <a:cs typeface="Calibri"/>
              </a:rPr>
              <a:t>of</a:t>
            </a:r>
            <a:r>
              <a:rPr lang="en-IN" sz="1200" spc="-20" dirty="0">
                <a:solidFill>
                  <a:srgbClr val="888888"/>
                </a:solidFill>
                <a:latin typeface="Calibri"/>
                <a:cs typeface="Calibri"/>
              </a:rPr>
              <a:t> </a:t>
            </a:r>
            <a:r>
              <a:rPr lang="en-IN" sz="1200" spc="-10" dirty="0">
                <a:solidFill>
                  <a:srgbClr val="888888"/>
                </a:solidFill>
                <a:latin typeface="Calibri"/>
                <a:cs typeface="Calibri"/>
              </a:rPr>
              <a:t>Computing</a:t>
            </a:r>
            <a:endParaRPr sz="1200" dirty="0">
              <a:latin typeface="Calibri"/>
              <a:cs typeface="Calibri"/>
            </a:endParaRPr>
          </a:p>
        </p:txBody>
      </p:sp>
      <p:sp>
        <p:nvSpPr>
          <p:cNvPr id="4" name="object 4"/>
          <p:cNvSpPr txBox="1"/>
          <p:nvPr/>
        </p:nvSpPr>
        <p:spPr>
          <a:xfrm>
            <a:off x="8433891" y="6428676"/>
            <a:ext cx="17970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12</a:t>
            </a:r>
            <a:endParaRPr sz="1200">
              <a:latin typeface="Calibri"/>
              <a:cs typeface="Calibri"/>
            </a:endParaRPr>
          </a:p>
        </p:txBody>
      </p:sp>
      <p:sp>
        <p:nvSpPr>
          <p:cNvPr id="5" name="object 5"/>
          <p:cNvSpPr txBox="1">
            <a:spLocks noGrp="1"/>
          </p:cNvSpPr>
          <p:nvPr>
            <p:ph type="title"/>
          </p:nvPr>
        </p:nvSpPr>
        <p:spPr>
          <a:xfrm>
            <a:off x="298940" y="413195"/>
            <a:ext cx="8229600" cy="773810"/>
          </a:xfrm>
          <a:prstGeom prst="rect">
            <a:avLst/>
          </a:prstGeom>
        </p:spPr>
        <p:txBody>
          <a:bodyPr vert="horz" wrap="square" lIns="0" tIns="95766" rIns="0" bIns="0" rtlCol="0">
            <a:spAutoFit/>
          </a:bodyPr>
          <a:lstStyle/>
          <a:p>
            <a:pPr marL="247015">
              <a:lnSpc>
                <a:spcPct val="100000"/>
              </a:lnSpc>
              <a:spcBef>
                <a:spcPts val="100"/>
              </a:spcBef>
              <a:tabLst>
                <a:tab pos="2915285" algn="l"/>
              </a:tabLst>
            </a:pPr>
            <a:r>
              <a:rPr dirty="0">
                <a:latin typeface="Arial" panose="020B0604020202020204" pitchFamily="34" charset="0"/>
                <a:cs typeface="Arial" panose="020B0604020202020204" pitchFamily="34" charset="0"/>
              </a:rPr>
              <a:t>Work</a:t>
            </a:r>
            <a:r>
              <a:rPr spc="-254" dirty="0">
                <a:latin typeface="Arial" panose="020B0604020202020204" pitchFamily="34" charset="0"/>
                <a:cs typeface="Arial" panose="020B0604020202020204" pitchFamily="34" charset="0"/>
              </a:rPr>
              <a:t> </a:t>
            </a:r>
            <a:r>
              <a:rPr spc="-20" dirty="0">
                <a:latin typeface="Arial" panose="020B0604020202020204" pitchFamily="34" charset="0"/>
                <a:cs typeface="Arial" panose="020B0604020202020204" pitchFamily="34" charset="0"/>
              </a:rPr>
              <a:t>flow</a:t>
            </a:r>
            <a:r>
              <a:rPr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diagram</a:t>
            </a:r>
          </a:p>
        </p:txBody>
      </p:sp>
      <p:sp>
        <p:nvSpPr>
          <p:cNvPr id="54" name="Date Placeholder 53">
            <a:extLst>
              <a:ext uri="{FF2B5EF4-FFF2-40B4-BE49-F238E27FC236}">
                <a16:creationId xmlns:a16="http://schemas.microsoft.com/office/drawing/2014/main" id="{8DD3BFE6-798E-9C7F-BBF5-9F037072BF46}"/>
              </a:ext>
            </a:extLst>
          </p:cNvPr>
          <p:cNvSpPr>
            <a:spLocks noGrp="1"/>
          </p:cNvSpPr>
          <p:nvPr>
            <p:ph type="dt" sz="half" idx="10"/>
          </p:nvPr>
        </p:nvSpPr>
        <p:spPr/>
        <p:txBody>
          <a:bodyPr/>
          <a:lstStyle/>
          <a:p>
            <a:fld id="{0F15A208-D5A3-43C1-BCAE-60C5BD8E91E4}" type="datetime3">
              <a:rPr lang="en-US" smtClean="0"/>
              <a:pPr/>
              <a:t>14 April 2024</a:t>
            </a:fld>
            <a:endParaRPr lang="en-US"/>
          </a:p>
        </p:txBody>
      </p:sp>
      <p:pic>
        <p:nvPicPr>
          <p:cNvPr id="2" name="Picture 1">
            <a:extLst>
              <a:ext uri="{FF2B5EF4-FFF2-40B4-BE49-F238E27FC236}">
                <a16:creationId xmlns:a16="http://schemas.microsoft.com/office/drawing/2014/main" id="{D4347E07-64E0-9EE1-3E29-00DD37823714}"/>
              </a:ext>
            </a:extLst>
          </p:cNvPr>
          <p:cNvPicPr/>
          <p:nvPr/>
        </p:nvPicPr>
        <p:blipFill rotWithShape="1">
          <a:blip r:embed="rId3">
            <a:alphaModFix/>
          </a:blip>
          <a:srcRect r="24169" b="5760"/>
          <a:stretch/>
        </p:blipFill>
        <p:spPr>
          <a:xfrm>
            <a:off x="3145403" y="1322319"/>
            <a:ext cx="2853193" cy="51277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940" y="489117"/>
            <a:ext cx="8229600" cy="621965"/>
          </a:xfrm>
          <a:prstGeom prst="rect">
            <a:avLst/>
          </a:prstGeom>
        </p:spPr>
        <p:txBody>
          <a:bodyPr vert="horz" wrap="square" lIns="0" tIns="13970" rIns="0" bIns="0" rtlCol="0">
            <a:spAutoFit/>
          </a:bodyPr>
          <a:lstStyle/>
          <a:p>
            <a:pPr marL="94615">
              <a:lnSpc>
                <a:spcPct val="100000"/>
              </a:lnSpc>
              <a:spcBef>
                <a:spcPts val="110"/>
              </a:spcBef>
            </a:pPr>
            <a:r>
              <a:rPr lang="en-IN" sz="3950" dirty="0">
                <a:latin typeface="Arial"/>
                <a:cs typeface="Arial"/>
              </a:rPr>
              <a:t>BLOCK DIAGRAM</a:t>
            </a:r>
            <a:endParaRPr sz="3950" dirty="0">
              <a:latin typeface="Arial"/>
              <a:cs typeface="Arial"/>
            </a:endParaRPr>
          </a:p>
        </p:txBody>
      </p:sp>
      <p:sp>
        <p:nvSpPr>
          <p:cNvPr id="5" name="object 5"/>
          <p:cNvSpPr txBox="1">
            <a:spLocks noGrp="1"/>
          </p:cNvSpPr>
          <p:nvPr>
            <p:ph type="dt" sz="half" idx="6"/>
          </p:nvPr>
        </p:nvSpPr>
        <p:spPr>
          <a:xfrm>
            <a:off x="457200" y="6477000"/>
            <a:ext cx="1286088" cy="156068"/>
          </a:xfrm>
          <a:prstGeom prst="rect">
            <a:avLst/>
          </a:prstGeom>
        </p:spPr>
        <p:txBody>
          <a:bodyPr vert="horz" wrap="square" lIns="0" tIns="0" rIns="0" bIns="0" rtlCol="0">
            <a:spAutoFit/>
          </a:bodyPr>
          <a:lstStyle>
            <a:defPPr>
              <a:defRPr kern="0"/>
            </a:defPPr>
            <a:lvl1pPr>
              <a:defRPr sz="1200" b="0" i="0">
                <a:solidFill>
                  <a:srgbClr val="888888"/>
                </a:solidFill>
                <a:latin typeface="Calibri"/>
                <a:cs typeface="Calibri"/>
              </a:defRPr>
            </a:lvl1pPr>
          </a:lstStyle>
          <a:p>
            <a:pPr marL="12700">
              <a:lnSpc>
                <a:spcPts val="1240"/>
              </a:lnSpc>
            </a:pPr>
            <a:r>
              <a:rPr lang="en-US" spc="-25" dirty="0"/>
              <a:t>27 February 2023</a:t>
            </a:r>
            <a:endParaRPr spc="-25" dirty="0"/>
          </a:p>
        </p:txBody>
      </p:sp>
      <p:sp>
        <p:nvSpPr>
          <p:cNvPr id="8" name="Footer Placeholder 7">
            <a:extLst>
              <a:ext uri="{FF2B5EF4-FFF2-40B4-BE49-F238E27FC236}">
                <a16:creationId xmlns:a16="http://schemas.microsoft.com/office/drawing/2014/main" id="{99D9FBFF-8F84-B7F0-717A-DFFDD36FB4F0}"/>
              </a:ext>
            </a:extLst>
          </p:cNvPr>
          <p:cNvSpPr>
            <a:spLocks noGrp="1"/>
          </p:cNvSpPr>
          <p:nvPr>
            <p:ph type="ftr" sz="quarter" idx="11"/>
          </p:nvPr>
        </p:nvSpPr>
        <p:spPr>
          <a:xfrm>
            <a:off x="3962400" y="6356350"/>
            <a:ext cx="2057400" cy="365125"/>
          </a:xfrm>
        </p:spPr>
        <p:txBody>
          <a:bodyPr/>
          <a:lstStyle/>
          <a:p>
            <a:r>
              <a:rPr lang="en-US" dirty="0"/>
              <a:t>School of Computing</a:t>
            </a:r>
          </a:p>
        </p:txBody>
      </p:sp>
      <p:pic>
        <p:nvPicPr>
          <p:cNvPr id="3" name="Google Shape;126;p25">
            <a:extLst>
              <a:ext uri="{FF2B5EF4-FFF2-40B4-BE49-F238E27FC236}">
                <a16:creationId xmlns:a16="http://schemas.microsoft.com/office/drawing/2014/main" id="{257C0905-E1E8-3A26-3ED1-6C6852274FF1}"/>
              </a:ext>
            </a:extLst>
          </p:cNvPr>
          <p:cNvPicPr preferRelativeResize="0"/>
          <p:nvPr/>
        </p:nvPicPr>
        <p:blipFill>
          <a:blip r:embed="rId2">
            <a:alphaModFix/>
          </a:blip>
          <a:stretch>
            <a:fillRect/>
          </a:stretch>
        </p:blipFill>
        <p:spPr>
          <a:xfrm>
            <a:off x="2968272" y="1480930"/>
            <a:ext cx="2975327" cy="48754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C5FD-0404-6287-61FC-E828D903A208}"/>
              </a:ext>
            </a:extLst>
          </p:cNvPr>
          <p:cNvSpPr>
            <a:spLocks noGrp="1"/>
          </p:cNvSpPr>
          <p:nvPr>
            <p:ph type="title"/>
          </p:nvPr>
        </p:nvSpPr>
        <p:spPr/>
        <p:txBody>
          <a:bodyPr/>
          <a:lstStyle/>
          <a:p>
            <a:r>
              <a:rPr lang="en-IN" dirty="0"/>
              <a:t>Architecture</a:t>
            </a:r>
          </a:p>
        </p:txBody>
      </p:sp>
      <p:sp>
        <p:nvSpPr>
          <p:cNvPr id="3" name="Date Placeholder 2">
            <a:extLst>
              <a:ext uri="{FF2B5EF4-FFF2-40B4-BE49-F238E27FC236}">
                <a16:creationId xmlns:a16="http://schemas.microsoft.com/office/drawing/2014/main" id="{4C156470-9699-4845-C11C-B3F03B52BDC6}"/>
              </a:ext>
            </a:extLst>
          </p:cNvPr>
          <p:cNvSpPr>
            <a:spLocks noGrp="1"/>
          </p:cNvSpPr>
          <p:nvPr>
            <p:ph type="dt" sz="half" idx="10"/>
          </p:nvPr>
        </p:nvSpPr>
        <p:spPr/>
        <p:txBody>
          <a:bodyPr/>
          <a:lstStyle/>
          <a:p>
            <a:fld id="{90D305F7-9DF8-482F-A92F-377DE8B06454}" type="datetime3">
              <a:rPr lang="en-US" smtClean="0"/>
              <a:pPr/>
              <a:t>14 April 2024</a:t>
            </a:fld>
            <a:endParaRPr lang="en-US"/>
          </a:p>
        </p:txBody>
      </p:sp>
      <p:sp>
        <p:nvSpPr>
          <p:cNvPr id="4" name="Footer Placeholder 3">
            <a:extLst>
              <a:ext uri="{FF2B5EF4-FFF2-40B4-BE49-F238E27FC236}">
                <a16:creationId xmlns:a16="http://schemas.microsoft.com/office/drawing/2014/main" id="{3A23C667-2896-6870-7790-2654411678DE}"/>
              </a:ext>
            </a:extLst>
          </p:cNvPr>
          <p:cNvSpPr>
            <a:spLocks noGrp="1"/>
          </p:cNvSpPr>
          <p:nvPr>
            <p:ph type="ftr" sz="quarter" idx="11"/>
          </p:nvPr>
        </p:nvSpPr>
        <p:spPr/>
        <p:txBody>
          <a:bodyPr/>
          <a:lstStyle/>
          <a:p>
            <a:r>
              <a:rPr lang="en-US"/>
              <a:t>School of Computing</a:t>
            </a:r>
          </a:p>
        </p:txBody>
      </p:sp>
      <p:sp>
        <p:nvSpPr>
          <p:cNvPr id="5" name="Slide Number Placeholder 4">
            <a:extLst>
              <a:ext uri="{FF2B5EF4-FFF2-40B4-BE49-F238E27FC236}">
                <a16:creationId xmlns:a16="http://schemas.microsoft.com/office/drawing/2014/main" id="{41EFA7E0-6013-4D58-7E53-24982C341AC8}"/>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6" name="Picture 5" descr="A diagram of a model&#10;&#10;Description automatically generated">
            <a:extLst>
              <a:ext uri="{FF2B5EF4-FFF2-40B4-BE49-F238E27FC236}">
                <a16:creationId xmlns:a16="http://schemas.microsoft.com/office/drawing/2014/main" id="{A9329DA0-F191-223F-A365-20A4AB1DC356}"/>
              </a:ext>
            </a:extLst>
          </p:cNvPr>
          <p:cNvPicPr>
            <a:picLocks noChangeAspect="1"/>
          </p:cNvPicPr>
          <p:nvPr/>
        </p:nvPicPr>
        <p:blipFill>
          <a:blip r:embed="rId2"/>
          <a:stretch>
            <a:fillRect/>
          </a:stretch>
        </p:blipFill>
        <p:spPr>
          <a:xfrm>
            <a:off x="759521" y="1705802"/>
            <a:ext cx="7624957" cy="4098649"/>
          </a:xfrm>
          <a:prstGeom prst="rect">
            <a:avLst/>
          </a:prstGeom>
        </p:spPr>
      </p:pic>
    </p:spTree>
    <p:extLst>
      <p:ext uri="{BB962C8B-B14F-4D97-AF65-F5344CB8AC3E}">
        <p14:creationId xmlns:p14="http://schemas.microsoft.com/office/powerpoint/2010/main" val="485657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C18B-024C-6962-F149-95694374DECD}"/>
              </a:ext>
            </a:extLst>
          </p:cNvPr>
          <p:cNvSpPr>
            <a:spLocks noGrp="1"/>
          </p:cNvSpPr>
          <p:nvPr>
            <p:ph type="title"/>
          </p:nvPr>
        </p:nvSpPr>
        <p:spPr/>
        <p:txBody>
          <a:bodyPr/>
          <a:lstStyle/>
          <a:p>
            <a:r>
              <a:rPr lang="en" sz="4400" dirty="0">
                <a:latin typeface="Arial" panose="020B0604020202020204" pitchFamily="34" charset="0"/>
                <a:ea typeface="Calibri"/>
                <a:cs typeface="Arial" panose="020B0604020202020204" pitchFamily="34" charset="0"/>
                <a:sym typeface="Calibri"/>
              </a:rPr>
              <a:t>Project Module Description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C96608B-29E1-2E1B-A19E-F7BA2742BBEE}"/>
              </a:ext>
            </a:extLst>
          </p:cNvPr>
          <p:cNvSpPr>
            <a:spLocks noGrp="1"/>
          </p:cNvSpPr>
          <p:nvPr>
            <p:ph idx="1"/>
          </p:nvPr>
        </p:nvSpPr>
        <p:spPr>
          <a:xfrm>
            <a:off x="457200" y="1272209"/>
            <a:ext cx="8229600" cy="4525963"/>
          </a:xfrm>
        </p:spPr>
        <p:txBody>
          <a:bodyPr>
            <a:normAutofit fontScale="25000" lnSpcReduction="20000"/>
          </a:bodyPr>
          <a:lstStyle/>
          <a:p>
            <a:pPr marL="0" lvl="0" indent="0" algn="just" rtl="0">
              <a:lnSpc>
                <a:spcPct val="140000"/>
              </a:lnSpc>
              <a:spcBef>
                <a:spcPts val="0"/>
              </a:spcBef>
              <a:spcAft>
                <a:spcPts val="0"/>
              </a:spcAft>
              <a:buClr>
                <a:schemeClr val="dk1"/>
              </a:buClr>
              <a:buSzPts val="1100"/>
              <a:buFont typeface="Arial"/>
              <a:buNone/>
            </a:pPr>
            <a:r>
              <a:rPr lang="en-US" sz="7200" dirty="0">
                <a:solidFill>
                  <a:schemeClr val="dk1"/>
                </a:solidFill>
                <a:highlight>
                  <a:schemeClr val="lt1"/>
                </a:highlight>
                <a:latin typeface="Arial" panose="020B0604020202020204" pitchFamily="34" charset="0"/>
                <a:ea typeface="Times New Roman"/>
                <a:cs typeface="Arial" panose="020B0604020202020204" pitchFamily="34" charset="0"/>
                <a:sym typeface="Times New Roman"/>
              </a:rPr>
              <a:t>Module 1: Data Collection and Preprocessing</a:t>
            </a:r>
          </a:p>
          <a:p>
            <a:pPr marL="0" lvl="0" indent="0" algn="just" rtl="0">
              <a:lnSpc>
                <a:spcPct val="140000"/>
              </a:lnSpc>
              <a:spcBef>
                <a:spcPts val="1200"/>
              </a:spcBef>
              <a:spcAft>
                <a:spcPts val="0"/>
              </a:spcAft>
              <a:buClr>
                <a:schemeClr val="dk1"/>
              </a:buClr>
              <a:buSzPts val="1100"/>
              <a:buFont typeface="Arial"/>
              <a:buNone/>
            </a:pPr>
            <a:r>
              <a:rPr lang="en-US" sz="7200" dirty="0">
                <a:solidFill>
                  <a:schemeClr val="dk1"/>
                </a:solidFill>
                <a:highlight>
                  <a:schemeClr val="lt1"/>
                </a:highlight>
                <a:latin typeface="Arial" panose="020B0604020202020204" pitchFamily="34" charset="0"/>
                <a:ea typeface="Times New Roman"/>
                <a:cs typeface="Arial" panose="020B0604020202020204" pitchFamily="34" charset="0"/>
                <a:sym typeface="Times New Roman"/>
              </a:rPr>
              <a:t>In the first module, the focus is on data collection and preprocessing. Researchers gather network traffic data from various sources and preprocess it to create a clean and structured dataset. This involves data cleaning, normalization, and the extraction of relevant features that can be used for DDoS attack detection.</a:t>
            </a:r>
          </a:p>
          <a:p>
            <a:pPr marL="0" lvl="0" indent="0" algn="just" rtl="0">
              <a:lnSpc>
                <a:spcPct val="140000"/>
              </a:lnSpc>
              <a:spcBef>
                <a:spcPts val="1200"/>
              </a:spcBef>
              <a:spcAft>
                <a:spcPts val="0"/>
              </a:spcAft>
              <a:buClr>
                <a:schemeClr val="dk1"/>
              </a:buClr>
              <a:buSzPts val="1100"/>
              <a:buFont typeface="Arial"/>
              <a:buNone/>
            </a:pPr>
            <a:r>
              <a:rPr lang="en-US" sz="7200" dirty="0">
                <a:solidFill>
                  <a:schemeClr val="dk1"/>
                </a:solidFill>
                <a:highlight>
                  <a:schemeClr val="lt1"/>
                </a:highlight>
                <a:latin typeface="Arial" panose="020B0604020202020204" pitchFamily="34" charset="0"/>
                <a:ea typeface="Times New Roman"/>
                <a:cs typeface="Arial" panose="020B0604020202020204" pitchFamily="34" charset="0"/>
                <a:sym typeface="Times New Roman"/>
              </a:rPr>
              <a:t>Module 2: Machine Learning-Based Detection</a:t>
            </a:r>
          </a:p>
          <a:p>
            <a:pPr marL="0" lvl="0" indent="0" algn="just" rtl="0">
              <a:lnSpc>
                <a:spcPct val="140000"/>
              </a:lnSpc>
              <a:spcBef>
                <a:spcPts val="1200"/>
              </a:spcBef>
              <a:spcAft>
                <a:spcPts val="0"/>
              </a:spcAft>
              <a:buClr>
                <a:schemeClr val="dk1"/>
              </a:buClr>
              <a:buSzPts val="1100"/>
              <a:buFont typeface="Arial"/>
              <a:buNone/>
            </a:pPr>
            <a:r>
              <a:rPr lang="en-US" sz="7200" dirty="0">
                <a:solidFill>
                  <a:schemeClr val="dk1"/>
                </a:solidFill>
                <a:highlight>
                  <a:schemeClr val="lt1"/>
                </a:highlight>
                <a:latin typeface="Arial" panose="020B0604020202020204" pitchFamily="34" charset="0"/>
                <a:ea typeface="Times New Roman"/>
                <a:cs typeface="Arial" panose="020B0604020202020204" pitchFamily="34" charset="0"/>
                <a:sym typeface="Times New Roman"/>
              </a:rPr>
              <a:t>The second module centers on the application of machine learning techniques for DDoS attack detection. Researchers develop and train machine learning models using the preprocessed data. These models are designed to identify patterns and anomalies in the network traffic that may indicate DDoS attacks. The module also involves continuous monitoring of network traffic and the use of trained models to detect potential attacks in real-time.</a:t>
            </a:r>
          </a:p>
          <a:p>
            <a:pPr marL="0" lvl="0" indent="0" algn="just" rtl="0">
              <a:lnSpc>
                <a:spcPct val="140000"/>
              </a:lnSpc>
              <a:spcBef>
                <a:spcPts val="1200"/>
              </a:spcBef>
              <a:spcAft>
                <a:spcPts val="0"/>
              </a:spcAft>
              <a:buClr>
                <a:schemeClr val="dk1"/>
              </a:buClr>
              <a:buSzPts val="1100"/>
              <a:buFont typeface="Arial"/>
              <a:buNone/>
            </a:pPr>
            <a:endParaRPr lang="en-US" sz="3200" dirty="0">
              <a:solidFill>
                <a:schemeClr val="dk1"/>
              </a:solidFill>
              <a:highlight>
                <a:schemeClr val="lt1"/>
              </a:highlight>
              <a:latin typeface="Times New Roman"/>
              <a:ea typeface="Times New Roman"/>
              <a:cs typeface="Times New Roman"/>
              <a:sym typeface="Times New Roman"/>
            </a:endParaRPr>
          </a:p>
          <a:p>
            <a:endParaRPr lang="en-IN" dirty="0"/>
          </a:p>
        </p:txBody>
      </p:sp>
      <p:sp>
        <p:nvSpPr>
          <p:cNvPr id="4" name="Date Placeholder 3">
            <a:extLst>
              <a:ext uri="{FF2B5EF4-FFF2-40B4-BE49-F238E27FC236}">
                <a16:creationId xmlns:a16="http://schemas.microsoft.com/office/drawing/2014/main" id="{A256C03A-5FD0-B440-4553-B41688617D2D}"/>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A4AFCE00-7BC0-FAD8-6988-61411F0F3B52}"/>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4C51804-D392-A5BA-6C2B-8164D747A51C}"/>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189641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7044-602D-9119-6822-F91AC9EF8907}"/>
              </a:ext>
            </a:extLst>
          </p:cNvPr>
          <p:cNvSpPr>
            <a:spLocks noGrp="1"/>
          </p:cNvSpPr>
          <p:nvPr>
            <p:ph type="title"/>
          </p:nvPr>
        </p:nvSpPr>
        <p:spPr/>
        <p:txBody>
          <a:bodyPr/>
          <a:lstStyle/>
          <a:p>
            <a:r>
              <a:rPr lang="en-IN" dirty="0"/>
              <a:t>Project module description</a:t>
            </a:r>
          </a:p>
        </p:txBody>
      </p:sp>
      <p:sp>
        <p:nvSpPr>
          <p:cNvPr id="3" name="Content Placeholder 2">
            <a:extLst>
              <a:ext uri="{FF2B5EF4-FFF2-40B4-BE49-F238E27FC236}">
                <a16:creationId xmlns:a16="http://schemas.microsoft.com/office/drawing/2014/main" id="{FCA578E1-3963-E36B-6742-CBC7DF04B47D}"/>
              </a:ext>
            </a:extLst>
          </p:cNvPr>
          <p:cNvSpPr>
            <a:spLocks noGrp="1"/>
          </p:cNvSpPr>
          <p:nvPr>
            <p:ph idx="1"/>
          </p:nvPr>
        </p:nvSpPr>
        <p:spPr/>
        <p:txBody>
          <a:bodyPr>
            <a:normAutofit fontScale="62500" lnSpcReduction="20000"/>
          </a:bodyPr>
          <a:lstStyle/>
          <a:p>
            <a:pPr marL="0" lvl="0" indent="0" algn="just" rtl="0">
              <a:lnSpc>
                <a:spcPct val="140000"/>
              </a:lnSpc>
              <a:spcBef>
                <a:spcPts val="1200"/>
              </a:spcBef>
              <a:spcAft>
                <a:spcPts val="0"/>
              </a:spcAft>
              <a:buClr>
                <a:schemeClr val="dk1"/>
              </a:buClr>
              <a:buSzPts val="1100"/>
              <a:buFont typeface="Arial"/>
              <a:buNone/>
            </a:pPr>
            <a:r>
              <a:rPr lang="en-US" sz="3200" dirty="0">
                <a:solidFill>
                  <a:schemeClr val="dk1"/>
                </a:solidFill>
                <a:highlight>
                  <a:schemeClr val="lt1"/>
                </a:highlight>
                <a:latin typeface="Arial" panose="020B0604020202020204" pitchFamily="34" charset="0"/>
                <a:ea typeface="Times New Roman"/>
                <a:cs typeface="Arial" panose="020B0604020202020204" pitchFamily="34" charset="0"/>
                <a:sym typeface="Times New Roman"/>
              </a:rPr>
              <a:t>Module 3: Mitigation and Response</a:t>
            </a:r>
          </a:p>
          <a:p>
            <a:pPr marL="0" lvl="0" indent="0" algn="just" rtl="0">
              <a:lnSpc>
                <a:spcPct val="140000"/>
              </a:lnSpc>
              <a:spcBef>
                <a:spcPts val="1200"/>
              </a:spcBef>
              <a:spcAft>
                <a:spcPts val="0"/>
              </a:spcAft>
              <a:buClr>
                <a:schemeClr val="dk1"/>
              </a:buClr>
              <a:buSzPts val="1100"/>
              <a:buFont typeface="Arial"/>
              <a:buNone/>
            </a:pPr>
            <a:r>
              <a:rPr lang="en-US" sz="3200" dirty="0">
                <a:solidFill>
                  <a:schemeClr val="dk1"/>
                </a:solidFill>
                <a:highlight>
                  <a:schemeClr val="lt1"/>
                </a:highlight>
                <a:latin typeface="Arial" panose="020B0604020202020204" pitchFamily="34" charset="0"/>
                <a:ea typeface="Times New Roman"/>
                <a:cs typeface="Arial" panose="020B0604020202020204" pitchFamily="34" charset="0"/>
                <a:sym typeface="Times New Roman"/>
              </a:rPr>
              <a:t>The final module emphasizes mitigation and response strategies. In the event of a detected DDoS attack, researchers implement automated mitigation techniques, such as traffic filtering or redirection, to protect the targeted network or online service. Additionally, this module includes mechanisms for generating alerts and notifications to inform system administrators or security teams about the ongoing attack. The goal is to ensure swift and effective responses to mitigate the impact of DDoS attacks and maintain the availability of critical services.</a:t>
            </a:r>
          </a:p>
          <a:p>
            <a:pPr marL="0" indent="0">
              <a:buNone/>
            </a:pPr>
            <a:endParaRPr lang="en-IN" dirty="0"/>
          </a:p>
        </p:txBody>
      </p:sp>
      <p:sp>
        <p:nvSpPr>
          <p:cNvPr id="4" name="Date Placeholder 3">
            <a:extLst>
              <a:ext uri="{FF2B5EF4-FFF2-40B4-BE49-F238E27FC236}">
                <a16:creationId xmlns:a16="http://schemas.microsoft.com/office/drawing/2014/main" id="{ADF8AC40-A476-14AF-72FA-CA520DF4F94C}"/>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D7C5AF48-0F73-71BD-D934-507C163C8857}"/>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68BBDD48-6BAC-4451-A262-0561E0528362}"/>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335455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chemeClr val="tx2">
                    <a:lumMod val="50000"/>
                  </a:schemeClr>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chor="t">
            <a:normAutofit fontScale="85000" lnSpcReduction="20000"/>
          </a:bodyPr>
          <a:lstStyle/>
          <a:p>
            <a:r>
              <a:rPr lang="en-IN" sz="1800" b="0" i="0" u="none" strike="noStrike" baseline="0" dirty="0">
                <a:solidFill>
                  <a:srgbClr val="000000"/>
                </a:solidFill>
                <a:latin typeface="Arial" pitchFamily="34" charset="0"/>
                <a:cs typeface="Arial" pitchFamily="34" charset="0"/>
              </a:rPr>
              <a:t>Abstrac</a:t>
            </a:r>
            <a:r>
              <a:rPr lang="en-IN" sz="1800" dirty="0">
                <a:solidFill>
                  <a:srgbClr val="000000"/>
                </a:solidFill>
                <a:latin typeface="Arial" pitchFamily="34" charset="0"/>
                <a:cs typeface="Arial" pitchFamily="34" charset="0"/>
              </a:rPr>
              <a:t>t</a:t>
            </a:r>
            <a:endParaRPr lang="en-IN" sz="1800" b="0" i="0" u="none" strike="noStrike" baseline="0" dirty="0">
              <a:solidFill>
                <a:srgbClr val="000000"/>
              </a:solidFill>
              <a:latin typeface="Arial" pitchFamily="34" charset="0"/>
              <a:cs typeface="Arial" pitchFamily="34" charset="0"/>
            </a:endParaRPr>
          </a:p>
          <a:p>
            <a:r>
              <a:rPr lang="en-IN" sz="1800" b="0" i="0" u="none" strike="noStrike" baseline="0" dirty="0">
                <a:solidFill>
                  <a:srgbClr val="000000"/>
                </a:solidFill>
                <a:latin typeface="Arial" pitchFamily="34" charset="0"/>
                <a:cs typeface="Arial" pitchFamily="34" charset="0"/>
              </a:rPr>
              <a:t>Introduction</a:t>
            </a:r>
          </a:p>
          <a:p>
            <a:r>
              <a:rPr lang="en-IN" sz="1800" dirty="0">
                <a:solidFill>
                  <a:srgbClr val="000000"/>
                </a:solidFill>
                <a:latin typeface="Arial" pitchFamily="34" charset="0"/>
                <a:cs typeface="Arial" pitchFamily="34" charset="0"/>
              </a:rPr>
              <a:t>Work Done in Phase 1</a:t>
            </a:r>
          </a:p>
          <a:p>
            <a:r>
              <a:rPr lang="en-IN" sz="1800" b="0" i="0" u="none" strike="noStrike" baseline="0" dirty="0">
                <a:solidFill>
                  <a:srgbClr val="000000"/>
                </a:solidFill>
                <a:latin typeface="Arial" pitchFamily="34" charset="0"/>
                <a:cs typeface="Arial" pitchFamily="34" charset="0"/>
              </a:rPr>
              <a:t>Problem statement</a:t>
            </a:r>
          </a:p>
          <a:p>
            <a:r>
              <a:rPr lang="en-IN" sz="1800" b="0" i="0" u="none" strike="noStrike" baseline="0" dirty="0">
                <a:solidFill>
                  <a:srgbClr val="000000"/>
                </a:solidFill>
                <a:latin typeface="Arial" pitchFamily="34" charset="0"/>
                <a:cs typeface="Arial" pitchFamily="34" charset="0"/>
              </a:rPr>
              <a:t>Literature Survey</a:t>
            </a:r>
          </a:p>
          <a:p>
            <a:r>
              <a:rPr lang="en-IN" sz="1800" dirty="0">
                <a:solidFill>
                  <a:srgbClr val="000000"/>
                </a:solidFill>
                <a:latin typeface="Arial" pitchFamily="34" charset="0"/>
                <a:cs typeface="Arial" pitchFamily="34" charset="0"/>
              </a:rPr>
              <a:t>I</a:t>
            </a:r>
            <a:r>
              <a:rPr lang="en-IN" sz="1800" b="0" i="0" u="none" strike="noStrike" baseline="0" dirty="0">
                <a:solidFill>
                  <a:srgbClr val="000000"/>
                </a:solidFill>
                <a:latin typeface="Arial" pitchFamily="34" charset="0"/>
                <a:cs typeface="Arial" pitchFamily="34" charset="0"/>
              </a:rPr>
              <a:t>nterface from literature survey</a:t>
            </a:r>
          </a:p>
          <a:p>
            <a:r>
              <a:rPr lang="en-IN" sz="1800" b="0" i="0" u="none" strike="noStrike" baseline="0" dirty="0">
                <a:solidFill>
                  <a:srgbClr val="000000"/>
                </a:solidFill>
                <a:latin typeface="Arial" pitchFamily="34" charset="0"/>
                <a:cs typeface="Arial" pitchFamily="34" charset="0"/>
              </a:rPr>
              <a:t>Existing </a:t>
            </a:r>
            <a:r>
              <a:rPr lang="en-IN" sz="1800" b="0" i="0" u="none" strike="noStrike" baseline="0" dirty="0" err="1">
                <a:solidFill>
                  <a:srgbClr val="000000"/>
                </a:solidFill>
                <a:latin typeface="Arial" pitchFamily="34" charset="0"/>
                <a:cs typeface="Arial" pitchFamily="34" charset="0"/>
              </a:rPr>
              <a:t>sytems</a:t>
            </a:r>
            <a:r>
              <a:rPr lang="en-IN" sz="1800" b="0" i="0" u="none" strike="noStrike" baseline="0" dirty="0">
                <a:solidFill>
                  <a:srgbClr val="000000"/>
                </a:solidFill>
                <a:latin typeface="Arial" pitchFamily="34" charset="0"/>
                <a:cs typeface="Arial" pitchFamily="34" charset="0"/>
              </a:rPr>
              <a:t> </a:t>
            </a:r>
          </a:p>
          <a:p>
            <a:r>
              <a:rPr lang="en-IN" sz="1800" dirty="0">
                <a:solidFill>
                  <a:srgbClr val="000000"/>
                </a:solidFill>
                <a:latin typeface="Arial" pitchFamily="34" charset="0"/>
                <a:cs typeface="Arial" pitchFamily="34" charset="0"/>
              </a:rPr>
              <a:t>G</a:t>
            </a:r>
            <a:r>
              <a:rPr lang="en-IN" sz="1800" b="0" i="0" u="none" strike="noStrike" baseline="0" dirty="0">
                <a:solidFill>
                  <a:srgbClr val="000000"/>
                </a:solidFill>
                <a:latin typeface="Arial" pitchFamily="34" charset="0"/>
                <a:cs typeface="Arial" pitchFamily="34" charset="0"/>
              </a:rPr>
              <a:t>oals</a:t>
            </a:r>
          </a:p>
          <a:p>
            <a:r>
              <a:rPr lang="en-IN" sz="1800" b="0" i="0" u="none" strike="noStrike" baseline="0" dirty="0">
                <a:solidFill>
                  <a:srgbClr val="000000"/>
                </a:solidFill>
                <a:latin typeface="Arial" pitchFamily="34" charset="0"/>
                <a:cs typeface="Arial" pitchFamily="34" charset="0"/>
              </a:rPr>
              <a:t>Objectives</a:t>
            </a:r>
          </a:p>
          <a:p>
            <a:r>
              <a:rPr lang="en-IN" sz="1800" dirty="0">
                <a:solidFill>
                  <a:srgbClr val="000000"/>
                </a:solidFill>
                <a:latin typeface="Arial" pitchFamily="34" charset="0"/>
                <a:cs typeface="Arial" pitchFamily="34" charset="0"/>
              </a:rPr>
              <a:t>Flow chart</a:t>
            </a:r>
            <a:endParaRPr lang="en-IN" sz="1800" b="0" i="0" u="none" strike="noStrike" baseline="0" dirty="0">
              <a:solidFill>
                <a:srgbClr val="000000"/>
              </a:solidFill>
              <a:latin typeface="Arial" pitchFamily="34" charset="0"/>
              <a:cs typeface="Arial" pitchFamily="34" charset="0"/>
            </a:endParaRPr>
          </a:p>
          <a:p>
            <a:r>
              <a:rPr lang="en-IN" sz="1800" b="0" i="0" u="none" strike="noStrike" baseline="0" dirty="0">
                <a:solidFill>
                  <a:srgbClr val="000000"/>
                </a:solidFill>
                <a:latin typeface="Arial" pitchFamily="34" charset="0"/>
                <a:cs typeface="Arial" pitchFamily="34" charset="0"/>
              </a:rPr>
              <a:t>System Architecture Diagrams</a:t>
            </a:r>
          </a:p>
          <a:p>
            <a:r>
              <a:rPr lang="en-IN" sz="1800" dirty="0">
                <a:solidFill>
                  <a:srgbClr val="000000"/>
                </a:solidFill>
                <a:latin typeface="Arial" pitchFamily="34" charset="0"/>
                <a:cs typeface="Arial" pitchFamily="34" charset="0"/>
              </a:rPr>
              <a:t>Project module description</a:t>
            </a:r>
            <a:endParaRPr lang="en-IN" sz="1800" b="0" i="0" u="none" strike="noStrike" baseline="0" dirty="0">
              <a:solidFill>
                <a:srgbClr val="000000"/>
              </a:solidFill>
              <a:latin typeface="Arial" pitchFamily="34" charset="0"/>
              <a:cs typeface="Arial" pitchFamily="34" charset="0"/>
            </a:endParaRPr>
          </a:p>
          <a:p>
            <a:r>
              <a:rPr lang="en-IN" sz="1800" dirty="0">
                <a:solidFill>
                  <a:srgbClr val="000000"/>
                </a:solidFill>
                <a:latin typeface="Arial" pitchFamily="34" charset="0"/>
                <a:cs typeface="Arial" pitchFamily="34" charset="0"/>
              </a:rPr>
              <a:t>Methodology</a:t>
            </a:r>
            <a:endParaRPr lang="en-IN" sz="1800" dirty="0">
              <a:latin typeface="Arial" pitchFamily="34" charset="0"/>
              <a:cs typeface="Arial" pitchFamily="34" charset="0"/>
            </a:endParaRPr>
          </a:p>
          <a:p>
            <a:r>
              <a:rPr lang="en-IN" sz="1800" dirty="0">
                <a:latin typeface="Arial" pitchFamily="34" charset="0"/>
                <a:cs typeface="Arial" pitchFamily="34" charset="0"/>
              </a:rPr>
              <a:t>Result and </a:t>
            </a:r>
            <a:r>
              <a:rPr lang="en-IN" sz="1800" dirty="0" err="1">
                <a:latin typeface="Arial" pitchFamily="34" charset="0"/>
                <a:cs typeface="Arial" pitchFamily="34" charset="0"/>
              </a:rPr>
              <a:t>Disscusion</a:t>
            </a:r>
            <a:endParaRPr lang="en-IN" sz="1800" dirty="0">
              <a:latin typeface="Arial" pitchFamily="34" charset="0"/>
              <a:cs typeface="Arial" pitchFamily="34" charset="0"/>
            </a:endParaRPr>
          </a:p>
          <a:p>
            <a:r>
              <a:rPr lang="en-IN" sz="1800" dirty="0">
                <a:latin typeface="Arial" pitchFamily="34" charset="0"/>
                <a:cs typeface="Arial" pitchFamily="34" charset="0"/>
              </a:rPr>
              <a:t>Conclusion</a:t>
            </a:r>
          </a:p>
          <a:p>
            <a:r>
              <a:rPr lang="en-US" sz="1800" spc="-10" dirty="0">
                <a:latin typeface="Arial" pitchFamily="34" charset="0"/>
                <a:cs typeface="Arial" pitchFamily="34" charset="0"/>
              </a:rPr>
              <a:t>Future enhancement</a:t>
            </a:r>
          </a:p>
          <a:p>
            <a:r>
              <a:rPr lang="en-US" sz="1800" dirty="0">
                <a:latin typeface="Arial" pitchFamily="34" charset="0"/>
                <a:cs typeface="Arial" pitchFamily="34" charset="0"/>
              </a:rPr>
              <a:t>References</a:t>
            </a:r>
          </a:p>
          <a:p>
            <a:r>
              <a:rPr lang="en-US" sz="1800" dirty="0">
                <a:latin typeface="Arial" pitchFamily="34" charset="0"/>
                <a:cs typeface="Arial" pitchFamily="34" charset="0"/>
              </a:rPr>
              <a:t>Conference certificate.</a:t>
            </a:r>
          </a:p>
          <a:p>
            <a:pPr marL="0" indent="0" algn="l">
              <a:buNone/>
            </a:pPr>
            <a:endParaRPr lang="en-IN" sz="1800" b="0" i="0" u="none" strike="noStrike" baseline="0" dirty="0">
              <a:solidFill>
                <a:srgbClr val="000000"/>
              </a:solidFill>
              <a:latin typeface="TimesNewRomanPSMT"/>
            </a:endParaRPr>
          </a:p>
          <a:p>
            <a:pPr marL="0" indent="0" algn="l">
              <a:buNone/>
            </a:pPr>
            <a:endParaRPr lang="en-US" sz="2000" dirty="0">
              <a:solidFill>
                <a:srgbClr val="00206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ED79212-7225-48ED-BB41-E076A0C2A083}" type="datetime3">
              <a:rPr lang="en-US" smtClean="0"/>
              <a:pPr/>
              <a:t>14 April 2024</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196C-431F-525F-8C59-88D987FE2E1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8F4103A-C140-381F-B85B-A153CF37AD2C}"/>
              </a:ext>
            </a:extLst>
          </p:cNvPr>
          <p:cNvSpPr>
            <a:spLocks noGrp="1"/>
          </p:cNvSpPr>
          <p:nvPr>
            <p:ph idx="1"/>
          </p:nvPr>
        </p:nvSpPr>
        <p:spPr>
          <a:xfrm>
            <a:off x="457200" y="1371600"/>
            <a:ext cx="8617226" cy="4984750"/>
          </a:xfrm>
        </p:spPr>
        <p:txBody>
          <a:bodyPr>
            <a:normAutofit fontScale="92500" lnSpcReduction="20000"/>
          </a:bodyPr>
          <a:lstStyle/>
          <a:p>
            <a:pPr marL="0" lvl="0" indent="0" algn="l" rtl="0">
              <a:lnSpc>
                <a:spcPct val="120000"/>
              </a:lnSpc>
              <a:spcBef>
                <a:spcPts val="1500"/>
              </a:spcBef>
              <a:spcAft>
                <a:spcPts val="0"/>
              </a:spcAft>
              <a:buClr>
                <a:schemeClr val="dk1"/>
              </a:buClr>
              <a:buSzPts val="1100"/>
              <a:buFont typeface="Arial"/>
              <a:buNone/>
            </a:pPr>
            <a:r>
              <a:rPr lang="en-US" sz="2000" dirty="0">
                <a:highlight>
                  <a:schemeClr val="lt1"/>
                </a:highlight>
                <a:latin typeface="Arial" panose="020B0604020202020204" pitchFamily="34" charset="0"/>
                <a:ea typeface="Roboto"/>
                <a:cs typeface="Arial" panose="020B0604020202020204" pitchFamily="34" charset="0"/>
                <a:sym typeface="Roboto"/>
              </a:rPr>
              <a:t>Data Collection: Gather network traffic data, including packet attributes and flow characteristics.</a:t>
            </a:r>
          </a:p>
          <a:p>
            <a:pPr marL="0" lvl="0" indent="0" algn="l" rtl="0">
              <a:lnSpc>
                <a:spcPct val="120000"/>
              </a:lnSpc>
              <a:spcBef>
                <a:spcPts val="1500"/>
              </a:spcBef>
              <a:spcAft>
                <a:spcPts val="0"/>
              </a:spcAft>
              <a:buClr>
                <a:schemeClr val="dk1"/>
              </a:buClr>
              <a:buSzPts val="1100"/>
              <a:buFont typeface="Arial"/>
              <a:buNone/>
            </a:pPr>
            <a:r>
              <a:rPr lang="en-US" sz="2000" dirty="0">
                <a:highlight>
                  <a:schemeClr val="lt1"/>
                </a:highlight>
                <a:latin typeface="Arial" panose="020B0604020202020204" pitchFamily="34" charset="0"/>
                <a:ea typeface="Roboto"/>
                <a:cs typeface="Arial" panose="020B0604020202020204" pitchFamily="34" charset="0"/>
                <a:sym typeface="Roboto"/>
              </a:rPr>
              <a:t>Feature Extraction: Transform raw data into relevant features, such as traffic volume, packet rates, and protocol types.</a:t>
            </a:r>
          </a:p>
          <a:p>
            <a:pPr marL="0" lvl="0" indent="0" algn="l" rtl="0">
              <a:lnSpc>
                <a:spcPct val="120000"/>
              </a:lnSpc>
              <a:spcBef>
                <a:spcPts val="1500"/>
              </a:spcBef>
              <a:spcAft>
                <a:spcPts val="0"/>
              </a:spcAft>
              <a:buClr>
                <a:schemeClr val="dk1"/>
              </a:buClr>
              <a:buSzPts val="1100"/>
              <a:buFont typeface="Arial"/>
              <a:buNone/>
            </a:pPr>
            <a:r>
              <a:rPr lang="en-US" sz="2000" dirty="0">
                <a:highlight>
                  <a:schemeClr val="lt1"/>
                </a:highlight>
                <a:latin typeface="Arial" panose="020B0604020202020204" pitchFamily="34" charset="0"/>
                <a:ea typeface="Roboto"/>
                <a:cs typeface="Arial" panose="020B0604020202020204" pitchFamily="34" charset="0"/>
                <a:sym typeface="Roboto"/>
              </a:rPr>
              <a:t>Model Training: Employ ML algorithms to build predictive models for normal and attack traffic patterns.</a:t>
            </a:r>
          </a:p>
          <a:p>
            <a:pPr marL="0" lvl="0" indent="0" algn="l" rtl="0">
              <a:lnSpc>
                <a:spcPct val="120000"/>
              </a:lnSpc>
              <a:spcBef>
                <a:spcPts val="1500"/>
              </a:spcBef>
              <a:spcAft>
                <a:spcPts val="0"/>
              </a:spcAft>
              <a:buClr>
                <a:schemeClr val="dk1"/>
              </a:buClr>
              <a:buSzPts val="1100"/>
              <a:buFont typeface="Arial"/>
              <a:buNone/>
            </a:pPr>
            <a:r>
              <a:rPr lang="en-US" sz="2000" dirty="0">
                <a:highlight>
                  <a:schemeClr val="lt1"/>
                </a:highlight>
                <a:latin typeface="Arial" panose="020B0604020202020204" pitchFamily="34" charset="0"/>
                <a:ea typeface="Roboto"/>
                <a:cs typeface="Arial" panose="020B0604020202020204" pitchFamily="34" charset="0"/>
                <a:sym typeface="Roboto"/>
              </a:rPr>
              <a:t>Real-time Analysis: Monitor incoming traffic, classify patterns using trained models, and trigger countermeasures upon attack detection.</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ALGORITHMS:</a:t>
            </a:r>
          </a:p>
          <a:p>
            <a:r>
              <a:rPr lang="en-IN" sz="2000" dirty="0">
                <a:latin typeface="Arial" panose="020B0604020202020204" pitchFamily="34" charset="0"/>
                <a:cs typeface="Arial" panose="020B0604020202020204" pitchFamily="34" charset="0"/>
              </a:rPr>
              <a:t>Random Forest</a:t>
            </a:r>
          </a:p>
          <a:p>
            <a:r>
              <a:rPr lang="en-IN" sz="2000" dirty="0">
                <a:latin typeface="Arial" panose="020B0604020202020204" pitchFamily="34" charset="0"/>
                <a:cs typeface="Arial" panose="020B0604020202020204" pitchFamily="34" charset="0"/>
              </a:rPr>
              <a:t>Logistic Regression</a:t>
            </a:r>
          </a:p>
          <a:p>
            <a:r>
              <a:rPr lang="en-IN" sz="2000" dirty="0">
                <a:latin typeface="Arial" panose="020B0604020202020204" pitchFamily="34" charset="0"/>
                <a:cs typeface="Arial" panose="020B0604020202020204" pitchFamily="34" charset="0"/>
              </a:rPr>
              <a:t>KNN</a:t>
            </a:r>
          </a:p>
          <a:p>
            <a:r>
              <a:rPr lang="en-IN" sz="2000" dirty="0">
                <a:latin typeface="Arial" panose="020B0604020202020204" pitchFamily="34" charset="0"/>
                <a:cs typeface="Arial" panose="020B0604020202020204" pitchFamily="34" charset="0"/>
              </a:rPr>
              <a:t>SVC</a:t>
            </a:r>
          </a:p>
        </p:txBody>
      </p:sp>
      <p:sp>
        <p:nvSpPr>
          <p:cNvPr id="4" name="Date Placeholder 3">
            <a:extLst>
              <a:ext uri="{FF2B5EF4-FFF2-40B4-BE49-F238E27FC236}">
                <a16:creationId xmlns:a16="http://schemas.microsoft.com/office/drawing/2014/main" id="{C909D827-2334-A9A9-FCE2-523DDA2CBC27}"/>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19136637-FB22-2FC7-09BD-B639BBA2BA02}"/>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1E3A9D07-94E5-61C7-9C32-185A8853D31A}"/>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445971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039C-7976-3D2B-04C8-8DD8EB549A5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C58AFD1-8F78-EB56-D6FC-A98B8E1AAC44}"/>
              </a:ext>
            </a:extLst>
          </p:cNvPr>
          <p:cNvSpPr>
            <a:spLocks noGrp="1"/>
          </p:cNvSpPr>
          <p:nvPr>
            <p:ph idx="1"/>
          </p:nvPr>
        </p:nvSpPr>
        <p:spPr>
          <a:xfrm>
            <a:off x="457200" y="1371600"/>
            <a:ext cx="8229600" cy="4525963"/>
          </a:xfrm>
        </p:spPr>
        <p:txBody>
          <a:bodyPr>
            <a:normAutofit/>
          </a:bodyPr>
          <a:lstStyle/>
          <a:p>
            <a:r>
              <a:rPr lang="en-US" sz="2200" dirty="0">
                <a:highlight>
                  <a:srgbClr val="F7F7F8"/>
                </a:highlight>
                <a:latin typeface="Arial" panose="020B0604020202020204" pitchFamily="34" charset="0"/>
                <a:ea typeface="Roboto"/>
                <a:cs typeface="Arial" panose="020B0604020202020204" pitchFamily="34" charset="0"/>
                <a:sym typeface="Roboto"/>
              </a:rPr>
              <a:t>Proposed System:</a:t>
            </a:r>
          </a:p>
          <a:p>
            <a:pPr marL="0" indent="0" algn="just">
              <a:buNone/>
            </a:pPr>
            <a:r>
              <a:rPr lang="en-US" sz="2200" dirty="0">
                <a:highlight>
                  <a:srgbClr val="F7F7F8"/>
                </a:highlight>
                <a:latin typeface="Arial" panose="020B0604020202020204" pitchFamily="34" charset="0"/>
                <a:ea typeface="Roboto"/>
                <a:cs typeface="Arial" panose="020B0604020202020204" pitchFamily="34" charset="0"/>
                <a:sym typeface="Roboto"/>
              </a:rPr>
              <a:t>In the proposed system, advanced machine learning techniques are employed for DDoS attack detection and prevention. These techniques, such as anomaly detection and deep learning, can effectively identify subtle patterns indicative of attacks. By continuously learning from network traffic, the system can dynamically adjust its detection mechanisms, improving accuracy and reducing response time.</a:t>
            </a:r>
            <a:endParaRPr lang="en-US" sz="2200" dirty="0">
              <a:latin typeface="Arial" panose="020B0604020202020204" pitchFamily="34" charset="0"/>
              <a:cs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88BF7FF0-A87C-03C6-DB92-0141712A2C7A}"/>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3EABC2A7-FBF5-60D4-6265-F31F297DD44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B1960D4-6928-46C9-4D59-2FDABB0556D4}"/>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3126902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F63F-3643-8A9A-7423-3A4188D67DA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B0384B1-81A0-8B75-2129-8A0AD37D6364}"/>
              </a:ext>
            </a:extLst>
          </p:cNvPr>
          <p:cNvSpPr>
            <a:spLocks noGrp="1"/>
          </p:cNvSpPr>
          <p:nvPr>
            <p:ph idx="1"/>
          </p:nvPr>
        </p:nvSpPr>
        <p:spPr>
          <a:xfrm>
            <a:off x="457200" y="1302026"/>
            <a:ext cx="8229600" cy="4525963"/>
          </a:xfrm>
        </p:spPr>
        <p:txBody>
          <a:bodyPr>
            <a:noAutofit/>
          </a:bodyPr>
          <a:lstStyle/>
          <a:p>
            <a:pPr marL="0" indent="0" algn="just">
              <a:buNone/>
            </a:pPr>
            <a:r>
              <a:rPr lang="en-US" sz="1800" b="1" dirty="0">
                <a:latin typeface="Arial" panose="020B0604020202020204" pitchFamily="34" charset="0"/>
                <a:cs typeface="Arial" panose="020B0604020202020204" pitchFamily="34" charset="0"/>
              </a:rPr>
              <a:t>ALGORITHM</a:t>
            </a:r>
            <a:r>
              <a:rPr lang="en-US" sz="1800" dirty="0">
                <a:latin typeface="Arial" panose="020B0604020202020204" pitchFamily="34" charset="0"/>
                <a:cs typeface="Arial" panose="020B0604020202020204" pitchFamily="34" charset="0"/>
              </a:rPr>
              <a:t>:</a:t>
            </a:r>
          </a:p>
          <a:p>
            <a:pPr marL="0" indent="0" algn="just">
              <a:buNone/>
            </a:pPr>
            <a:r>
              <a:rPr lang="en-US" sz="1800" b="1" i="1" dirty="0">
                <a:latin typeface="Arial" panose="020B0604020202020204" pitchFamily="34" charset="0"/>
                <a:cs typeface="Arial" panose="020B0604020202020204" pitchFamily="34" charset="0"/>
              </a:rPr>
              <a:t>Random forest</a:t>
            </a:r>
            <a:r>
              <a:rPr lang="en-US" sz="1800" dirty="0">
                <a:latin typeface="Arial" panose="020B0604020202020204" pitchFamily="34" charset="0"/>
                <a:cs typeface="Arial" panose="020B0604020202020204" pitchFamily="34" charset="0"/>
              </a:rPr>
              <a:t>: Random Forest is an ensemble learning method employing decision trees to predict outcomes. It operates by constructing multiple trees during training, using a subset of data and features randomly sampled. Each tree in the forest makes its prediction, and the final result aggregates these predictions, often via averaging for regression or voting for classification. This technique diminishes overfitting by combining various weak learners to form a robust model, effective for handling large datasets and maintaining accuracy. Its ability to handle missing values, maintain interpretability, and provide feature importance makes Random Forest a popular choice across diverse fields like finance, healthcare, and more.</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C73E02C-979F-81CF-DF23-CBEB3C0DD37E}"/>
              </a:ext>
            </a:extLst>
          </p:cNvPr>
          <p:cNvSpPr>
            <a:spLocks noGrp="1"/>
          </p:cNvSpPr>
          <p:nvPr>
            <p:ph type="dt" sz="half" idx="10"/>
          </p:nvPr>
        </p:nvSpPr>
        <p:spPr/>
        <p:txBody>
          <a:bodyPr/>
          <a:lstStyle/>
          <a:p>
            <a:fld id="{DD1A6F9D-DD77-42A7-A6AB-57439E778FC8}" type="datetime3">
              <a:rPr lang="en-US" smtClean="0"/>
              <a:pPr/>
              <a:t>14 April 2024</a:t>
            </a:fld>
            <a:endParaRPr lang="en-US" dirty="0"/>
          </a:p>
        </p:txBody>
      </p:sp>
      <p:sp>
        <p:nvSpPr>
          <p:cNvPr id="5" name="Footer Placeholder 4">
            <a:extLst>
              <a:ext uri="{FF2B5EF4-FFF2-40B4-BE49-F238E27FC236}">
                <a16:creationId xmlns:a16="http://schemas.microsoft.com/office/drawing/2014/main" id="{61862D4B-D778-DC1D-0101-55C40A6C782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8B021AAB-524A-B55B-088D-1A32F724D508}"/>
              </a:ext>
            </a:extLst>
          </p:cNvPr>
          <p:cNvSpPr>
            <a:spLocks noGrp="1"/>
          </p:cNvSpPr>
          <p:nvPr>
            <p:ph type="sldNum" sz="quarter" idx="12"/>
          </p:nvPr>
        </p:nvSpPr>
        <p:spPr/>
        <p:txBody>
          <a:bodyPr/>
          <a:lstStyle/>
          <a:p>
            <a:fld id="{7B28076C-CE04-4A00-BFAA-A90EA8355859}" type="slidenum">
              <a:rPr lang="en-US" smtClean="0"/>
              <a:pPr/>
              <a:t>22</a:t>
            </a:fld>
            <a:endParaRPr lang="en-US"/>
          </a:p>
        </p:txBody>
      </p:sp>
      <p:sp>
        <p:nvSpPr>
          <p:cNvPr id="8" name="TextBox 7">
            <a:extLst>
              <a:ext uri="{FF2B5EF4-FFF2-40B4-BE49-F238E27FC236}">
                <a16:creationId xmlns:a16="http://schemas.microsoft.com/office/drawing/2014/main" id="{45428C2A-80CB-91C5-691B-E3453DDE5D42}"/>
              </a:ext>
            </a:extLst>
          </p:cNvPr>
          <p:cNvSpPr txBox="1"/>
          <p:nvPr/>
        </p:nvSpPr>
        <p:spPr>
          <a:xfrm>
            <a:off x="457200" y="4453513"/>
            <a:ext cx="8546120" cy="1754326"/>
          </a:xfrm>
          <a:prstGeom prst="rect">
            <a:avLst/>
          </a:prstGeom>
          <a:noFill/>
        </p:spPr>
        <p:txBody>
          <a:bodyPr wrap="square">
            <a:spAutoFit/>
          </a:bodyPr>
          <a:lstStyle/>
          <a:p>
            <a:pPr marL="90170" marR="116840" indent="-90170" algn="just">
              <a:spcBef>
                <a:spcPts val="680"/>
              </a:spcBef>
              <a:spcAft>
                <a:spcPts val="0"/>
              </a:spcAft>
              <a:tabLst>
                <a:tab pos="1408430" algn="l"/>
              </a:tabLs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Logistic</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regression</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Logistic regression is a statistical technique commonly employed in binary classification tasks, which are prevalent in scenarios where the outcome variable has two possible categories, such as 0 and 1. In the context of your project focusing on the detection and prevention of Distributed Denial of Service (DDoS) attacks using machine learning methods, logistic regression serves several crucial roles. Firstly, it functions as a binary classifier,</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110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D5E1-AE79-728C-816A-72822D7B92AC}"/>
              </a:ext>
            </a:extLst>
          </p:cNvPr>
          <p:cNvSpPr>
            <a:spLocks noGrp="1"/>
          </p:cNvSpPr>
          <p:nvPr>
            <p:ph type="title"/>
          </p:nvPr>
        </p:nvSpPr>
        <p:spPr/>
        <p:txBody>
          <a:bodyPr/>
          <a:lstStyle/>
          <a:p>
            <a:r>
              <a:rPr lang="en-IN" dirty="0"/>
              <a:t>METHODOLOGY</a:t>
            </a:r>
          </a:p>
        </p:txBody>
      </p:sp>
      <p:sp>
        <p:nvSpPr>
          <p:cNvPr id="4" name="Date Placeholder 3">
            <a:extLst>
              <a:ext uri="{FF2B5EF4-FFF2-40B4-BE49-F238E27FC236}">
                <a16:creationId xmlns:a16="http://schemas.microsoft.com/office/drawing/2014/main" id="{7E076A12-7629-20BA-9E99-885FD3D41F8F}"/>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9155189E-724E-049F-D8D4-CFA72D064FA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14126DE3-F40C-908B-49C6-59A7EAC19EB4}"/>
              </a:ext>
            </a:extLst>
          </p:cNvPr>
          <p:cNvSpPr>
            <a:spLocks noGrp="1"/>
          </p:cNvSpPr>
          <p:nvPr>
            <p:ph type="sldNum" sz="quarter" idx="12"/>
          </p:nvPr>
        </p:nvSpPr>
        <p:spPr/>
        <p:txBody>
          <a:bodyPr/>
          <a:lstStyle/>
          <a:p>
            <a:fld id="{7B28076C-CE04-4A00-BFAA-A90EA8355859}" type="slidenum">
              <a:rPr lang="en-US" smtClean="0"/>
              <a:pPr/>
              <a:t>23</a:t>
            </a:fld>
            <a:endParaRPr lang="en-US" dirty="0"/>
          </a:p>
        </p:txBody>
      </p:sp>
      <p:sp>
        <p:nvSpPr>
          <p:cNvPr id="8" name="TextBox 7">
            <a:extLst>
              <a:ext uri="{FF2B5EF4-FFF2-40B4-BE49-F238E27FC236}">
                <a16:creationId xmlns:a16="http://schemas.microsoft.com/office/drawing/2014/main" id="{6988BD61-8EF9-C147-3368-27AD8C97D1DA}"/>
              </a:ext>
            </a:extLst>
          </p:cNvPr>
          <p:cNvSpPr txBox="1"/>
          <p:nvPr/>
        </p:nvSpPr>
        <p:spPr>
          <a:xfrm>
            <a:off x="457200" y="1280925"/>
            <a:ext cx="8229600" cy="1200329"/>
          </a:xfrm>
          <a:prstGeom prst="rect">
            <a:avLst/>
          </a:prstGeom>
          <a:noFill/>
        </p:spPr>
        <p:txBody>
          <a:bodyPr wrap="square">
            <a:spAutoFit/>
          </a:bodyPr>
          <a:lstStyle/>
          <a:p>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distinguishing between normal network traffic and instances indicative of a DDoS attack. By training the logistic regression model on labeled datasets, it learns to predict whether incoming network traffic is benign or malicious, enabling rapid identification and response to potential threats.</a:t>
            </a:r>
            <a:endParaRPr lang="en-IN" dirty="0"/>
          </a:p>
        </p:txBody>
      </p:sp>
      <p:sp>
        <p:nvSpPr>
          <p:cNvPr id="10" name="TextBox 9">
            <a:extLst>
              <a:ext uri="{FF2B5EF4-FFF2-40B4-BE49-F238E27FC236}">
                <a16:creationId xmlns:a16="http://schemas.microsoft.com/office/drawing/2014/main" id="{F3178333-7C1D-78E3-E203-103E79FB9377}"/>
              </a:ext>
            </a:extLst>
          </p:cNvPr>
          <p:cNvSpPr txBox="1"/>
          <p:nvPr/>
        </p:nvSpPr>
        <p:spPr>
          <a:xfrm>
            <a:off x="457200" y="2481254"/>
            <a:ext cx="8387860" cy="3970318"/>
          </a:xfrm>
          <a:prstGeom prst="rect">
            <a:avLst/>
          </a:prstGeom>
          <a:noFill/>
        </p:spPr>
        <p:txBody>
          <a:bodyPr wrap="square">
            <a:spAutoFit/>
          </a:bodyPr>
          <a:lstStyle/>
          <a:p>
            <a:pPr marL="90170" marR="116840" indent="-90170" algn="just">
              <a:spcBef>
                <a:spcPts val="680"/>
              </a:spcBef>
              <a:spcAft>
                <a:spcPts val="0"/>
              </a:spcAft>
              <a:tabLst>
                <a:tab pos="1408430" algn="l"/>
              </a:tabLst>
            </a:pPr>
            <a:r>
              <a:rPr lang="en-IN" sz="18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K-Nearest </a:t>
            </a:r>
            <a:r>
              <a:rPr lang="en-IN" sz="1800" b="1"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Neighbors</a:t>
            </a:r>
            <a:r>
              <a:rPr lang="en-IN" sz="18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(KNN</a:t>
            </a:r>
            <a:r>
              <a:rPr lang="en-IN" sz="18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K-Nearest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Neighbors</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(KNN) is a machine learning algorithm used for classification and regression tasks. It works by identifying the k nearest data points to a new observation in the training dataset and assigning a label based on the majority class among these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neighbors</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In your project on detecting and preventing Distributed Denial of Service (DDoS) attacks using machine learning, KNN can be used to classify network traffic as normal or part of a DDoS attack. It identifies patterns in network data and predicts whether new instances belong to a particular class based on similarities with existing data points. Additionally, KNN can help detect anomalies in network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behavior</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flagging instances that deviate significantly from the norm as potential threats. Despite its simplicity, KNN requires careful consideration of parameters such as the number of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neighbors</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 and the choice of distance metric. However, it offers a straightforward approach to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analyzing</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network data and identifying potential security threats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38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15B3-C900-DF44-2F44-6098BECDEB2F}"/>
              </a:ext>
            </a:extLst>
          </p:cNvPr>
          <p:cNvSpPr>
            <a:spLocks noGrp="1"/>
          </p:cNvSpPr>
          <p:nvPr>
            <p:ph type="title"/>
          </p:nvPr>
        </p:nvSpPr>
        <p:spPr/>
        <p:txBody>
          <a:bodyPr/>
          <a:lstStyle/>
          <a:p>
            <a:r>
              <a:rPr lang="en-IN" dirty="0"/>
              <a:t>METHODOLOGY</a:t>
            </a:r>
          </a:p>
        </p:txBody>
      </p:sp>
      <p:sp>
        <p:nvSpPr>
          <p:cNvPr id="4" name="Date Placeholder 3">
            <a:extLst>
              <a:ext uri="{FF2B5EF4-FFF2-40B4-BE49-F238E27FC236}">
                <a16:creationId xmlns:a16="http://schemas.microsoft.com/office/drawing/2014/main" id="{F2645977-22AF-96C2-07AE-CE11AA89421C}"/>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1B890B33-10F6-C4BD-B615-E4F99676A571}"/>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AAC7DAC7-D23A-307D-33B0-2E717D048EF8}"/>
              </a:ext>
            </a:extLst>
          </p:cNvPr>
          <p:cNvSpPr>
            <a:spLocks noGrp="1"/>
          </p:cNvSpPr>
          <p:nvPr>
            <p:ph type="sldNum" sz="quarter" idx="12"/>
          </p:nvPr>
        </p:nvSpPr>
        <p:spPr/>
        <p:txBody>
          <a:bodyPr/>
          <a:lstStyle/>
          <a:p>
            <a:fld id="{7B28076C-CE04-4A00-BFAA-A90EA8355859}" type="slidenum">
              <a:rPr lang="en-US" smtClean="0"/>
              <a:pPr/>
              <a:t>24</a:t>
            </a:fld>
            <a:endParaRPr lang="en-US"/>
          </a:p>
        </p:txBody>
      </p:sp>
      <p:sp>
        <p:nvSpPr>
          <p:cNvPr id="8" name="TextBox 7">
            <a:extLst>
              <a:ext uri="{FF2B5EF4-FFF2-40B4-BE49-F238E27FC236}">
                <a16:creationId xmlns:a16="http://schemas.microsoft.com/office/drawing/2014/main" id="{DBA82347-772E-0BD1-CD9A-65E7A101EF7C}"/>
              </a:ext>
            </a:extLst>
          </p:cNvPr>
          <p:cNvSpPr txBox="1"/>
          <p:nvPr/>
        </p:nvSpPr>
        <p:spPr>
          <a:xfrm>
            <a:off x="457200" y="1535239"/>
            <a:ext cx="8229600" cy="2585323"/>
          </a:xfrm>
          <a:prstGeom prst="rect">
            <a:avLst/>
          </a:prstGeom>
          <a:noFill/>
        </p:spPr>
        <p:txBody>
          <a:bodyPr wrap="square">
            <a:spAutoFit/>
          </a:bodyPr>
          <a:lstStyle/>
          <a:p>
            <a:pPr algn="just"/>
            <a:r>
              <a:rPr lang="en-US" sz="1800" b="1" i="1" dirty="0">
                <a:effectLst/>
                <a:latin typeface="Arial" panose="020B0604020202020204" pitchFamily="34" charset="0"/>
                <a:ea typeface="Times New Roman" panose="02020603050405020304" pitchFamily="18" charset="0"/>
                <a:cs typeface="Arial" panose="020B0604020202020204" pitchFamily="34" charset="0"/>
              </a:rPr>
              <a:t>Support Vector classifier (SVC):</a:t>
            </a:r>
            <a:r>
              <a:rPr lang="en-US" sz="1800" dirty="0">
                <a:effectLst/>
                <a:latin typeface="Arial" panose="020B0604020202020204" pitchFamily="34" charset="0"/>
                <a:ea typeface="Times New Roman" panose="02020603050405020304" pitchFamily="18" charset="0"/>
                <a:cs typeface="Arial" panose="020B0604020202020204" pitchFamily="34" charset="0"/>
              </a:rPr>
              <a:t>Support vector machine is a supervised machine learning algorithm used for classification tasks. It works by finding the    hyperplane that best separates different classes in the feature space, aiming to maximize the margin between classes. on detecting and preventing Distributed Denial of Service (DDoS) attacks using machine learning, SVM can classify network traffic as normal or part of a DDoS attack. By identifying the optimal hyperplane based on extracted features, SVM distinguishes between different types of network activity. Additionally, SVM can detect anomalies in network behavior, flagging instances that fall outside the margin as potential threats.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38041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AF2D-7D1C-6704-834E-FAE784AFA3B6}"/>
              </a:ext>
            </a:extLst>
          </p:cNvPr>
          <p:cNvSpPr>
            <a:spLocks noGrp="1"/>
          </p:cNvSpPr>
          <p:nvPr>
            <p:ph type="title"/>
          </p:nvPr>
        </p:nvSpPr>
        <p:spPr>
          <a:xfrm>
            <a:off x="536713" y="228600"/>
            <a:ext cx="8150087" cy="944217"/>
          </a:xfrm>
        </p:spPr>
        <p:txBody>
          <a:bodyPr>
            <a:normAutofit fontScale="90000"/>
          </a:bodyPr>
          <a:lstStyle/>
          <a:p>
            <a:r>
              <a:rPr lang="en" sz="4400" dirty="0">
                <a:latin typeface="Arial" panose="020B0604020202020204" pitchFamily="34" charset="0"/>
                <a:cs typeface="Arial" panose="020B0604020202020204" pitchFamily="34" charset="0"/>
              </a:rPr>
              <a:t>Description of Software for Implementation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55E399A-2B57-D6C2-523B-2473E7D3450F}"/>
              </a:ext>
            </a:extLst>
          </p:cNvPr>
          <p:cNvSpPr>
            <a:spLocks noGrp="1"/>
          </p:cNvSpPr>
          <p:nvPr>
            <p:ph idx="1"/>
          </p:nvPr>
        </p:nvSpPr>
        <p:spPr/>
        <p:txBody>
          <a:bodyPr>
            <a:normAutofit/>
          </a:bodyPr>
          <a:lstStyle/>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Hardware specifications:</a:t>
            </a:r>
          </a:p>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	Microsoft Server enabled computers, preferably workstations</a:t>
            </a:r>
          </a:p>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	Higher RAM, of about 4GB or above</a:t>
            </a:r>
          </a:p>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	Processor of frequency 1.5GHz or above</a:t>
            </a:r>
          </a:p>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Software specifications:</a:t>
            </a:r>
          </a:p>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	Python 3.6 and higher</a:t>
            </a:r>
          </a:p>
          <a:p>
            <a:pPr marL="457200" lvl="0" indent="0" algn="l" rtl="0">
              <a:lnSpc>
                <a:spcPct val="115000"/>
              </a:lnSpc>
              <a:spcBef>
                <a:spcPts val="1000"/>
              </a:spcBef>
              <a:spcAft>
                <a:spcPts val="0"/>
              </a:spcAft>
              <a:buClr>
                <a:schemeClr val="dk1"/>
              </a:buClr>
              <a:buSzPts val="1100"/>
              <a:buFont typeface="Arial"/>
              <a:buNone/>
            </a:pPr>
            <a:r>
              <a:rPr lang="en-US" sz="2200" dirty="0">
                <a:solidFill>
                  <a:schemeClr val="dk1"/>
                </a:solidFill>
                <a:latin typeface="Arial" panose="020B0604020202020204" pitchFamily="34" charset="0"/>
                <a:ea typeface="Times New Roman"/>
                <a:cs typeface="Arial" panose="020B0604020202020204" pitchFamily="34" charset="0"/>
                <a:sym typeface="Times New Roman"/>
              </a:rPr>
              <a:t>•	Visual studio code</a:t>
            </a:r>
          </a:p>
          <a:p>
            <a:endParaRPr lang="en-IN" dirty="0"/>
          </a:p>
        </p:txBody>
      </p:sp>
      <p:sp>
        <p:nvSpPr>
          <p:cNvPr id="4" name="Date Placeholder 3">
            <a:extLst>
              <a:ext uri="{FF2B5EF4-FFF2-40B4-BE49-F238E27FC236}">
                <a16:creationId xmlns:a16="http://schemas.microsoft.com/office/drawing/2014/main" id="{27C3A8D9-BE2F-654D-DCDD-158D0EE74F55}"/>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92E625A8-3285-0324-179F-FE20FDD4AA9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510441E4-0845-248D-87C4-013C2226FC1A}"/>
              </a:ext>
            </a:extLst>
          </p:cNvPr>
          <p:cNvSpPr>
            <a:spLocks noGrp="1"/>
          </p:cNvSpPr>
          <p:nvPr>
            <p:ph type="sldNum" sz="quarter" idx="12"/>
          </p:nvPr>
        </p:nvSpPr>
        <p:spPr/>
        <p:txBody>
          <a:bodyPr/>
          <a:lstStyle/>
          <a:p>
            <a:fld id="{7B28076C-CE04-4A00-BFAA-A90EA8355859}" type="slidenum">
              <a:rPr lang="en-US" smtClean="0"/>
              <a:pPr/>
              <a:t>25</a:t>
            </a:fld>
            <a:endParaRPr lang="en-US"/>
          </a:p>
        </p:txBody>
      </p:sp>
    </p:spTree>
    <p:extLst>
      <p:ext uri="{BB962C8B-B14F-4D97-AF65-F5344CB8AC3E}">
        <p14:creationId xmlns:p14="http://schemas.microsoft.com/office/powerpoint/2010/main" val="336327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18C3-D824-8113-D9C6-ED9426806150}"/>
              </a:ext>
            </a:extLst>
          </p:cNvPr>
          <p:cNvSpPr>
            <a:spLocks noGrp="1"/>
          </p:cNvSpPr>
          <p:nvPr>
            <p:ph type="title"/>
          </p:nvPr>
        </p:nvSpPr>
        <p:spPr/>
        <p:txBody>
          <a:bodyPr>
            <a:normAutofit/>
          </a:bodyPr>
          <a:lstStyle/>
          <a:p>
            <a:r>
              <a:rPr lang="en-IN" sz="4400" cap="small" dirty="0">
                <a:latin typeface="Arial" panose="020B0604020202020204" pitchFamily="34" charset="0"/>
                <a:ea typeface="Times New Roman"/>
                <a:cs typeface="Arial" panose="020B0604020202020204" pitchFamily="34" charset="0"/>
                <a:sym typeface="Times New Roman"/>
              </a:rPr>
              <a:t>RESULTS AND DISCUSSIONS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D1C004A-035F-30D7-05E2-5BCBD127388C}"/>
              </a:ext>
            </a:extLst>
          </p:cNvPr>
          <p:cNvSpPr>
            <a:spLocks noGrp="1"/>
          </p:cNvSpPr>
          <p:nvPr>
            <p:ph idx="1"/>
          </p:nvPr>
        </p:nvSpPr>
        <p:spPr>
          <a:xfrm>
            <a:off x="168965" y="1272208"/>
            <a:ext cx="8676095" cy="5357192"/>
          </a:xfrm>
        </p:spPr>
        <p:txBody>
          <a:bodyPr>
            <a:normAutofit fontScale="55000" lnSpcReduction="20000"/>
          </a:bodyPr>
          <a:lstStyle/>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study results indicate that effective detection and prevention mechanisms are crucial in curbing the distribution of harmful content.</a:t>
            </a:r>
          </a:p>
          <a:p>
            <a:pPr marL="139700" lvl="0" indent="0" algn="just" rtl="0">
              <a:lnSpc>
                <a:spcPct val="120000"/>
              </a:lnSpc>
              <a:spcBef>
                <a:spcPts val="0"/>
              </a:spcBef>
              <a:spcAft>
                <a:spcPts val="0"/>
              </a:spcAft>
              <a:buClr>
                <a:schemeClr val="dk2"/>
              </a:buClr>
              <a:buSzPts val="1400"/>
              <a:buNone/>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Various techniques, including machine learning algorithms and natural language processing, have been employed to detect and filter out such content.</a:t>
            </a:r>
          </a:p>
          <a:p>
            <a:pPr marL="139700" lvl="0" indent="0" algn="just" rtl="0">
              <a:lnSpc>
                <a:spcPct val="120000"/>
              </a:lnSpc>
              <a:spcBef>
                <a:spcPts val="0"/>
              </a:spcBef>
              <a:spcAft>
                <a:spcPts val="0"/>
              </a:spcAft>
              <a:buClr>
                <a:schemeClr val="dk2"/>
              </a:buClr>
              <a:buSzPts val="1400"/>
              <a:buNone/>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discussion highlights the importance of continuous monitoring and improvement of these algorithms to adapt to evolving distribution patterns.</a:t>
            </a:r>
          </a:p>
          <a:p>
            <a:pPr marL="139700" lvl="0" indent="0" algn="just" rtl="0">
              <a:lnSpc>
                <a:spcPct val="120000"/>
              </a:lnSpc>
              <a:spcBef>
                <a:spcPts val="0"/>
              </a:spcBef>
              <a:spcAft>
                <a:spcPts val="0"/>
              </a:spcAft>
              <a:buClr>
                <a:schemeClr val="dk2"/>
              </a:buClr>
              <a:buSzPts val="1400"/>
              <a:buNone/>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study emphasizes the need for effective reporting and flagging mechanisms to enable quick response and enforcement.</a:t>
            </a:r>
          </a:p>
          <a:p>
            <a:pPr marL="457200" lvl="0" indent="-317500" algn="just" rtl="0">
              <a:lnSpc>
                <a:spcPct val="12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Overall, this research underscores the significance of comprehensive strategies that encompass both technological advancements and collaborative efforts to address distribution challenges and ensure a safer digital environment.</a:t>
            </a:r>
          </a:p>
          <a:p>
            <a:endParaRPr lang="en-IN" dirty="0"/>
          </a:p>
        </p:txBody>
      </p:sp>
      <p:sp>
        <p:nvSpPr>
          <p:cNvPr id="4" name="Date Placeholder 3">
            <a:extLst>
              <a:ext uri="{FF2B5EF4-FFF2-40B4-BE49-F238E27FC236}">
                <a16:creationId xmlns:a16="http://schemas.microsoft.com/office/drawing/2014/main" id="{1E954540-BB11-38C0-FB29-FCFD904681A5}"/>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6BA9541D-EE79-086C-0FAE-87704DC19023}"/>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DBA24922-0744-FFD7-84F5-6F0A06934B2D}"/>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127663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5B1F-519D-85C0-F423-2477FFE5DF52}"/>
              </a:ext>
            </a:extLst>
          </p:cNvPr>
          <p:cNvSpPr>
            <a:spLocks noGrp="1"/>
          </p:cNvSpPr>
          <p:nvPr>
            <p:ph type="title"/>
          </p:nvPr>
        </p:nvSpPr>
        <p:spPr/>
        <p:txBody>
          <a:bodyPr/>
          <a:lstStyle/>
          <a:p>
            <a:r>
              <a:rPr lang="en-IN" dirty="0"/>
              <a:t>Result Screenshots</a:t>
            </a:r>
          </a:p>
        </p:txBody>
      </p:sp>
      <p:sp>
        <p:nvSpPr>
          <p:cNvPr id="3" name="Content Placeholder 2">
            <a:extLst>
              <a:ext uri="{FF2B5EF4-FFF2-40B4-BE49-F238E27FC236}">
                <a16:creationId xmlns:a16="http://schemas.microsoft.com/office/drawing/2014/main" id="{F62BAEC5-72F2-9316-643E-F7FE755AD2BE}"/>
              </a:ext>
            </a:extLst>
          </p:cNvPr>
          <p:cNvSpPr>
            <a:spLocks noGrp="1"/>
          </p:cNvSpPr>
          <p:nvPr>
            <p:ph idx="1"/>
          </p:nvPr>
        </p:nvSpPr>
        <p:spPr/>
        <p:txBody>
          <a:bodyPr/>
          <a:lstStyle/>
          <a:p>
            <a:r>
              <a:rPr lang="en-IN" dirty="0"/>
              <a:t>User interfaces:</a:t>
            </a:r>
          </a:p>
          <a:p>
            <a:pPr marL="0" indent="0">
              <a:buNone/>
            </a:pPr>
            <a:endParaRPr lang="en-IN" dirty="0"/>
          </a:p>
        </p:txBody>
      </p:sp>
      <p:sp>
        <p:nvSpPr>
          <p:cNvPr id="4" name="Date Placeholder 3">
            <a:extLst>
              <a:ext uri="{FF2B5EF4-FFF2-40B4-BE49-F238E27FC236}">
                <a16:creationId xmlns:a16="http://schemas.microsoft.com/office/drawing/2014/main" id="{8C28F8EA-7A43-09B9-14A1-D32B75EC9D34}"/>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95D495B8-3768-C2D1-9124-DA8034D84E92}"/>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0B02341-5B95-910D-847B-8475C396DD08}"/>
              </a:ext>
            </a:extLst>
          </p:cNvPr>
          <p:cNvSpPr>
            <a:spLocks noGrp="1"/>
          </p:cNvSpPr>
          <p:nvPr>
            <p:ph type="sldNum" sz="quarter" idx="12"/>
          </p:nvPr>
        </p:nvSpPr>
        <p:spPr/>
        <p:txBody>
          <a:bodyPr/>
          <a:lstStyle/>
          <a:p>
            <a:fld id="{7B28076C-CE04-4A00-BFAA-A90EA8355859}" type="slidenum">
              <a:rPr lang="en-US" smtClean="0"/>
              <a:pPr/>
              <a:t>27</a:t>
            </a:fld>
            <a:endParaRPr lang="en-US"/>
          </a:p>
        </p:txBody>
      </p:sp>
      <p:pic>
        <p:nvPicPr>
          <p:cNvPr id="8" name="Picture 7">
            <a:extLst>
              <a:ext uri="{FF2B5EF4-FFF2-40B4-BE49-F238E27FC236}">
                <a16:creationId xmlns:a16="http://schemas.microsoft.com/office/drawing/2014/main" id="{C9CF915F-BA6C-89FC-B774-AF7A1269AC4F}"/>
              </a:ext>
            </a:extLst>
          </p:cNvPr>
          <p:cNvPicPr>
            <a:picLocks noChangeAspect="1"/>
          </p:cNvPicPr>
          <p:nvPr/>
        </p:nvPicPr>
        <p:blipFill rotWithShape="1">
          <a:blip r:embed="rId2"/>
          <a:srcRect l="11739" t="20627" r="31847" b="22561"/>
          <a:stretch/>
        </p:blipFill>
        <p:spPr>
          <a:xfrm>
            <a:off x="861391" y="2156791"/>
            <a:ext cx="6667331" cy="3776870"/>
          </a:xfrm>
          <a:prstGeom prst="rect">
            <a:avLst/>
          </a:prstGeom>
        </p:spPr>
      </p:pic>
    </p:spTree>
    <p:extLst>
      <p:ext uri="{BB962C8B-B14F-4D97-AF65-F5344CB8AC3E}">
        <p14:creationId xmlns:p14="http://schemas.microsoft.com/office/powerpoint/2010/main" val="235668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4E35-5E4D-8917-DAC5-31FE6BA615B8}"/>
              </a:ext>
            </a:extLst>
          </p:cNvPr>
          <p:cNvSpPr>
            <a:spLocks noGrp="1"/>
          </p:cNvSpPr>
          <p:nvPr>
            <p:ph type="title"/>
          </p:nvPr>
        </p:nvSpPr>
        <p:spPr/>
        <p:txBody>
          <a:bodyPr/>
          <a:lstStyle/>
          <a:p>
            <a:r>
              <a:rPr lang="en-IN" dirty="0"/>
              <a:t>Final outcomes</a:t>
            </a:r>
          </a:p>
        </p:txBody>
      </p:sp>
      <p:sp>
        <p:nvSpPr>
          <p:cNvPr id="3" name="Content Placeholder 2">
            <a:extLst>
              <a:ext uri="{FF2B5EF4-FFF2-40B4-BE49-F238E27FC236}">
                <a16:creationId xmlns:a16="http://schemas.microsoft.com/office/drawing/2014/main" id="{B37C54CE-64C3-9E88-9F2A-B7933838C055}"/>
              </a:ext>
            </a:extLst>
          </p:cNvPr>
          <p:cNvSpPr>
            <a:spLocks noGrp="1"/>
          </p:cNvSpPr>
          <p:nvPr>
            <p:ph idx="1"/>
          </p:nvPr>
        </p:nvSpPr>
        <p:spPr>
          <a:xfrm>
            <a:off x="457200" y="1441174"/>
            <a:ext cx="8229600" cy="4525963"/>
          </a:xfrm>
        </p:spPr>
        <p:txBody>
          <a:bodyPr/>
          <a:lstStyle/>
          <a:p>
            <a:r>
              <a:rPr lang="en-IN" dirty="0"/>
              <a:t>Normal traffic:</a:t>
            </a:r>
          </a:p>
          <a:p>
            <a:pPr marL="0" indent="0">
              <a:buNone/>
            </a:pPr>
            <a:endParaRPr lang="en-IN" dirty="0"/>
          </a:p>
        </p:txBody>
      </p:sp>
      <p:sp>
        <p:nvSpPr>
          <p:cNvPr id="4" name="Date Placeholder 3">
            <a:extLst>
              <a:ext uri="{FF2B5EF4-FFF2-40B4-BE49-F238E27FC236}">
                <a16:creationId xmlns:a16="http://schemas.microsoft.com/office/drawing/2014/main" id="{2C0A220D-7900-F6B7-BE83-0F30B43E8F0A}"/>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1495DAC0-5758-5B89-52C1-AF99483DA9A3}"/>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7077F454-A5DF-12B5-29A3-1D46492F22CB}"/>
              </a:ext>
            </a:extLst>
          </p:cNvPr>
          <p:cNvSpPr>
            <a:spLocks noGrp="1"/>
          </p:cNvSpPr>
          <p:nvPr>
            <p:ph type="sldNum" sz="quarter" idx="12"/>
          </p:nvPr>
        </p:nvSpPr>
        <p:spPr/>
        <p:txBody>
          <a:bodyPr/>
          <a:lstStyle/>
          <a:p>
            <a:fld id="{7B28076C-CE04-4A00-BFAA-A90EA8355859}" type="slidenum">
              <a:rPr lang="en-US" smtClean="0"/>
              <a:pPr/>
              <a:t>28</a:t>
            </a:fld>
            <a:endParaRPr lang="en-US"/>
          </a:p>
        </p:txBody>
      </p:sp>
      <p:pic>
        <p:nvPicPr>
          <p:cNvPr id="8" name="Picture 7">
            <a:extLst>
              <a:ext uri="{FF2B5EF4-FFF2-40B4-BE49-F238E27FC236}">
                <a16:creationId xmlns:a16="http://schemas.microsoft.com/office/drawing/2014/main" id="{EFA5B8DC-32A3-B468-87AA-726C45475F89}"/>
              </a:ext>
            </a:extLst>
          </p:cNvPr>
          <p:cNvPicPr>
            <a:picLocks noChangeAspect="1"/>
          </p:cNvPicPr>
          <p:nvPr/>
        </p:nvPicPr>
        <p:blipFill>
          <a:blip r:embed="rId2"/>
          <a:stretch>
            <a:fillRect/>
          </a:stretch>
        </p:blipFill>
        <p:spPr>
          <a:xfrm>
            <a:off x="964096" y="2056295"/>
            <a:ext cx="6390861" cy="3594859"/>
          </a:xfrm>
          <a:prstGeom prst="rect">
            <a:avLst/>
          </a:prstGeom>
        </p:spPr>
      </p:pic>
    </p:spTree>
    <p:extLst>
      <p:ext uri="{BB962C8B-B14F-4D97-AF65-F5344CB8AC3E}">
        <p14:creationId xmlns:p14="http://schemas.microsoft.com/office/powerpoint/2010/main" val="250857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BCBC-0DDA-5368-9534-A14AA0020319}"/>
              </a:ext>
            </a:extLst>
          </p:cNvPr>
          <p:cNvSpPr>
            <a:spLocks noGrp="1"/>
          </p:cNvSpPr>
          <p:nvPr>
            <p:ph type="title"/>
          </p:nvPr>
        </p:nvSpPr>
        <p:spPr/>
        <p:txBody>
          <a:bodyPr/>
          <a:lstStyle/>
          <a:p>
            <a:r>
              <a:rPr lang="en-IN" dirty="0"/>
              <a:t>Final outcome</a:t>
            </a:r>
          </a:p>
        </p:txBody>
      </p:sp>
      <p:sp>
        <p:nvSpPr>
          <p:cNvPr id="3" name="Content Placeholder 2">
            <a:extLst>
              <a:ext uri="{FF2B5EF4-FFF2-40B4-BE49-F238E27FC236}">
                <a16:creationId xmlns:a16="http://schemas.microsoft.com/office/drawing/2014/main" id="{F11E3637-3D7F-479D-E449-A770AFE4E562}"/>
              </a:ext>
            </a:extLst>
          </p:cNvPr>
          <p:cNvSpPr>
            <a:spLocks noGrp="1"/>
          </p:cNvSpPr>
          <p:nvPr>
            <p:ph idx="1"/>
          </p:nvPr>
        </p:nvSpPr>
        <p:spPr/>
        <p:txBody>
          <a:bodyPr/>
          <a:lstStyle/>
          <a:p>
            <a:r>
              <a:rPr lang="en-IN" dirty="0"/>
              <a:t>Attacked and normal traffic:</a:t>
            </a:r>
          </a:p>
          <a:p>
            <a:pPr marL="0" indent="0">
              <a:buNone/>
            </a:pPr>
            <a:endParaRPr lang="en-IN" dirty="0"/>
          </a:p>
        </p:txBody>
      </p:sp>
      <p:sp>
        <p:nvSpPr>
          <p:cNvPr id="4" name="Date Placeholder 3">
            <a:extLst>
              <a:ext uri="{FF2B5EF4-FFF2-40B4-BE49-F238E27FC236}">
                <a16:creationId xmlns:a16="http://schemas.microsoft.com/office/drawing/2014/main" id="{F346FCB1-81BD-D8E3-1896-6FB4AC1B9FAF}"/>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789FC9B4-E5DB-F640-C8EB-AFF1A8F2B7A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C1BB2C42-232A-5A68-1188-B35C23C4AE5D}"/>
              </a:ext>
            </a:extLst>
          </p:cNvPr>
          <p:cNvSpPr>
            <a:spLocks noGrp="1"/>
          </p:cNvSpPr>
          <p:nvPr>
            <p:ph type="sldNum" sz="quarter" idx="12"/>
          </p:nvPr>
        </p:nvSpPr>
        <p:spPr/>
        <p:txBody>
          <a:bodyPr/>
          <a:lstStyle/>
          <a:p>
            <a:fld id="{7B28076C-CE04-4A00-BFAA-A90EA8355859}" type="slidenum">
              <a:rPr lang="en-US" smtClean="0"/>
              <a:pPr/>
              <a:t>29</a:t>
            </a:fld>
            <a:endParaRPr lang="en-US"/>
          </a:p>
        </p:txBody>
      </p:sp>
      <p:pic>
        <p:nvPicPr>
          <p:cNvPr id="8" name="Picture 7">
            <a:extLst>
              <a:ext uri="{FF2B5EF4-FFF2-40B4-BE49-F238E27FC236}">
                <a16:creationId xmlns:a16="http://schemas.microsoft.com/office/drawing/2014/main" id="{E4619467-B332-ACFA-838B-A7A33A457356}"/>
              </a:ext>
            </a:extLst>
          </p:cNvPr>
          <p:cNvPicPr>
            <a:picLocks noChangeAspect="1"/>
          </p:cNvPicPr>
          <p:nvPr/>
        </p:nvPicPr>
        <p:blipFill>
          <a:blip r:embed="rId2"/>
          <a:stretch>
            <a:fillRect/>
          </a:stretch>
        </p:blipFill>
        <p:spPr>
          <a:xfrm>
            <a:off x="845930" y="2162935"/>
            <a:ext cx="7452139" cy="4191828"/>
          </a:xfrm>
          <a:prstGeom prst="rect">
            <a:avLst/>
          </a:prstGeom>
        </p:spPr>
      </p:pic>
    </p:spTree>
    <p:extLst>
      <p:ext uri="{BB962C8B-B14F-4D97-AF65-F5344CB8AC3E}">
        <p14:creationId xmlns:p14="http://schemas.microsoft.com/office/powerpoint/2010/main" val="399470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4CEE-A52D-31AD-DA68-48D99A3029D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D450D9C7-2C71-B520-0A44-1E9A51A7FCBA}"/>
              </a:ext>
            </a:extLst>
          </p:cNvPr>
          <p:cNvSpPr>
            <a:spLocks noGrp="1"/>
          </p:cNvSpPr>
          <p:nvPr>
            <p:ph idx="1"/>
          </p:nvPr>
        </p:nvSpPr>
        <p:spPr/>
        <p:txBody>
          <a:bodyPr>
            <a:normAutofit fontScale="92500" lnSpcReduction="10000"/>
          </a:bodyPr>
          <a:lstStyle/>
          <a:p>
            <a:pPr algn="just"/>
            <a:r>
              <a:rPr lang="en-US" sz="2100" dirty="0">
                <a:latin typeface="Arial" panose="020B0604020202020204" pitchFamily="34" charset="0"/>
                <a:ea typeface="Times New Roman"/>
                <a:cs typeface="Arial" panose="020B0604020202020204" pitchFamily="34" charset="0"/>
                <a:sym typeface="Times New Roman"/>
              </a:rPr>
              <a:t>Detection and Prevention of Distributed Denial of Service (DDoS) Attacks is a critical component in various industries to protect against the unauthorized dissemination of sensitive information.</a:t>
            </a:r>
          </a:p>
          <a:p>
            <a:pPr marL="0" indent="0" algn="just">
              <a:buNone/>
            </a:pPr>
            <a:endParaRPr lang="en-US" sz="2100" dirty="0">
              <a:latin typeface="Arial" panose="020B0604020202020204" pitchFamily="34" charset="0"/>
              <a:ea typeface="Times New Roman"/>
              <a:cs typeface="Arial" panose="020B0604020202020204" pitchFamily="34" charset="0"/>
              <a:sym typeface="Times New Roman"/>
            </a:endParaRPr>
          </a:p>
          <a:p>
            <a:pPr algn="just"/>
            <a:r>
              <a:rPr lang="en-US" sz="2100" dirty="0">
                <a:latin typeface="Arial" panose="020B0604020202020204" pitchFamily="34" charset="0"/>
                <a:ea typeface="Times New Roman"/>
                <a:cs typeface="Arial" panose="020B0604020202020204" pitchFamily="34" charset="0"/>
                <a:sym typeface="Times New Roman"/>
              </a:rPr>
              <a:t>This process involves the identification of potential threats, such as data leaks or unauthorized sharing, and implementing measures to mitigate them. This can include the use of advanced technology, such as data loss prevention systems, to monitor and control the flow of data within an organization.</a:t>
            </a:r>
          </a:p>
          <a:p>
            <a:pPr algn="just"/>
            <a:endParaRPr lang="en-US" sz="2100" dirty="0">
              <a:latin typeface="Arial" panose="020B0604020202020204" pitchFamily="34" charset="0"/>
              <a:ea typeface="Times New Roman"/>
              <a:cs typeface="Arial" panose="020B0604020202020204" pitchFamily="34" charset="0"/>
              <a:sym typeface="Times New Roman"/>
            </a:endParaRPr>
          </a:p>
          <a:p>
            <a:pPr algn="just"/>
            <a:r>
              <a:rPr lang="en-US" sz="2100" dirty="0">
                <a:latin typeface="Arial" panose="020B0604020202020204" pitchFamily="34" charset="0"/>
                <a:ea typeface="Times New Roman"/>
                <a:cs typeface="Arial" panose="020B0604020202020204" pitchFamily="34" charset="0"/>
                <a:sym typeface="Times New Roman"/>
              </a:rPr>
              <a:t> Additionally, employee training and awareness programs are essential in promoting a culture of security and ensuring compliance with distribution policies and procedures. Ultimately, the detection and prevention of distribution is an ongoing effort that requires a combination of technology, processes, and people to safeguard sensitive information.</a:t>
            </a:r>
          </a:p>
          <a:p>
            <a:pPr marL="0" indent="0">
              <a:buNone/>
            </a:pPr>
            <a:endParaRPr lang="en-IN" dirty="0"/>
          </a:p>
        </p:txBody>
      </p:sp>
      <p:sp>
        <p:nvSpPr>
          <p:cNvPr id="4" name="Date Placeholder 3">
            <a:extLst>
              <a:ext uri="{FF2B5EF4-FFF2-40B4-BE49-F238E27FC236}">
                <a16:creationId xmlns:a16="http://schemas.microsoft.com/office/drawing/2014/main" id="{65BD0CF9-3BEF-378B-852D-0D531F0FC065}"/>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F6806C20-4AAB-32DC-0DF2-18BFCF0D8E18}"/>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11C130DD-2A2B-1025-AD8F-DAD7CB8BE2D9}"/>
              </a:ext>
            </a:extLst>
          </p:cNvPr>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107345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9803-316D-98CE-94FE-A384DF16867F}"/>
              </a:ext>
            </a:extLst>
          </p:cNvPr>
          <p:cNvSpPr>
            <a:spLocks noGrp="1"/>
          </p:cNvSpPr>
          <p:nvPr>
            <p:ph type="title"/>
          </p:nvPr>
        </p:nvSpPr>
        <p:spPr/>
        <p:txBody>
          <a:bodyPr>
            <a:normAutofit/>
          </a:bodyPr>
          <a:lstStyle/>
          <a:p>
            <a:r>
              <a:rPr lang="en-IN" sz="4400" b="1" cap="small" dirty="0">
                <a:latin typeface="Arial" panose="020B0604020202020204" pitchFamily="34" charset="0"/>
                <a:ea typeface="Times New Roman"/>
                <a:cs typeface="Arial" panose="020B0604020202020204" pitchFamily="34" charset="0"/>
                <a:sym typeface="Times New Roman"/>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04214A3-5200-019A-9EC2-4DEA3C9F3883}"/>
              </a:ext>
            </a:extLst>
          </p:cNvPr>
          <p:cNvSpPr>
            <a:spLocks noGrp="1"/>
          </p:cNvSpPr>
          <p:nvPr>
            <p:ph idx="1"/>
          </p:nvPr>
        </p:nvSpPr>
        <p:spPr>
          <a:xfrm>
            <a:off x="228600" y="1371600"/>
            <a:ext cx="8686800" cy="5029200"/>
          </a:xfrm>
        </p:spPr>
        <p:txBody>
          <a:bodyPr>
            <a:normAutofit fontScale="40000" lnSpcReduction="20000"/>
          </a:bodyPr>
          <a:lstStyle/>
          <a:p>
            <a:pPr marL="457200" lvl="0" indent="-317500" algn="just" rtl="0">
              <a:lnSpc>
                <a:spcPct val="120000"/>
              </a:lnSpc>
              <a:spcBef>
                <a:spcPts val="0"/>
              </a:spcBef>
              <a:spcAft>
                <a:spcPts val="0"/>
              </a:spcAft>
              <a:buClr>
                <a:schemeClr val="dk2"/>
              </a:buClr>
              <a:buSzPts val="1400"/>
              <a:buFont typeface="Times New Roman"/>
              <a:buChar char="●"/>
            </a:pPr>
            <a:r>
              <a:rPr lang="en-US" sz="4200" dirty="0">
                <a:latin typeface="Arial" panose="020B0604020202020204" pitchFamily="34" charset="0"/>
                <a:ea typeface="Times New Roman"/>
                <a:cs typeface="Arial" panose="020B0604020202020204" pitchFamily="34" charset="0"/>
                <a:sym typeface="Times New Roman"/>
              </a:rPr>
              <a:t>In conclusion, the detection and prevention of distribution holds significant importance in today's rapidly evolving technological landscape.</a:t>
            </a:r>
          </a:p>
          <a:p>
            <a:pPr marL="139700" lvl="0" indent="0" algn="just" rtl="0">
              <a:lnSpc>
                <a:spcPct val="120000"/>
              </a:lnSpc>
              <a:spcBef>
                <a:spcPts val="0"/>
              </a:spcBef>
              <a:spcAft>
                <a:spcPts val="0"/>
              </a:spcAft>
              <a:buClr>
                <a:schemeClr val="dk2"/>
              </a:buClr>
              <a:buSzPts val="1400"/>
              <a:buNone/>
            </a:pPr>
            <a:endParaRPr lang="en-US" sz="4200"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sz="4200" dirty="0">
                <a:latin typeface="Arial" panose="020B0604020202020204" pitchFamily="34" charset="0"/>
                <a:ea typeface="Times New Roman"/>
                <a:cs typeface="Arial" panose="020B0604020202020204" pitchFamily="34" charset="0"/>
                <a:sym typeface="Times New Roman"/>
              </a:rPr>
              <a:t> Businesses and individuals alike must remain vigilant in their efforts to identify and thwart distribution attempts of illegal or harmful content.</a:t>
            </a:r>
          </a:p>
          <a:p>
            <a:pPr marL="139700" lvl="0" indent="0" algn="just" rtl="0">
              <a:lnSpc>
                <a:spcPct val="120000"/>
              </a:lnSpc>
              <a:spcBef>
                <a:spcPts val="0"/>
              </a:spcBef>
              <a:spcAft>
                <a:spcPts val="0"/>
              </a:spcAft>
              <a:buClr>
                <a:schemeClr val="dk2"/>
              </a:buClr>
              <a:buSzPts val="1400"/>
              <a:buNone/>
            </a:pPr>
            <a:endParaRPr lang="en-US" sz="4200"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sz="4200" dirty="0">
                <a:latin typeface="Arial" panose="020B0604020202020204" pitchFamily="34" charset="0"/>
                <a:ea typeface="Times New Roman"/>
                <a:cs typeface="Arial" panose="020B0604020202020204" pitchFamily="34" charset="0"/>
                <a:sym typeface="Times New Roman"/>
              </a:rPr>
              <a:t> Advanced technologies such as artificial intelligence and machine learning can be utilized to analyze large volumes of data and identify potential threats.</a:t>
            </a:r>
          </a:p>
          <a:p>
            <a:pPr marL="457200" lvl="0" indent="-317500" algn="just" rtl="0">
              <a:lnSpc>
                <a:spcPct val="120000"/>
              </a:lnSpc>
              <a:spcBef>
                <a:spcPts val="0"/>
              </a:spcBef>
              <a:spcAft>
                <a:spcPts val="0"/>
              </a:spcAft>
              <a:buClr>
                <a:schemeClr val="dk2"/>
              </a:buClr>
              <a:buSzPts val="1400"/>
              <a:buFont typeface="Times New Roman"/>
              <a:buChar char="●"/>
            </a:pPr>
            <a:endParaRPr lang="en-US" sz="4200"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sz="4200" dirty="0">
                <a:latin typeface="Arial" panose="020B0604020202020204" pitchFamily="34" charset="0"/>
                <a:ea typeface="Times New Roman"/>
                <a:cs typeface="Arial" panose="020B0604020202020204" pitchFamily="34" charset="0"/>
                <a:sym typeface="Times New Roman"/>
              </a:rPr>
              <a:t>Implementing robust security measures, such as encryption and multi-factor authentication, can help prevent unauthorized distribution Additionally, fostering a culture of cybersecurity awareness through employee training and education is crucial.</a:t>
            </a:r>
          </a:p>
          <a:p>
            <a:pPr marL="457200" lvl="0" indent="-317500" algn="just" rtl="0">
              <a:lnSpc>
                <a:spcPct val="120000"/>
              </a:lnSpc>
              <a:spcBef>
                <a:spcPts val="0"/>
              </a:spcBef>
              <a:spcAft>
                <a:spcPts val="0"/>
              </a:spcAft>
              <a:buClr>
                <a:schemeClr val="dk2"/>
              </a:buClr>
              <a:buSzPts val="1400"/>
              <a:buFont typeface="Times New Roman"/>
              <a:buChar char="●"/>
            </a:pPr>
            <a:endParaRPr lang="en-US" sz="4200"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20000"/>
              </a:lnSpc>
              <a:spcBef>
                <a:spcPts val="0"/>
              </a:spcBef>
              <a:spcAft>
                <a:spcPts val="0"/>
              </a:spcAft>
              <a:buClr>
                <a:schemeClr val="dk2"/>
              </a:buClr>
              <a:buSzPts val="1400"/>
              <a:buFont typeface="Times New Roman"/>
              <a:buChar char="●"/>
            </a:pPr>
            <a:r>
              <a:rPr lang="en-US" sz="4200" dirty="0">
                <a:latin typeface="Arial" panose="020B0604020202020204" pitchFamily="34" charset="0"/>
                <a:ea typeface="Times New Roman"/>
                <a:cs typeface="Arial" panose="020B0604020202020204" pitchFamily="34" charset="0"/>
                <a:sym typeface="Times New Roman"/>
              </a:rPr>
              <a:t> By remaining proactive and employing a multi-faceted approach, we can mitigate the risks associated with distribution and protect ourselves, our businesses, and our online communities.</a:t>
            </a:r>
          </a:p>
          <a:p>
            <a:endParaRPr lang="en-IN" dirty="0"/>
          </a:p>
        </p:txBody>
      </p:sp>
      <p:sp>
        <p:nvSpPr>
          <p:cNvPr id="4" name="Date Placeholder 3">
            <a:extLst>
              <a:ext uri="{FF2B5EF4-FFF2-40B4-BE49-F238E27FC236}">
                <a16:creationId xmlns:a16="http://schemas.microsoft.com/office/drawing/2014/main" id="{E7795FB6-2E15-4364-0A16-DC04614F915A}"/>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2CEB8FC8-7457-6BA7-BF89-A5ADAE266A0C}"/>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160B9EDC-DCEC-1DD6-8FFA-95D2A4AB9F6B}"/>
              </a:ext>
            </a:extLst>
          </p:cNvPr>
          <p:cNvSpPr>
            <a:spLocks noGrp="1"/>
          </p:cNvSpPr>
          <p:nvPr>
            <p:ph type="sldNum" sz="quarter" idx="12"/>
          </p:nvPr>
        </p:nvSpPr>
        <p:spPr/>
        <p:txBody>
          <a:bodyPr/>
          <a:lstStyle/>
          <a:p>
            <a:fld id="{7B28076C-CE04-4A00-BFAA-A90EA8355859}" type="slidenum">
              <a:rPr lang="en-US" smtClean="0"/>
              <a:pPr/>
              <a:t>30</a:t>
            </a:fld>
            <a:endParaRPr lang="en-US"/>
          </a:p>
        </p:txBody>
      </p:sp>
    </p:spTree>
    <p:extLst>
      <p:ext uri="{BB962C8B-B14F-4D97-AF65-F5344CB8AC3E}">
        <p14:creationId xmlns:p14="http://schemas.microsoft.com/office/powerpoint/2010/main" val="3623468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9041-316D-4212-C49E-12E24843A1DB}"/>
              </a:ext>
            </a:extLst>
          </p:cNvPr>
          <p:cNvSpPr>
            <a:spLocks noGrp="1"/>
          </p:cNvSpPr>
          <p:nvPr>
            <p:ph type="title"/>
          </p:nvPr>
        </p:nvSpPr>
        <p:spPr/>
        <p:txBody>
          <a:bodyPr>
            <a:normAutofit/>
          </a:bodyPr>
          <a:lstStyle/>
          <a:p>
            <a:r>
              <a:rPr lang="en-IN" sz="4400" cap="small" dirty="0">
                <a:latin typeface="Arial" panose="020B0604020202020204" pitchFamily="34" charset="0"/>
                <a:ea typeface="Times New Roman"/>
                <a:cs typeface="Arial" panose="020B0604020202020204" pitchFamily="34" charset="0"/>
                <a:sym typeface="Times New Roman"/>
              </a:rPr>
              <a:t>FUTURE</a:t>
            </a:r>
            <a:r>
              <a:rPr lang="en-IN" sz="4400" cap="small" dirty="0">
                <a:solidFill>
                  <a:schemeClr val="dk2"/>
                </a:solidFill>
                <a:latin typeface="Arial" panose="020B0604020202020204" pitchFamily="34" charset="0"/>
                <a:ea typeface="Times New Roman"/>
                <a:cs typeface="Arial" panose="020B0604020202020204" pitchFamily="34" charset="0"/>
                <a:sym typeface="Times New Roman"/>
              </a:rPr>
              <a:t> </a:t>
            </a:r>
            <a:r>
              <a:rPr lang="en-IN" cap="small" dirty="0">
                <a:latin typeface="Arial" panose="020B0604020202020204" pitchFamily="34" charset="0"/>
                <a:ea typeface="Times New Roman"/>
                <a:cs typeface="Arial" panose="020B0604020202020204" pitchFamily="34" charset="0"/>
                <a:sym typeface="Times New Roman"/>
              </a:rPr>
              <a:t>ENHANCEMENTS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FB8A86-0C49-FE89-3B93-7B9B086D87B9}"/>
              </a:ext>
            </a:extLst>
          </p:cNvPr>
          <p:cNvSpPr>
            <a:spLocks noGrp="1"/>
          </p:cNvSpPr>
          <p:nvPr>
            <p:ph idx="1"/>
          </p:nvPr>
        </p:nvSpPr>
        <p:spPr>
          <a:xfrm>
            <a:off x="243892" y="1371600"/>
            <a:ext cx="8656216" cy="5449266"/>
          </a:xfrm>
        </p:spPr>
        <p:txBody>
          <a:bodyPr>
            <a:normAutofit/>
          </a:bodyPr>
          <a:lstStyle/>
          <a:p>
            <a:pPr marL="457200" lvl="0" indent="-317500" algn="just" rtl="0">
              <a:lnSpc>
                <a:spcPct val="120000"/>
              </a:lnSpc>
              <a:spcBef>
                <a:spcPts val="0"/>
              </a:spcBef>
              <a:spcAft>
                <a:spcPts val="0"/>
              </a:spcAft>
              <a:buClr>
                <a:schemeClr val="dk2"/>
              </a:buClr>
              <a:buSzPts val="1400"/>
              <a:buFont typeface="Times New Roman"/>
              <a:buChar char="●"/>
            </a:pPr>
            <a:r>
              <a:rPr lang="en-US" sz="2000" dirty="0">
                <a:latin typeface="Arial" panose="020B0604020202020204" pitchFamily="34" charset="0"/>
                <a:ea typeface="Times New Roman"/>
                <a:cs typeface="Arial" panose="020B0604020202020204" pitchFamily="34" charset="0"/>
                <a:sym typeface="Times New Roman"/>
              </a:rPr>
              <a:t>In the future, advancements in detection and prevention of distribution will rely heavily on advanced technologies such as artificial intelligence and machine learning.</a:t>
            </a:r>
          </a:p>
          <a:p>
            <a:pPr marL="457200" lvl="0" indent="-317500" algn="just" rtl="0">
              <a:lnSpc>
                <a:spcPct val="120000"/>
              </a:lnSpc>
              <a:spcBef>
                <a:spcPts val="0"/>
              </a:spcBef>
              <a:spcAft>
                <a:spcPts val="0"/>
              </a:spcAft>
              <a:buClr>
                <a:schemeClr val="dk2"/>
              </a:buClr>
              <a:buSzPts val="1400"/>
              <a:buFont typeface="Times New Roman"/>
              <a:buChar char="●"/>
            </a:pPr>
            <a:r>
              <a:rPr lang="en-US" sz="2000" dirty="0">
                <a:latin typeface="Arial" panose="020B0604020202020204" pitchFamily="34" charset="0"/>
                <a:ea typeface="Times New Roman"/>
                <a:cs typeface="Arial" panose="020B0604020202020204" pitchFamily="34" charset="0"/>
                <a:sym typeface="Times New Roman"/>
              </a:rPr>
              <a:t>AI algorithms will be trained to analyze vast amounts of data from various sources, including social media platforms and dark web marketplaces, to identify patterns and detect potential instances of distribution.</a:t>
            </a:r>
          </a:p>
          <a:p>
            <a:pPr marL="457200" lvl="0" indent="-317500" algn="just" rtl="0">
              <a:lnSpc>
                <a:spcPct val="120000"/>
              </a:lnSpc>
              <a:spcBef>
                <a:spcPts val="0"/>
              </a:spcBef>
              <a:spcAft>
                <a:spcPts val="0"/>
              </a:spcAft>
              <a:buClr>
                <a:schemeClr val="dk2"/>
              </a:buClr>
              <a:buSzPts val="1400"/>
              <a:buFont typeface="Times New Roman"/>
              <a:buChar char="●"/>
            </a:pPr>
            <a:r>
              <a:rPr lang="en-US" sz="2000" dirty="0">
                <a:latin typeface="Arial" panose="020B0604020202020204" pitchFamily="34" charset="0"/>
                <a:ea typeface="Times New Roman"/>
                <a:cs typeface="Arial" panose="020B0604020202020204" pitchFamily="34" charset="0"/>
                <a:sym typeface="Times New Roman"/>
              </a:rPr>
              <a:t>Furthermore, the integration of machine learning models with real-time monitoring systems will enable predictive analytics, allowing authorities to preemptively target potential distribution channels.</a:t>
            </a:r>
          </a:p>
          <a:p>
            <a:pPr marL="457200" lvl="0" indent="-317500" algn="just" rtl="0">
              <a:lnSpc>
                <a:spcPct val="120000"/>
              </a:lnSpc>
              <a:spcBef>
                <a:spcPts val="0"/>
              </a:spcBef>
              <a:spcAft>
                <a:spcPts val="0"/>
              </a:spcAft>
              <a:buClr>
                <a:schemeClr val="dk2"/>
              </a:buClr>
              <a:buSzPts val="1400"/>
              <a:buFont typeface="Times New Roman"/>
              <a:buChar char="●"/>
            </a:pPr>
            <a:r>
              <a:rPr lang="en-US" sz="2000" dirty="0">
                <a:latin typeface="Arial" panose="020B0604020202020204" pitchFamily="34" charset="0"/>
                <a:ea typeface="Times New Roman"/>
                <a:cs typeface="Arial" panose="020B0604020202020204" pitchFamily="34" charset="0"/>
                <a:sym typeface="Times New Roman"/>
              </a:rPr>
              <a:t>Ultimately, these enhancements will greatly enhance the efficiency and effectiveness of detection and prevention efforts, making the world a safer place for all</a:t>
            </a:r>
            <a:r>
              <a:rPr lang="en-IN" sz="2000" dirty="0">
                <a:latin typeface="Arial" panose="020B0604020202020204" pitchFamily="34" charset="0"/>
                <a:ea typeface="Times New Roman"/>
                <a:cs typeface="Arial" panose="020B0604020202020204" pitchFamily="34" charset="0"/>
                <a:sym typeface="Times New Roman"/>
              </a:rPr>
              <a:t>.</a:t>
            </a:r>
            <a:endParaRPr lang="en-US" sz="2000" dirty="0">
              <a:latin typeface="Arial" panose="020B0604020202020204" pitchFamily="34" charset="0"/>
              <a:ea typeface="Times New Roman"/>
              <a:cs typeface="Arial" panose="020B0604020202020204" pitchFamily="34" charset="0"/>
              <a:sym typeface="Times New Roman"/>
            </a:endParaRPr>
          </a:p>
        </p:txBody>
      </p:sp>
      <p:sp>
        <p:nvSpPr>
          <p:cNvPr id="4" name="Date Placeholder 3">
            <a:extLst>
              <a:ext uri="{FF2B5EF4-FFF2-40B4-BE49-F238E27FC236}">
                <a16:creationId xmlns:a16="http://schemas.microsoft.com/office/drawing/2014/main" id="{8A59015D-09D4-FF1E-AAFA-447A89CFBA26}"/>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2762B11A-526F-7027-67BC-CC46E364C9A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5D51D79B-CAB9-B85B-3B31-BB5DA14CBE2E}"/>
              </a:ext>
            </a:extLst>
          </p:cNvPr>
          <p:cNvSpPr>
            <a:spLocks noGrp="1"/>
          </p:cNvSpPr>
          <p:nvPr>
            <p:ph type="sldNum" sz="quarter" idx="12"/>
          </p:nvPr>
        </p:nvSpPr>
        <p:spPr/>
        <p:txBody>
          <a:bodyPr/>
          <a:lstStyle/>
          <a:p>
            <a:fld id="{7B28076C-CE04-4A00-BFAA-A90EA8355859}" type="slidenum">
              <a:rPr lang="en-US" smtClean="0"/>
              <a:pPr/>
              <a:t>31</a:t>
            </a:fld>
            <a:endParaRPr lang="en-US"/>
          </a:p>
        </p:txBody>
      </p:sp>
    </p:spTree>
    <p:extLst>
      <p:ext uri="{BB962C8B-B14F-4D97-AF65-F5344CB8AC3E}">
        <p14:creationId xmlns:p14="http://schemas.microsoft.com/office/powerpoint/2010/main" val="357588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057A-0D67-B122-DE89-F3F85BB52330}"/>
              </a:ext>
            </a:extLst>
          </p:cNvPr>
          <p:cNvSpPr>
            <a:spLocks noGrp="1"/>
          </p:cNvSpPr>
          <p:nvPr>
            <p:ph type="title"/>
          </p:nvPr>
        </p:nvSpPr>
        <p:spPr/>
        <p:txBody>
          <a:bodyPr>
            <a:normAutofit/>
          </a:bodyPr>
          <a:lstStyle/>
          <a:p>
            <a:r>
              <a:rPr lang="en-IN" sz="4400" cap="small" dirty="0">
                <a:latin typeface="Arial" panose="020B0604020202020204" pitchFamily="34" charset="0"/>
                <a:ea typeface="Times New Roman"/>
                <a:cs typeface="Arial" panose="020B0604020202020204" pitchFamily="34" charset="0"/>
                <a:sym typeface="Times New Roman"/>
              </a:rPr>
              <a:t>REFERENCES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9A9CBFF-6847-60F2-029C-DEF265111D36}"/>
              </a:ext>
            </a:extLst>
          </p:cNvPr>
          <p:cNvSpPr>
            <a:spLocks noGrp="1"/>
          </p:cNvSpPr>
          <p:nvPr>
            <p:ph idx="1"/>
          </p:nvPr>
        </p:nvSpPr>
        <p:spPr>
          <a:xfrm>
            <a:off x="457200" y="1282148"/>
            <a:ext cx="8229600" cy="4525963"/>
          </a:xfrm>
        </p:spPr>
        <p:txBody>
          <a:bodyPr>
            <a:noAutofit/>
          </a:bodyPr>
          <a:lstStyle/>
          <a:p>
            <a:pPr algn="just">
              <a:lnSpc>
                <a:spcPct val="150000"/>
              </a:lnSpc>
            </a:pPr>
            <a:r>
              <a:rPr lang="en-US" sz="1400" dirty="0" err="1">
                <a:effectLst/>
                <a:latin typeface="Arial" panose="020B0604020202020204" pitchFamily="34" charset="0"/>
                <a:ea typeface="Times New Roman" panose="02020603050405020304" pitchFamily="18" charset="0"/>
                <a:cs typeface="Arial" panose="020B0604020202020204" pitchFamily="34" charset="0"/>
              </a:rPr>
              <a:t>Zekri</a:t>
            </a:r>
            <a:r>
              <a:rPr lang="en-US" sz="1400" dirty="0">
                <a:effectLst/>
                <a:latin typeface="Arial" panose="020B0604020202020204" pitchFamily="34" charset="0"/>
                <a:ea typeface="Times New Roman" panose="02020603050405020304" pitchFamily="18" charset="0"/>
                <a:cs typeface="Arial" panose="020B0604020202020204" pitchFamily="34" charset="0"/>
              </a:rPr>
              <a:t> M, </a:t>
            </a:r>
            <a:r>
              <a:rPr lang="en-US" sz="1400" dirty="0" err="1">
                <a:effectLst/>
                <a:latin typeface="Arial" panose="020B0604020202020204" pitchFamily="34" charset="0"/>
                <a:ea typeface="Times New Roman" panose="02020603050405020304" pitchFamily="18" charset="0"/>
                <a:cs typeface="Arial" panose="020B0604020202020204" pitchFamily="34" charset="0"/>
              </a:rPr>
              <a:t>Kafhali</a:t>
            </a:r>
            <a:r>
              <a:rPr lang="en-US" sz="1400" dirty="0">
                <a:effectLst/>
                <a:latin typeface="Arial" panose="020B0604020202020204" pitchFamily="34" charset="0"/>
                <a:ea typeface="Times New Roman" panose="02020603050405020304" pitchFamily="18" charset="0"/>
                <a:cs typeface="Arial" panose="020B0604020202020204" pitchFamily="34" charset="0"/>
              </a:rPr>
              <a:t> S, </a:t>
            </a:r>
            <a:r>
              <a:rPr lang="en-US" sz="1400" dirty="0" err="1">
                <a:effectLst/>
                <a:latin typeface="Arial" panose="020B0604020202020204" pitchFamily="34" charset="0"/>
                <a:ea typeface="Times New Roman" panose="02020603050405020304" pitchFamily="18" charset="0"/>
                <a:cs typeface="Arial" panose="020B0604020202020204" pitchFamily="34" charset="0"/>
              </a:rPr>
              <a:t>Aboutabit</a:t>
            </a:r>
            <a:r>
              <a:rPr lang="en-US" sz="1400" dirty="0">
                <a:effectLst/>
                <a:latin typeface="Arial" panose="020B0604020202020204" pitchFamily="34" charset="0"/>
                <a:ea typeface="Times New Roman" panose="02020603050405020304" pitchFamily="18" charset="0"/>
                <a:cs typeface="Arial" panose="020B0604020202020204" pitchFamily="34" charset="0"/>
              </a:rPr>
              <a:t> N, </a:t>
            </a:r>
            <a:r>
              <a:rPr lang="en-US" sz="1400" dirty="0" err="1">
                <a:effectLst/>
                <a:latin typeface="Arial" panose="020B0604020202020204" pitchFamily="34" charset="0"/>
                <a:ea typeface="Times New Roman" panose="02020603050405020304" pitchFamily="18" charset="0"/>
                <a:cs typeface="Arial" panose="020B0604020202020204" pitchFamily="34" charset="0"/>
              </a:rPr>
              <a:t>Saadi</a:t>
            </a:r>
            <a:r>
              <a:rPr lang="en-US" sz="1400" dirty="0">
                <a:effectLst/>
                <a:latin typeface="Arial" panose="020B0604020202020204" pitchFamily="34" charset="0"/>
                <a:ea typeface="Times New Roman" panose="02020603050405020304" pitchFamily="18" charset="0"/>
                <a:cs typeface="Arial" panose="020B0604020202020204" pitchFamily="34" charset="0"/>
              </a:rPr>
              <a:t> Y, “DDoS attack detection using machine learning techniques in cloud com- </a:t>
            </a:r>
            <a:r>
              <a:rPr lang="en-US" sz="1400" dirty="0" err="1">
                <a:effectLst/>
                <a:latin typeface="Arial" panose="020B0604020202020204" pitchFamily="34" charset="0"/>
                <a:ea typeface="Times New Roman" panose="02020603050405020304" pitchFamily="18" charset="0"/>
                <a:cs typeface="Arial" panose="020B0604020202020204" pitchFamily="34" charset="0"/>
              </a:rPr>
              <a:t>puting</a:t>
            </a:r>
            <a:r>
              <a:rPr lang="en-US" sz="1400" dirty="0">
                <a:effectLst/>
                <a:latin typeface="Arial" panose="020B0604020202020204" pitchFamily="34" charset="0"/>
                <a:ea typeface="Times New Roman" panose="02020603050405020304" pitchFamily="18" charset="0"/>
                <a:cs typeface="Arial" panose="020B0604020202020204" pitchFamily="34" charset="0"/>
              </a:rPr>
              <a:t> environments”, 3rd international conference of cloud computing technologies and applications (</a:t>
            </a:r>
            <a:r>
              <a:rPr lang="en-US" sz="1400" dirty="0" err="1">
                <a:effectLst/>
                <a:latin typeface="Arial" panose="020B0604020202020204" pitchFamily="34" charset="0"/>
                <a:ea typeface="Times New Roman" panose="02020603050405020304" pitchFamily="18" charset="0"/>
                <a:cs typeface="Arial" panose="020B0604020202020204" pitchFamily="34" charset="0"/>
              </a:rPr>
              <a:t>CloudTech</a:t>
            </a:r>
            <a:r>
              <a:rPr lang="en-US" sz="1400" dirty="0">
                <a:effectLst/>
                <a:latin typeface="Arial" panose="020B0604020202020204" pitchFamily="34" charset="0"/>
                <a:ea typeface="Times New Roman" panose="02020603050405020304" pitchFamily="18" charset="0"/>
                <a:cs typeface="Arial" panose="020B0604020202020204" pitchFamily="34" charset="0"/>
              </a:rPr>
              <a:t>), pp 1–7,2017.</a:t>
            </a:r>
            <a:endParaRPr lang="en-IN" sz="1400" dirty="0">
              <a:effectLst/>
              <a:latin typeface="Arial" panose="020B0604020202020204" pitchFamily="34" charset="0"/>
              <a:ea typeface="Helvetica Neue"/>
              <a:cs typeface="Arial" panose="020B0604020202020204" pitchFamily="34" charset="0"/>
            </a:endParaRPr>
          </a:p>
          <a:p>
            <a:pPr algn="just">
              <a:lnSpc>
                <a:spcPct val="150000"/>
              </a:lnSpc>
            </a:pPr>
            <a:r>
              <a:rPr lang="en-US" sz="1400" dirty="0" err="1">
                <a:effectLst/>
                <a:latin typeface="Arial" panose="020B0604020202020204" pitchFamily="34" charset="0"/>
                <a:ea typeface="Times New Roman" panose="02020603050405020304" pitchFamily="18" charset="0"/>
                <a:cs typeface="Arial" panose="020B0604020202020204" pitchFamily="34" charset="0"/>
              </a:rPr>
              <a:t>Kably</a:t>
            </a:r>
            <a:r>
              <a:rPr lang="en-US" sz="1400" dirty="0">
                <a:effectLst/>
                <a:latin typeface="Arial" panose="020B0604020202020204" pitchFamily="34" charset="0"/>
                <a:ea typeface="Times New Roman" panose="02020603050405020304" pitchFamily="18" charset="0"/>
                <a:cs typeface="Arial" panose="020B0604020202020204" pitchFamily="34" charset="0"/>
              </a:rPr>
              <a:t>, S., </a:t>
            </a:r>
            <a:r>
              <a:rPr lang="en-US" sz="1400" dirty="0" err="1">
                <a:effectLst/>
                <a:latin typeface="Arial" panose="020B0604020202020204" pitchFamily="34" charset="0"/>
                <a:ea typeface="Times New Roman" panose="02020603050405020304" pitchFamily="18" charset="0"/>
                <a:cs typeface="Arial" panose="020B0604020202020204" pitchFamily="34" charset="0"/>
              </a:rPr>
              <a:t>Benbarrad</a:t>
            </a:r>
            <a:r>
              <a:rPr lang="en-US" sz="1400" dirty="0">
                <a:effectLst/>
                <a:latin typeface="Arial" panose="020B0604020202020204" pitchFamily="34" charset="0"/>
                <a:ea typeface="Times New Roman" panose="02020603050405020304" pitchFamily="18" charset="0"/>
                <a:cs typeface="Arial" panose="020B0604020202020204" pitchFamily="34" charset="0"/>
              </a:rPr>
              <a:t>, T., </a:t>
            </a:r>
            <a:r>
              <a:rPr lang="en-US" sz="1400" dirty="0" err="1">
                <a:effectLst/>
                <a:latin typeface="Arial" panose="020B0604020202020204" pitchFamily="34" charset="0"/>
                <a:ea typeface="Times New Roman" panose="02020603050405020304" pitchFamily="18" charset="0"/>
                <a:cs typeface="Arial" panose="020B0604020202020204" pitchFamily="34" charset="0"/>
              </a:rPr>
              <a:t>Alaoui</a:t>
            </a:r>
            <a:r>
              <a:rPr lang="en-US" sz="1400" dirty="0">
                <a:effectLst/>
                <a:latin typeface="Arial" panose="020B0604020202020204" pitchFamily="34" charset="0"/>
                <a:ea typeface="Times New Roman" panose="02020603050405020304" pitchFamily="18" charset="0"/>
                <a:cs typeface="Arial" panose="020B0604020202020204" pitchFamily="34" charset="0"/>
              </a:rPr>
              <a:t>, N., &amp; </a:t>
            </a:r>
            <a:r>
              <a:rPr lang="en-US" sz="1400" dirty="0" err="1">
                <a:effectLst/>
                <a:latin typeface="Arial" panose="020B0604020202020204" pitchFamily="34" charset="0"/>
                <a:ea typeface="Times New Roman" panose="02020603050405020304" pitchFamily="18" charset="0"/>
                <a:cs typeface="Arial" panose="020B0604020202020204" pitchFamily="34" charset="0"/>
              </a:rPr>
              <a:t>Arioua</a:t>
            </a:r>
            <a:r>
              <a:rPr lang="en-US" sz="1400" dirty="0">
                <a:effectLst/>
                <a:latin typeface="Arial" panose="020B0604020202020204" pitchFamily="34" charset="0"/>
                <a:ea typeface="Times New Roman" panose="02020603050405020304" pitchFamily="18" charset="0"/>
                <a:cs typeface="Arial" panose="020B0604020202020204" pitchFamily="34" charset="0"/>
              </a:rPr>
              <a:t>, M. (2023). Multi-Zone-Wise ML Based Intrusion Detection and Prevention System for IoT Environment. Computers, Materials &amp; Continua, 75(1).</a:t>
            </a:r>
            <a:endParaRPr lang="en-IN" sz="1400" dirty="0">
              <a:effectLst/>
              <a:latin typeface="Arial" panose="020B0604020202020204" pitchFamily="34" charset="0"/>
              <a:ea typeface="Helvetica Neue"/>
              <a:cs typeface="Arial" panose="020B0604020202020204" pitchFamily="34" charset="0"/>
            </a:endParaRPr>
          </a:p>
          <a:p>
            <a:pPr algn="just">
              <a:lnSpc>
                <a:spcPct val="150000"/>
              </a:lnSpc>
            </a:pPr>
            <a:r>
              <a:rPr lang="en-US" sz="1400" dirty="0" err="1">
                <a:effectLst/>
                <a:latin typeface="Arial" panose="020B0604020202020204" pitchFamily="34" charset="0"/>
                <a:ea typeface="Times New Roman" panose="02020603050405020304" pitchFamily="18" charset="0"/>
                <a:cs typeface="Arial" panose="020B0604020202020204" pitchFamily="34" charset="0"/>
              </a:rPr>
              <a:t>Idhammad</a:t>
            </a:r>
            <a:r>
              <a:rPr lang="en-US" sz="1400" dirty="0">
                <a:effectLst/>
                <a:latin typeface="Arial" panose="020B0604020202020204" pitchFamily="34" charset="0"/>
                <a:ea typeface="Times New Roman" panose="02020603050405020304" pitchFamily="18" charset="0"/>
                <a:cs typeface="Arial" panose="020B0604020202020204" pitchFamily="34" charset="0"/>
              </a:rPr>
              <a:t> M, Karim A, </a:t>
            </a:r>
            <a:r>
              <a:rPr lang="en-US" sz="1400" dirty="0" err="1">
                <a:effectLst/>
                <a:latin typeface="Arial" panose="020B0604020202020204" pitchFamily="34" charset="0"/>
                <a:ea typeface="Times New Roman" panose="02020603050405020304" pitchFamily="18" charset="0"/>
                <a:cs typeface="Arial" panose="020B0604020202020204" pitchFamily="34" charset="0"/>
              </a:rPr>
              <a:t>Belouch</a:t>
            </a:r>
            <a:r>
              <a:rPr lang="en-US" sz="1400" dirty="0">
                <a:effectLst/>
                <a:latin typeface="Arial" panose="020B0604020202020204" pitchFamily="34" charset="0"/>
                <a:ea typeface="Times New Roman" panose="02020603050405020304" pitchFamily="18" charset="0"/>
                <a:cs typeface="Arial" panose="020B0604020202020204" pitchFamily="34" charset="0"/>
              </a:rPr>
              <a:t> M. Semi-supervised machine learning approach for DDoS detection”. Appl Intell.2018.</a:t>
            </a:r>
            <a:endParaRPr lang="en-IN" sz="1400" dirty="0">
              <a:effectLst/>
              <a:latin typeface="Arial" panose="020B0604020202020204" pitchFamily="34" charset="0"/>
              <a:ea typeface="Helvetica Neue"/>
              <a:cs typeface="Arial" panose="020B0604020202020204" pitchFamily="34" charset="0"/>
            </a:endParaRPr>
          </a:p>
          <a:p>
            <a:pPr algn="just">
              <a:lnSpc>
                <a:spcPct val="150000"/>
              </a:lnSpc>
            </a:pPr>
            <a:r>
              <a:rPr lang="en-US" sz="1400" dirty="0">
                <a:effectLst/>
                <a:latin typeface="Arial" panose="020B0604020202020204" pitchFamily="34" charset="0"/>
                <a:ea typeface="Times New Roman" panose="02020603050405020304" pitchFamily="18" charset="0"/>
                <a:cs typeface="Arial" panose="020B0604020202020204" pitchFamily="34" charset="0"/>
              </a:rPr>
              <a:t>S Das, Ahmed M. Mahfouz, D Venugopal, S Shiva, “DDoS Intrusion Detection Through Machine Learning </a:t>
            </a:r>
            <a:r>
              <a:rPr lang="en-US" sz="1400" dirty="0" err="1">
                <a:effectLst/>
                <a:latin typeface="Arial" panose="020B0604020202020204" pitchFamily="34" charset="0"/>
                <a:ea typeface="Times New Roman" panose="02020603050405020304" pitchFamily="18" charset="0"/>
                <a:cs typeface="Arial" panose="020B0604020202020204" pitchFamily="34" charset="0"/>
              </a:rPr>
              <a:t>Ensemble”,IEEE</a:t>
            </a:r>
            <a:r>
              <a:rPr lang="en-US" sz="1400" dirty="0">
                <a:effectLst/>
                <a:latin typeface="Arial" panose="020B0604020202020204" pitchFamily="34" charset="0"/>
                <a:ea typeface="Times New Roman" panose="02020603050405020304" pitchFamily="18" charset="0"/>
                <a:cs typeface="Arial" panose="020B0604020202020204" pitchFamily="34" charset="0"/>
              </a:rPr>
              <a:t> 19th International Conference on Software Quality, Reliability and Security Companion (QRS-C), 2019.INSPEC</a:t>
            </a:r>
            <a:endParaRPr lang="en-IN" sz="1400" dirty="0">
              <a:effectLst/>
              <a:latin typeface="Arial" panose="020B0604020202020204" pitchFamily="34" charset="0"/>
              <a:ea typeface="Helvetica Neue"/>
              <a:cs typeface="Arial" panose="020B0604020202020204" pitchFamily="34" charset="0"/>
            </a:endParaRPr>
          </a:p>
          <a:p>
            <a:pPr>
              <a:lnSpc>
                <a:spcPct val="150000"/>
              </a:lnSpc>
            </a:pPr>
            <a:r>
              <a:rPr lang="en-US" sz="1400" dirty="0">
                <a:effectLst/>
                <a:latin typeface="Arial" panose="020B0604020202020204" pitchFamily="34" charset="0"/>
                <a:ea typeface="Times New Roman" panose="02020603050405020304" pitchFamily="18" charset="0"/>
                <a:cs typeface="Arial" panose="020B0604020202020204" pitchFamily="34" charset="0"/>
              </a:rPr>
              <a:t>M. </a:t>
            </a:r>
            <a:r>
              <a:rPr lang="en-US" sz="1400" dirty="0" err="1">
                <a:effectLst/>
                <a:latin typeface="Arial" panose="020B0604020202020204" pitchFamily="34" charset="0"/>
                <a:ea typeface="Times New Roman" panose="02020603050405020304" pitchFamily="18" charset="0"/>
                <a:cs typeface="Arial" panose="020B0604020202020204" pitchFamily="34" charset="0"/>
              </a:rPr>
              <a:t>Alkasassbeh</a:t>
            </a:r>
            <a:r>
              <a:rPr lang="en-US" sz="1400" dirty="0">
                <a:effectLst/>
                <a:latin typeface="Arial" panose="020B0604020202020204" pitchFamily="34" charset="0"/>
                <a:ea typeface="Times New Roman" panose="02020603050405020304" pitchFamily="18" charset="0"/>
                <a:cs typeface="Arial" panose="020B0604020202020204" pitchFamily="34" charset="0"/>
              </a:rPr>
              <a:t>, G. Al-</a:t>
            </a:r>
            <a:r>
              <a:rPr lang="en-US" sz="1400" dirty="0" err="1">
                <a:effectLst/>
                <a:latin typeface="Arial" panose="020B0604020202020204" pitchFamily="34" charset="0"/>
                <a:ea typeface="Times New Roman" panose="02020603050405020304" pitchFamily="18" charset="0"/>
                <a:cs typeface="Arial" panose="020B0604020202020204" pitchFamily="34" charset="0"/>
              </a:rPr>
              <a:t>Naymat</a:t>
            </a:r>
            <a:r>
              <a:rPr lang="en-US" sz="1400" dirty="0">
                <a:effectLst/>
                <a:latin typeface="Arial" panose="020B0604020202020204" pitchFamily="34" charset="0"/>
                <a:ea typeface="Times New Roman" panose="02020603050405020304" pitchFamily="18" charset="0"/>
                <a:cs typeface="Arial" panose="020B0604020202020204" pitchFamily="34" charset="0"/>
              </a:rPr>
              <a:t> et.al,” Detecting Distributed Denial of Service Attacks Using Data Mining Technique,” (IJACSA) International Journal of Advanced Computer Science and Applications, Vol. 7, pp.436-445, 2016. Science and Information Technologies, Vol. 6 (2), pp.</a:t>
            </a:r>
            <a:endParaRPr lang="en-IN" sz="1400" dirty="0">
              <a:effectLst/>
              <a:latin typeface="Arial" panose="020B0604020202020204" pitchFamily="34" charset="0"/>
              <a:ea typeface="Helvetica Neue"/>
              <a:cs typeface="Arial" panose="020B0604020202020204" pitchFamily="34" charset="0"/>
            </a:endParaRPr>
          </a:p>
          <a:p>
            <a:pPr>
              <a:lnSpc>
                <a:spcPct val="150000"/>
              </a:lnSpc>
            </a:pPr>
            <a:r>
              <a:rPr lang="en-US" sz="1400" dirty="0">
                <a:effectLst/>
                <a:latin typeface="Arial" panose="020B0604020202020204" pitchFamily="34" charset="0"/>
                <a:ea typeface="Times New Roman" panose="02020603050405020304" pitchFamily="18" charset="0"/>
                <a:cs typeface="Arial" panose="020B0604020202020204" pitchFamily="34" charset="0"/>
              </a:rPr>
              <a:t>1096-1099, 2015.</a:t>
            </a:r>
            <a:endParaRPr lang="en-IN" sz="1400" dirty="0">
              <a:effectLst/>
              <a:latin typeface="Arial" panose="020B0604020202020204" pitchFamily="34" charset="0"/>
              <a:ea typeface="Helvetica Neue"/>
              <a:cs typeface="Arial" panose="020B0604020202020204" pitchFamily="34" charset="0"/>
            </a:endParaRPr>
          </a:p>
        </p:txBody>
      </p:sp>
      <p:sp>
        <p:nvSpPr>
          <p:cNvPr id="4" name="Date Placeholder 3">
            <a:extLst>
              <a:ext uri="{FF2B5EF4-FFF2-40B4-BE49-F238E27FC236}">
                <a16:creationId xmlns:a16="http://schemas.microsoft.com/office/drawing/2014/main" id="{8B031B18-0E53-8E82-2CA6-D923AFB1ABCB}"/>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920DD950-B4B5-8AE9-8A82-A384D6790FC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57315121-C994-6722-C3FC-D8CE7CD24519}"/>
              </a:ext>
            </a:extLst>
          </p:cNvPr>
          <p:cNvSpPr>
            <a:spLocks noGrp="1"/>
          </p:cNvSpPr>
          <p:nvPr>
            <p:ph type="sldNum" sz="quarter" idx="12"/>
          </p:nvPr>
        </p:nvSpPr>
        <p:spPr/>
        <p:txBody>
          <a:bodyPr/>
          <a:lstStyle/>
          <a:p>
            <a:fld id="{7B28076C-CE04-4A00-BFAA-A90EA8355859}" type="slidenum">
              <a:rPr lang="en-US" smtClean="0"/>
              <a:pPr/>
              <a:t>32</a:t>
            </a:fld>
            <a:endParaRPr lang="en-US"/>
          </a:p>
        </p:txBody>
      </p:sp>
    </p:spTree>
    <p:extLst>
      <p:ext uri="{BB962C8B-B14F-4D97-AF65-F5344CB8AC3E}">
        <p14:creationId xmlns:p14="http://schemas.microsoft.com/office/powerpoint/2010/main" val="329529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C071-6AF3-094F-A480-1F9EFE5779D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CONFERENCE CERTIFICATE</a:t>
            </a:r>
          </a:p>
        </p:txBody>
      </p:sp>
      <p:pic>
        <p:nvPicPr>
          <p:cNvPr id="8" name="Content Placeholder 7">
            <a:extLst>
              <a:ext uri="{FF2B5EF4-FFF2-40B4-BE49-F238E27FC236}">
                <a16:creationId xmlns:a16="http://schemas.microsoft.com/office/drawing/2014/main" id="{EF4695AD-7FF5-7845-2A34-ED7875881ED4}"/>
              </a:ext>
            </a:extLst>
          </p:cNvPr>
          <p:cNvPicPr>
            <a:picLocks noGrp="1" noChangeAspect="1"/>
          </p:cNvPicPr>
          <p:nvPr>
            <p:ph idx="1"/>
          </p:nvPr>
        </p:nvPicPr>
        <p:blipFill>
          <a:blip r:embed="rId2"/>
          <a:stretch>
            <a:fillRect/>
          </a:stretch>
        </p:blipFill>
        <p:spPr>
          <a:xfrm>
            <a:off x="2733262" y="1325490"/>
            <a:ext cx="3713432" cy="5125006"/>
          </a:xfrm>
        </p:spPr>
      </p:pic>
      <p:sp>
        <p:nvSpPr>
          <p:cNvPr id="4" name="Date Placeholder 3">
            <a:extLst>
              <a:ext uri="{FF2B5EF4-FFF2-40B4-BE49-F238E27FC236}">
                <a16:creationId xmlns:a16="http://schemas.microsoft.com/office/drawing/2014/main" id="{E4DFAFD9-E387-6C44-DDA2-253413E2012D}"/>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80CFCB23-9DF4-BBC2-0359-CA06CBFDFB7C}"/>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2338917E-2D4C-21F5-29B3-8D4ADD68E933}"/>
              </a:ext>
            </a:extLst>
          </p:cNvPr>
          <p:cNvSpPr>
            <a:spLocks noGrp="1"/>
          </p:cNvSpPr>
          <p:nvPr>
            <p:ph type="sldNum" sz="quarter" idx="12"/>
          </p:nvPr>
        </p:nvSpPr>
        <p:spPr/>
        <p:txBody>
          <a:bodyPr/>
          <a:lstStyle/>
          <a:p>
            <a:fld id="{7B28076C-CE04-4A00-BFAA-A90EA8355859}" type="slidenum">
              <a:rPr lang="en-US" smtClean="0"/>
              <a:pPr/>
              <a:t>33</a:t>
            </a:fld>
            <a:endParaRPr lang="en-US"/>
          </a:p>
        </p:txBody>
      </p:sp>
    </p:spTree>
    <p:extLst>
      <p:ext uri="{BB962C8B-B14F-4D97-AF65-F5344CB8AC3E}">
        <p14:creationId xmlns:p14="http://schemas.microsoft.com/office/powerpoint/2010/main" val="365504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65A5F-7BDD-D4D2-DA63-78B420B1BB76}"/>
              </a:ext>
            </a:extLst>
          </p:cNvPr>
          <p:cNvSpPr>
            <a:spLocks noGrp="1"/>
          </p:cNvSpPr>
          <p:nvPr>
            <p:ph type="dt" sz="half" idx="10"/>
          </p:nvPr>
        </p:nvSpPr>
        <p:spPr/>
        <p:txBody>
          <a:bodyPr/>
          <a:lstStyle/>
          <a:p>
            <a:fld id="{CAC629EA-6B2E-4077-9690-3164A6869B63}" type="datetime3">
              <a:rPr lang="en-US" smtClean="0"/>
              <a:pPr/>
              <a:t>14 April 2024</a:t>
            </a:fld>
            <a:endParaRPr lang="en-US"/>
          </a:p>
        </p:txBody>
      </p:sp>
      <p:sp>
        <p:nvSpPr>
          <p:cNvPr id="3" name="Footer Placeholder 2">
            <a:extLst>
              <a:ext uri="{FF2B5EF4-FFF2-40B4-BE49-F238E27FC236}">
                <a16:creationId xmlns:a16="http://schemas.microsoft.com/office/drawing/2014/main" id="{34DF4F7A-4FE4-3213-894F-A3475C5CD308}"/>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E40028A5-3656-98D9-CF7A-0E8F9B8A5921}"/>
              </a:ext>
            </a:extLst>
          </p:cNvPr>
          <p:cNvSpPr>
            <a:spLocks noGrp="1"/>
          </p:cNvSpPr>
          <p:nvPr>
            <p:ph type="sldNum" sz="quarter" idx="12"/>
          </p:nvPr>
        </p:nvSpPr>
        <p:spPr/>
        <p:txBody>
          <a:bodyPr/>
          <a:lstStyle/>
          <a:p>
            <a:fld id="{7B28076C-CE04-4A00-BFAA-A90EA8355859}" type="slidenum">
              <a:rPr lang="en-US" smtClean="0"/>
              <a:pPr/>
              <a:t>34</a:t>
            </a:fld>
            <a:endParaRPr lang="en-US"/>
          </a:p>
        </p:txBody>
      </p:sp>
      <p:sp>
        <p:nvSpPr>
          <p:cNvPr id="6" name="TextBox 5">
            <a:extLst>
              <a:ext uri="{FF2B5EF4-FFF2-40B4-BE49-F238E27FC236}">
                <a16:creationId xmlns:a16="http://schemas.microsoft.com/office/drawing/2014/main" id="{3204F88D-828E-2D54-FEBE-E66C783A265B}"/>
              </a:ext>
            </a:extLst>
          </p:cNvPr>
          <p:cNvSpPr txBox="1"/>
          <p:nvPr/>
        </p:nvSpPr>
        <p:spPr>
          <a:xfrm>
            <a:off x="457200" y="381865"/>
            <a:ext cx="9153939" cy="769441"/>
          </a:xfrm>
          <a:prstGeom prst="rect">
            <a:avLst/>
          </a:prstGeom>
          <a:noFill/>
        </p:spPr>
        <p:txBody>
          <a:bodyPr wrap="square">
            <a:spAutoFit/>
          </a:bodyPr>
          <a:lstStyle/>
          <a:p>
            <a:r>
              <a:rPr lang="en-IN" sz="4400" b="1" dirty="0">
                <a:latin typeface="Arial" panose="020B0604020202020204" pitchFamily="34" charset="0"/>
                <a:cs typeface="Arial" panose="020B0604020202020204" pitchFamily="34" charset="0"/>
              </a:rPr>
              <a:t>CONFERENCE CERTIFICATE</a:t>
            </a:r>
            <a:endParaRPr lang="en-IN" sz="4400" dirty="0"/>
          </a:p>
        </p:txBody>
      </p:sp>
      <p:pic>
        <p:nvPicPr>
          <p:cNvPr id="11" name="Picture 10">
            <a:extLst>
              <a:ext uri="{FF2B5EF4-FFF2-40B4-BE49-F238E27FC236}">
                <a16:creationId xmlns:a16="http://schemas.microsoft.com/office/drawing/2014/main" id="{E509E679-30E8-6774-4E4C-C0CD4206658C}"/>
              </a:ext>
            </a:extLst>
          </p:cNvPr>
          <p:cNvPicPr>
            <a:picLocks noChangeAspect="1"/>
          </p:cNvPicPr>
          <p:nvPr/>
        </p:nvPicPr>
        <p:blipFill>
          <a:blip r:embed="rId2"/>
          <a:stretch>
            <a:fillRect/>
          </a:stretch>
        </p:blipFill>
        <p:spPr>
          <a:xfrm>
            <a:off x="2747515" y="1321941"/>
            <a:ext cx="3633407" cy="5101233"/>
          </a:xfrm>
          <a:prstGeom prst="rect">
            <a:avLst/>
          </a:prstGeom>
        </p:spPr>
      </p:pic>
    </p:spTree>
    <p:extLst>
      <p:ext uri="{BB962C8B-B14F-4D97-AF65-F5344CB8AC3E}">
        <p14:creationId xmlns:p14="http://schemas.microsoft.com/office/powerpoint/2010/main" val="191072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8774-B954-78DE-F34A-E9D11030D2D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33C4375F-93ED-D07C-2F8F-2632AC86CAC3}"/>
              </a:ext>
            </a:extLst>
          </p:cNvPr>
          <p:cNvSpPr>
            <a:spLocks noGrp="1"/>
          </p:cNvSpPr>
          <p:nvPr>
            <p:ph idx="1"/>
          </p:nvPr>
        </p:nvSpPr>
        <p:spPr>
          <a:xfrm>
            <a:off x="2459935" y="3014180"/>
            <a:ext cx="4398065" cy="1299404"/>
          </a:xfrm>
        </p:spPr>
        <p:txBody>
          <a:bodyPr>
            <a:normAutofit/>
          </a:bodyPr>
          <a:lstStyle/>
          <a:p>
            <a:pPr marL="0" indent="0">
              <a:buNone/>
            </a:pPr>
            <a:r>
              <a:rPr lang="en-IN" sz="2000" dirty="0">
                <a:latin typeface="Arial" panose="020B0604020202020204" pitchFamily="34" charset="0"/>
                <a:cs typeface="Arial" panose="020B0604020202020204" pitchFamily="34" charset="0"/>
              </a:rPr>
              <a:t>We Thank Our Guide, Panel And All</a:t>
            </a:r>
          </a:p>
          <a:p>
            <a:pPr marL="0" indent="0">
              <a:buNone/>
            </a:pPr>
            <a:r>
              <a:rPr lang="en-IN" sz="2000" dirty="0">
                <a:latin typeface="Arial" panose="020B0604020202020204" pitchFamily="34" charset="0"/>
                <a:cs typeface="Arial" panose="020B0604020202020204" pitchFamily="34" charset="0"/>
              </a:rPr>
              <a:t>Technical And Non Technical Staff</a:t>
            </a:r>
          </a:p>
          <a:p>
            <a:pPr marL="0" indent="0">
              <a:buNone/>
            </a:pPr>
            <a:r>
              <a:rPr lang="en-IN" sz="2000" dirty="0">
                <a:latin typeface="Arial" panose="020B0604020202020204" pitchFamily="34" charset="0"/>
                <a:cs typeface="Arial" panose="020B0604020202020204" pitchFamily="34" charset="0"/>
              </a:rPr>
              <a:t>Helped Us In Achieving this.</a:t>
            </a:r>
          </a:p>
        </p:txBody>
      </p:sp>
      <p:sp>
        <p:nvSpPr>
          <p:cNvPr id="4" name="Date Placeholder 3">
            <a:extLst>
              <a:ext uri="{FF2B5EF4-FFF2-40B4-BE49-F238E27FC236}">
                <a16:creationId xmlns:a16="http://schemas.microsoft.com/office/drawing/2014/main" id="{A16FF5A4-B5D7-C086-B32F-EB3F1AB05B59}"/>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A809740A-C709-58CC-7EB3-CF5883B70677}"/>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7AF9F7F0-507E-AE2C-CCD0-66DFABAF76B8}"/>
              </a:ext>
            </a:extLst>
          </p:cNvPr>
          <p:cNvSpPr>
            <a:spLocks noGrp="1"/>
          </p:cNvSpPr>
          <p:nvPr>
            <p:ph type="sldNum" sz="quarter" idx="12"/>
          </p:nvPr>
        </p:nvSpPr>
        <p:spPr/>
        <p:txBody>
          <a:bodyPr/>
          <a:lstStyle/>
          <a:p>
            <a:fld id="{7B28076C-CE04-4A00-BFAA-A90EA8355859}" type="slidenum">
              <a:rPr lang="en-US" smtClean="0"/>
              <a:pPr/>
              <a:t>35</a:t>
            </a:fld>
            <a:endParaRPr lang="en-US"/>
          </a:p>
        </p:txBody>
      </p:sp>
    </p:spTree>
    <p:extLst>
      <p:ext uri="{BB962C8B-B14F-4D97-AF65-F5344CB8AC3E}">
        <p14:creationId xmlns:p14="http://schemas.microsoft.com/office/powerpoint/2010/main" val="177051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1900" dirty="0">
                <a:latin typeface="Arial" panose="020B0604020202020204" pitchFamily="34" charset="0"/>
                <a:ea typeface="Times New Roman"/>
                <a:cs typeface="Arial" panose="020B0604020202020204" pitchFamily="34" charset="0"/>
                <a:sym typeface="Times New Roman"/>
              </a:rPr>
              <a:t>Detection and Prevention of Distributed Denial of Service (DDoS) Attacks is a critical aspect of maintaining the integrity and security of any system or network. By implementing robust detection mechanisms, organizations can identify and respond to potential threats and unauthorized access attempts in real-time. </a:t>
            </a:r>
          </a:p>
          <a:p>
            <a:pPr algn="just">
              <a:lnSpc>
                <a:spcPct val="150000"/>
              </a:lnSpc>
            </a:pPr>
            <a:r>
              <a:rPr lang="en-US" sz="1900" dirty="0">
                <a:latin typeface="Arial" panose="020B0604020202020204" pitchFamily="34" charset="0"/>
                <a:ea typeface="Times New Roman"/>
                <a:cs typeface="Arial" panose="020B0604020202020204" pitchFamily="34" charset="0"/>
                <a:sym typeface="Times New Roman"/>
              </a:rPr>
              <a:t>This includes deploying technologies such as intrusion detection systems, firewalls, and network monitoring tools to actively monitor and analyze network traffic. Additionally, organizations should also focus on proactive measures such as implementing access controls, strong authentication mechanisms, and regular security audits to prevent potential distribution of sensitive data or malicious software. </a:t>
            </a:r>
          </a:p>
          <a:p>
            <a:pPr algn="just">
              <a:lnSpc>
                <a:spcPct val="150000"/>
              </a:lnSpc>
            </a:pPr>
            <a:r>
              <a:rPr lang="en-US" sz="1900" dirty="0">
                <a:latin typeface="Arial" panose="020B0604020202020204" pitchFamily="34" charset="0"/>
                <a:ea typeface="Times New Roman"/>
                <a:cs typeface="Arial" panose="020B0604020202020204" pitchFamily="34" charset="0"/>
                <a:sym typeface="Times New Roman"/>
              </a:rPr>
              <a:t>By prioritizing detection and prevention, organizations can minimize the impact of security incidents and protect their data and network infrastructure from unauthorized access and distribution.</a:t>
            </a:r>
          </a:p>
          <a:p>
            <a:pPr algn="just">
              <a:lnSpc>
                <a:spcPct val="150000"/>
              </a:lnSpc>
            </a:pPr>
            <a:endParaRPr lang="en-IN" sz="1800" dirty="0">
              <a:effectLst/>
              <a:latin typeface="Yu Mincho Light" panose="02020300000000000000" pitchFamily="18" charset="-128"/>
              <a:ea typeface="Yu Mincho Light" panose="02020300000000000000" pitchFamily="18" charset="-128"/>
              <a:cs typeface="Yu Mincho Light" panose="02020300000000000000" pitchFamily="18" charset="-128"/>
            </a:endParaRPr>
          </a:p>
        </p:txBody>
      </p:sp>
      <p:sp>
        <p:nvSpPr>
          <p:cNvPr id="4" name="Date Placeholder 3"/>
          <p:cNvSpPr>
            <a:spLocks noGrp="1"/>
          </p:cNvSpPr>
          <p:nvPr>
            <p:ph type="dt" sz="half" idx="10"/>
          </p:nvPr>
        </p:nvSpPr>
        <p:spPr/>
        <p:txBody>
          <a:bodyPr/>
          <a:lstStyle/>
          <a:p>
            <a:fld id="{DD1A6F9D-DD77-42A7-A6AB-57439E778FC8}" type="datetime3">
              <a:rPr lang="en-US" smtClean="0"/>
              <a:pPr/>
              <a:t>14 April 2024</a:t>
            </a:fld>
            <a:endParaRPr lang="en-US" dirty="0"/>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267576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A7B5-6A9A-13E6-3604-1D41A04A4143}"/>
              </a:ext>
            </a:extLst>
          </p:cNvPr>
          <p:cNvSpPr>
            <a:spLocks noGrp="1"/>
          </p:cNvSpPr>
          <p:nvPr>
            <p:ph type="title"/>
          </p:nvPr>
        </p:nvSpPr>
        <p:spPr>
          <a:xfrm>
            <a:off x="457200" y="342107"/>
            <a:ext cx="8229600" cy="1143000"/>
          </a:xfrm>
        </p:spPr>
        <p:txBody>
          <a:bodyPr>
            <a:normAutofit fontScale="90000"/>
          </a:bodyPr>
          <a:lstStyle/>
          <a:p>
            <a:r>
              <a:rPr lang="en-IN" sz="4400" b="1" dirty="0">
                <a:solidFill>
                  <a:srgbClr val="000000"/>
                </a:solidFill>
                <a:latin typeface="Arial" pitchFamily="34" charset="0"/>
                <a:cs typeface="Arial" pitchFamily="34" charset="0"/>
              </a:rPr>
              <a:t>Work Done in Phase 1</a:t>
            </a:r>
            <a:br>
              <a:rPr lang="en-IN" sz="4400" b="0" i="0" u="none" strike="noStrike" baseline="0" dirty="0">
                <a:solidFill>
                  <a:srgbClr val="000000"/>
                </a:solidFill>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CA06B91B-53B1-28AD-5AAA-CB6C702B8A94}"/>
              </a:ext>
            </a:extLst>
          </p:cNvPr>
          <p:cNvSpPr>
            <a:spLocks noGrp="1"/>
          </p:cNvSpPr>
          <p:nvPr>
            <p:ph idx="1"/>
          </p:nvPr>
        </p:nvSpPr>
        <p:spPr/>
        <p:txBody>
          <a:bodyPr/>
          <a:lstStyle/>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Project Ideation</a:t>
            </a: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Literature Survey</a:t>
            </a: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Algorithms Research</a:t>
            </a: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Backend Module Started</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E27E2EC-00C8-9CEC-ACA2-A0C867F5DFDA}"/>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53296DA7-C543-34C8-53A7-D6B7A0169D2C}"/>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CBC611E-B56A-B458-8021-E3243EA317C0}"/>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318740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21-DB55-F445-6508-50851465F75B}"/>
              </a:ext>
            </a:extLst>
          </p:cNvPr>
          <p:cNvSpPr>
            <a:spLocks noGrp="1"/>
          </p:cNvSpPr>
          <p:nvPr>
            <p:ph type="title"/>
          </p:nvPr>
        </p:nvSpPr>
        <p:spPr>
          <a:xfrm>
            <a:off x="298940" y="342107"/>
            <a:ext cx="8229600" cy="1143000"/>
          </a:xfrm>
        </p:spPr>
        <p:txBody>
          <a:bodyPr>
            <a:normAutofit fontScale="90000"/>
          </a:bodyPr>
          <a:lstStyle/>
          <a:p>
            <a:r>
              <a:rPr lang="en-IN" sz="4400" cap="small" dirty="0">
                <a:latin typeface="Arial" panose="020B0604020202020204" pitchFamily="34" charset="0"/>
                <a:ea typeface="Times New Roman"/>
                <a:cs typeface="Arial" panose="020B0604020202020204" pitchFamily="34" charset="0"/>
                <a:sym typeface="Times New Roman"/>
              </a:rPr>
              <a:t>PROBLEM</a:t>
            </a:r>
            <a:r>
              <a:rPr lang="en-IN" sz="4400" b="1" cap="small" dirty="0">
                <a:latin typeface="Arial" panose="020B0604020202020204" pitchFamily="34" charset="0"/>
                <a:ea typeface="Times New Roman"/>
                <a:cs typeface="Arial" panose="020B0604020202020204" pitchFamily="34" charset="0"/>
                <a:sym typeface="Times New Roman"/>
              </a:rPr>
              <a:t> </a:t>
            </a:r>
            <a:r>
              <a:rPr lang="en-IN" sz="4400" cap="small" dirty="0">
                <a:latin typeface="Arial" panose="020B0604020202020204" pitchFamily="34" charset="0"/>
                <a:ea typeface="Times New Roman"/>
                <a:cs typeface="Arial" panose="020B0604020202020204" pitchFamily="34" charset="0"/>
                <a:sym typeface="Times New Roman"/>
              </a:rPr>
              <a:t>STATEMENT</a:t>
            </a:r>
            <a:br>
              <a:rPr lang="en-IN" sz="4400" b="1" cap="small" dirty="0">
                <a:solidFill>
                  <a:schemeClr val="dk2"/>
                </a:solidFill>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AFC0D2D6-8780-3097-D393-941408B0DBDE}"/>
              </a:ext>
            </a:extLst>
          </p:cNvPr>
          <p:cNvSpPr>
            <a:spLocks noGrp="1"/>
          </p:cNvSpPr>
          <p:nvPr>
            <p:ph idx="1"/>
          </p:nvPr>
        </p:nvSpPr>
        <p:spPr/>
        <p:txBody>
          <a:bodyPr>
            <a:normAutofit fontScale="62500" lnSpcReduction="20000"/>
          </a:bodyPr>
          <a:lstStyle/>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problem of detection and prevention of distribution encompasses the challenges faced when trying to identify and stop the unauthorized or illegal distribution of various forms of media, such as music, movies, software, and copyrighted content</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With the advancement of technology, the ease of copying and sharing digital files has led to a surge in instances of distribution without proper authorization, leading to significant revenue loss for creators and rights holders</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The task at hand is to develop efficient and effective methods and technologies that can detect instances of unauthorized distribution, track the sources, and implement appropriate measures to prevent further dissemination</a:t>
            </a:r>
          </a:p>
          <a:p>
            <a:pPr marL="457200" lvl="0" indent="-317500" algn="just" rtl="0">
              <a:lnSpc>
                <a:spcPct val="100000"/>
              </a:lnSpc>
              <a:spcBef>
                <a:spcPts val="0"/>
              </a:spcBef>
              <a:spcAft>
                <a:spcPts val="0"/>
              </a:spcAft>
              <a:buClr>
                <a:schemeClr val="dk2"/>
              </a:buClr>
              <a:buSzPts val="1400"/>
              <a:buFont typeface="Times New Roman"/>
              <a:buChar char="●"/>
            </a:pPr>
            <a:endParaRPr lang="en-US" dirty="0">
              <a:latin typeface="Arial" panose="020B0604020202020204" pitchFamily="34" charset="0"/>
              <a:ea typeface="Times New Roman"/>
              <a:cs typeface="Arial" panose="020B060402020202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US" dirty="0">
                <a:latin typeface="Arial" panose="020B0604020202020204" pitchFamily="34" charset="0"/>
                <a:ea typeface="Times New Roman"/>
                <a:cs typeface="Arial" panose="020B0604020202020204" pitchFamily="34" charset="0"/>
                <a:sym typeface="Times New Roman"/>
              </a:rPr>
              <a:t>deploying advanced monitoring and tracking techniques, and taking legal measures against individuals or entities involved in the illegal distribution</a:t>
            </a:r>
          </a:p>
          <a:p>
            <a:endParaRPr lang="en-IN" dirty="0"/>
          </a:p>
        </p:txBody>
      </p:sp>
      <p:sp>
        <p:nvSpPr>
          <p:cNvPr id="4" name="Date Placeholder 3">
            <a:extLst>
              <a:ext uri="{FF2B5EF4-FFF2-40B4-BE49-F238E27FC236}">
                <a16:creationId xmlns:a16="http://schemas.microsoft.com/office/drawing/2014/main" id="{4EBEB053-D1D2-4153-26B7-D0DE29D524DC}"/>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46F24693-6F4A-AD4F-0C2A-990BC21D63D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862C0B8-64EB-4638-CCA4-F29EB31BDDEF}"/>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223519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94615">
              <a:lnSpc>
                <a:spcPct val="100000"/>
              </a:lnSpc>
              <a:spcBef>
                <a:spcPts val="110"/>
              </a:spcBef>
            </a:pPr>
            <a:r>
              <a:rPr sz="3950" dirty="0">
                <a:latin typeface="Arial"/>
                <a:cs typeface="Arial"/>
              </a:rPr>
              <a:t>Literature</a:t>
            </a:r>
            <a:r>
              <a:rPr sz="3950" spc="-50" dirty="0">
                <a:latin typeface="Arial"/>
                <a:cs typeface="Arial"/>
              </a:rPr>
              <a:t> </a:t>
            </a:r>
            <a:r>
              <a:rPr sz="3950" spc="-10" dirty="0">
                <a:latin typeface="Arial"/>
                <a:cs typeface="Arial"/>
              </a:rPr>
              <a:t>Survey</a:t>
            </a:r>
            <a:endParaRPr sz="3950">
              <a:latin typeface="Arial"/>
              <a:cs typeface="Arial"/>
            </a:endParaRPr>
          </a:p>
        </p:txBody>
      </p:sp>
      <p:sp>
        <p:nvSpPr>
          <p:cNvPr id="4" name="object 4"/>
          <p:cNvSpPr txBox="1">
            <a:spLocks noGrp="1"/>
          </p:cNvSpPr>
          <p:nvPr>
            <p:ph type="ftr" sz="quarter" idx="5"/>
          </p:nvPr>
        </p:nvSpPr>
        <p:spPr>
          <a:xfrm>
            <a:off x="457200" y="6477001"/>
            <a:ext cx="1219200" cy="156068"/>
          </a:xfrm>
          <a:prstGeom prst="rect">
            <a:avLst/>
          </a:prstGeom>
        </p:spPr>
        <p:txBody>
          <a:bodyPr vert="horz" wrap="square" lIns="0" tIns="0" rIns="0" bIns="0" rtlCol="0">
            <a:spAutoFit/>
          </a:bodyPr>
          <a:lstStyle>
            <a:defPPr>
              <a:defRPr kern="0"/>
            </a:defPPr>
            <a:lvl1pPr>
              <a:defRPr sz="1200" b="0" i="0">
                <a:solidFill>
                  <a:srgbClr val="888888"/>
                </a:solidFill>
                <a:latin typeface="Calibri"/>
                <a:cs typeface="Calibri"/>
              </a:defRPr>
            </a:lvl1pPr>
          </a:lstStyle>
          <a:p>
            <a:pPr marL="12700">
              <a:lnSpc>
                <a:spcPts val="1240"/>
              </a:lnSpc>
            </a:pPr>
            <a:r>
              <a:rPr lang="en-US" spc="-20" dirty="0"/>
              <a:t>27 February 2023</a:t>
            </a:r>
            <a:endParaRPr spc="-20" dirty="0"/>
          </a:p>
        </p:txBody>
      </p:sp>
      <p:sp>
        <p:nvSpPr>
          <p:cNvPr id="5" name="object 5"/>
          <p:cNvSpPr txBox="1"/>
          <p:nvPr/>
        </p:nvSpPr>
        <p:spPr>
          <a:xfrm>
            <a:off x="3915618" y="6466776"/>
            <a:ext cx="1311910" cy="15606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School</a:t>
            </a:r>
            <a:r>
              <a:rPr sz="1200" spc="-20" dirty="0">
                <a:solidFill>
                  <a:srgbClr val="888888"/>
                </a:solidFill>
                <a:latin typeface="Calibri"/>
                <a:cs typeface="Calibri"/>
              </a:rPr>
              <a:t> </a:t>
            </a:r>
            <a:r>
              <a:rPr sz="1200" dirty="0">
                <a:solidFill>
                  <a:srgbClr val="888888"/>
                </a:solidFill>
                <a:latin typeface="Calibri"/>
                <a:cs typeface="Calibri"/>
              </a:rPr>
              <a:t>of</a:t>
            </a:r>
            <a:r>
              <a:rPr sz="1200" spc="-20" dirty="0">
                <a:solidFill>
                  <a:srgbClr val="888888"/>
                </a:solidFill>
                <a:latin typeface="Calibri"/>
                <a:cs typeface="Calibri"/>
              </a:rPr>
              <a:t> </a:t>
            </a:r>
            <a:r>
              <a:rPr sz="1200" spc="-10" dirty="0">
                <a:solidFill>
                  <a:srgbClr val="888888"/>
                </a:solidFill>
                <a:latin typeface="Calibri"/>
                <a:cs typeface="Calibri"/>
              </a:rPr>
              <a:t>Computing</a:t>
            </a:r>
            <a:endParaRPr sz="1200" dirty="0">
              <a:latin typeface="Calibri"/>
              <a:cs typeface="Calibri"/>
            </a:endParaRPr>
          </a:p>
        </p:txBody>
      </p:sp>
      <p:sp>
        <p:nvSpPr>
          <p:cNvPr id="6" name="object 6"/>
          <p:cNvSpPr txBox="1">
            <a:spLocks noGrp="1"/>
          </p:cNvSpPr>
          <p:nvPr>
            <p:ph type="sldNum" sz="quarter" idx="7"/>
          </p:nvPr>
        </p:nvSpPr>
        <p:spPr>
          <a:xfrm>
            <a:off x="8408491" y="6466776"/>
            <a:ext cx="243611" cy="177800"/>
          </a:xfrm>
          <a:prstGeom prst="rect">
            <a:avLst/>
          </a:prstGeom>
        </p:spPr>
        <p:txBody>
          <a:bodyPr vert="horz" wrap="square" lIns="0" tIns="0" rIns="0" bIns="0" rtlCol="0">
            <a:spAutoFit/>
          </a:bodyPr>
          <a:lstStyle>
            <a:defPPr>
              <a:defRPr kern="0"/>
            </a:defPPr>
            <a:lvl1pPr>
              <a:defRPr sz="1200" b="0" i="0">
                <a:solidFill>
                  <a:srgbClr val="888888"/>
                </a:solidFill>
                <a:latin typeface="Calibri"/>
                <a:cs typeface="Calibri"/>
              </a:defRPr>
            </a:lvl1pPr>
          </a:lstStyle>
          <a:p>
            <a:pPr marL="114935">
              <a:lnSpc>
                <a:spcPts val="1240"/>
              </a:lnSpc>
            </a:pPr>
            <a:fld id="{81D60167-4931-47E6-BA6A-407CBD079E47}" type="slidenum">
              <a:rPr lang="en-IN" smtClean="0"/>
              <a:pPr marL="114935">
                <a:lnSpc>
                  <a:spcPts val="1240"/>
                </a:lnSpc>
              </a:pPr>
              <a:t>7</a:t>
            </a:fld>
            <a:endParaRPr dirty="0"/>
          </a:p>
        </p:txBody>
      </p:sp>
      <p:graphicFrame>
        <p:nvGraphicFramePr>
          <p:cNvPr id="7" name="Google Shape;84;p18">
            <a:extLst>
              <a:ext uri="{FF2B5EF4-FFF2-40B4-BE49-F238E27FC236}">
                <a16:creationId xmlns:a16="http://schemas.microsoft.com/office/drawing/2014/main" id="{7BCEB549-215E-221D-0307-8F33AFDC8E60}"/>
              </a:ext>
            </a:extLst>
          </p:cNvPr>
          <p:cNvGraphicFramePr/>
          <p:nvPr>
            <p:extLst>
              <p:ext uri="{D42A27DB-BD31-4B8C-83A1-F6EECF244321}">
                <p14:modId xmlns:p14="http://schemas.microsoft.com/office/powerpoint/2010/main" val="914061752"/>
              </p:ext>
            </p:extLst>
          </p:nvPr>
        </p:nvGraphicFramePr>
        <p:xfrm>
          <a:off x="422502" y="1442720"/>
          <a:ext cx="8229600" cy="4839910"/>
        </p:xfrm>
        <a:graphic>
          <a:graphicData uri="http://schemas.openxmlformats.org/drawingml/2006/table">
            <a:tbl>
              <a:tblPr>
                <a:noFil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978432">
                <a:tc>
                  <a:txBody>
                    <a:bodyPr/>
                    <a:lstStyle/>
                    <a:p>
                      <a:pPr marL="0" lvl="0" indent="0" algn="l" rtl="0">
                        <a:spcBef>
                          <a:spcPts val="0"/>
                        </a:spcBef>
                        <a:spcAft>
                          <a:spcPts val="0"/>
                        </a:spcAft>
                        <a:buNone/>
                      </a:pPr>
                      <a:r>
                        <a:rPr lang="en" sz="1100" b="1" dirty="0">
                          <a:latin typeface="Times New Roman"/>
                          <a:ea typeface="Times New Roman"/>
                          <a:cs typeface="Times New Roman"/>
                          <a:sym typeface="Times New Roman"/>
                        </a:rPr>
                        <a:t>S.No</a:t>
                      </a:r>
                      <a:endParaRPr sz="11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Demerits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930739">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DMAIDPS: a distributed multi-agent intrusion detection and prevention system for cloud IoT environments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Javadpour, A., Pinto, P., Ja’fari, F., &amp; Zhang, W. </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SEA (Standardized Symmetric Encryption Algorithm)</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Protection against traffic analysis and packet sniffing</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Challenges in secure data sharing with fine-grained access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lightweight symmetric encryption algorithm known for its simplicity and efficiency.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930739">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Multi-Zone-Wise Machine Learning Based Intrusion Detection and Prevention System for IoT Environment</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100" dirty="0" err="1">
                          <a:latin typeface="Times New Roman"/>
                          <a:ea typeface="Times New Roman"/>
                          <a:cs typeface="Times New Roman"/>
                          <a:sym typeface="Times New Roman"/>
                        </a:rPr>
                        <a:t>Kably</a:t>
                      </a:r>
                      <a:r>
                        <a:rPr lang="en-IN" sz="1100" dirty="0">
                          <a:latin typeface="Times New Roman"/>
                          <a:ea typeface="Times New Roman"/>
                          <a:cs typeface="Times New Roman"/>
                          <a:sym typeface="Times New Roman"/>
                        </a:rPr>
                        <a:t>, S., </a:t>
                      </a:r>
                      <a:r>
                        <a:rPr lang="en-IN" sz="1100" dirty="0" err="1">
                          <a:latin typeface="Times New Roman"/>
                          <a:ea typeface="Times New Roman"/>
                          <a:cs typeface="Times New Roman"/>
                          <a:sym typeface="Times New Roman"/>
                        </a:rPr>
                        <a:t>Benbarrad</a:t>
                      </a:r>
                      <a:r>
                        <a:rPr lang="en-IN" sz="1100" dirty="0">
                          <a:latin typeface="Times New Roman"/>
                          <a:ea typeface="Times New Roman"/>
                          <a:cs typeface="Times New Roman"/>
                          <a:sym typeface="Times New Roman"/>
                        </a:rPr>
                        <a:t>, T., </a:t>
                      </a:r>
                      <a:r>
                        <a:rPr lang="en-IN" sz="1100" dirty="0" err="1">
                          <a:latin typeface="Times New Roman"/>
                          <a:ea typeface="Times New Roman"/>
                          <a:cs typeface="Times New Roman"/>
                          <a:sym typeface="Times New Roman"/>
                        </a:rPr>
                        <a:t>Alaoui</a:t>
                      </a:r>
                      <a:r>
                        <a:rPr lang="en-IN" sz="1100" dirty="0">
                          <a:latin typeface="Times New Roman"/>
                          <a:ea typeface="Times New Roman"/>
                          <a:cs typeface="Times New Roman"/>
                          <a:sym typeface="Times New Roman"/>
                        </a:rPr>
                        <a:t>, N., &amp; </a:t>
                      </a:r>
                      <a:r>
                        <a:rPr lang="en-IN" sz="1100" dirty="0" err="1">
                          <a:latin typeface="Times New Roman"/>
                          <a:ea typeface="Times New Roman"/>
                          <a:cs typeface="Times New Roman"/>
                          <a:sym typeface="Times New Roman"/>
                        </a:rPr>
                        <a:t>Arioua</a:t>
                      </a:r>
                      <a:r>
                        <a:rPr lang="en-IN" sz="1100" dirty="0">
                          <a:latin typeface="Times New Roman"/>
                          <a:ea typeface="Times New Roman"/>
                          <a:cs typeface="Times New Roman"/>
                          <a:sym typeface="Times New Roman"/>
                        </a:rPr>
                        <a:t>, M.</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Chameleon</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Protection against zero-day vulnerabilities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Challenges in secure data sharing with access control policies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A symmetric encryption algorithm designed for applications requiring forward secrecy.</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94615">
              <a:lnSpc>
                <a:spcPct val="100000"/>
              </a:lnSpc>
              <a:spcBef>
                <a:spcPts val="110"/>
              </a:spcBef>
            </a:pPr>
            <a:r>
              <a:rPr sz="3950" dirty="0">
                <a:latin typeface="Arial"/>
                <a:cs typeface="Arial"/>
              </a:rPr>
              <a:t>Literature</a:t>
            </a:r>
            <a:r>
              <a:rPr sz="3950" spc="-50" dirty="0">
                <a:latin typeface="Arial"/>
                <a:cs typeface="Arial"/>
              </a:rPr>
              <a:t> </a:t>
            </a:r>
            <a:r>
              <a:rPr sz="3950" spc="-10" dirty="0">
                <a:latin typeface="Arial"/>
                <a:cs typeface="Arial"/>
              </a:rPr>
              <a:t>Survey</a:t>
            </a:r>
            <a:endParaRPr sz="3950">
              <a:latin typeface="Arial"/>
              <a:cs typeface="Arial"/>
            </a:endParaRPr>
          </a:p>
        </p:txBody>
      </p:sp>
      <p:sp>
        <p:nvSpPr>
          <p:cNvPr id="5" name="object 5"/>
          <p:cNvSpPr txBox="1"/>
          <p:nvPr/>
        </p:nvSpPr>
        <p:spPr>
          <a:xfrm>
            <a:off x="3915618" y="6466776"/>
            <a:ext cx="131191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School</a:t>
            </a:r>
            <a:r>
              <a:rPr sz="1200" spc="-20" dirty="0">
                <a:solidFill>
                  <a:srgbClr val="888888"/>
                </a:solidFill>
                <a:latin typeface="Calibri"/>
                <a:cs typeface="Calibri"/>
              </a:rPr>
              <a:t> </a:t>
            </a:r>
            <a:r>
              <a:rPr sz="1200" dirty="0">
                <a:solidFill>
                  <a:srgbClr val="888888"/>
                </a:solidFill>
                <a:latin typeface="Calibri"/>
                <a:cs typeface="Calibri"/>
              </a:rPr>
              <a:t>of</a:t>
            </a:r>
            <a:r>
              <a:rPr sz="1200" spc="-20" dirty="0">
                <a:solidFill>
                  <a:srgbClr val="888888"/>
                </a:solidFill>
                <a:latin typeface="Calibri"/>
                <a:cs typeface="Calibri"/>
              </a:rPr>
              <a:t> </a:t>
            </a:r>
            <a:r>
              <a:rPr sz="1200" spc="-10" dirty="0">
                <a:solidFill>
                  <a:srgbClr val="888888"/>
                </a:solidFill>
                <a:latin typeface="Calibri"/>
                <a:cs typeface="Calibri"/>
              </a:rPr>
              <a:t>Computing</a:t>
            </a:r>
            <a:endParaRPr sz="1200">
              <a:latin typeface="Calibri"/>
              <a:cs typeface="Calibri"/>
            </a:endParaRPr>
          </a:p>
        </p:txBody>
      </p:sp>
      <p:sp>
        <p:nvSpPr>
          <p:cNvPr id="7" name="Date Placeholder 6">
            <a:extLst>
              <a:ext uri="{FF2B5EF4-FFF2-40B4-BE49-F238E27FC236}">
                <a16:creationId xmlns:a16="http://schemas.microsoft.com/office/drawing/2014/main" id="{BB533331-014D-9C6E-3BB2-E8F4F4256702}"/>
              </a:ext>
            </a:extLst>
          </p:cNvPr>
          <p:cNvSpPr>
            <a:spLocks noGrp="1"/>
          </p:cNvSpPr>
          <p:nvPr>
            <p:ph type="dt" sz="half" idx="10"/>
          </p:nvPr>
        </p:nvSpPr>
        <p:spPr/>
        <p:txBody>
          <a:bodyPr/>
          <a:lstStyle/>
          <a:p>
            <a:fld id="{DDD8B30A-D78D-40BD-AFA5-F9EC15AE223C}" type="datetime3">
              <a:rPr lang="en-US" smtClean="0"/>
              <a:pPr/>
              <a:t>14 April 2024</a:t>
            </a:fld>
            <a:endParaRPr lang="en-US"/>
          </a:p>
        </p:txBody>
      </p:sp>
      <p:graphicFrame>
        <p:nvGraphicFramePr>
          <p:cNvPr id="4" name="Google Shape;90;p19">
            <a:extLst>
              <a:ext uri="{FF2B5EF4-FFF2-40B4-BE49-F238E27FC236}">
                <a16:creationId xmlns:a16="http://schemas.microsoft.com/office/drawing/2014/main" id="{70566515-2E22-4B93-51EE-8A522279FACF}"/>
              </a:ext>
            </a:extLst>
          </p:cNvPr>
          <p:cNvGraphicFramePr/>
          <p:nvPr>
            <p:extLst>
              <p:ext uri="{D42A27DB-BD31-4B8C-83A1-F6EECF244321}">
                <p14:modId xmlns:p14="http://schemas.microsoft.com/office/powerpoint/2010/main" val="2206254631"/>
              </p:ext>
            </p:extLst>
          </p:nvPr>
        </p:nvGraphicFramePr>
        <p:xfrm>
          <a:off x="528320" y="1476404"/>
          <a:ext cx="8229600" cy="4548475"/>
        </p:xfrm>
        <a:graphic>
          <a:graphicData uri="http://schemas.openxmlformats.org/drawingml/2006/table">
            <a:tbl>
              <a:tblPr>
                <a:noFil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998461">
                <a:tc>
                  <a:txBody>
                    <a:bodyPr/>
                    <a:lstStyle/>
                    <a:p>
                      <a:pPr marL="0" lvl="0" indent="0" algn="l" rtl="0">
                        <a:spcBef>
                          <a:spcPts val="0"/>
                        </a:spcBef>
                        <a:spcAft>
                          <a:spcPts val="0"/>
                        </a:spcAft>
                        <a:buNone/>
                      </a:pPr>
                      <a:r>
                        <a:rPr lang="en" sz="1100" b="1" dirty="0">
                          <a:latin typeface="Times New Roman"/>
                          <a:ea typeface="Times New Roman"/>
                          <a:cs typeface="Times New Roman"/>
                          <a:sym typeface="Times New Roman"/>
                        </a:rPr>
                        <a:t>S.No</a:t>
                      </a:r>
                      <a:endParaRPr sz="11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Demerits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79752">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Openood: Benchmarking generalized out-of-distribution detection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Yang, J., Wang, P., Zou, D., Zhou, Z., Ding, K., Peng, W., ... &amp; Liu, Z.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TINYJAMBU</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Enables secure data obfuscation and steganography</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Dependency on trust in cloud service providers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family of lightweight cryptographic primitives designed for constrained environments.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970262">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Cloud security based attack detection using transductive learning integrated with Hidden Markov Model</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Aoudni, Y., Donald, C., Farouk, A., Sahay, K. B., Babu, D. V., Tripathi, V., &amp; Dhabliya, D.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Salsa20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Supports secure access control mechanisms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Limited support for secure data synchronization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A symmetric stream cipher known for its speed and strong security properties.</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CF18-A986-C18F-E371-BF389BF03C5B}"/>
              </a:ext>
            </a:extLst>
          </p:cNvPr>
          <p:cNvSpPr>
            <a:spLocks noGrp="1"/>
          </p:cNvSpPr>
          <p:nvPr>
            <p:ph type="title"/>
          </p:nvPr>
        </p:nvSpPr>
        <p:spPr/>
        <p:txBody>
          <a:bodyPr/>
          <a:lstStyle/>
          <a:p>
            <a:r>
              <a:rPr lang="en-IN" dirty="0"/>
              <a:t>Literature Survey</a:t>
            </a:r>
          </a:p>
        </p:txBody>
      </p:sp>
      <p:sp>
        <p:nvSpPr>
          <p:cNvPr id="4" name="Date Placeholder 3">
            <a:extLst>
              <a:ext uri="{FF2B5EF4-FFF2-40B4-BE49-F238E27FC236}">
                <a16:creationId xmlns:a16="http://schemas.microsoft.com/office/drawing/2014/main" id="{89457829-85E1-50F4-E052-AFBA03FAA0BA}"/>
              </a:ext>
            </a:extLst>
          </p:cNvPr>
          <p:cNvSpPr>
            <a:spLocks noGrp="1"/>
          </p:cNvSpPr>
          <p:nvPr>
            <p:ph type="dt" sz="half" idx="10"/>
          </p:nvPr>
        </p:nvSpPr>
        <p:spPr/>
        <p:txBody>
          <a:bodyPr/>
          <a:lstStyle/>
          <a:p>
            <a:fld id="{DD1A6F9D-DD77-42A7-A6AB-57439E778FC8}" type="datetime3">
              <a:rPr lang="en-US" smtClean="0"/>
              <a:pPr/>
              <a:t>14 April 2024</a:t>
            </a:fld>
            <a:endParaRPr lang="en-US"/>
          </a:p>
        </p:txBody>
      </p:sp>
      <p:sp>
        <p:nvSpPr>
          <p:cNvPr id="5" name="Footer Placeholder 4">
            <a:extLst>
              <a:ext uri="{FF2B5EF4-FFF2-40B4-BE49-F238E27FC236}">
                <a16:creationId xmlns:a16="http://schemas.microsoft.com/office/drawing/2014/main" id="{FE130F92-59AF-974E-CD0D-1A235D132709}"/>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6E1C0827-B1CF-BA89-F78C-3D4E2EB25FBD}"/>
              </a:ext>
            </a:extLst>
          </p:cNvPr>
          <p:cNvSpPr>
            <a:spLocks noGrp="1"/>
          </p:cNvSpPr>
          <p:nvPr>
            <p:ph type="sldNum" sz="quarter" idx="12"/>
          </p:nvPr>
        </p:nvSpPr>
        <p:spPr/>
        <p:txBody>
          <a:bodyPr/>
          <a:lstStyle/>
          <a:p>
            <a:fld id="{7B28076C-CE04-4A00-BFAA-A90EA8355859}" type="slidenum">
              <a:rPr lang="en-US" smtClean="0"/>
              <a:pPr/>
              <a:t>9</a:t>
            </a:fld>
            <a:endParaRPr lang="en-US"/>
          </a:p>
        </p:txBody>
      </p:sp>
      <p:graphicFrame>
        <p:nvGraphicFramePr>
          <p:cNvPr id="7" name="Google Shape;96;p20">
            <a:extLst>
              <a:ext uri="{FF2B5EF4-FFF2-40B4-BE49-F238E27FC236}">
                <a16:creationId xmlns:a16="http://schemas.microsoft.com/office/drawing/2014/main" id="{797EB6D6-BCD5-C516-DDF9-351E42D49C39}"/>
              </a:ext>
            </a:extLst>
          </p:cNvPr>
          <p:cNvGraphicFramePr>
            <a:graphicFrameLocks noGrp="1"/>
          </p:cNvGraphicFramePr>
          <p:nvPr>
            <p:ph idx="1"/>
            <p:extLst>
              <p:ext uri="{D42A27DB-BD31-4B8C-83A1-F6EECF244321}">
                <p14:modId xmlns:p14="http://schemas.microsoft.com/office/powerpoint/2010/main" val="1383529713"/>
              </p:ext>
            </p:extLst>
          </p:nvPr>
        </p:nvGraphicFramePr>
        <p:xfrm>
          <a:off x="457200" y="1600200"/>
          <a:ext cx="8229600" cy="2977485"/>
        </p:xfrm>
        <a:graphic>
          <a:graphicData uri="http://schemas.openxmlformats.org/drawingml/2006/table">
            <a:tbl>
              <a:tblPr>
                <a:noFil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1285875">
                <a:tc>
                  <a:txBody>
                    <a:bodyPr/>
                    <a:lstStyle/>
                    <a:p>
                      <a:pPr marL="0" lvl="0" indent="0" algn="l" rtl="0">
                        <a:spcBef>
                          <a:spcPts val="0"/>
                        </a:spcBef>
                        <a:spcAft>
                          <a:spcPts val="0"/>
                        </a:spcAft>
                        <a:buNone/>
                      </a:pPr>
                      <a:r>
                        <a:rPr lang="en" sz="1100" b="1" dirty="0">
                          <a:latin typeface="Times New Roman"/>
                          <a:ea typeface="Times New Roman"/>
                          <a:cs typeface="Times New Roman"/>
                          <a:sym typeface="Times New Roman"/>
                        </a:rPr>
                        <a:t>S.No</a:t>
                      </a:r>
                      <a:endParaRPr sz="11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Times New Roman"/>
                          <a:ea typeface="Times New Roman"/>
                          <a:cs typeface="Times New Roman"/>
                          <a:sym typeface="Times New Roman"/>
                        </a:rPr>
                        <a:t>Methodology</a:t>
                      </a:r>
                      <a:endParaRPr sz="11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Demerits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85875">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5</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Multi-Zone-Wise Machine Learning Based Intrusion Detection and Prevention System for IoT Environment</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Zhang, Z., Cui, Q., Chen, L., Zhu, X., Zhao, S., Duan, C., ... &amp; Fang, L. </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2008</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SVM</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Protection against  encryption attacks</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Risk of iot provider access control bypass</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An improved version of DES that applies DES encryption three times for enhanced security.</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97894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3268</Words>
  <Application>Microsoft Office PowerPoint</Application>
  <PresentationFormat>On-screen Show (4:3)</PresentationFormat>
  <Paragraphs>340</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Yu Mincho Light</vt:lpstr>
      <vt:lpstr>Arial</vt:lpstr>
      <vt:lpstr>Arial Black</vt:lpstr>
      <vt:lpstr>Arimo</vt:lpstr>
      <vt:lpstr>Calibri</vt:lpstr>
      <vt:lpstr>Times New Roman</vt:lpstr>
      <vt:lpstr>TimesNewRomanPSMT</vt:lpstr>
      <vt:lpstr>Trebuchet MS</vt:lpstr>
      <vt:lpstr>Custom Design</vt:lpstr>
      <vt:lpstr>Detection and Prevention of Distributed Denial of Service (DDoS) Attacks Using Machine Learning Techniques  </vt:lpstr>
      <vt:lpstr>Presentation Outline</vt:lpstr>
      <vt:lpstr>ABSTRACT</vt:lpstr>
      <vt:lpstr>Introduction</vt:lpstr>
      <vt:lpstr>Work Done in Phase 1 </vt:lpstr>
      <vt:lpstr>PROBLEM STATEMENT </vt:lpstr>
      <vt:lpstr>Literature Survey</vt:lpstr>
      <vt:lpstr>Literature Survey</vt:lpstr>
      <vt:lpstr>Literature Survey</vt:lpstr>
      <vt:lpstr>Inferences from Literature Survey</vt:lpstr>
      <vt:lpstr>Inferences from Literature Survey</vt:lpstr>
      <vt:lpstr>EXISTING SYSTEM </vt:lpstr>
      <vt:lpstr>GOALS</vt:lpstr>
      <vt:lpstr>Objectives</vt:lpstr>
      <vt:lpstr>Work flow diagram</vt:lpstr>
      <vt:lpstr>BLOCK DIAGRAM</vt:lpstr>
      <vt:lpstr>Architecture</vt:lpstr>
      <vt:lpstr>Project Module Description</vt:lpstr>
      <vt:lpstr>Project module description</vt:lpstr>
      <vt:lpstr>METHODOLOGY</vt:lpstr>
      <vt:lpstr>METHODOLOGY</vt:lpstr>
      <vt:lpstr>METHODOLOGY</vt:lpstr>
      <vt:lpstr>METHODOLOGY</vt:lpstr>
      <vt:lpstr>METHODOLOGY</vt:lpstr>
      <vt:lpstr>Description of Software for Implementation</vt:lpstr>
      <vt:lpstr>RESULTS AND DISCUSSIONS</vt:lpstr>
      <vt:lpstr>Result Screenshots</vt:lpstr>
      <vt:lpstr>Final outcomes</vt:lpstr>
      <vt:lpstr>Final outcome</vt:lpstr>
      <vt:lpstr>CONCLUSION</vt:lpstr>
      <vt:lpstr>FUTURE ENHANCEMENTS</vt:lpstr>
      <vt:lpstr>REFERENCES</vt:lpstr>
      <vt:lpstr>CONFERENCE CERTIFICATE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with smartphones using machine learning process </dc:title>
  <cp:lastModifiedBy>gudiseveeravikas.2002@gmail.com</cp:lastModifiedBy>
  <cp:revision>8</cp:revision>
  <dcterms:modified xsi:type="dcterms:W3CDTF">2024-04-14T14:03:57Z</dcterms:modified>
</cp:coreProperties>
</file>