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0"/>
  </p:notesMasterIdLst>
  <p:sldIdLst>
    <p:sldId id="297" r:id="rId2"/>
    <p:sldId id="302" r:id="rId3"/>
    <p:sldId id="260" r:id="rId4"/>
    <p:sldId id="305" r:id="rId5"/>
    <p:sldId id="262" r:id="rId6"/>
    <p:sldId id="304" r:id="rId7"/>
    <p:sldId id="306" r:id="rId8"/>
    <p:sldId id="285" r:id="rId9"/>
    <p:sldId id="286" r:id="rId10"/>
    <p:sldId id="263" r:id="rId11"/>
    <p:sldId id="274" r:id="rId12"/>
    <p:sldId id="275" r:id="rId13"/>
    <p:sldId id="276" r:id="rId14"/>
    <p:sldId id="277" r:id="rId15"/>
    <p:sldId id="278" r:id="rId16"/>
    <p:sldId id="265" r:id="rId17"/>
    <p:sldId id="280" r:id="rId18"/>
    <p:sldId id="266" r:id="rId19"/>
    <p:sldId id="267" r:id="rId20"/>
    <p:sldId id="268" r:id="rId21"/>
    <p:sldId id="269" r:id="rId22"/>
    <p:sldId id="270" r:id="rId23"/>
    <p:sldId id="281" r:id="rId24"/>
    <p:sldId id="289" r:id="rId25"/>
    <p:sldId id="292" r:id="rId26"/>
    <p:sldId id="290" r:id="rId27"/>
    <p:sldId id="291" r:id="rId28"/>
    <p:sldId id="293" r:id="rId29"/>
    <p:sldId id="294" r:id="rId30"/>
    <p:sldId id="299" r:id="rId31"/>
    <p:sldId id="298" r:id="rId32"/>
    <p:sldId id="301" r:id="rId33"/>
    <p:sldId id="307" r:id="rId34"/>
    <p:sldId id="308" r:id="rId35"/>
    <p:sldId id="309" r:id="rId36"/>
    <p:sldId id="310" r:id="rId37"/>
    <p:sldId id="312" r:id="rId38"/>
    <p:sldId id="2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4AA"/>
    <a:srgbClr val="FF9900"/>
    <a:srgbClr val="F2ED13"/>
    <a:srgbClr val="2727F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shis\Desktop\Project_recommend\graph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shis\Desktop\Project_recommend\graph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1"/>
  <c:chart>
    <c:autoTitleDeleted val="1"/>
    <c:plotArea>
      <c:layout/>
      <c:lineChart>
        <c:grouping val="stacked"/>
        <c:ser>
          <c:idx val="0"/>
          <c:order val="0"/>
          <c:marker>
            <c:symbol val="none"/>
          </c:marker>
          <c:val>
            <c:numRef>
              <c:f>Sheet1!$D$1:$D$242</c:f>
              <c:numCache>
                <c:formatCode>General</c:formatCode>
                <c:ptCount val="242"/>
                <c:pt idx="0">
                  <c:v>-0.18867922000000001</c:v>
                </c:pt>
                <c:pt idx="1">
                  <c:v>0.58682179999999995</c:v>
                </c:pt>
                <c:pt idx="2">
                  <c:v>9.8039150000000047E-2</c:v>
                </c:pt>
                <c:pt idx="3">
                  <c:v>0.6535353699999995</c:v>
                </c:pt>
                <c:pt idx="4">
                  <c:v>-0.15140843000000029</c:v>
                </c:pt>
                <c:pt idx="5">
                  <c:v>0.3151078200000002</c:v>
                </c:pt>
                <c:pt idx="6">
                  <c:v>0.76415086000000043</c:v>
                </c:pt>
                <c:pt idx="7">
                  <c:v>-0.1147131900000001</c:v>
                </c:pt>
                <c:pt idx="8">
                  <c:v>0.62262774000000043</c:v>
                </c:pt>
                <c:pt idx="9">
                  <c:v>-5.5555582000000013E-2</c:v>
                </c:pt>
                <c:pt idx="10">
                  <c:v>-0.6533331999999995</c:v>
                </c:pt>
                <c:pt idx="11">
                  <c:v>7.6617000000000032E-2</c:v>
                </c:pt>
                <c:pt idx="12">
                  <c:v>0.5908369999999995</c:v>
                </c:pt>
                <c:pt idx="13">
                  <c:v>0.42745090000000036</c:v>
                </c:pt>
                <c:pt idx="14">
                  <c:v>-8.3333490000000066E-2</c:v>
                </c:pt>
                <c:pt idx="15">
                  <c:v>1.4326599</c:v>
                </c:pt>
                <c:pt idx="16">
                  <c:v>0.18421054000000012</c:v>
                </c:pt>
                <c:pt idx="17">
                  <c:v>5.1470518E-2</c:v>
                </c:pt>
                <c:pt idx="18">
                  <c:v>-0.40784310000000001</c:v>
                </c:pt>
                <c:pt idx="19">
                  <c:v>1.1399998999999992</c:v>
                </c:pt>
                <c:pt idx="20">
                  <c:v>0.4285712200000002</c:v>
                </c:pt>
                <c:pt idx="21">
                  <c:v>0.57632419999999951</c:v>
                </c:pt>
                <c:pt idx="22">
                  <c:v>-1.0833332999999992</c:v>
                </c:pt>
                <c:pt idx="23">
                  <c:v>1.1627912499999999E-2</c:v>
                </c:pt>
                <c:pt idx="24">
                  <c:v>0.26890755</c:v>
                </c:pt>
                <c:pt idx="25">
                  <c:v>-0.125</c:v>
                </c:pt>
                <c:pt idx="26">
                  <c:v>0.95232844000000005</c:v>
                </c:pt>
                <c:pt idx="27" formatCode="0.00E+00">
                  <c:v>5.6982040000000042E-4</c:v>
                </c:pt>
                <c:pt idx="28">
                  <c:v>0.30188680000000051</c:v>
                </c:pt>
                <c:pt idx="29">
                  <c:v>0.27714300000000003</c:v>
                </c:pt>
                <c:pt idx="30">
                  <c:v>-2.48</c:v>
                </c:pt>
                <c:pt idx="31">
                  <c:v>9.7403530000000002E-3</c:v>
                </c:pt>
                <c:pt idx="32">
                  <c:v>0.36787558000000037</c:v>
                </c:pt>
                <c:pt idx="33">
                  <c:v>0.36156440000000023</c:v>
                </c:pt>
                <c:pt idx="34">
                  <c:v>9.0909004000000002E-2</c:v>
                </c:pt>
                <c:pt idx="35">
                  <c:v>0.43143820000000027</c:v>
                </c:pt>
                <c:pt idx="36">
                  <c:v>0.17499995000000018</c:v>
                </c:pt>
                <c:pt idx="37">
                  <c:v>0.44303800000000026</c:v>
                </c:pt>
                <c:pt idx="38">
                  <c:v>-2.5000095000000017E-2</c:v>
                </c:pt>
                <c:pt idx="39">
                  <c:v>1.029850699999999</c:v>
                </c:pt>
                <c:pt idx="40">
                  <c:v>1.34375</c:v>
                </c:pt>
                <c:pt idx="41">
                  <c:v>0.36079334999999996</c:v>
                </c:pt>
                <c:pt idx="42">
                  <c:v>-0.47417830000000022</c:v>
                </c:pt>
                <c:pt idx="43">
                  <c:v>-0.41428566000000022</c:v>
                </c:pt>
                <c:pt idx="44">
                  <c:v>1.2222222999999992</c:v>
                </c:pt>
                <c:pt idx="45">
                  <c:v>0.76706839999999998</c:v>
                </c:pt>
                <c:pt idx="46">
                  <c:v>0.85185194000000042</c:v>
                </c:pt>
                <c:pt idx="47">
                  <c:v>0.15289258999999999</c:v>
                </c:pt>
                <c:pt idx="48">
                  <c:v>1.1538462999999992</c:v>
                </c:pt>
                <c:pt idx="49">
                  <c:v>-0.29687500000000022</c:v>
                </c:pt>
                <c:pt idx="50">
                  <c:v>0.67857120000000071</c:v>
                </c:pt>
                <c:pt idx="51">
                  <c:v>0.64615389999999995</c:v>
                </c:pt>
                <c:pt idx="52">
                  <c:v>1.296296399999999</c:v>
                </c:pt>
                <c:pt idx="53">
                  <c:v>0.55232550000000002</c:v>
                </c:pt>
                <c:pt idx="54">
                  <c:v>1.135294199999999</c:v>
                </c:pt>
                <c:pt idx="55">
                  <c:v>-0.79651165000000002</c:v>
                </c:pt>
                <c:pt idx="56">
                  <c:v>0.82758619999999938</c:v>
                </c:pt>
                <c:pt idx="57">
                  <c:v>1.5512821999999999</c:v>
                </c:pt>
                <c:pt idx="58">
                  <c:v>-0.64516140000000044</c:v>
                </c:pt>
                <c:pt idx="59">
                  <c:v>-0.41860485000000008</c:v>
                </c:pt>
                <c:pt idx="60">
                  <c:v>9.0909240000000044E-2</c:v>
                </c:pt>
                <c:pt idx="61">
                  <c:v>0.16129040000000025</c:v>
                </c:pt>
                <c:pt idx="62">
                  <c:v>-0.35256410000000027</c:v>
                </c:pt>
                <c:pt idx="63">
                  <c:v>-1.1111021000000013E-2</c:v>
                </c:pt>
                <c:pt idx="64">
                  <c:v>0.12878800000000001</c:v>
                </c:pt>
                <c:pt idx="65">
                  <c:v>2.7272701000000035E-2</c:v>
                </c:pt>
                <c:pt idx="66">
                  <c:v>-9.5959660000000113E-2</c:v>
                </c:pt>
                <c:pt idx="67">
                  <c:v>-0.35493827000000022</c:v>
                </c:pt>
                <c:pt idx="68">
                  <c:v>-0.22402620000000012</c:v>
                </c:pt>
                <c:pt idx="69">
                  <c:v>1.2136179999999999</c:v>
                </c:pt>
                <c:pt idx="70">
                  <c:v>0.9736842999999995</c:v>
                </c:pt>
                <c:pt idx="71">
                  <c:v>-0.34591198000000051</c:v>
                </c:pt>
                <c:pt idx="72">
                  <c:v>0.37121200000000026</c:v>
                </c:pt>
                <c:pt idx="73">
                  <c:v>-5.2174089999999999E-2</c:v>
                </c:pt>
                <c:pt idx="74">
                  <c:v>-2.127647400000001E-2</c:v>
                </c:pt>
                <c:pt idx="75">
                  <c:v>-0.74380159999999995</c:v>
                </c:pt>
                <c:pt idx="76">
                  <c:v>0.86486479999999999</c:v>
                </c:pt>
                <c:pt idx="77">
                  <c:v>-8.3333254000000009E-2</c:v>
                </c:pt>
                <c:pt idx="78">
                  <c:v>0.39673924000000005</c:v>
                </c:pt>
                <c:pt idx="79">
                  <c:v>1.5</c:v>
                </c:pt>
                <c:pt idx="80">
                  <c:v>0.55612253999999961</c:v>
                </c:pt>
                <c:pt idx="81">
                  <c:v>1.1578947999999989</c:v>
                </c:pt>
                <c:pt idx="82">
                  <c:v>1.1976745</c:v>
                </c:pt>
                <c:pt idx="83">
                  <c:v>-0.13234304999999999</c:v>
                </c:pt>
                <c:pt idx="84">
                  <c:v>0.45714283</c:v>
                </c:pt>
                <c:pt idx="85">
                  <c:v>1.0350877999999999</c:v>
                </c:pt>
                <c:pt idx="86">
                  <c:v>-0.40131570000000022</c:v>
                </c:pt>
                <c:pt idx="87">
                  <c:v>0.40140867000000036</c:v>
                </c:pt>
                <c:pt idx="88">
                  <c:v>0.15517234999999999</c:v>
                </c:pt>
                <c:pt idx="89">
                  <c:v>-0.36363650000000008</c:v>
                </c:pt>
                <c:pt idx="90">
                  <c:v>0.68888900000000075</c:v>
                </c:pt>
                <c:pt idx="91">
                  <c:v>-3.2958746000000011E-2</c:v>
                </c:pt>
                <c:pt idx="92">
                  <c:v>-0.43725490000000022</c:v>
                </c:pt>
                <c:pt idx="93">
                  <c:v>0.83970856999999999</c:v>
                </c:pt>
                <c:pt idx="94">
                  <c:v>1.3428571000000009</c:v>
                </c:pt>
                <c:pt idx="95">
                  <c:v>-7.4074030000000068E-2</c:v>
                </c:pt>
                <c:pt idx="96">
                  <c:v>0.18805957000000001</c:v>
                </c:pt>
                <c:pt idx="97">
                  <c:v>0.17435883999999999</c:v>
                </c:pt>
                <c:pt idx="98">
                  <c:v>0.61836743000000005</c:v>
                </c:pt>
                <c:pt idx="99">
                  <c:v>-0.81818175000000004</c:v>
                </c:pt>
                <c:pt idx="100">
                  <c:v>-0.67375875000000074</c:v>
                </c:pt>
                <c:pt idx="101">
                  <c:v>-1.46875</c:v>
                </c:pt>
                <c:pt idx="102">
                  <c:v>-0.33333325000000008</c:v>
                </c:pt>
                <c:pt idx="103">
                  <c:v>0.89671350000000005</c:v>
                </c:pt>
                <c:pt idx="104">
                  <c:v>0.40888262000000036</c:v>
                </c:pt>
                <c:pt idx="105">
                  <c:v>0.39245510000000022</c:v>
                </c:pt>
                <c:pt idx="106">
                  <c:v>0.57844830000000003</c:v>
                </c:pt>
                <c:pt idx="107">
                  <c:v>1.0603580000000001</c:v>
                </c:pt>
                <c:pt idx="108">
                  <c:v>0.90909099999999998</c:v>
                </c:pt>
                <c:pt idx="109">
                  <c:v>0.78125</c:v>
                </c:pt>
                <c:pt idx="110">
                  <c:v>0.43018007000000041</c:v>
                </c:pt>
                <c:pt idx="111">
                  <c:v>0.40603042</c:v>
                </c:pt>
                <c:pt idx="112">
                  <c:v>0.5</c:v>
                </c:pt>
                <c:pt idx="113">
                  <c:v>0.37850475000000022</c:v>
                </c:pt>
                <c:pt idx="114">
                  <c:v>1.483787299999999</c:v>
                </c:pt>
                <c:pt idx="115">
                  <c:v>0.56219506000000041</c:v>
                </c:pt>
                <c:pt idx="116">
                  <c:v>-1.0670289999999998</c:v>
                </c:pt>
                <c:pt idx="117">
                  <c:v>0.51149415999999959</c:v>
                </c:pt>
                <c:pt idx="118">
                  <c:v>0</c:v>
                </c:pt>
                <c:pt idx="119">
                  <c:v>0.39130425000000035</c:v>
                </c:pt>
                <c:pt idx="120">
                  <c:v>0.68559384000000045</c:v>
                </c:pt>
                <c:pt idx="121">
                  <c:v>0.88461540000000072</c:v>
                </c:pt>
                <c:pt idx="122">
                  <c:v>0.88636349999999997</c:v>
                </c:pt>
                <c:pt idx="123">
                  <c:v>1.156521799999999</c:v>
                </c:pt>
                <c:pt idx="124">
                  <c:v>1.0954545</c:v>
                </c:pt>
                <c:pt idx="125">
                  <c:v>0.16222763000000018</c:v>
                </c:pt>
                <c:pt idx="126">
                  <c:v>0.39534880000000044</c:v>
                </c:pt>
                <c:pt idx="127">
                  <c:v>0.90098999999999996</c:v>
                </c:pt>
                <c:pt idx="128">
                  <c:v>0.91666649999999961</c:v>
                </c:pt>
                <c:pt idx="129">
                  <c:v>0.41176462000000008</c:v>
                </c:pt>
                <c:pt idx="130">
                  <c:v>0.41256810000000027</c:v>
                </c:pt>
                <c:pt idx="131">
                  <c:v>0.30065370000000002</c:v>
                </c:pt>
                <c:pt idx="132">
                  <c:v>1.6666666999999991</c:v>
                </c:pt>
                <c:pt idx="133">
                  <c:v>1.0624176999999999</c:v>
                </c:pt>
                <c:pt idx="134">
                  <c:v>0.82231399999999955</c:v>
                </c:pt>
                <c:pt idx="135">
                  <c:v>-0.48305082000000027</c:v>
                </c:pt>
                <c:pt idx="136">
                  <c:v>0.73570560000000074</c:v>
                </c:pt>
                <c:pt idx="137">
                  <c:v>0.9375</c:v>
                </c:pt>
                <c:pt idx="138">
                  <c:v>0.49090910000000026</c:v>
                </c:pt>
                <c:pt idx="139">
                  <c:v>1.250659699999999</c:v>
                </c:pt>
                <c:pt idx="140">
                  <c:v>0.72388050000000004</c:v>
                </c:pt>
                <c:pt idx="141">
                  <c:v>0.14597702000000001</c:v>
                </c:pt>
                <c:pt idx="142">
                  <c:v>1.7507463000000001</c:v>
                </c:pt>
                <c:pt idx="143">
                  <c:v>0.36061287000000036</c:v>
                </c:pt>
                <c:pt idx="144">
                  <c:v>0.54117629999999961</c:v>
                </c:pt>
                <c:pt idx="145">
                  <c:v>1.478260799999999</c:v>
                </c:pt>
                <c:pt idx="146">
                  <c:v>0.68115950000000058</c:v>
                </c:pt>
                <c:pt idx="147">
                  <c:v>-1.1600001000000009</c:v>
                </c:pt>
                <c:pt idx="148">
                  <c:v>0.64545465000000046</c:v>
                </c:pt>
                <c:pt idx="149">
                  <c:v>2.2727489999999993E-2</c:v>
                </c:pt>
                <c:pt idx="150">
                  <c:v>0.9682617</c:v>
                </c:pt>
                <c:pt idx="151">
                  <c:v>0.29999995000000002</c:v>
                </c:pt>
                <c:pt idx="152">
                  <c:v>0.90697669999999997</c:v>
                </c:pt>
                <c:pt idx="153">
                  <c:v>0.66666674999999997</c:v>
                </c:pt>
                <c:pt idx="154">
                  <c:v>0.4124999000000002</c:v>
                </c:pt>
                <c:pt idx="155">
                  <c:v>0.55859375</c:v>
                </c:pt>
                <c:pt idx="156">
                  <c:v>0.9730391499999993</c:v>
                </c:pt>
                <c:pt idx="157">
                  <c:v>0.50026249999999928</c:v>
                </c:pt>
                <c:pt idx="158">
                  <c:v>0.42857146000000035</c:v>
                </c:pt>
                <c:pt idx="159">
                  <c:v>1</c:v>
                </c:pt>
                <c:pt idx="160">
                  <c:v>0.33998560000000044</c:v>
                </c:pt>
                <c:pt idx="161">
                  <c:v>-0.84497213000000004</c:v>
                </c:pt>
                <c:pt idx="162">
                  <c:v>0.77319574000000002</c:v>
                </c:pt>
                <c:pt idx="163">
                  <c:v>-0.19354844000000027</c:v>
                </c:pt>
                <c:pt idx="164">
                  <c:v>0.59638550000000001</c:v>
                </c:pt>
                <c:pt idx="165">
                  <c:v>0.21317839999999999</c:v>
                </c:pt>
                <c:pt idx="166">
                  <c:v>-0.14084530000000012</c:v>
                </c:pt>
                <c:pt idx="167">
                  <c:v>1.0350877999999999</c:v>
                </c:pt>
                <c:pt idx="168">
                  <c:v>1.7948717999999999</c:v>
                </c:pt>
                <c:pt idx="169">
                  <c:v>0.2689395</c:v>
                </c:pt>
                <c:pt idx="170">
                  <c:v>0.39411783000000022</c:v>
                </c:pt>
                <c:pt idx="171">
                  <c:v>0.16186738000000025</c:v>
                </c:pt>
                <c:pt idx="172">
                  <c:v>-0.40000010000000008</c:v>
                </c:pt>
                <c:pt idx="173">
                  <c:v>1.0645161000000001</c:v>
                </c:pt>
                <c:pt idx="174">
                  <c:v>0.25799084</c:v>
                </c:pt>
                <c:pt idx="175">
                  <c:v>0.98333309999999929</c:v>
                </c:pt>
                <c:pt idx="176">
                  <c:v>-0.25786160000000002</c:v>
                </c:pt>
                <c:pt idx="177">
                  <c:v>-1.6393661000000014E-2</c:v>
                </c:pt>
                <c:pt idx="178">
                  <c:v>0.14736842999999999</c:v>
                </c:pt>
                <c:pt idx="179">
                  <c:v>0.54716969999999998</c:v>
                </c:pt>
                <c:pt idx="180">
                  <c:v>0.42372870000000024</c:v>
                </c:pt>
                <c:pt idx="181">
                  <c:v>0.90838529999999951</c:v>
                </c:pt>
                <c:pt idx="182">
                  <c:v>-0.78541659999999935</c:v>
                </c:pt>
                <c:pt idx="183">
                  <c:v>0.20612240000000001</c:v>
                </c:pt>
                <c:pt idx="184">
                  <c:v>-0.26999998000000008</c:v>
                </c:pt>
                <c:pt idx="185">
                  <c:v>-0.13931298000000011</c:v>
                </c:pt>
                <c:pt idx="186">
                  <c:v>1.2</c:v>
                </c:pt>
                <c:pt idx="187">
                  <c:v>0.80158709999999955</c:v>
                </c:pt>
                <c:pt idx="188">
                  <c:v>0.81944439999999996</c:v>
                </c:pt>
                <c:pt idx="189">
                  <c:v>0.6321871</c:v>
                </c:pt>
                <c:pt idx="190">
                  <c:v>0.3567567000000002</c:v>
                </c:pt>
                <c:pt idx="191">
                  <c:v>1.478260799999999</c:v>
                </c:pt>
                <c:pt idx="192">
                  <c:v>3.5353422000000002E-2</c:v>
                </c:pt>
                <c:pt idx="193">
                  <c:v>0.13142872</c:v>
                </c:pt>
                <c:pt idx="194">
                  <c:v>0.8581080400000004</c:v>
                </c:pt>
                <c:pt idx="195">
                  <c:v>0.48275852000000002</c:v>
                </c:pt>
                <c:pt idx="196">
                  <c:v>1.2644827000000001</c:v>
                </c:pt>
                <c:pt idx="197">
                  <c:v>0.16786575000000012</c:v>
                </c:pt>
                <c:pt idx="198">
                  <c:v>0.78294562999999995</c:v>
                </c:pt>
                <c:pt idx="199">
                  <c:v>6.9039820000000057E-2</c:v>
                </c:pt>
                <c:pt idx="200">
                  <c:v>0.41071415</c:v>
                </c:pt>
                <c:pt idx="201">
                  <c:v>-0.40540552000000002</c:v>
                </c:pt>
                <c:pt idx="202">
                  <c:v>-1.1372547</c:v>
                </c:pt>
                <c:pt idx="203">
                  <c:v>0.59353756999999929</c:v>
                </c:pt>
                <c:pt idx="204">
                  <c:v>0.94988799999999951</c:v>
                </c:pt>
                <c:pt idx="205">
                  <c:v>0.25</c:v>
                </c:pt>
                <c:pt idx="206">
                  <c:v>1.074074</c:v>
                </c:pt>
                <c:pt idx="207">
                  <c:v>0.61431599999999997</c:v>
                </c:pt>
                <c:pt idx="208">
                  <c:v>0.24784850999999999</c:v>
                </c:pt>
                <c:pt idx="209">
                  <c:v>0.56251599999999957</c:v>
                </c:pt>
                <c:pt idx="210">
                  <c:v>1.1932106</c:v>
                </c:pt>
                <c:pt idx="211">
                  <c:v>0.13875604000000011</c:v>
                </c:pt>
                <c:pt idx="212">
                  <c:v>0.61773160000000071</c:v>
                </c:pt>
                <c:pt idx="213">
                  <c:v>-9.3406680000000006E-2</c:v>
                </c:pt>
                <c:pt idx="214">
                  <c:v>0.15934944000000026</c:v>
                </c:pt>
                <c:pt idx="215">
                  <c:v>0.34999990000000036</c:v>
                </c:pt>
                <c:pt idx="216">
                  <c:v>0.26315783999999998</c:v>
                </c:pt>
                <c:pt idx="217">
                  <c:v>-3.8461685000000002E-2</c:v>
                </c:pt>
                <c:pt idx="218">
                  <c:v>-0.19624567000000018</c:v>
                </c:pt>
                <c:pt idx="219">
                  <c:v>4.7619104000000002E-2</c:v>
                </c:pt>
                <c:pt idx="220">
                  <c:v>1.2364771000000001</c:v>
                </c:pt>
                <c:pt idx="221">
                  <c:v>0.76190470000000043</c:v>
                </c:pt>
                <c:pt idx="222">
                  <c:v>1.0720723000000001</c:v>
                </c:pt>
                <c:pt idx="223">
                  <c:v>-1.4499997999999981</c:v>
                </c:pt>
                <c:pt idx="224">
                  <c:v>-0.53813549999999999</c:v>
                </c:pt>
                <c:pt idx="225">
                  <c:v>0.95348834999999943</c:v>
                </c:pt>
                <c:pt idx="226">
                  <c:v>0.66490770000000043</c:v>
                </c:pt>
                <c:pt idx="227">
                  <c:v>0.33050847000000044</c:v>
                </c:pt>
                <c:pt idx="228">
                  <c:v>-3.2258034000000012E-2</c:v>
                </c:pt>
                <c:pt idx="229">
                  <c:v>-0.26315783999999998</c:v>
                </c:pt>
                <c:pt idx="230">
                  <c:v>1.0679225999999991</c:v>
                </c:pt>
                <c:pt idx="231">
                  <c:v>0.21641779000000025</c:v>
                </c:pt>
                <c:pt idx="232">
                  <c:v>0.53646589999999961</c:v>
                </c:pt>
                <c:pt idx="233">
                  <c:v>-1.4508196999999992</c:v>
                </c:pt>
                <c:pt idx="234">
                  <c:v>0.47474741999999998</c:v>
                </c:pt>
                <c:pt idx="235">
                  <c:v>7.580614000000005E-2</c:v>
                </c:pt>
                <c:pt idx="236">
                  <c:v>-0.19444442000000026</c:v>
                </c:pt>
                <c:pt idx="237">
                  <c:v>0.80000020000000005</c:v>
                </c:pt>
                <c:pt idx="238">
                  <c:v>0.30894303000000001</c:v>
                </c:pt>
                <c:pt idx="239">
                  <c:v>-0.40000010000000008</c:v>
                </c:pt>
                <c:pt idx="240">
                  <c:v>0.69257927000000075</c:v>
                </c:pt>
                <c:pt idx="241">
                  <c:v>0.25</c:v>
                </c:pt>
              </c:numCache>
            </c:numRef>
          </c:val>
        </c:ser>
        <c:hiLowLines/>
        <c:marker val="1"/>
        <c:axId val="73060352"/>
        <c:axId val="73062272"/>
      </c:lineChart>
      <c:catAx>
        <c:axId val="73060352"/>
        <c:scaling>
          <c:orientation val="minMax"/>
        </c:scaling>
        <c:axPos val="b"/>
        <c:title>
          <c:tx>
            <c:rich>
              <a:bodyPr/>
              <a:lstStyle/>
              <a:p>
                <a:pPr>
                  <a:defRPr/>
                </a:pPr>
                <a:r>
                  <a:rPr lang="en-IN" sz="1200" b="0"/>
                  <a:t>User-id</a:t>
                </a:r>
                <a:r>
                  <a:rPr lang="en-IN" sz="1200" b="0" baseline="0"/>
                  <a:t> --&gt;</a:t>
                </a:r>
                <a:endParaRPr lang="en-IN" sz="1200" b="0"/>
              </a:p>
            </c:rich>
          </c:tx>
          <c:layout/>
        </c:title>
        <c:majorTickMark val="none"/>
        <c:tickLblPos val="low"/>
        <c:crossAx val="73062272"/>
        <c:crosses val="autoZero"/>
        <c:auto val="1"/>
        <c:lblAlgn val="ctr"/>
        <c:lblOffset val="100"/>
      </c:catAx>
      <c:valAx>
        <c:axId val="73062272"/>
        <c:scaling>
          <c:orientation val="minMax"/>
          <c:max val="3"/>
        </c:scaling>
        <c:axPos val="l"/>
        <c:majorGridlines/>
        <c:title>
          <c:tx>
            <c:rich>
              <a:bodyPr/>
              <a:lstStyle/>
              <a:p>
                <a:pPr>
                  <a:defRPr/>
                </a:pPr>
                <a:r>
                  <a:rPr lang="en-IN" sz="1200" b="0" i="0"/>
                  <a:t>Rating</a:t>
                </a:r>
                <a:r>
                  <a:rPr lang="en-IN" sz="1200" b="0" i="0" baseline="0"/>
                  <a:t> Difference --&gt;</a:t>
                </a:r>
                <a:endParaRPr lang="en-IN" sz="1200" b="0" i="0"/>
              </a:p>
            </c:rich>
          </c:tx>
          <c:layout/>
        </c:title>
        <c:numFmt formatCode="General" sourceLinked="1"/>
        <c:tickLblPos val="nextTo"/>
        <c:crossAx val="73060352"/>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style val="1"/>
  <c:chart>
    <c:autoTitleDeleted val="1"/>
    <c:plotArea>
      <c:layout/>
      <c:lineChart>
        <c:grouping val="standard"/>
        <c:ser>
          <c:idx val="0"/>
          <c:order val="0"/>
          <c:marker>
            <c:symbol val="none"/>
          </c:marker>
          <c:val>
            <c:numRef>
              <c:f>[graph2.xlsx]Sheet1!$D$1:$D$488</c:f>
              <c:numCache>
                <c:formatCode>General</c:formatCode>
                <c:ptCount val="488"/>
                <c:pt idx="0">
                  <c:v>-0.18867922000000001</c:v>
                </c:pt>
                <c:pt idx="1">
                  <c:v>0.5868217999999995</c:v>
                </c:pt>
                <c:pt idx="2">
                  <c:v>9.8039150000000005E-2</c:v>
                </c:pt>
                <c:pt idx="3">
                  <c:v>0.6535353699999995</c:v>
                </c:pt>
                <c:pt idx="4">
                  <c:v>-0.15140843000000034</c:v>
                </c:pt>
                <c:pt idx="5">
                  <c:v>0.31510782000000026</c:v>
                </c:pt>
                <c:pt idx="6">
                  <c:v>0.76415086000000054</c:v>
                </c:pt>
                <c:pt idx="7">
                  <c:v>-0.11471319000000002</c:v>
                </c:pt>
                <c:pt idx="8">
                  <c:v>0.62262774000000054</c:v>
                </c:pt>
                <c:pt idx="9">
                  <c:v>-5.5555581999999999E-2</c:v>
                </c:pt>
                <c:pt idx="10">
                  <c:v>-0.6533331999999995</c:v>
                </c:pt>
                <c:pt idx="11">
                  <c:v>7.6617000000000018E-2</c:v>
                </c:pt>
                <c:pt idx="12">
                  <c:v>0.59083699999999917</c:v>
                </c:pt>
                <c:pt idx="13">
                  <c:v>0.42745090000000041</c:v>
                </c:pt>
                <c:pt idx="14">
                  <c:v>-8.3333490000000024E-2</c:v>
                </c:pt>
                <c:pt idx="15">
                  <c:v>1.4326599</c:v>
                </c:pt>
                <c:pt idx="16">
                  <c:v>0.18421054000000017</c:v>
                </c:pt>
                <c:pt idx="17">
                  <c:v>5.1470517999999986E-2</c:v>
                </c:pt>
                <c:pt idx="18">
                  <c:v>-0.40784310000000001</c:v>
                </c:pt>
                <c:pt idx="19">
                  <c:v>1.139999899999999</c:v>
                </c:pt>
                <c:pt idx="20">
                  <c:v>0.42857122000000025</c:v>
                </c:pt>
                <c:pt idx="21">
                  <c:v>0.57632419999999951</c:v>
                </c:pt>
                <c:pt idx="22">
                  <c:v>-1.0833332999999989</c:v>
                </c:pt>
                <c:pt idx="23">
                  <c:v>1.1627912499999999E-2</c:v>
                </c:pt>
                <c:pt idx="24">
                  <c:v>0.26890755</c:v>
                </c:pt>
                <c:pt idx="25">
                  <c:v>-0.125</c:v>
                </c:pt>
                <c:pt idx="26">
                  <c:v>0.95232844000000005</c:v>
                </c:pt>
                <c:pt idx="27" formatCode="0.00E+00">
                  <c:v>5.6982040000000032E-4</c:v>
                </c:pt>
                <c:pt idx="28">
                  <c:v>0.30188680000000062</c:v>
                </c:pt>
                <c:pt idx="29">
                  <c:v>0.27714300000000003</c:v>
                </c:pt>
                <c:pt idx="30">
                  <c:v>-2.48</c:v>
                </c:pt>
                <c:pt idx="31">
                  <c:v>9.7403529999999985E-3</c:v>
                </c:pt>
                <c:pt idx="32">
                  <c:v>0.36787558000000042</c:v>
                </c:pt>
                <c:pt idx="33">
                  <c:v>0.36156440000000034</c:v>
                </c:pt>
                <c:pt idx="34">
                  <c:v>9.0909004000000002E-2</c:v>
                </c:pt>
                <c:pt idx="35">
                  <c:v>0.43143820000000033</c:v>
                </c:pt>
                <c:pt idx="36">
                  <c:v>0.17499995000000024</c:v>
                </c:pt>
                <c:pt idx="37">
                  <c:v>0.44303800000000004</c:v>
                </c:pt>
                <c:pt idx="38">
                  <c:v>-2.500009500000001E-2</c:v>
                </c:pt>
                <c:pt idx="39">
                  <c:v>1.0298506999999988</c:v>
                </c:pt>
                <c:pt idx="40">
                  <c:v>1.34375</c:v>
                </c:pt>
                <c:pt idx="41">
                  <c:v>0.36079334999999996</c:v>
                </c:pt>
                <c:pt idx="42">
                  <c:v>-0.47417830000000027</c:v>
                </c:pt>
                <c:pt idx="43">
                  <c:v>-0.41428566000000028</c:v>
                </c:pt>
                <c:pt idx="44">
                  <c:v>1.222222299999999</c:v>
                </c:pt>
                <c:pt idx="45">
                  <c:v>0.76706839999999998</c:v>
                </c:pt>
                <c:pt idx="46">
                  <c:v>0.85185194000000053</c:v>
                </c:pt>
                <c:pt idx="47">
                  <c:v>0.15289258999999999</c:v>
                </c:pt>
                <c:pt idx="48">
                  <c:v>1.153846299999999</c:v>
                </c:pt>
                <c:pt idx="49">
                  <c:v>-0.29687500000000028</c:v>
                </c:pt>
                <c:pt idx="50">
                  <c:v>0.67857120000000082</c:v>
                </c:pt>
                <c:pt idx="51">
                  <c:v>0.64615389999999995</c:v>
                </c:pt>
                <c:pt idx="52">
                  <c:v>1.2962963999999988</c:v>
                </c:pt>
                <c:pt idx="53">
                  <c:v>0.55232550000000002</c:v>
                </c:pt>
                <c:pt idx="54">
                  <c:v>1.1352941999999988</c:v>
                </c:pt>
                <c:pt idx="55">
                  <c:v>-0.79651165000000002</c:v>
                </c:pt>
                <c:pt idx="56">
                  <c:v>0.82758619999999927</c:v>
                </c:pt>
                <c:pt idx="57">
                  <c:v>1.5512821999999999</c:v>
                </c:pt>
                <c:pt idx="58">
                  <c:v>-0.64516140000000055</c:v>
                </c:pt>
                <c:pt idx="59">
                  <c:v>-0.41860485000000008</c:v>
                </c:pt>
                <c:pt idx="60">
                  <c:v>9.0909240000000002E-2</c:v>
                </c:pt>
                <c:pt idx="61">
                  <c:v>0.16129040000000014</c:v>
                </c:pt>
                <c:pt idx="62">
                  <c:v>-0.35256410000000032</c:v>
                </c:pt>
                <c:pt idx="63">
                  <c:v>-1.1111021000000011E-2</c:v>
                </c:pt>
                <c:pt idx="64">
                  <c:v>0.12878800000000001</c:v>
                </c:pt>
                <c:pt idx="65">
                  <c:v>2.7272701000000021E-2</c:v>
                </c:pt>
                <c:pt idx="66">
                  <c:v>-9.5959660000000085E-2</c:v>
                </c:pt>
                <c:pt idx="67">
                  <c:v>-0.35493827000000028</c:v>
                </c:pt>
                <c:pt idx="68">
                  <c:v>-0.22402620000000001</c:v>
                </c:pt>
                <c:pt idx="69">
                  <c:v>1.2136179999999999</c:v>
                </c:pt>
                <c:pt idx="70">
                  <c:v>0.97368429999999995</c:v>
                </c:pt>
                <c:pt idx="71">
                  <c:v>-0.34591198000000034</c:v>
                </c:pt>
                <c:pt idx="72">
                  <c:v>0.37121200000000032</c:v>
                </c:pt>
                <c:pt idx="73">
                  <c:v>-5.2174089999999999E-2</c:v>
                </c:pt>
                <c:pt idx="74">
                  <c:v>-2.1276474E-2</c:v>
                </c:pt>
                <c:pt idx="75">
                  <c:v>-0.74380159999999995</c:v>
                </c:pt>
                <c:pt idx="76">
                  <c:v>0.86486479999999999</c:v>
                </c:pt>
                <c:pt idx="77">
                  <c:v>-8.3333254000000009E-2</c:v>
                </c:pt>
                <c:pt idx="78">
                  <c:v>0.39673924000000005</c:v>
                </c:pt>
                <c:pt idx="79">
                  <c:v>1.5</c:v>
                </c:pt>
                <c:pt idx="80">
                  <c:v>0.5561225399999995</c:v>
                </c:pt>
                <c:pt idx="81">
                  <c:v>1.1578947999999984</c:v>
                </c:pt>
                <c:pt idx="82">
                  <c:v>1.1976745</c:v>
                </c:pt>
                <c:pt idx="83">
                  <c:v>-0.13234304999999999</c:v>
                </c:pt>
                <c:pt idx="84">
                  <c:v>0.45714283</c:v>
                </c:pt>
                <c:pt idx="85">
                  <c:v>1.0350877999999999</c:v>
                </c:pt>
                <c:pt idx="86">
                  <c:v>-0.40131570000000027</c:v>
                </c:pt>
                <c:pt idx="87">
                  <c:v>0.40140867000000041</c:v>
                </c:pt>
                <c:pt idx="88">
                  <c:v>0.15517234999999999</c:v>
                </c:pt>
                <c:pt idx="89">
                  <c:v>-0.36363650000000008</c:v>
                </c:pt>
                <c:pt idx="90">
                  <c:v>0.68888899999999997</c:v>
                </c:pt>
                <c:pt idx="91">
                  <c:v>-3.2958746000000004E-2</c:v>
                </c:pt>
                <c:pt idx="92">
                  <c:v>-0.43725490000000028</c:v>
                </c:pt>
                <c:pt idx="93">
                  <c:v>0.83970856999999999</c:v>
                </c:pt>
                <c:pt idx="94">
                  <c:v>1.3428571000000011</c:v>
                </c:pt>
                <c:pt idx="95">
                  <c:v>-7.4074029999999999E-2</c:v>
                </c:pt>
                <c:pt idx="96">
                  <c:v>0.18805957000000001</c:v>
                </c:pt>
                <c:pt idx="97">
                  <c:v>0.17435883999999999</c:v>
                </c:pt>
                <c:pt idx="98">
                  <c:v>0.61836743000000005</c:v>
                </c:pt>
                <c:pt idx="99">
                  <c:v>-0.81818175000000004</c:v>
                </c:pt>
                <c:pt idx="100">
                  <c:v>-0.67375875000000085</c:v>
                </c:pt>
                <c:pt idx="101">
                  <c:v>-1.46875</c:v>
                </c:pt>
                <c:pt idx="102">
                  <c:v>-0.33333325000000008</c:v>
                </c:pt>
                <c:pt idx="103">
                  <c:v>0.8967134999999995</c:v>
                </c:pt>
                <c:pt idx="104">
                  <c:v>0.40888262000000042</c:v>
                </c:pt>
                <c:pt idx="105">
                  <c:v>0.39245510000000028</c:v>
                </c:pt>
                <c:pt idx="106">
                  <c:v>0.57844830000000003</c:v>
                </c:pt>
                <c:pt idx="107">
                  <c:v>1.0603580000000001</c:v>
                </c:pt>
                <c:pt idx="108">
                  <c:v>0.90909099999999998</c:v>
                </c:pt>
                <c:pt idx="109">
                  <c:v>0.78125</c:v>
                </c:pt>
                <c:pt idx="110">
                  <c:v>0.43018007000000047</c:v>
                </c:pt>
                <c:pt idx="111">
                  <c:v>0.40603042</c:v>
                </c:pt>
                <c:pt idx="112">
                  <c:v>0.5</c:v>
                </c:pt>
                <c:pt idx="113">
                  <c:v>0.37850475000000028</c:v>
                </c:pt>
                <c:pt idx="114">
                  <c:v>1.4837872999999988</c:v>
                </c:pt>
                <c:pt idx="115">
                  <c:v>0.56219506000000052</c:v>
                </c:pt>
                <c:pt idx="116">
                  <c:v>-1.0670289999999998</c:v>
                </c:pt>
                <c:pt idx="117">
                  <c:v>0.51149415999999959</c:v>
                </c:pt>
                <c:pt idx="118">
                  <c:v>0</c:v>
                </c:pt>
                <c:pt idx="119">
                  <c:v>0.39130425000000041</c:v>
                </c:pt>
                <c:pt idx="120">
                  <c:v>0.68559384000000001</c:v>
                </c:pt>
                <c:pt idx="121">
                  <c:v>0.88461540000000005</c:v>
                </c:pt>
                <c:pt idx="122">
                  <c:v>0.8863634999999993</c:v>
                </c:pt>
                <c:pt idx="123">
                  <c:v>1.1565217999999988</c:v>
                </c:pt>
                <c:pt idx="124">
                  <c:v>1.0954545</c:v>
                </c:pt>
                <c:pt idx="125">
                  <c:v>0.16222763000000001</c:v>
                </c:pt>
                <c:pt idx="126">
                  <c:v>0.39534880000000056</c:v>
                </c:pt>
                <c:pt idx="127">
                  <c:v>0.90098999999999996</c:v>
                </c:pt>
                <c:pt idx="128">
                  <c:v>0.9166664999999995</c:v>
                </c:pt>
                <c:pt idx="129">
                  <c:v>0.41176462000000008</c:v>
                </c:pt>
                <c:pt idx="130">
                  <c:v>0.41256810000000033</c:v>
                </c:pt>
                <c:pt idx="131">
                  <c:v>0.30065370000000002</c:v>
                </c:pt>
                <c:pt idx="132">
                  <c:v>1.6666666999999988</c:v>
                </c:pt>
                <c:pt idx="133">
                  <c:v>1.0624176999999999</c:v>
                </c:pt>
                <c:pt idx="134">
                  <c:v>0.82231399999999943</c:v>
                </c:pt>
                <c:pt idx="135">
                  <c:v>-0.48305082000000032</c:v>
                </c:pt>
                <c:pt idx="136">
                  <c:v>0.73570560000000085</c:v>
                </c:pt>
                <c:pt idx="137">
                  <c:v>0.9375</c:v>
                </c:pt>
                <c:pt idx="138">
                  <c:v>0.49090910000000032</c:v>
                </c:pt>
                <c:pt idx="139">
                  <c:v>1.2506596999999988</c:v>
                </c:pt>
                <c:pt idx="140">
                  <c:v>0.72388050000000004</c:v>
                </c:pt>
                <c:pt idx="141">
                  <c:v>0.14597702000000001</c:v>
                </c:pt>
                <c:pt idx="142">
                  <c:v>1.750746299999999</c:v>
                </c:pt>
                <c:pt idx="143">
                  <c:v>0.36061287000000042</c:v>
                </c:pt>
                <c:pt idx="144">
                  <c:v>0.5411762999999995</c:v>
                </c:pt>
                <c:pt idx="145">
                  <c:v>1.4782607999999988</c:v>
                </c:pt>
                <c:pt idx="146">
                  <c:v>0.68115950000000003</c:v>
                </c:pt>
                <c:pt idx="147">
                  <c:v>-1.1600001000000011</c:v>
                </c:pt>
                <c:pt idx="148">
                  <c:v>0.64545465000000068</c:v>
                </c:pt>
                <c:pt idx="149">
                  <c:v>2.2727489999999979E-2</c:v>
                </c:pt>
                <c:pt idx="150">
                  <c:v>0.9682617</c:v>
                </c:pt>
                <c:pt idx="151">
                  <c:v>0.29999995000000002</c:v>
                </c:pt>
                <c:pt idx="152">
                  <c:v>0.90697669999999997</c:v>
                </c:pt>
                <c:pt idx="153">
                  <c:v>0.66666674999999997</c:v>
                </c:pt>
                <c:pt idx="154">
                  <c:v>0.41249990000000025</c:v>
                </c:pt>
                <c:pt idx="155">
                  <c:v>0.55859375</c:v>
                </c:pt>
                <c:pt idx="156">
                  <c:v>0.97303914999999996</c:v>
                </c:pt>
                <c:pt idx="157">
                  <c:v>0.50026249999999917</c:v>
                </c:pt>
                <c:pt idx="158">
                  <c:v>0.4285714600000004</c:v>
                </c:pt>
                <c:pt idx="159">
                  <c:v>1</c:v>
                </c:pt>
                <c:pt idx="160">
                  <c:v>0.33998560000000055</c:v>
                </c:pt>
                <c:pt idx="161">
                  <c:v>-0.84497213000000004</c:v>
                </c:pt>
                <c:pt idx="162">
                  <c:v>0.77319574000000069</c:v>
                </c:pt>
                <c:pt idx="163">
                  <c:v>-0.19354844000000024</c:v>
                </c:pt>
                <c:pt idx="164">
                  <c:v>0.59638549999999957</c:v>
                </c:pt>
                <c:pt idx="165">
                  <c:v>0.21317839999999999</c:v>
                </c:pt>
                <c:pt idx="166">
                  <c:v>-0.14084530000000017</c:v>
                </c:pt>
                <c:pt idx="167">
                  <c:v>1.0350877999999999</c:v>
                </c:pt>
                <c:pt idx="168">
                  <c:v>1.7948717999999988</c:v>
                </c:pt>
                <c:pt idx="169">
                  <c:v>0.2689395</c:v>
                </c:pt>
                <c:pt idx="170">
                  <c:v>0.39411783000000028</c:v>
                </c:pt>
                <c:pt idx="171">
                  <c:v>0.16186738000000017</c:v>
                </c:pt>
                <c:pt idx="172">
                  <c:v>-0.40000010000000008</c:v>
                </c:pt>
                <c:pt idx="173">
                  <c:v>1.0645161000000001</c:v>
                </c:pt>
                <c:pt idx="174">
                  <c:v>0.25799084</c:v>
                </c:pt>
                <c:pt idx="175">
                  <c:v>0.98333309999999918</c:v>
                </c:pt>
                <c:pt idx="176">
                  <c:v>-0.25786160000000002</c:v>
                </c:pt>
                <c:pt idx="177">
                  <c:v>-1.6393661E-2</c:v>
                </c:pt>
                <c:pt idx="178">
                  <c:v>0.14736842999999999</c:v>
                </c:pt>
                <c:pt idx="179">
                  <c:v>0.54716969999999998</c:v>
                </c:pt>
                <c:pt idx="180">
                  <c:v>0.42372870000000035</c:v>
                </c:pt>
                <c:pt idx="181">
                  <c:v>0.90838529999999951</c:v>
                </c:pt>
                <c:pt idx="182">
                  <c:v>-0.78541659999999913</c:v>
                </c:pt>
                <c:pt idx="183">
                  <c:v>0.20612240000000001</c:v>
                </c:pt>
                <c:pt idx="184">
                  <c:v>-0.26999998000000008</c:v>
                </c:pt>
                <c:pt idx="185">
                  <c:v>-0.13931298000000014</c:v>
                </c:pt>
                <c:pt idx="186">
                  <c:v>1.2</c:v>
                </c:pt>
                <c:pt idx="187">
                  <c:v>0.80158709999999944</c:v>
                </c:pt>
                <c:pt idx="188">
                  <c:v>0.81944439999999996</c:v>
                </c:pt>
                <c:pt idx="189">
                  <c:v>0.6321871</c:v>
                </c:pt>
                <c:pt idx="190">
                  <c:v>0.35675670000000026</c:v>
                </c:pt>
                <c:pt idx="191">
                  <c:v>1.4782607999999988</c:v>
                </c:pt>
                <c:pt idx="192">
                  <c:v>3.5353422000000002E-2</c:v>
                </c:pt>
                <c:pt idx="193">
                  <c:v>0.13142872</c:v>
                </c:pt>
                <c:pt idx="194">
                  <c:v>0.85810804000000052</c:v>
                </c:pt>
                <c:pt idx="195">
                  <c:v>0.48275852000000002</c:v>
                </c:pt>
                <c:pt idx="196">
                  <c:v>1.2644827000000001</c:v>
                </c:pt>
                <c:pt idx="197">
                  <c:v>0.16786575000000001</c:v>
                </c:pt>
                <c:pt idx="198">
                  <c:v>0.78294562999999995</c:v>
                </c:pt>
                <c:pt idx="199">
                  <c:v>6.9039820000000002E-2</c:v>
                </c:pt>
                <c:pt idx="200">
                  <c:v>0.41071415</c:v>
                </c:pt>
                <c:pt idx="201">
                  <c:v>-0.40540552000000002</c:v>
                </c:pt>
                <c:pt idx="202">
                  <c:v>-1.1372547</c:v>
                </c:pt>
                <c:pt idx="203">
                  <c:v>0.59353756999999874</c:v>
                </c:pt>
                <c:pt idx="204">
                  <c:v>0.94988799999999951</c:v>
                </c:pt>
                <c:pt idx="205">
                  <c:v>0.25</c:v>
                </c:pt>
                <c:pt idx="206">
                  <c:v>1.074074</c:v>
                </c:pt>
                <c:pt idx="207">
                  <c:v>0.61431599999999997</c:v>
                </c:pt>
                <c:pt idx="208">
                  <c:v>0.24784850999999999</c:v>
                </c:pt>
                <c:pt idx="209">
                  <c:v>0.56251599999999957</c:v>
                </c:pt>
                <c:pt idx="210">
                  <c:v>1.1932106</c:v>
                </c:pt>
                <c:pt idx="211">
                  <c:v>0.13875604000000014</c:v>
                </c:pt>
                <c:pt idx="212">
                  <c:v>0.61773160000000082</c:v>
                </c:pt>
                <c:pt idx="213">
                  <c:v>-9.3406680000000006E-2</c:v>
                </c:pt>
                <c:pt idx="214">
                  <c:v>0.15934944000000031</c:v>
                </c:pt>
                <c:pt idx="215">
                  <c:v>0.34999990000000025</c:v>
                </c:pt>
                <c:pt idx="216">
                  <c:v>0.26315783999999998</c:v>
                </c:pt>
                <c:pt idx="217">
                  <c:v>-3.8461685000000002E-2</c:v>
                </c:pt>
                <c:pt idx="218">
                  <c:v>-0.19624567000000001</c:v>
                </c:pt>
                <c:pt idx="219">
                  <c:v>4.7619104000000002E-2</c:v>
                </c:pt>
                <c:pt idx="220">
                  <c:v>1.2364771000000001</c:v>
                </c:pt>
                <c:pt idx="221">
                  <c:v>0.76190470000000055</c:v>
                </c:pt>
                <c:pt idx="222">
                  <c:v>1.0720723000000001</c:v>
                </c:pt>
                <c:pt idx="223">
                  <c:v>-1.4499997999999974</c:v>
                </c:pt>
                <c:pt idx="224">
                  <c:v>-0.53813549999999999</c:v>
                </c:pt>
                <c:pt idx="225">
                  <c:v>0.95348834999999932</c:v>
                </c:pt>
                <c:pt idx="226">
                  <c:v>0.66490770000000055</c:v>
                </c:pt>
                <c:pt idx="227">
                  <c:v>0.33050847000000055</c:v>
                </c:pt>
                <c:pt idx="228">
                  <c:v>-3.2258033999999998E-2</c:v>
                </c:pt>
                <c:pt idx="229">
                  <c:v>-0.26315783999999998</c:v>
                </c:pt>
                <c:pt idx="230">
                  <c:v>1.0679225999999988</c:v>
                </c:pt>
                <c:pt idx="231">
                  <c:v>0.2164177900000003</c:v>
                </c:pt>
                <c:pt idx="232">
                  <c:v>0.5364658999999995</c:v>
                </c:pt>
                <c:pt idx="233">
                  <c:v>-1.4508196999999989</c:v>
                </c:pt>
                <c:pt idx="234">
                  <c:v>0.47474741999999998</c:v>
                </c:pt>
                <c:pt idx="235">
                  <c:v>7.5806139999999994E-2</c:v>
                </c:pt>
                <c:pt idx="236">
                  <c:v>-0.19444442000000017</c:v>
                </c:pt>
                <c:pt idx="237">
                  <c:v>0.80000020000000005</c:v>
                </c:pt>
                <c:pt idx="238">
                  <c:v>0.30894303000000001</c:v>
                </c:pt>
                <c:pt idx="239">
                  <c:v>-0.40000010000000008</c:v>
                </c:pt>
                <c:pt idx="240">
                  <c:v>0.69257926999999997</c:v>
                </c:pt>
                <c:pt idx="241">
                  <c:v>0.25</c:v>
                </c:pt>
                <c:pt idx="242">
                  <c:v>6.25E-2</c:v>
                </c:pt>
                <c:pt idx="243">
                  <c:v>0.24271846000000027</c:v>
                </c:pt>
                <c:pt idx="244">
                  <c:v>0.92068980000000056</c:v>
                </c:pt>
                <c:pt idx="245">
                  <c:v>1.4137930999999975</c:v>
                </c:pt>
                <c:pt idx="246">
                  <c:v>1.2203657999999988</c:v>
                </c:pt>
                <c:pt idx="247">
                  <c:v>0.20689653999999999</c:v>
                </c:pt>
                <c:pt idx="248">
                  <c:v>1.1527776999999999</c:v>
                </c:pt>
                <c:pt idx="249">
                  <c:v>0.14285707</c:v>
                </c:pt>
                <c:pt idx="250">
                  <c:v>-1.6417910999999989</c:v>
                </c:pt>
                <c:pt idx="251">
                  <c:v>0.70909095000000055</c:v>
                </c:pt>
                <c:pt idx="252">
                  <c:v>-0.24418616000000001</c:v>
                </c:pt>
                <c:pt idx="253">
                  <c:v>0.65957449999999995</c:v>
                </c:pt>
                <c:pt idx="254">
                  <c:v>0.75000000000000056</c:v>
                </c:pt>
                <c:pt idx="255">
                  <c:v>0.46875</c:v>
                </c:pt>
                <c:pt idx="256">
                  <c:v>0.23316908000000014</c:v>
                </c:pt>
                <c:pt idx="257">
                  <c:v>1.25</c:v>
                </c:pt>
                <c:pt idx="258">
                  <c:v>0.75000000000000056</c:v>
                </c:pt>
                <c:pt idx="259">
                  <c:v>-0.55555560000000004</c:v>
                </c:pt>
                <c:pt idx="260">
                  <c:v>-7.0512770000000072E-2</c:v>
                </c:pt>
                <c:pt idx="261">
                  <c:v>9.5588209999999993E-2</c:v>
                </c:pt>
                <c:pt idx="262">
                  <c:v>0.48717952000000025</c:v>
                </c:pt>
                <c:pt idx="263">
                  <c:v>9.8958490000000149E-2</c:v>
                </c:pt>
                <c:pt idx="264">
                  <c:v>0.46286225000000025</c:v>
                </c:pt>
                <c:pt idx="265">
                  <c:v>-1.7857075000000007E-2</c:v>
                </c:pt>
                <c:pt idx="266">
                  <c:v>4.3795585999999997E-2</c:v>
                </c:pt>
                <c:pt idx="267">
                  <c:v>0.46263741999999997</c:v>
                </c:pt>
                <c:pt idx="268">
                  <c:v>-0.67647050000000053</c:v>
                </c:pt>
                <c:pt idx="269">
                  <c:v>0.36864400000000008</c:v>
                </c:pt>
                <c:pt idx="270">
                  <c:v>1.4383561999999999</c:v>
                </c:pt>
                <c:pt idx="271">
                  <c:v>0.32710290000000042</c:v>
                </c:pt>
                <c:pt idx="272">
                  <c:v>0.90066740000000001</c:v>
                </c:pt>
                <c:pt idx="273">
                  <c:v>0.39130425000000041</c:v>
                </c:pt>
                <c:pt idx="274">
                  <c:v>0.34406805000000001</c:v>
                </c:pt>
                <c:pt idx="275">
                  <c:v>-0.38235283000000042</c:v>
                </c:pt>
                <c:pt idx="276">
                  <c:v>0.43666673000000028</c:v>
                </c:pt>
                <c:pt idx="277">
                  <c:v>0.84375000000000056</c:v>
                </c:pt>
                <c:pt idx="278">
                  <c:v>0.37500000000000028</c:v>
                </c:pt>
                <c:pt idx="279">
                  <c:v>0.40845060000000027</c:v>
                </c:pt>
                <c:pt idx="280">
                  <c:v>0.19642854000000001</c:v>
                </c:pt>
                <c:pt idx="281">
                  <c:v>0.46000004</c:v>
                </c:pt>
                <c:pt idx="282">
                  <c:v>0.20408154000000001</c:v>
                </c:pt>
                <c:pt idx="283">
                  <c:v>-1.3061225000000001</c:v>
                </c:pt>
                <c:pt idx="284">
                  <c:v>1.0625</c:v>
                </c:pt>
                <c:pt idx="285">
                  <c:v>0.48076915999999997</c:v>
                </c:pt>
                <c:pt idx="286">
                  <c:v>1.0841750999999999</c:v>
                </c:pt>
                <c:pt idx="287">
                  <c:v>-0.111607075</c:v>
                </c:pt>
                <c:pt idx="288">
                  <c:v>0.55301833</c:v>
                </c:pt>
                <c:pt idx="289">
                  <c:v>2.7310848000000016E-2</c:v>
                </c:pt>
                <c:pt idx="290">
                  <c:v>0.28826713999999998</c:v>
                </c:pt>
                <c:pt idx="291">
                  <c:v>-0.57017540000000055</c:v>
                </c:pt>
                <c:pt idx="292">
                  <c:v>0.12546134000000017</c:v>
                </c:pt>
                <c:pt idx="293">
                  <c:v>0.24193549000000031</c:v>
                </c:pt>
                <c:pt idx="294">
                  <c:v>-4.9019575000000003E-2</c:v>
                </c:pt>
                <c:pt idx="295">
                  <c:v>0.140625</c:v>
                </c:pt>
                <c:pt idx="296">
                  <c:v>0.75000000000000056</c:v>
                </c:pt>
                <c:pt idx="297">
                  <c:v>0.24267792999999988</c:v>
                </c:pt>
                <c:pt idx="298">
                  <c:v>0.38888884000000062</c:v>
                </c:pt>
                <c:pt idx="299">
                  <c:v>1.0999998999999987</c:v>
                </c:pt>
                <c:pt idx="300">
                  <c:v>1.3690476</c:v>
                </c:pt>
                <c:pt idx="301">
                  <c:v>0.80869555000000082</c:v>
                </c:pt>
                <c:pt idx="302">
                  <c:v>0.31007767000000047</c:v>
                </c:pt>
                <c:pt idx="303">
                  <c:v>-0.83458639999999917</c:v>
                </c:pt>
                <c:pt idx="304">
                  <c:v>0.34676075000000001</c:v>
                </c:pt>
                <c:pt idx="305">
                  <c:v>0.54255319999999918</c:v>
                </c:pt>
                <c:pt idx="306">
                  <c:v>1.6818181999999999</c:v>
                </c:pt>
                <c:pt idx="307">
                  <c:v>0.15686274000000014</c:v>
                </c:pt>
                <c:pt idx="308">
                  <c:v>0.47058820000000035</c:v>
                </c:pt>
                <c:pt idx="309">
                  <c:v>0.56818199999999996</c:v>
                </c:pt>
                <c:pt idx="310">
                  <c:v>0.53502510000000003</c:v>
                </c:pt>
                <c:pt idx="311">
                  <c:v>1.781955</c:v>
                </c:pt>
                <c:pt idx="312">
                  <c:v>0.13333368000000001</c:v>
                </c:pt>
                <c:pt idx="313">
                  <c:v>-0.39490438000000055</c:v>
                </c:pt>
                <c:pt idx="314">
                  <c:v>1.2869197999999988</c:v>
                </c:pt>
                <c:pt idx="315">
                  <c:v>1.3125</c:v>
                </c:pt>
                <c:pt idx="316">
                  <c:v>-0.16170216000000001</c:v>
                </c:pt>
                <c:pt idx="317">
                  <c:v>0.77539060000000082</c:v>
                </c:pt>
                <c:pt idx="318">
                  <c:v>0.46327686000000035</c:v>
                </c:pt>
                <c:pt idx="319">
                  <c:v>0.85714290000000004</c:v>
                </c:pt>
                <c:pt idx="320">
                  <c:v>5.6910753000000001E-2</c:v>
                </c:pt>
                <c:pt idx="321">
                  <c:v>0.45945954</c:v>
                </c:pt>
                <c:pt idx="322">
                  <c:v>-0.24070358000000014</c:v>
                </c:pt>
                <c:pt idx="323">
                  <c:v>-0.20289850000000001</c:v>
                </c:pt>
                <c:pt idx="324">
                  <c:v>-0.65986370000000005</c:v>
                </c:pt>
                <c:pt idx="325">
                  <c:v>-1.1421568000000011</c:v>
                </c:pt>
                <c:pt idx="326">
                  <c:v>0.62142850000000005</c:v>
                </c:pt>
                <c:pt idx="327">
                  <c:v>-2.2222042000000022E-2</c:v>
                </c:pt>
                <c:pt idx="328">
                  <c:v>-0.16326523000000023</c:v>
                </c:pt>
                <c:pt idx="329">
                  <c:v>0.71949669999999999</c:v>
                </c:pt>
                <c:pt idx="330">
                  <c:v>0.83670690000000003</c:v>
                </c:pt>
                <c:pt idx="331">
                  <c:v>0.56241299999999927</c:v>
                </c:pt>
                <c:pt idx="332">
                  <c:v>-0.18293834000000031</c:v>
                </c:pt>
                <c:pt idx="333">
                  <c:v>1.1304348</c:v>
                </c:pt>
                <c:pt idx="334">
                  <c:v>-0.8279569</c:v>
                </c:pt>
                <c:pt idx="335">
                  <c:v>1.2647059</c:v>
                </c:pt>
                <c:pt idx="336">
                  <c:v>0.45555543999999998</c:v>
                </c:pt>
                <c:pt idx="337">
                  <c:v>-0.38461518000000028</c:v>
                </c:pt>
                <c:pt idx="338">
                  <c:v>0.41000010000000026</c:v>
                </c:pt>
                <c:pt idx="339">
                  <c:v>0.66666674999999997</c:v>
                </c:pt>
                <c:pt idx="340">
                  <c:v>1.0625</c:v>
                </c:pt>
                <c:pt idx="341">
                  <c:v>0.46793174999999998</c:v>
                </c:pt>
                <c:pt idx="342">
                  <c:v>-0.29411745</c:v>
                </c:pt>
                <c:pt idx="343">
                  <c:v>0.41666675000000025</c:v>
                </c:pt>
                <c:pt idx="344">
                  <c:v>0.34883714000000005</c:v>
                </c:pt>
                <c:pt idx="345">
                  <c:v>1.0330031</c:v>
                </c:pt>
                <c:pt idx="346">
                  <c:v>1.0820897</c:v>
                </c:pt>
                <c:pt idx="347">
                  <c:v>-0.41666675000000025</c:v>
                </c:pt>
                <c:pt idx="348">
                  <c:v>0.19444442000000017</c:v>
                </c:pt>
                <c:pt idx="349">
                  <c:v>4.7619104000000002E-2</c:v>
                </c:pt>
                <c:pt idx="350">
                  <c:v>0.67785240000000069</c:v>
                </c:pt>
                <c:pt idx="351">
                  <c:v>0.68603040000000004</c:v>
                </c:pt>
                <c:pt idx="352">
                  <c:v>0.66216207000000005</c:v>
                </c:pt>
                <c:pt idx="353">
                  <c:v>0.85256409999999949</c:v>
                </c:pt>
                <c:pt idx="354">
                  <c:v>0.79746819999999918</c:v>
                </c:pt>
                <c:pt idx="355">
                  <c:v>0.2716050000000001</c:v>
                </c:pt>
                <c:pt idx="356">
                  <c:v>6.802726000000002E-2</c:v>
                </c:pt>
                <c:pt idx="357">
                  <c:v>0.60757329999999998</c:v>
                </c:pt>
                <c:pt idx="358">
                  <c:v>2.2222280000000001E-2</c:v>
                </c:pt>
                <c:pt idx="359">
                  <c:v>1.0636941999999983</c:v>
                </c:pt>
                <c:pt idx="360">
                  <c:v>0.44000006000000008</c:v>
                </c:pt>
                <c:pt idx="361">
                  <c:v>0.70752190000000004</c:v>
                </c:pt>
                <c:pt idx="362">
                  <c:v>-0.39655160000000034</c:v>
                </c:pt>
                <c:pt idx="363">
                  <c:v>0.34857130000000008</c:v>
                </c:pt>
                <c:pt idx="364">
                  <c:v>3.2787323000000044E-3</c:v>
                </c:pt>
                <c:pt idx="365">
                  <c:v>1</c:v>
                </c:pt>
                <c:pt idx="366">
                  <c:v>0.67416379999999998</c:v>
                </c:pt>
                <c:pt idx="367">
                  <c:v>0.13953494999999999</c:v>
                </c:pt>
                <c:pt idx="368">
                  <c:v>0.56898950000000004</c:v>
                </c:pt>
                <c:pt idx="369">
                  <c:v>0.25242710000000002</c:v>
                </c:pt>
                <c:pt idx="370">
                  <c:v>0.4285714600000004</c:v>
                </c:pt>
                <c:pt idx="371">
                  <c:v>0.25714278000000002</c:v>
                </c:pt>
                <c:pt idx="372">
                  <c:v>-0.63945556000000003</c:v>
                </c:pt>
                <c:pt idx="373">
                  <c:v>7.5757500000000033E-2</c:v>
                </c:pt>
                <c:pt idx="374">
                  <c:v>1.769230799999999</c:v>
                </c:pt>
                <c:pt idx="375">
                  <c:v>0.23529410000000017</c:v>
                </c:pt>
                <c:pt idx="376">
                  <c:v>0.72222229999999998</c:v>
                </c:pt>
                <c:pt idx="377">
                  <c:v>0.51724150000000002</c:v>
                </c:pt>
                <c:pt idx="378">
                  <c:v>0.63484836000000056</c:v>
                </c:pt>
                <c:pt idx="379">
                  <c:v>-0.35897446000000055</c:v>
                </c:pt>
                <c:pt idx="380">
                  <c:v>0.44305540000000004</c:v>
                </c:pt>
                <c:pt idx="381">
                  <c:v>0.51315809999999951</c:v>
                </c:pt>
                <c:pt idx="382">
                  <c:v>0.57044697</c:v>
                </c:pt>
                <c:pt idx="383">
                  <c:v>0.48837210000000042</c:v>
                </c:pt>
                <c:pt idx="384">
                  <c:v>0.29999995000000002</c:v>
                </c:pt>
                <c:pt idx="385">
                  <c:v>-0.18041229000000031</c:v>
                </c:pt>
                <c:pt idx="386">
                  <c:v>1.1021898000000001</c:v>
                </c:pt>
                <c:pt idx="387">
                  <c:v>1.1504369000000001</c:v>
                </c:pt>
                <c:pt idx="388">
                  <c:v>0.81374310000000005</c:v>
                </c:pt>
                <c:pt idx="389">
                  <c:v>-0.70547939999999998</c:v>
                </c:pt>
                <c:pt idx="390">
                  <c:v>-0.91666674999999931</c:v>
                </c:pt>
                <c:pt idx="391">
                  <c:v>0.26265812000000005</c:v>
                </c:pt>
                <c:pt idx="392">
                  <c:v>3.5714388E-2</c:v>
                </c:pt>
                <c:pt idx="393">
                  <c:v>0.64492750000000054</c:v>
                </c:pt>
                <c:pt idx="394">
                  <c:v>-0.34782600000000041</c:v>
                </c:pt>
                <c:pt idx="395">
                  <c:v>8.3333254000000009E-2</c:v>
                </c:pt>
                <c:pt idx="396">
                  <c:v>0.33477020000000041</c:v>
                </c:pt>
                <c:pt idx="397">
                  <c:v>0.3771929700000004</c:v>
                </c:pt>
                <c:pt idx="398">
                  <c:v>0.53378369999999997</c:v>
                </c:pt>
                <c:pt idx="399">
                  <c:v>0.51428555999999959</c:v>
                </c:pt>
                <c:pt idx="400">
                  <c:v>0.63506484000000052</c:v>
                </c:pt>
                <c:pt idx="401">
                  <c:v>0.22831916999999999</c:v>
                </c:pt>
                <c:pt idx="402">
                  <c:v>0.75000000000000056</c:v>
                </c:pt>
                <c:pt idx="403">
                  <c:v>0.57573174999999999</c:v>
                </c:pt>
                <c:pt idx="404">
                  <c:v>0.10192823400000002</c:v>
                </c:pt>
                <c:pt idx="405">
                  <c:v>0.46960163000000005</c:v>
                </c:pt>
                <c:pt idx="406">
                  <c:v>0.31978703000000008</c:v>
                </c:pt>
                <c:pt idx="407">
                  <c:v>0.38333344000000008</c:v>
                </c:pt>
                <c:pt idx="408">
                  <c:v>-0.15238093999999999</c:v>
                </c:pt>
                <c:pt idx="409">
                  <c:v>0.5263156999999995</c:v>
                </c:pt>
                <c:pt idx="410">
                  <c:v>-0.65217400000000081</c:v>
                </c:pt>
                <c:pt idx="411">
                  <c:v>0.84986589999999995</c:v>
                </c:pt>
                <c:pt idx="412">
                  <c:v>-0.52380943000000069</c:v>
                </c:pt>
                <c:pt idx="413">
                  <c:v>0.90592337000000001</c:v>
                </c:pt>
                <c:pt idx="414">
                  <c:v>-4.9180508000000012E-2</c:v>
                </c:pt>
                <c:pt idx="415">
                  <c:v>-0.1599998500000003</c:v>
                </c:pt>
                <c:pt idx="416">
                  <c:v>0.31176472000000027</c:v>
                </c:pt>
                <c:pt idx="417">
                  <c:v>0.65384626000000068</c:v>
                </c:pt>
                <c:pt idx="418">
                  <c:v>0.65873003000000085</c:v>
                </c:pt>
                <c:pt idx="419">
                  <c:v>-0.12121224400000011</c:v>
                </c:pt>
                <c:pt idx="420">
                  <c:v>1.5</c:v>
                </c:pt>
                <c:pt idx="421">
                  <c:v>0.61509420000000081</c:v>
                </c:pt>
                <c:pt idx="422">
                  <c:v>0.16666675</c:v>
                </c:pt>
                <c:pt idx="423">
                  <c:v>-0.12765979999999988</c:v>
                </c:pt>
                <c:pt idx="424">
                  <c:v>0.91304350000000001</c:v>
                </c:pt>
                <c:pt idx="425">
                  <c:v>1.5</c:v>
                </c:pt>
                <c:pt idx="426">
                  <c:v>0.66233779999999998</c:v>
                </c:pt>
                <c:pt idx="427">
                  <c:v>0.17597769999999999</c:v>
                </c:pt>
                <c:pt idx="428">
                  <c:v>0.70833325000000003</c:v>
                </c:pt>
                <c:pt idx="429">
                  <c:v>-0.16424416999999999</c:v>
                </c:pt>
                <c:pt idx="430">
                  <c:v>-0.53725049999999996</c:v>
                </c:pt>
                <c:pt idx="431">
                  <c:v>0.40000010000000008</c:v>
                </c:pt>
                <c:pt idx="432">
                  <c:v>0.94444466000000005</c:v>
                </c:pt>
                <c:pt idx="433">
                  <c:v>1.4374999999999984</c:v>
                </c:pt>
                <c:pt idx="434">
                  <c:v>-7.051301000000007E-2</c:v>
                </c:pt>
                <c:pt idx="435">
                  <c:v>-0.37130810000000042</c:v>
                </c:pt>
                <c:pt idx="436">
                  <c:v>1.8490314000000001E-2</c:v>
                </c:pt>
                <c:pt idx="437">
                  <c:v>0.20512820000000001</c:v>
                </c:pt>
                <c:pt idx="438">
                  <c:v>-0.79411769999999959</c:v>
                </c:pt>
                <c:pt idx="439">
                  <c:v>0.66860460000000099</c:v>
                </c:pt>
                <c:pt idx="440">
                  <c:v>-1.0149254999999988</c:v>
                </c:pt>
                <c:pt idx="441">
                  <c:v>0.64403200000000005</c:v>
                </c:pt>
                <c:pt idx="442">
                  <c:v>0.42456150000000026</c:v>
                </c:pt>
                <c:pt idx="443">
                  <c:v>0.29500008000000028</c:v>
                </c:pt>
                <c:pt idx="444">
                  <c:v>-0.60826444999999996</c:v>
                </c:pt>
                <c:pt idx="445">
                  <c:v>0.21296287000000014</c:v>
                </c:pt>
                <c:pt idx="446">
                  <c:v>0.122727394</c:v>
                </c:pt>
                <c:pt idx="447">
                  <c:v>-0.20314979999999999</c:v>
                </c:pt>
                <c:pt idx="448">
                  <c:v>0.89610385999999997</c:v>
                </c:pt>
                <c:pt idx="449">
                  <c:v>0.70540740000000002</c:v>
                </c:pt>
                <c:pt idx="450">
                  <c:v>0.33802820000000056</c:v>
                </c:pt>
                <c:pt idx="451">
                  <c:v>0.38702917000000042</c:v>
                </c:pt>
                <c:pt idx="452">
                  <c:v>-1.1428571000000014</c:v>
                </c:pt>
                <c:pt idx="453">
                  <c:v>0.36699010000000032</c:v>
                </c:pt>
                <c:pt idx="454">
                  <c:v>0.12994360999999999</c:v>
                </c:pt>
                <c:pt idx="455">
                  <c:v>-1.694917700000002E-2</c:v>
                </c:pt>
                <c:pt idx="456">
                  <c:v>-0.33636380000000055</c:v>
                </c:pt>
                <c:pt idx="457">
                  <c:v>0.73293019999999998</c:v>
                </c:pt>
                <c:pt idx="458">
                  <c:v>0.35211277000000041</c:v>
                </c:pt>
                <c:pt idx="459">
                  <c:v>1.8582677999999999</c:v>
                </c:pt>
                <c:pt idx="460">
                  <c:v>-2.5316238000000001E-2</c:v>
                </c:pt>
                <c:pt idx="461">
                  <c:v>0.44012952</c:v>
                </c:pt>
                <c:pt idx="462">
                  <c:v>0.58131575999999918</c:v>
                </c:pt>
                <c:pt idx="463">
                  <c:v>0.58888889999999949</c:v>
                </c:pt>
                <c:pt idx="464">
                  <c:v>0.51134349999999951</c:v>
                </c:pt>
                <c:pt idx="465">
                  <c:v>0.38818550000000041</c:v>
                </c:pt>
                <c:pt idx="466">
                  <c:v>0.19047617999999997</c:v>
                </c:pt>
                <c:pt idx="467">
                  <c:v>0.82160279999999997</c:v>
                </c:pt>
                <c:pt idx="468">
                  <c:v>1.3223224</c:v>
                </c:pt>
                <c:pt idx="469">
                  <c:v>-0.26016260000000002</c:v>
                </c:pt>
                <c:pt idx="470">
                  <c:v>0.76315784000000053</c:v>
                </c:pt>
                <c:pt idx="471">
                  <c:v>-0.39999962000000028</c:v>
                </c:pt>
                <c:pt idx="472">
                  <c:v>0.10526323000000014</c:v>
                </c:pt>
                <c:pt idx="473">
                  <c:v>0.76428580000000068</c:v>
                </c:pt>
                <c:pt idx="474">
                  <c:v>0.72222229999999998</c:v>
                </c:pt>
                <c:pt idx="475">
                  <c:v>0.71265790000000051</c:v>
                </c:pt>
                <c:pt idx="476">
                  <c:v>0.25</c:v>
                </c:pt>
                <c:pt idx="477">
                  <c:v>0.27407408000000028</c:v>
                </c:pt>
                <c:pt idx="478">
                  <c:v>0.28888893000000054</c:v>
                </c:pt>
                <c:pt idx="479">
                  <c:v>0.15857600999999999</c:v>
                </c:pt>
                <c:pt idx="480">
                  <c:v>0.5220648999999995</c:v>
                </c:pt>
                <c:pt idx="481">
                  <c:v>-8.5714340000000111E-2</c:v>
                </c:pt>
                <c:pt idx="482">
                  <c:v>1.375</c:v>
                </c:pt>
                <c:pt idx="483">
                  <c:v>0.82024454999999996</c:v>
                </c:pt>
                <c:pt idx="484">
                  <c:v>0.19700741999999999</c:v>
                </c:pt>
                <c:pt idx="485">
                  <c:v>0.42222238000000034</c:v>
                </c:pt>
                <c:pt idx="486">
                  <c:v>1.2481484</c:v>
                </c:pt>
                <c:pt idx="487">
                  <c:v>1.2799209999999988</c:v>
                </c:pt>
              </c:numCache>
            </c:numRef>
          </c:val>
          <c:smooth val="1"/>
        </c:ser>
        <c:hiLowLines/>
        <c:marker val="1"/>
        <c:axId val="74672000"/>
        <c:axId val="74702848"/>
      </c:lineChart>
      <c:catAx>
        <c:axId val="74672000"/>
        <c:scaling>
          <c:orientation val="minMax"/>
        </c:scaling>
        <c:axPos val="b"/>
        <c:title>
          <c:tx>
            <c:rich>
              <a:bodyPr/>
              <a:lstStyle/>
              <a:p>
                <a:pPr>
                  <a:defRPr/>
                </a:pPr>
                <a:r>
                  <a:rPr lang="en-IN"/>
                  <a:t>User-id --&gt;</a:t>
                </a:r>
              </a:p>
            </c:rich>
          </c:tx>
          <c:layout/>
        </c:title>
        <c:majorTickMark val="none"/>
        <c:tickLblPos val="low"/>
        <c:crossAx val="74702848"/>
        <c:crosses val="autoZero"/>
        <c:auto val="1"/>
        <c:lblAlgn val="ctr"/>
        <c:lblOffset val="100"/>
      </c:catAx>
      <c:valAx>
        <c:axId val="74702848"/>
        <c:scaling>
          <c:orientation val="minMax"/>
          <c:max val="3"/>
        </c:scaling>
        <c:axPos val="l"/>
        <c:majorGridlines/>
        <c:title>
          <c:tx>
            <c:rich>
              <a:bodyPr/>
              <a:lstStyle/>
              <a:p>
                <a:pPr>
                  <a:defRPr/>
                </a:pPr>
                <a:r>
                  <a:rPr lang="en-IN"/>
                  <a:t>Rating difference --&gt;</a:t>
                </a:r>
              </a:p>
            </c:rich>
          </c:tx>
          <c:layout/>
        </c:title>
        <c:numFmt formatCode="General" sourceLinked="1"/>
        <c:tickLblPos val="nextTo"/>
        <c:crossAx val="74672000"/>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7AE99B-7099-493D-9AB1-74D95574E6A4}" type="datetimeFigureOut">
              <a:rPr lang="en-US" smtClean="0"/>
              <a:pPr/>
              <a:t>5/8/2012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87CD8-AABC-47BC-8621-0239463D1AA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5/8/2012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8.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image" Target="../media/image20.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066800" y="1981200"/>
            <a:ext cx="7315200" cy="16002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dirty="0" smtClean="0">
                <a:ln>
                  <a:noFill/>
                </a:ln>
                <a:solidFill>
                  <a:srgbClr val="FFC000"/>
                </a:solidFill>
                <a:effectLst/>
                <a:uLnTx/>
                <a:uFillTx/>
                <a:latin typeface="Rockwell" pitchFamily="18" charset="0"/>
              </a:rPr>
              <a:t>Project(CS-893)</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bg1"/>
                </a:solidFill>
                <a:effectLst/>
                <a:uLnTx/>
                <a:uFillTx/>
                <a:latin typeface="+mj-lt"/>
                <a:ea typeface="+mn-ea"/>
                <a:cs typeface="+mn-cs"/>
              </a:rPr>
              <a:t>SPATIALLY  AWARE</a:t>
            </a:r>
            <a:br>
              <a:rPr kumimoji="0" lang="en-US" sz="3600" b="1" i="0" u="none" strike="noStrike" kern="1200" cap="none" spc="0" normalizeH="0" baseline="0" noProof="0" dirty="0" smtClean="0">
                <a:ln>
                  <a:noFill/>
                </a:ln>
                <a:solidFill>
                  <a:schemeClr val="bg1"/>
                </a:solidFill>
                <a:effectLst/>
                <a:uLnTx/>
                <a:uFillTx/>
                <a:latin typeface="+mj-lt"/>
                <a:ea typeface="+mn-ea"/>
                <a:cs typeface="+mn-cs"/>
              </a:rPr>
            </a:br>
            <a:r>
              <a:rPr kumimoji="0" lang="en-US" sz="3600" b="1" i="0" u="none" strike="noStrike" kern="1200" cap="none" spc="0" normalizeH="0" baseline="0" noProof="0" dirty="0" smtClean="0">
                <a:ln>
                  <a:noFill/>
                </a:ln>
                <a:solidFill>
                  <a:schemeClr val="bg1"/>
                </a:solidFill>
                <a:effectLst/>
                <a:uLnTx/>
                <a:uFillTx/>
                <a:latin typeface="+mj-lt"/>
                <a:ea typeface="+mn-ea"/>
                <a:cs typeface="+mn-cs"/>
              </a:rPr>
              <a:t>RECOMMENDATION ALGORITHM  </a:t>
            </a:r>
            <a:endParaRPr kumimoji="0" lang="en-IN" sz="3600" b="1" i="0" u="none" strike="noStrike" kern="1200" cap="none" spc="0" normalizeH="0" baseline="0" noProof="0" dirty="0">
              <a:ln>
                <a:noFill/>
              </a:ln>
              <a:solidFill>
                <a:schemeClr val="bg1"/>
              </a:solidFill>
              <a:effectLst/>
              <a:uLnTx/>
              <a:uFillTx/>
              <a:latin typeface="+mj-lt"/>
              <a:ea typeface="+mn-ea"/>
              <a:cs typeface="+mn-cs"/>
            </a:endParaRPr>
          </a:p>
        </p:txBody>
      </p:sp>
      <p:sp>
        <p:nvSpPr>
          <p:cNvPr id="3" name="TextBox 2"/>
          <p:cNvSpPr txBox="1"/>
          <p:nvPr/>
        </p:nvSpPr>
        <p:spPr>
          <a:xfrm>
            <a:off x="3505200" y="4800600"/>
            <a:ext cx="4038600" cy="1477328"/>
          </a:xfrm>
          <a:prstGeom prst="rect">
            <a:avLst/>
          </a:prstGeom>
          <a:noFill/>
        </p:spPr>
        <p:txBody>
          <a:bodyPr wrap="square" rtlCol="0">
            <a:spAutoFit/>
          </a:bodyPr>
          <a:lstStyle/>
          <a:p>
            <a:pPr algn="ctr"/>
            <a:r>
              <a:rPr lang="en-US" u="sng" dirty="0" smtClean="0">
                <a:solidFill>
                  <a:schemeClr val="bg1"/>
                </a:solidFill>
              </a:rPr>
              <a:t>Under  the  supervision  of :</a:t>
            </a:r>
          </a:p>
          <a:p>
            <a:pPr algn="ctr"/>
            <a:r>
              <a:rPr lang="en-US" dirty="0" smtClean="0">
                <a:solidFill>
                  <a:schemeClr val="bg1"/>
                </a:solidFill>
              </a:rPr>
              <a:t>Prof. (Dr.) Prosenjit Gupta (professor)</a:t>
            </a:r>
          </a:p>
          <a:p>
            <a:pPr algn="ctr"/>
            <a:r>
              <a:rPr lang="en-US" dirty="0" smtClean="0">
                <a:solidFill>
                  <a:schemeClr val="bg1"/>
                </a:solidFill>
              </a:rPr>
              <a:t>&amp;</a:t>
            </a:r>
          </a:p>
          <a:p>
            <a:pPr algn="ctr"/>
            <a:r>
              <a:rPr lang="en-US" dirty="0" smtClean="0">
                <a:solidFill>
                  <a:schemeClr val="bg1"/>
                </a:solidFill>
              </a:rPr>
              <a:t>Prof. (Dr.) Subhashis  Majumdar(professor&amp; HOD)</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066800"/>
            <a:ext cx="5410200" cy="972312"/>
          </a:xfrm>
        </p:spPr>
        <p:txBody>
          <a:bodyPr>
            <a:normAutofit fontScale="90000"/>
          </a:bodyPr>
          <a:lstStyle/>
          <a:p>
            <a:pPr algn="ctr"/>
            <a:r>
              <a:rPr lang="en-US" b="1" u="sng" dirty="0" smtClean="0"/>
              <a:t/>
            </a:r>
            <a:br>
              <a:rPr lang="en-US" b="1" u="sng" dirty="0" smtClean="0"/>
            </a:br>
            <a:r>
              <a:rPr lang="en-US" sz="5300" b="1" u="sng" dirty="0" smtClean="0">
                <a:latin typeface="Rockwell" pitchFamily="18" charset="0"/>
              </a:rPr>
              <a:t>Voronoi Diagram</a:t>
            </a:r>
            <a:r>
              <a:rPr lang="en-IN" dirty="0"/>
              <a:t/>
            </a:r>
            <a:br>
              <a:rPr lang="en-IN" dirty="0"/>
            </a:br>
            <a:endParaRPr lang="en-IN" dirty="0"/>
          </a:p>
        </p:txBody>
      </p:sp>
      <p:grpSp>
        <p:nvGrpSpPr>
          <p:cNvPr id="4" name="Group 98"/>
          <p:cNvGrpSpPr>
            <a:grpSpLocks noGrp="1"/>
          </p:cNvGrpSpPr>
          <p:nvPr>
            <p:ph idx="1"/>
          </p:nvPr>
        </p:nvGrpSpPr>
        <p:grpSpPr bwMode="auto">
          <a:xfrm>
            <a:off x="228600" y="1371600"/>
            <a:ext cx="8458200" cy="5105400"/>
            <a:chOff x="240" y="1089"/>
            <a:chExt cx="4608" cy="2568"/>
          </a:xfrm>
        </p:grpSpPr>
        <p:sp>
          <p:nvSpPr>
            <p:cNvPr id="5" name="Line 51"/>
            <p:cNvSpPr>
              <a:spLocks noChangeShapeType="1"/>
            </p:cNvSpPr>
            <p:nvPr/>
          </p:nvSpPr>
          <p:spPr bwMode="auto">
            <a:xfrm flipH="1" flipV="1">
              <a:off x="3480" y="1611"/>
              <a:ext cx="42" cy="144"/>
            </a:xfrm>
            <a:prstGeom prst="line">
              <a:avLst/>
            </a:prstGeom>
            <a:noFill/>
            <a:ln w="9525">
              <a:solidFill>
                <a:schemeClr val="tx1"/>
              </a:solidFill>
              <a:round/>
              <a:headEnd/>
              <a:tailEnd/>
            </a:ln>
            <a:effectLst/>
          </p:spPr>
          <p:txBody>
            <a:bodyPr/>
            <a:lstStyle/>
            <a:p>
              <a:endParaRPr lang="en-US"/>
            </a:p>
          </p:txBody>
        </p:sp>
        <p:grpSp>
          <p:nvGrpSpPr>
            <p:cNvPr id="6" name="Group 97"/>
            <p:cNvGrpSpPr>
              <a:grpSpLocks/>
            </p:cNvGrpSpPr>
            <p:nvPr/>
          </p:nvGrpSpPr>
          <p:grpSpPr bwMode="auto">
            <a:xfrm>
              <a:off x="240" y="1089"/>
              <a:ext cx="4608" cy="2568"/>
              <a:chOff x="240" y="1089"/>
              <a:chExt cx="4608" cy="2568"/>
            </a:xfrm>
          </p:grpSpPr>
          <p:sp>
            <p:nvSpPr>
              <p:cNvPr id="7" name="Line 40"/>
              <p:cNvSpPr>
                <a:spLocks noChangeShapeType="1"/>
              </p:cNvSpPr>
              <p:nvPr/>
            </p:nvSpPr>
            <p:spPr bwMode="auto">
              <a:xfrm>
                <a:off x="3264" y="2259"/>
                <a:ext cx="48" cy="96"/>
              </a:xfrm>
              <a:prstGeom prst="line">
                <a:avLst/>
              </a:prstGeom>
              <a:noFill/>
              <a:ln w="9525">
                <a:solidFill>
                  <a:schemeClr val="tx1"/>
                </a:solidFill>
                <a:round/>
                <a:headEnd/>
                <a:tailEnd/>
              </a:ln>
              <a:effectLst/>
            </p:spPr>
            <p:txBody>
              <a:bodyPr/>
              <a:lstStyle/>
              <a:p>
                <a:endParaRPr lang="en-US"/>
              </a:p>
            </p:txBody>
          </p:sp>
          <p:sp>
            <p:nvSpPr>
              <p:cNvPr id="8" name="Line 42"/>
              <p:cNvSpPr>
                <a:spLocks noChangeShapeType="1"/>
              </p:cNvSpPr>
              <p:nvPr/>
            </p:nvSpPr>
            <p:spPr bwMode="auto">
              <a:xfrm flipV="1">
                <a:off x="3264" y="1959"/>
                <a:ext cx="240" cy="300"/>
              </a:xfrm>
              <a:prstGeom prst="line">
                <a:avLst/>
              </a:prstGeom>
              <a:noFill/>
              <a:ln w="9525">
                <a:solidFill>
                  <a:schemeClr val="tx1"/>
                </a:solidFill>
                <a:round/>
                <a:headEnd/>
                <a:tailEnd/>
              </a:ln>
              <a:effectLst/>
            </p:spPr>
            <p:txBody>
              <a:bodyPr/>
              <a:lstStyle/>
              <a:p>
                <a:endParaRPr lang="en-US"/>
              </a:p>
            </p:txBody>
          </p:sp>
          <p:sp>
            <p:nvSpPr>
              <p:cNvPr id="9" name="Line 47"/>
              <p:cNvSpPr>
                <a:spLocks noChangeShapeType="1"/>
              </p:cNvSpPr>
              <p:nvPr/>
            </p:nvSpPr>
            <p:spPr bwMode="auto">
              <a:xfrm flipV="1">
                <a:off x="3576" y="2355"/>
                <a:ext cx="390" cy="312"/>
              </a:xfrm>
              <a:prstGeom prst="line">
                <a:avLst/>
              </a:prstGeom>
              <a:noFill/>
              <a:ln w="9525">
                <a:solidFill>
                  <a:schemeClr val="tx1"/>
                </a:solidFill>
                <a:round/>
                <a:headEnd/>
                <a:tailEnd/>
              </a:ln>
              <a:effectLst/>
            </p:spPr>
            <p:txBody>
              <a:bodyPr/>
              <a:lstStyle/>
              <a:p>
                <a:endParaRPr lang="en-US"/>
              </a:p>
            </p:txBody>
          </p:sp>
          <p:sp>
            <p:nvSpPr>
              <p:cNvPr id="10" name="Line 48"/>
              <p:cNvSpPr>
                <a:spLocks noChangeShapeType="1"/>
              </p:cNvSpPr>
              <p:nvPr/>
            </p:nvSpPr>
            <p:spPr bwMode="auto">
              <a:xfrm flipH="1" flipV="1">
                <a:off x="3966" y="2313"/>
                <a:ext cx="0" cy="54"/>
              </a:xfrm>
              <a:prstGeom prst="line">
                <a:avLst/>
              </a:prstGeom>
              <a:noFill/>
              <a:ln w="9525">
                <a:solidFill>
                  <a:schemeClr val="tx1"/>
                </a:solidFill>
                <a:round/>
                <a:headEnd/>
                <a:tailEnd/>
              </a:ln>
              <a:effectLst/>
            </p:spPr>
            <p:txBody>
              <a:bodyPr/>
              <a:lstStyle/>
              <a:p>
                <a:endParaRPr lang="en-US"/>
              </a:p>
            </p:txBody>
          </p:sp>
          <p:grpSp>
            <p:nvGrpSpPr>
              <p:cNvPr id="11" name="Group 95"/>
              <p:cNvGrpSpPr>
                <a:grpSpLocks/>
              </p:cNvGrpSpPr>
              <p:nvPr/>
            </p:nvGrpSpPr>
            <p:grpSpPr bwMode="auto">
              <a:xfrm>
                <a:off x="240" y="1089"/>
                <a:ext cx="4608" cy="2568"/>
                <a:chOff x="240" y="1089"/>
                <a:chExt cx="4608" cy="2568"/>
              </a:xfrm>
            </p:grpSpPr>
            <p:grpSp>
              <p:nvGrpSpPr>
                <p:cNvPr id="12" name="Group 86"/>
                <p:cNvGrpSpPr>
                  <a:grpSpLocks/>
                </p:cNvGrpSpPr>
                <p:nvPr/>
              </p:nvGrpSpPr>
              <p:grpSpPr bwMode="auto">
                <a:xfrm>
                  <a:off x="1632" y="1089"/>
                  <a:ext cx="3216" cy="2568"/>
                  <a:chOff x="1632" y="1089"/>
                  <a:chExt cx="3216" cy="2568"/>
                </a:xfrm>
              </p:grpSpPr>
              <p:grpSp>
                <p:nvGrpSpPr>
                  <p:cNvPr id="14" name="Group 60"/>
                  <p:cNvGrpSpPr>
                    <a:grpSpLocks/>
                  </p:cNvGrpSpPr>
                  <p:nvPr/>
                </p:nvGrpSpPr>
                <p:grpSpPr bwMode="auto">
                  <a:xfrm>
                    <a:off x="1632" y="1089"/>
                    <a:ext cx="3216" cy="2568"/>
                    <a:chOff x="1056" y="1134"/>
                    <a:chExt cx="3216" cy="2568"/>
                  </a:xfrm>
                </p:grpSpPr>
                <p:sp>
                  <p:nvSpPr>
                    <p:cNvPr id="16" name="Line 33"/>
                    <p:cNvSpPr>
                      <a:spLocks noChangeShapeType="1"/>
                    </p:cNvSpPr>
                    <p:nvPr/>
                  </p:nvSpPr>
                  <p:spPr bwMode="auto">
                    <a:xfrm>
                      <a:off x="1392" y="1440"/>
                      <a:ext cx="864" cy="528"/>
                    </a:xfrm>
                    <a:prstGeom prst="line">
                      <a:avLst/>
                    </a:prstGeom>
                    <a:noFill/>
                    <a:ln w="9525">
                      <a:solidFill>
                        <a:schemeClr val="tx1"/>
                      </a:solidFill>
                      <a:round/>
                      <a:headEnd/>
                      <a:tailEnd/>
                    </a:ln>
                    <a:effectLst/>
                  </p:spPr>
                  <p:txBody>
                    <a:bodyPr/>
                    <a:lstStyle/>
                    <a:p>
                      <a:endParaRPr lang="en-US"/>
                    </a:p>
                  </p:txBody>
                </p:sp>
                <p:sp>
                  <p:nvSpPr>
                    <p:cNvPr id="17" name="Line 34"/>
                    <p:cNvSpPr>
                      <a:spLocks noChangeShapeType="1"/>
                    </p:cNvSpPr>
                    <p:nvPr/>
                  </p:nvSpPr>
                  <p:spPr bwMode="auto">
                    <a:xfrm>
                      <a:off x="2256" y="1968"/>
                      <a:ext cx="144" cy="288"/>
                    </a:xfrm>
                    <a:prstGeom prst="line">
                      <a:avLst/>
                    </a:prstGeom>
                    <a:noFill/>
                    <a:ln w="9525">
                      <a:solidFill>
                        <a:schemeClr val="tx1"/>
                      </a:solidFill>
                      <a:round/>
                      <a:headEnd/>
                      <a:tailEnd/>
                    </a:ln>
                    <a:effectLst/>
                  </p:spPr>
                  <p:txBody>
                    <a:bodyPr/>
                    <a:lstStyle/>
                    <a:p>
                      <a:endParaRPr lang="en-US"/>
                    </a:p>
                  </p:txBody>
                </p:sp>
                <p:sp>
                  <p:nvSpPr>
                    <p:cNvPr id="18" name="Line 35"/>
                    <p:cNvSpPr>
                      <a:spLocks noChangeShapeType="1"/>
                    </p:cNvSpPr>
                    <p:nvPr/>
                  </p:nvSpPr>
                  <p:spPr bwMode="auto">
                    <a:xfrm flipH="1">
                      <a:off x="1536" y="2256"/>
                      <a:ext cx="864" cy="768"/>
                    </a:xfrm>
                    <a:prstGeom prst="line">
                      <a:avLst/>
                    </a:prstGeom>
                    <a:noFill/>
                    <a:ln w="9525">
                      <a:solidFill>
                        <a:schemeClr val="tx1"/>
                      </a:solidFill>
                      <a:round/>
                      <a:headEnd/>
                      <a:tailEnd/>
                    </a:ln>
                    <a:effectLst/>
                  </p:spPr>
                  <p:txBody>
                    <a:bodyPr/>
                    <a:lstStyle/>
                    <a:p>
                      <a:endParaRPr lang="en-US"/>
                    </a:p>
                  </p:txBody>
                </p:sp>
                <p:sp>
                  <p:nvSpPr>
                    <p:cNvPr id="19" name="Line 36"/>
                    <p:cNvSpPr>
                      <a:spLocks noChangeShapeType="1"/>
                    </p:cNvSpPr>
                    <p:nvPr/>
                  </p:nvSpPr>
                  <p:spPr bwMode="auto">
                    <a:xfrm flipH="1">
                      <a:off x="1056" y="3024"/>
                      <a:ext cx="480" cy="192"/>
                    </a:xfrm>
                    <a:prstGeom prst="line">
                      <a:avLst/>
                    </a:prstGeom>
                    <a:noFill/>
                    <a:ln w="9525">
                      <a:solidFill>
                        <a:schemeClr val="tx1"/>
                      </a:solidFill>
                      <a:round/>
                      <a:headEnd/>
                      <a:tailEnd/>
                    </a:ln>
                    <a:effectLst/>
                  </p:spPr>
                  <p:txBody>
                    <a:bodyPr/>
                    <a:lstStyle/>
                    <a:p>
                      <a:endParaRPr lang="en-US"/>
                    </a:p>
                  </p:txBody>
                </p:sp>
                <p:sp>
                  <p:nvSpPr>
                    <p:cNvPr id="20" name="Line 37"/>
                    <p:cNvSpPr>
                      <a:spLocks noChangeShapeType="1"/>
                    </p:cNvSpPr>
                    <p:nvPr/>
                  </p:nvSpPr>
                  <p:spPr bwMode="auto">
                    <a:xfrm flipV="1">
                      <a:off x="1536" y="2928"/>
                      <a:ext cx="816" cy="96"/>
                    </a:xfrm>
                    <a:prstGeom prst="line">
                      <a:avLst/>
                    </a:prstGeom>
                    <a:noFill/>
                    <a:ln w="9525">
                      <a:solidFill>
                        <a:schemeClr val="tx1"/>
                      </a:solidFill>
                      <a:round/>
                      <a:headEnd/>
                      <a:tailEnd/>
                    </a:ln>
                    <a:effectLst/>
                  </p:spPr>
                  <p:txBody>
                    <a:bodyPr/>
                    <a:lstStyle/>
                    <a:p>
                      <a:endParaRPr lang="en-US"/>
                    </a:p>
                  </p:txBody>
                </p:sp>
                <p:sp>
                  <p:nvSpPr>
                    <p:cNvPr id="21" name="Line 38"/>
                    <p:cNvSpPr>
                      <a:spLocks noChangeShapeType="1"/>
                    </p:cNvSpPr>
                    <p:nvPr/>
                  </p:nvSpPr>
                  <p:spPr bwMode="auto">
                    <a:xfrm flipV="1">
                      <a:off x="2352" y="2400"/>
                      <a:ext cx="384" cy="528"/>
                    </a:xfrm>
                    <a:prstGeom prst="line">
                      <a:avLst/>
                    </a:prstGeom>
                    <a:noFill/>
                    <a:ln w="9525">
                      <a:solidFill>
                        <a:schemeClr val="tx1"/>
                      </a:solidFill>
                      <a:round/>
                      <a:headEnd/>
                      <a:tailEnd/>
                    </a:ln>
                    <a:effectLst/>
                  </p:spPr>
                  <p:txBody>
                    <a:bodyPr/>
                    <a:lstStyle/>
                    <a:p>
                      <a:endParaRPr lang="en-US"/>
                    </a:p>
                  </p:txBody>
                </p:sp>
                <p:sp>
                  <p:nvSpPr>
                    <p:cNvPr id="22" name="Line 39"/>
                    <p:cNvSpPr>
                      <a:spLocks noChangeShapeType="1"/>
                    </p:cNvSpPr>
                    <p:nvPr/>
                  </p:nvSpPr>
                  <p:spPr bwMode="auto">
                    <a:xfrm>
                      <a:off x="2400" y="2256"/>
                      <a:ext cx="288" cy="48"/>
                    </a:xfrm>
                    <a:prstGeom prst="line">
                      <a:avLst/>
                    </a:prstGeom>
                    <a:noFill/>
                    <a:ln w="9525">
                      <a:solidFill>
                        <a:schemeClr val="tx1"/>
                      </a:solidFill>
                      <a:round/>
                      <a:headEnd/>
                      <a:tailEnd/>
                    </a:ln>
                    <a:effectLst/>
                  </p:spPr>
                  <p:txBody>
                    <a:bodyPr/>
                    <a:lstStyle/>
                    <a:p>
                      <a:endParaRPr lang="en-US"/>
                    </a:p>
                  </p:txBody>
                </p:sp>
                <p:sp>
                  <p:nvSpPr>
                    <p:cNvPr id="23" name="Line 43"/>
                    <p:cNvSpPr>
                      <a:spLocks noChangeShapeType="1"/>
                    </p:cNvSpPr>
                    <p:nvPr/>
                  </p:nvSpPr>
                  <p:spPr bwMode="auto">
                    <a:xfrm>
                      <a:off x="2928" y="2004"/>
                      <a:ext cx="456" cy="354"/>
                    </a:xfrm>
                    <a:prstGeom prst="line">
                      <a:avLst/>
                    </a:prstGeom>
                    <a:noFill/>
                    <a:ln w="9525">
                      <a:solidFill>
                        <a:schemeClr val="tx1"/>
                      </a:solidFill>
                      <a:round/>
                      <a:headEnd/>
                      <a:tailEnd/>
                    </a:ln>
                    <a:effectLst/>
                  </p:spPr>
                  <p:txBody>
                    <a:bodyPr/>
                    <a:lstStyle/>
                    <a:p>
                      <a:endParaRPr lang="en-US"/>
                    </a:p>
                  </p:txBody>
                </p:sp>
                <p:sp>
                  <p:nvSpPr>
                    <p:cNvPr id="24" name="Line 44"/>
                    <p:cNvSpPr>
                      <a:spLocks noChangeShapeType="1"/>
                    </p:cNvSpPr>
                    <p:nvPr/>
                  </p:nvSpPr>
                  <p:spPr bwMode="auto">
                    <a:xfrm>
                      <a:off x="2736" y="2400"/>
                      <a:ext cx="264" cy="306"/>
                    </a:xfrm>
                    <a:prstGeom prst="line">
                      <a:avLst/>
                    </a:prstGeom>
                    <a:noFill/>
                    <a:ln w="9525">
                      <a:solidFill>
                        <a:schemeClr val="tx1"/>
                      </a:solidFill>
                      <a:round/>
                      <a:headEnd/>
                      <a:tailEnd/>
                    </a:ln>
                    <a:effectLst/>
                  </p:spPr>
                  <p:txBody>
                    <a:bodyPr/>
                    <a:lstStyle/>
                    <a:p>
                      <a:endParaRPr lang="en-US"/>
                    </a:p>
                  </p:txBody>
                </p:sp>
                <p:sp>
                  <p:nvSpPr>
                    <p:cNvPr id="25" name="Line 45"/>
                    <p:cNvSpPr>
                      <a:spLocks noChangeShapeType="1"/>
                    </p:cNvSpPr>
                    <p:nvPr/>
                  </p:nvSpPr>
                  <p:spPr bwMode="auto">
                    <a:xfrm>
                      <a:off x="2352" y="2928"/>
                      <a:ext cx="660" cy="192"/>
                    </a:xfrm>
                    <a:prstGeom prst="line">
                      <a:avLst/>
                    </a:prstGeom>
                    <a:noFill/>
                    <a:ln w="9525">
                      <a:solidFill>
                        <a:schemeClr val="tx1"/>
                      </a:solidFill>
                      <a:round/>
                      <a:headEnd/>
                      <a:tailEnd/>
                    </a:ln>
                    <a:effectLst/>
                  </p:spPr>
                  <p:txBody>
                    <a:bodyPr/>
                    <a:lstStyle/>
                    <a:p>
                      <a:endParaRPr lang="en-US"/>
                    </a:p>
                  </p:txBody>
                </p:sp>
                <p:sp>
                  <p:nvSpPr>
                    <p:cNvPr id="26" name="Line 46"/>
                    <p:cNvSpPr>
                      <a:spLocks noChangeShapeType="1"/>
                    </p:cNvSpPr>
                    <p:nvPr/>
                  </p:nvSpPr>
                  <p:spPr bwMode="auto">
                    <a:xfrm flipH="1" flipV="1">
                      <a:off x="3006" y="2712"/>
                      <a:ext cx="6" cy="402"/>
                    </a:xfrm>
                    <a:prstGeom prst="line">
                      <a:avLst/>
                    </a:prstGeom>
                    <a:noFill/>
                    <a:ln w="9525">
                      <a:solidFill>
                        <a:schemeClr val="tx1"/>
                      </a:solidFill>
                      <a:round/>
                      <a:headEnd/>
                      <a:tailEnd/>
                    </a:ln>
                    <a:effectLst/>
                  </p:spPr>
                  <p:txBody>
                    <a:bodyPr/>
                    <a:lstStyle/>
                    <a:p>
                      <a:endParaRPr lang="en-US"/>
                    </a:p>
                  </p:txBody>
                </p:sp>
                <p:sp>
                  <p:nvSpPr>
                    <p:cNvPr id="27" name="Line 50"/>
                    <p:cNvSpPr>
                      <a:spLocks noChangeShapeType="1"/>
                    </p:cNvSpPr>
                    <p:nvPr/>
                  </p:nvSpPr>
                  <p:spPr bwMode="auto">
                    <a:xfrm flipV="1">
                      <a:off x="2922" y="1782"/>
                      <a:ext cx="24" cy="222"/>
                    </a:xfrm>
                    <a:prstGeom prst="line">
                      <a:avLst/>
                    </a:prstGeom>
                    <a:noFill/>
                    <a:ln w="9525">
                      <a:solidFill>
                        <a:schemeClr val="tx1"/>
                      </a:solidFill>
                      <a:round/>
                      <a:headEnd/>
                      <a:tailEnd/>
                    </a:ln>
                    <a:effectLst/>
                  </p:spPr>
                  <p:txBody>
                    <a:bodyPr/>
                    <a:lstStyle/>
                    <a:p>
                      <a:endParaRPr lang="en-US"/>
                    </a:p>
                  </p:txBody>
                </p:sp>
                <p:sp>
                  <p:nvSpPr>
                    <p:cNvPr id="28" name="Line 53"/>
                    <p:cNvSpPr>
                      <a:spLocks noChangeShapeType="1"/>
                    </p:cNvSpPr>
                    <p:nvPr/>
                  </p:nvSpPr>
                  <p:spPr bwMode="auto">
                    <a:xfrm flipV="1">
                      <a:off x="2244" y="1650"/>
                      <a:ext cx="666" cy="306"/>
                    </a:xfrm>
                    <a:prstGeom prst="line">
                      <a:avLst/>
                    </a:prstGeom>
                    <a:noFill/>
                    <a:ln w="9525">
                      <a:solidFill>
                        <a:schemeClr val="tx1"/>
                      </a:solidFill>
                      <a:round/>
                      <a:headEnd/>
                      <a:tailEnd/>
                    </a:ln>
                    <a:effectLst/>
                  </p:spPr>
                  <p:txBody>
                    <a:bodyPr/>
                    <a:lstStyle/>
                    <a:p>
                      <a:endParaRPr lang="en-US"/>
                    </a:p>
                  </p:txBody>
                </p:sp>
                <p:sp>
                  <p:nvSpPr>
                    <p:cNvPr id="29" name="Line 54"/>
                    <p:cNvSpPr>
                      <a:spLocks noChangeShapeType="1"/>
                    </p:cNvSpPr>
                    <p:nvPr/>
                  </p:nvSpPr>
                  <p:spPr bwMode="auto">
                    <a:xfrm>
                      <a:off x="3012" y="3120"/>
                      <a:ext cx="354" cy="582"/>
                    </a:xfrm>
                    <a:prstGeom prst="line">
                      <a:avLst/>
                    </a:prstGeom>
                    <a:noFill/>
                    <a:ln w="9525">
                      <a:solidFill>
                        <a:schemeClr val="tx1"/>
                      </a:solidFill>
                      <a:round/>
                      <a:headEnd/>
                      <a:tailEnd/>
                    </a:ln>
                    <a:effectLst/>
                  </p:spPr>
                  <p:txBody>
                    <a:bodyPr/>
                    <a:lstStyle/>
                    <a:p>
                      <a:endParaRPr lang="en-US"/>
                    </a:p>
                  </p:txBody>
                </p:sp>
                <p:sp>
                  <p:nvSpPr>
                    <p:cNvPr id="30" name="Line 55"/>
                    <p:cNvSpPr>
                      <a:spLocks noChangeShapeType="1"/>
                    </p:cNvSpPr>
                    <p:nvPr/>
                  </p:nvSpPr>
                  <p:spPr bwMode="auto">
                    <a:xfrm>
                      <a:off x="3396" y="2406"/>
                      <a:ext cx="876" cy="720"/>
                    </a:xfrm>
                    <a:prstGeom prst="line">
                      <a:avLst/>
                    </a:prstGeom>
                    <a:noFill/>
                    <a:ln w="9525">
                      <a:solidFill>
                        <a:schemeClr val="tx1"/>
                      </a:solidFill>
                      <a:round/>
                      <a:headEnd/>
                      <a:tailEnd/>
                    </a:ln>
                    <a:effectLst/>
                  </p:spPr>
                  <p:txBody>
                    <a:bodyPr/>
                    <a:lstStyle/>
                    <a:p>
                      <a:endParaRPr lang="en-US"/>
                    </a:p>
                  </p:txBody>
                </p:sp>
                <p:sp>
                  <p:nvSpPr>
                    <p:cNvPr id="31" name="Line 56"/>
                    <p:cNvSpPr>
                      <a:spLocks noChangeShapeType="1"/>
                    </p:cNvSpPr>
                    <p:nvPr/>
                  </p:nvSpPr>
                  <p:spPr bwMode="auto">
                    <a:xfrm>
                      <a:off x="2946" y="1794"/>
                      <a:ext cx="678" cy="192"/>
                    </a:xfrm>
                    <a:prstGeom prst="line">
                      <a:avLst/>
                    </a:prstGeom>
                    <a:noFill/>
                    <a:ln w="9525">
                      <a:solidFill>
                        <a:schemeClr val="tx1"/>
                      </a:solidFill>
                      <a:round/>
                      <a:headEnd/>
                      <a:tailEnd/>
                    </a:ln>
                    <a:effectLst/>
                  </p:spPr>
                  <p:txBody>
                    <a:bodyPr/>
                    <a:lstStyle/>
                    <a:p>
                      <a:endParaRPr lang="en-US"/>
                    </a:p>
                  </p:txBody>
                </p:sp>
                <p:sp>
                  <p:nvSpPr>
                    <p:cNvPr id="32" name="Line 57"/>
                    <p:cNvSpPr>
                      <a:spLocks noChangeShapeType="1"/>
                    </p:cNvSpPr>
                    <p:nvPr/>
                  </p:nvSpPr>
                  <p:spPr bwMode="auto">
                    <a:xfrm flipV="1">
                      <a:off x="3390" y="1986"/>
                      <a:ext cx="228" cy="372"/>
                    </a:xfrm>
                    <a:prstGeom prst="line">
                      <a:avLst/>
                    </a:prstGeom>
                    <a:noFill/>
                    <a:ln w="9525">
                      <a:solidFill>
                        <a:schemeClr val="tx1"/>
                      </a:solidFill>
                      <a:round/>
                      <a:headEnd/>
                      <a:tailEnd/>
                    </a:ln>
                    <a:effectLst/>
                  </p:spPr>
                  <p:txBody>
                    <a:bodyPr/>
                    <a:lstStyle/>
                    <a:p>
                      <a:endParaRPr lang="en-US"/>
                    </a:p>
                  </p:txBody>
                </p:sp>
                <p:sp>
                  <p:nvSpPr>
                    <p:cNvPr id="33" name="Line 58"/>
                    <p:cNvSpPr>
                      <a:spLocks noChangeShapeType="1"/>
                    </p:cNvSpPr>
                    <p:nvPr/>
                  </p:nvSpPr>
                  <p:spPr bwMode="auto">
                    <a:xfrm flipV="1">
                      <a:off x="3618" y="1626"/>
                      <a:ext cx="636" cy="354"/>
                    </a:xfrm>
                    <a:prstGeom prst="line">
                      <a:avLst/>
                    </a:prstGeom>
                    <a:noFill/>
                    <a:ln w="9525">
                      <a:solidFill>
                        <a:schemeClr val="tx1"/>
                      </a:solidFill>
                      <a:round/>
                      <a:headEnd/>
                      <a:tailEnd/>
                    </a:ln>
                    <a:effectLst/>
                  </p:spPr>
                  <p:txBody>
                    <a:bodyPr/>
                    <a:lstStyle/>
                    <a:p>
                      <a:endParaRPr lang="en-US"/>
                    </a:p>
                  </p:txBody>
                </p:sp>
                <p:sp>
                  <p:nvSpPr>
                    <p:cNvPr id="34" name="Line 59"/>
                    <p:cNvSpPr>
                      <a:spLocks noChangeShapeType="1"/>
                    </p:cNvSpPr>
                    <p:nvPr/>
                  </p:nvSpPr>
                  <p:spPr bwMode="auto">
                    <a:xfrm flipV="1">
                      <a:off x="2910" y="1134"/>
                      <a:ext cx="36" cy="516"/>
                    </a:xfrm>
                    <a:prstGeom prst="line">
                      <a:avLst/>
                    </a:prstGeom>
                    <a:noFill/>
                    <a:ln w="9525">
                      <a:solidFill>
                        <a:schemeClr val="tx1"/>
                      </a:solidFill>
                      <a:round/>
                      <a:headEnd/>
                      <a:tailEnd/>
                    </a:ln>
                    <a:effectLst/>
                  </p:spPr>
                  <p:txBody>
                    <a:bodyPr/>
                    <a:lstStyle/>
                    <a:p>
                      <a:endParaRPr lang="en-US"/>
                    </a:p>
                  </p:txBody>
                </p:sp>
              </p:grpSp>
              <p:sp>
                <p:nvSpPr>
                  <p:cNvPr id="15" name="Text Box 64"/>
                  <p:cNvSpPr txBox="1">
                    <a:spLocks noChangeArrowheads="1"/>
                  </p:cNvSpPr>
                  <p:nvPr/>
                </p:nvSpPr>
                <p:spPr bwMode="auto">
                  <a:xfrm>
                    <a:off x="3821" y="3152"/>
                    <a:ext cx="201" cy="288"/>
                  </a:xfrm>
                  <a:prstGeom prst="rect">
                    <a:avLst/>
                  </a:prstGeom>
                  <a:noFill/>
                  <a:ln w="9525">
                    <a:noFill/>
                    <a:miter lim="800000"/>
                    <a:headEnd/>
                    <a:tailEnd/>
                  </a:ln>
                  <a:effectLst/>
                </p:spPr>
                <p:txBody>
                  <a:bodyPr wrap="none">
                    <a:spAutoFit/>
                  </a:bodyPr>
                  <a:lstStyle/>
                  <a:p>
                    <a:r>
                      <a:rPr lang="en-US" i="1"/>
                      <a:t>e</a:t>
                    </a:r>
                    <a:endParaRPr lang="en-US" i="1" baseline="-25000"/>
                  </a:p>
                </p:txBody>
              </p:sp>
            </p:grpSp>
            <p:sp>
              <p:nvSpPr>
                <p:cNvPr id="13" name="Text Box 90"/>
                <p:cNvSpPr txBox="1">
                  <a:spLocks noChangeArrowheads="1"/>
                </p:cNvSpPr>
                <p:nvPr/>
              </p:nvSpPr>
              <p:spPr bwMode="auto">
                <a:xfrm>
                  <a:off x="240" y="2016"/>
                  <a:ext cx="1614" cy="327"/>
                </a:xfrm>
                <a:prstGeom prst="rect">
                  <a:avLst/>
                </a:prstGeom>
                <a:noFill/>
                <a:ln w="9525">
                  <a:noFill/>
                  <a:miter lim="800000"/>
                  <a:headEnd/>
                  <a:tailEnd/>
                </a:ln>
                <a:effectLst/>
              </p:spPr>
              <p:txBody>
                <a:bodyPr wrap="none">
                  <a:spAutoFit/>
                </a:bodyPr>
                <a:lstStyle/>
                <a:p>
                  <a:pPr>
                    <a:spcBef>
                      <a:spcPct val="20000"/>
                    </a:spcBef>
                  </a:pPr>
                  <a:r>
                    <a:rPr lang="en-US" sz="2800" i="1" dirty="0"/>
                    <a:t>e</a:t>
                  </a:r>
                  <a:r>
                    <a:rPr lang="en-US" sz="2800" dirty="0"/>
                    <a:t> : </a:t>
                  </a:r>
                  <a:r>
                    <a:rPr lang="en-US" sz="2800" dirty="0" err="1"/>
                    <a:t>Voronoi</a:t>
                  </a:r>
                  <a:r>
                    <a:rPr lang="en-US" sz="2800" dirty="0"/>
                    <a:t> edge</a:t>
                  </a:r>
                  <a:endParaRPr lang="en-US" dirty="0"/>
                </a:p>
              </p:txBody>
            </p:sp>
          </p:grpSp>
        </p:grpSp>
      </p:grpSp>
      <p:grpSp>
        <p:nvGrpSpPr>
          <p:cNvPr id="37" name="Group 93"/>
          <p:cNvGrpSpPr>
            <a:grpSpLocks/>
          </p:cNvGrpSpPr>
          <p:nvPr/>
        </p:nvGrpSpPr>
        <p:grpSpPr bwMode="auto">
          <a:xfrm>
            <a:off x="304800" y="2133600"/>
            <a:ext cx="7467600" cy="3810000"/>
            <a:chOff x="192" y="1440"/>
            <a:chExt cx="4176" cy="2093"/>
          </a:xfrm>
        </p:grpSpPr>
        <p:grpSp>
          <p:nvGrpSpPr>
            <p:cNvPr id="38" name="Group 87"/>
            <p:cNvGrpSpPr>
              <a:grpSpLocks/>
            </p:cNvGrpSpPr>
            <p:nvPr/>
          </p:nvGrpSpPr>
          <p:grpSpPr bwMode="auto">
            <a:xfrm>
              <a:off x="2592" y="1587"/>
              <a:ext cx="1776" cy="1946"/>
              <a:chOff x="2592" y="1587"/>
              <a:chExt cx="1776" cy="1946"/>
            </a:xfrm>
          </p:grpSpPr>
          <p:sp>
            <p:nvSpPr>
              <p:cNvPr id="40" name="Oval 21"/>
              <p:cNvSpPr>
                <a:spLocks noChangeArrowheads="1"/>
              </p:cNvSpPr>
              <p:nvPr/>
            </p:nvSpPr>
            <p:spPr bwMode="auto">
              <a:xfrm>
                <a:off x="3024" y="3123"/>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 name="Oval 23"/>
              <p:cNvSpPr>
                <a:spLocks noChangeArrowheads="1"/>
              </p:cNvSpPr>
              <p:nvPr/>
            </p:nvSpPr>
            <p:spPr bwMode="auto">
              <a:xfrm>
                <a:off x="3168" y="2643"/>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24"/>
              <p:cNvSpPr>
                <a:spLocks noChangeArrowheads="1"/>
              </p:cNvSpPr>
              <p:nvPr/>
            </p:nvSpPr>
            <p:spPr bwMode="auto">
              <a:xfrm>
                <a:off x="3552" y="2211"/>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3" name="Oval 25"/>
              <p:cNvSpPr>
                <a:spLocks noChangeArrowheads="1"/>
              </p:cNvSpPr>
              <p:nvPr/>
            </p:nvSpPr>
            <p:spPr bwMode="auto">
              <a:xfrm>
                <a:off x="3888" y="2595"/>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 name="Oval 26"/>
              <p:cNvSpPr>
                <a:spLocks noChangeArrowheads="1"/>
              </p:cNvSpPr>
              <p:nvPr/>
            </p:nvSpPr>
            <p:spPr bwMode="auto">
              <a:xfrm>
                <a:off x="4224" y="2211"/>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 name="Oval 27"/>
              <p:cNvSpPr>
                <a:spLocks noChangeArrowheads="1"/>
              </p:cNvSpPr>
              <p:nvPr/>
            </p:nvSpPr>
            <p:spPr bwMode="auto">
              <a:xfrm>
                <a:off x="3792" y="1923"/>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 name="Oval 28"/>
              <p:cNvSpPr>
                <a:spLocks noChangeArrowheads="1"/>
              </p:cNvSpPr>
              <p:nvPr/>
            </p:nvSpPr>
            <p:spPr bwMode="auto">
              <a:xfrm>
                <a:off x="3888" y="1635"/>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 name="Oval 29"/>
              <p:cNvSpPr>
                <a:spLocks noChangeArrowheads="1"/>
              </p:cNvSpPr>
              <p:nvPr/>
            </p:nvSpPr>
            <p:spPr bwMode="auto">
              <a:xfrm>
                <a:off x="2928" y="2451"/>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 name="Oval 30"/>
              <p:cNvSpPr>
                <a:spLocks noChangeArrowheads="1"/>
              </p:cNvSpPr>
              <p:nvPr/>
            </p:nvSpPr>
            <p:spPr bwMode="auto">
              <a:xfrm>
                <a:off x="2592" y="2067"/>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 name="Oval 31"/>
              <p:cNvSpPr>
                <a:spLocks noChangeArrowheads="1"/>
              </p:cNvSpPr>
              <p:nvPr/>
            </p:nvSpPr>
            <p:spPr bwMode="auto">
              <a:xfrm>
                <a:off x="3024" y="1875"/>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0" name="Oval 32"/>
              <p:cNvSpPr>
                <a:spLocks noChangeArrowheads="1"/>
              </p:cNvSpPr>
              <p:nvPr/>
            </p:nvSpPr>
            <p:spPr bwMode="auto">
              <a:xfrm>
                <a:off x="2928" y="1587"/>
                <a:ext cx="144" cy="14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 name="Text Box 61"/>
              <p:cNvSpPr txBox="1">
                <a:spLocks noChangeArrowheads="1"/>
              </p:cNvSpPr>
              <p:nvPr/>
            </p:nvSpPr>
            <p:spPr bwMode="auto">
              <a:xfrm>
                <a:off x="2894" y="3245"/>
                <a:ext cx="248" cy="288"/>
              </a:xfrm>
              <a:prstGeom prst="rect">
                <a:avLst/>
              </a:prstGeom>
              <a:noFill/>
              <a:ln w="9525">
                <a:noFill/>
                <a:miter lim="800000"/>
                <a:headEnd/>
                <a:tailEnd/>
              </a:ln>
              <a:effectLst/>
            </p:spPr>
            <p:txBody>
              <a:bodyPr wrap="none">
                <a:spAutoFit/>
              </a:bodyPr>
              <a:lstStyle/>
              <a:p>
                <a:r>
                  <a:rPr lang="en-US" i="1"/>
                  <a:t>p</a:t>
                </a:r>
                <a:r>
                  <a:rPr lang="en-US" i="1" baseline="-25000"/>
                  <a:t>i</a:t>
                </a:r>
                <a:endParaRPr lang="en-US" i="1"/>
              </a:p>
            </p:txBody>
          </p:sp>
        </p:grpSp>
        <p:sp>
          <p:nvSpPr>
            <p:cNvPr id="39" name="Text Box 92"/>
            <p:cNvSpPr txBox="1">
              <a:spLocks noChangeArrowheads="1"/>
            </p:cNvSpPr>
            <p:nvPr/>
          </p:nvSpPr>
          <p:spPr bwMode="auto">
            <a:xfrm>
              <a:off x="192" y="1440"/>
              <a:ext cx="1357" cy="327"/>
            </a:xfrm>
            <a:prstGeom prst="rect">
              <a:avLst/>
            </a:prstGeom>
            <a:noFill/>
            <a:ln w="9525">
              <a:noFill/>
              <a:miter lim="800000"/>
              <a:headEnd/>
              <a:tailEnd/>
            </a:ln>
            <a:effectLst/>
          </p:spPr>
          <p:txBody>
            <a:bodyPr wrap="none">
              <a:spAutoFit/>
            </a:bodyPr>
            <a:lstStyle/>
            <a:p>
              <a:r>
                <a:rPr lang="en-US" sz="2800" i="1" dirty="0"/>
                <a:t>p</a:t>
              </a:r>
              <a:r>
                <a:rPr lang="en-US" sz="2800" i="1" baseline="-25000" dirty="0"/>
                <a:t>i</a:t>
              </a:r>
              <a:r>
                <a:rPr lang="en-US" sz="2800" dirty="0"/>
                <a:t> : site points</a:t>
              </a:r>
            </a:p>
          </p:txBody>
        </p:sp>
      </p:grpSp>
      <p:grpSp>
        <p:nvGrpSpPr>
          <p:cNvPr id="52" name="Group 96"/>
          <p:cNvGrpSpPr>
            <a:grpSpLocks/>
          </p:cNvGrpSpPr>
          <p:nvPr/>
        </p:nvGrpSpPr>
        <p:grpSpPr bwMode="auto">
          <a:xfrm>
            <a:off x="228600" y="2362200"/>
            <a:ext cx="7315200" cy="3200400"/>
            <a:chOff x="240" y="1597"/>
            <a:chExt cx="3981" cy="1582"/>
          </a:xfrm>
        </p:grpSpPr>
        <p:grpSp>
          <p:nvGrpSpPr>
            <p:cNvPr id="53" name="Group 84"/>
            <p:cNvGrpSpPr>
              <a:grpSpLocks/>
            </p:cNvGrpSpPr>
            <p:nvPr/>
          </p:nvGrpSpPr>
          <p:grpSpPr bwMode="auto">
            <a:xfrm>
              <a:off x="2104" y="1597"/>
              <a:ext cx="2117" cy="1582"/>
              <a:chOff x="2104" y="1597"/>
              <a:chExt cx="2117" cy="1582"/>
            </a:xfrm>
          </p:grpSpPr>
          <p:sp>
            <p:nvSpPr>
              <p:cNvPr id="55" name="Text Box 68"/>
              <p:cNvSpPr txBox="1">
                <a:spLocks noChangeArrowheads="1"/>
              </p:cNvSpPr>
              <p:nvPr/>
            </p:nvSpPr>
            <p:spPr bwMode="auto">
              <a:xfrm>
                <a:off x="3587" y="2891"/>
                <a:ext cx="201" cy="288"/>
              </a:xfrm>
              <a:prstGeom prst="rect">
                <a:avLst/>
              </a:prstGeom>
              <a:noFill/>
              <a:ln w="9525">
                <a:noFill/>
                <a:miter lim="800000"/>
                <a:headEnd/>
                <a:tailEnd/>
              </a:ln>
              <a:effectLst/>
            </p:spPr>
            <p:txBody>
              <a:bodyPr wrap="none">
                <a:spAutoFit/>
              </a:bodyPr>
              <a:lstStyle/>
              <a:p>
                <a:r>
                  <a:rPr lang="en-US" i="1"/>
                  <a:t>v</a:t>
                </a:r>
              </a:p>
            </p:txBody>
          </p:sp>
          <p:grpSp>
            <p:nvGrpSpPr>
              <p:cNvPr id="56" name="Group 83"/>
              <p:cNvGrpSpPr>
                <a:grpSpLocks/>
              </p:cNvGrpSpPr>
              <p:nvPr/>
            </p:nvGrpSpPr>
            <p:grpSpPr bwMode="auto">
              <a:xfrm>
                <a:off x="2104" y="1597"/>
                <a:ext cx="2117" cy="1512"/>
                <a:chOff x="2104" y="1597"/>
                <a:chExt cx="2117" cy="1512"/>
              </a:xfrm>
            </p:grpSpPr>
            <p:sp>
              <p:nvSpPr>
                <p:cNvPr id="57" name="Oval 69"/>
                <p:cNvSpPr>
                  <a:spLocks noChangeArrowheads="1"/>
                </p:cNvSpPr>
                <p:nvPr/>
              </p:nvSpPr>
              <p:spPr bwMode="auto">
                <a:xfrm>
                  <a:off x="3560" y="3053"/>
                  <a:ext cx="56" cy="56"/>
                </a:xfrm>
                <a:prstGeom prst="ellipse">
                  <a:avLst/>
                </a:prstGeom>
                <a:solidFill>
                  <a:schemeClr val="tx1"/>
                </a:solidFill>
                <a:ln w="9525">
                  <a:noFill/>
                  <a:round/>
                  <a:headEnd/>
                  <a:tailEnd/>
                </a:ln>
                <a:effectLst/>
              </p:spPr>
              <p:txBody>
                <a:bodyPr wrap="none" anchor="ctr"/>
                <a:lstStyle/>
                <a:p>
                  <a:endParaRPr lang="en-US"/>
                </a:p>
              </p:txBody>
            </p:sp>
            <p:sp>
              <p:nvSpPr>
                <p:cNvPr id="58" name="Oval 70"/>
                <p:cNvSpPr>
                  <a:spLocks noChangeArrowheads="1"/>
                </p:cNvSpPr>
                <p:nvPr/>
              </p:nvSpPr>
              <p:spPr bwMode="auto">
                <a:xfrm>
                  <a:off x="2916" y="2853"/>
                  <a:ext cx="56" cy="56"/>
                </a:xfrm>
                <a:prstGeom prst="ellipse">
                  <a:avLst/>
                </a:prstGeom>
                <a:solidFill>
                  <a:schemeClr val="tx1"/>
                </a:solidFill>
                <a:ln w="9525">
                  <a:noFill/>
                  <a:round/>
                  <a:headEnd/>
                  <a:tailEnd/>
                </a:ln>
                <a:effectLst/>
              </p:spPr>
              <p:txBody>
                <a:bodyPr wrap="none" anchor="ctr"/>
                <a:lstStyle/>
                <a:p>
                  <a:endParaRPr lang="en-US"/>
                </a:p>
              </p:txBody>
            </p:sp>
            <p:sp>
              <p:nvSpPr>
                <p:cNvPr id="59" name="Oval 71"/>
                <p:cNvSpPr>
                  <a:spLocks noChangeArrowheads="1"/>
                </p:cNvSpPr>
                <p:nvPr/>
              </p:nvSpPr>
              <p:spPr bwMode="auto">
                <a:xfrm>
                  <a:off x="2104" y="2955"/>
                  <a:ext cx="56" cy="56"/>
                </a:xfrm>
                <a:prstGeom prst="ellipse">
                  <a:avLst/>
                </a:prstGeom>
                <a:solidFill>
                  <a:schemeClr val="tx1"/>
                </a:solidFill>
                <a:ln w="9525">
                  <a:noFill/>
                  <a:round/>
                  <a:headEnd/>
                  <a:tailEnd/>
                </a:ln>
                <a:effectLst/>
              </p:spPr>
              <p:txBody>
                <a:bodyPr wrap="none" anchor="ctr"/>
                <a:lstStyle/>
                <a:p>
                  <a:endParaRPr lang="en-US"/>
                </a:p>
              </p:txBody>
            </p:sp>
            <p:sp>
              <p:nvSpPr>
                <p:cNvPr id="60" name="Oval 72"/>
                <p:cNvSpPr>
                  <a:spLocks noChangeArrowheads="1"/>
                </p:cNvSpPr>
                <p:nvPr/>
              </p:nvSpPr>
              <p:spPr bwMode="auto">
                <a:xfrm>
                  <a:off x="2952" y="2187"/>
                  <a:ext cx="56" cy="56"/>
                </a:xfrm>
                <a:prstGeom prst="ellipse">
                  <a:avLst/>
                </a:prstGeom>
                <a:solidFill>
                  <a:schemeClr val="tx1"/>
                </a:solidFill>
                <a:ln w="9525">
                  <a:noFill/>
                  <a:round/>
                  <a:headEnd/>
                  <a:tailEnd/>
                </a:ln>
                <a:effectLst/>
              </p:spPr>
              <p:txBody>
                <a:bodyPr wrap="none" anchor="ctr"/>
                <a:lstStyle/>
                <a:p>
                  <a:endParaRPr lang="en-US"/>
                </a:p>
              </p:txBody>
            </p:sp>
            <p:sp>
              <p:nvSpPr>
                <p:cNvPr id="61" name="Oval 73"/>
                <p:cNvSpPr>
                  <a:spLocks noChangeArrowheads="1"/>
                </p:cNvSpPr>
                <p:nvPr/>
              </p:nvSpPr>
              <p:spPr bwMode="auto">
                <a:xfrm>
                  <a:off x="3249" y="2241"/>
                  <a:ext cx="56" cy="56"/>
                </a:xfrm>
                <a:prstGeom prst="ellipse">
                  <a:avLst/>
                </a:prstGeom>
                <a:solidFill>
                  <a:schemeClr val="tx1"/>
                </a:solidFill>
                <a:ln w="9525">
                  <a:noFill/>
                  <a:round/>
                  <a:headEnd/>
                  <a:tailEnd/>
                </a:ln>
                <a:effectLst/>
              </p:spPr>
              <p:txBody>
                <a:bodyPr wrap="none" anchor="ctr"/>
                <a:lstStyle/>
                <a:p>
                  <a:endParaRPr lang="en-US"/>
                </a:p>
              </p:txBody>
            </p:sp>
            <p:sp>
              <p:nvSpPr>
                <p:cNvPr id="62" name="Oval 74"/>
                <p:cNvSpPr>
                  <a:spLocks noChangeArrowheads="1"/>
                </p:cNvSpPr>
                <p:nvPr/>
              </p:nvSpPr>
              <p:spPr bwMode="auto">
                <a:xfrm>
                  <a:off x="3291" y="2344"/>
                  <a:ext cx="56" cy="56"/>
                </a:xfrm>
                <a:prstGeom prst="ellipse">
                  <a:avLst/>
                </a:prstGeom>
                <a:solidFill>
                  <a:schemeClr val="tx1"/>
                </a:solidFill>
                <a:ln w="9525">
                  <a:noFill/>
                  <a:round/>
                  <a:headEnd/>
                  <a:tailEnd/>
                </a:ln>
                <a:effectLst/>
              </p:spPr>
              <p:txBody>
                <a:bodyPr wrap="none" anchor="ctr"/>
                <a:lstStyle/>
                <a:p>
                  <a:endParaRPr lang="en-US"/>
                </a:p>
              </p:txBody>
            </p:sp>
            <p:sp>
              <p:nvSpPr>
                <p:cNvPr id="63" name="Oval 75"/>
                <p:cNvSpPr>
                  <a:spLocks noChangeArrowheads="1"/>
                </p:cNvSpPr>
                <p:nvPr/>
              </p:nvSpPr>
              <p:spPr bwMode="auto">
                <a:xfrm>
                  <a:off x="3550" y="2644"/>
                  <a:ext cx="56" cy="56"/>
                </a:xfrm>
                <a:prstGeom prst="ellipse">
                  <a:avLst/>
                </a:prstGeom>
                <a:solidFill>
                  <a:schemeClr val="tx1"/>
                </a:solidFill>
                <a:ln w="9525">
                  <a:noFill/>
                  <a:round/>
                  <a:headEnd/>
                  <a:tailEnd/>
                </a:ln>
                <a:effectLst/>
              </p:spPr>
              <p:txBody>
                <a:bodyPr wrap="none" anchor="ctr"/>
                <a:lstStyle/>
                <a:p>
                  <a:endParaRPr lang="en-US"/>
                </a:p>
              </p:txBody>
            </p:sp>
            <p:sp>
              <p:nvSpPr>
                <p:cNvPr id="64" name="Oval 76"/>
                <p:cNvSpPr>
                  <a:spLocks noChangeArrowheads="1"/>
                </p:cNvSpPr>
                <p:nvPr/>
              </p:nvSpPr>
              <p:spPr bwMode="auto">
                <a:xfrm>
                  <a:off x="3941" y="2349"/>
                  <a:ext cx="56" cy="56"/>
                </a:xfrm>
                <a:prstGeom prst="ellipse">
                  <a:avLst/>
                </a:prstGeom>
                <a:solidFill>
                  <a:schemeClr val="tx1"/>
                </a:solidFill>
                <a:ln w="9525">
                  <a:noFill/>
                  <a:round/>
                  <a:headEnd/>
                  <a:tailEnd/>
                </a:ln>
                <a:effectLst/>
              </p:spPr>
              <p:txBody>
                <a:bodyPr wrap="none" anchor="ctr"/>
                <a:lstStyle/>
                <a:p>
                  <a:endParaRPr lang="en-US"/>
                </a:p>
              </p:txBody>
            </p:sp>
            <p:sp>
              <p:nvSpPr>
                <p:cNvPr id="65" name="Oval 77"/>
                <p:cNvSpPr>
                  <a:spLocks noChangeArrowheads="1"/>
                </p:cNvSpPr>
                <p:nvPr/>
              </p:nvSpPr>
              <p:spPr bwMode="auto">
                <a:xfrm>
                  <a:off x="3938" y="2278"/>
                  <a:ext cx="56" cy="56"/>
                </a:xfrm>
                <a:prstGeom prst="ellipse">
                  <a:avLst/>
                </a:prstGeom>
                <a:solidFill>
                  <a:schemeClr val="tx1"/>
                </a:solidFill>
                <a:ln w="9525">
                  <a:noFill/>
                  <a:round/>
                  <a:headEnd/>
                  <a:tailEnd/>
                </a:ln>
                <a:effectLst/>
              </p:spPr>
              <p:txBody>
                <a:bodyPr wrap="none" anchor="ctr"/>
                <a:lstStyle/>
                <a:p>
                  <a:endParaRPr lang="en-US"/>
                </a:p>
              </p:txBody>
            </p:sp>
            <p:sp>
              <p:nvSpPr>
                <p:cNvPr id="66" name="Oval 78"/>
                <p:cNvSpPr>
                  <a:spLocks noChangeArrowheads="1"/>
                </p:cNvSpPr>
                <p:nvPr/>
              </p:nvSpPr>
              <p:spPr bwMode="auto">
                <a:xfrm>
                  <a:off x="3474" y="1944"/>
                  <a:ext cx="56" cy="56"/>
                </a:xfrm>
                <a:prstGeom prst="ellipse">
                  <a:avLst/>
                </a:prstGeom>
                <a:solidFill>
                  <a:schemeClr val="tx1"/>
                </a:solidFill>
                <a:ln w="9525">
                  <a:noFill/>
                  <a:round/>
                  <a:headEnd/>
                  <a:tailEnd/>
                </a:ln>
                <a:effectLst/>
              </p:spPr>
              <p:txBody>
                <a:bodyPr wrap="none" anchor="ctr"/>
                <a:lstStyle/>
                <a:p>
                  <a:endParaRPr lang="en-US"/>
                </a:p>
              </p:txBody>
            </p:sp>
            <p:sp>
              <p:nvSpPr>
                <p:cNvPr id="67" name="Oval 79"/>
                <p:cNvSpPr>
                  <a:spLocks noChangeArrowheads="1"/>
                </p:cNvSpPr>
                <p:nvPr/>
              </p:nvSpPr>
              <p:spPr bwMode="auto">
                <a:xfrm>
                  <a:off x="3492" y="1728"/>
                  <a:ext cx="56" cy="56"/>
                </a:xfrm>
                <a:prstGeom prst="ellipse">
                  <a:avLst/>
                </a:prstGeom>
                <a:solidFill>
                  <a:schemeClr val="tx1"/>
                </a:solidFill>
                <a:ln w="9525">
                  <a:noFill/>
                  <a:round/>
                  <a:headEnd/>
                  <a:tailEnd/>
                </a:ln>
                <a:effectLst/>
              </p:spPr>
              <p:txBody>
                <a:bodyPr wrap="none" anchor="ctr"/>
                <a:lstStyle/>
                <a:p>
                  <a:endParaRPr lang="en-US"/>
                </a:p>
              </p:txBody>
            </p:sp>
            <p:sp>
              <p:nvSpPr>
                <p:cNvPr id="68" name="Oval 80"/>
                <p:cNvSpPr>
                  <a:spLocks noChangeArrowheads="1"/>
                </p:cNvSpPr>
                <p:nvPr/>
              </p:nvSpPr>
              <p:spPr bwMode="auto">
                <a:xfrm>
                  <a:off x="3455" y="1597"/>
                  <a:ext cx="56" cy="56"/>
                </a:xfrm>
                <a:prstGeom prst="ellipse">
                  <a:avLst/>
                </a:prstGeom>
                <a:solidFill>
                  <a:schemeClr val="tx1"/>
                </a:solidFill>
                <a:ln w="9525">
                  <a:noFill/>
                  <a:round/>
                  <a:headEnd/>
                  <a:tailEnd/>
                </a:ln>
                <a:effectLst/>
              </p:spPr>
              <p:txBody>
                <a:bodyPr wrap="none" anchor="ctr"/>
                <a:lstStyle/>
                <a:p>
                  <a:endParaRPr lang="en-US"/>
                </a:p>
              </p:txBody>
            </p:sp>
            <p:sp>
              <p:nvSpPr>
                <p:cNvPr id="69" name="Oval 81"/>
                <p:cNvSpPr>
                  <a:spLocks noChangeArrowheads="1"/>
                </p:cNvSpPr>
                <p:nvPr/>
              </p:nvSpPr>
              <p:spPr bwMode="auto">
                <a:xfrm>
                  <a:off x="2799" y="1899"/>
                  <a:ext cx="56" cy="56"/>
                </a:xfrm>
                <a:prstGeom prst="ellipse">
                  <a:avLst/>
                </a:prstGeom>
                <a:solidFill>
                  <a:schemeClr val="tx1"/>
                </a:solidFill>
                <a:ln w="9525">
                  <a:noFill/>
                  <a:round/>
                  <a:headEnd/>
                  <a:tailEnd/>
                </a:ln>
                <a:effectLst/>
              </p:spPr>
              <p:txBody>
                <a:bodyPr wrap="none" anchor="ctr"/>
                <a:lstStyle/>
                <a:p>
                  <a:endParaRPr lang="en-US"/>
                </a:p>
              </p:txBody>
            </p:sp>
            <p:sp>
              <p:nvSpPr>
                <p:cNvPr id="70" name="Oval 82"/>
                <p:cNvSpPr>
                  <a:spLocks noChangeArrowheads="1"/>
                </p:cNvSpPr>
                <p:nvPr/>
              </p:nvSpPr>
              <p:spPr bwMode="auto">
                <a:xfrm>
                  <a:off x="4165" y="1914"/>
                  <a:ext cx="56" cy="56"/>
                </a:xfrm>
                <a:prstGeom prst="ellipse">
                  <a:avLst/>
                </a:prstGeom>
                <a:solidFill>
                  <a:schemeClr val="tx1"/>
                </a:solidFill>
                <a:ln w="9525">
                  <a:noFill/>
                  <a:round/>
                  <a:headEnd/>
                  <a:tailEnd/>
                </a:ln>
                <a:effectLst/>
              </p:spPr>
              <p:txBody>
                <a:bodyPr wrap="none" anchor="ctr"/>
                <a:lstStyle/>
                <a:p>
                  <a:endParaRPr lang="en-US"/>
                </a:p>
              </p:txBody>
            </p:sp>
          </p:grpSp>
        </p:grpSp>
        <p:sp>
          <p:nvSpPr>
            <p:cNvPr id="54" name="Text Box 91"/>
            <p:cNvSpPr txBox="1">
              <a:spLocks noChangeArrowheads="1"/>
            </p:cNvSpPr>
            <p:nvPr/>
          </p:nvSpPr>
          <p:spPr bwMode="auto">
            <a:xfrm>
              <a:off x="240" y="2304"/>
              <a:ext cx="1776" cy="327"/>
            </a:xfrm>
            <a:prstGeom prst="rect">
              <a:avLst/>
            </a:prstGeom>
            <a:noFill/>
            <a:ln w="9525">
              <a:noFill/>
              <a:miter lim="800000"/>
              <a:headEnd/>
              <a:tailEnd/>
            </a:ln>
            <a:effectLst/>
          </p:spPr>
          <p:txBody>
            <a:bodyPr>
              <a:spAutoFit/>
            </a:bodyPr>
            <a:lstStyle/>
            <a:p>
              <a:pPr>
                <a:spcBef>
                  <a:spcPct val="20000"/>
                </a:spcBef>
              </a:pPr>
              <a:r>
                <a:rPr lang="en-US" sz="2800" i="1" dirty="0"/>
                <a:t>v</a:t>
              </a:r>
              <a:r>
                <a:rPr lang="en-US" sz="2800" dirty="0"/>
                <a:t> : </a:t>
              </a:r>
              <a:r>
                <a:rPr lang="en-US" sz="2800" dirty="0" err="1"/>
                <a:t>Voronoi</a:t>
              </a:r>
              <a:r>
                <a:rPr lang="en-US" sz="2800" dirty="0"/>
                <a:t> vertex</a:t>
              </a:r>
              <a:endParaRPr lang="en-US" dirty="0"/>
            </a:p>
          </p:txBody>
        </p:sp>
      </p:grpSp>
      <p:grpSp>
        <p:nvGrpSpPr>
          <p:cNvPr id="72" name="Group 94"/>
          <p:cNvGrpSpPr>
            <a:grpSpLocks/>
          </p:cNvGrpSpPr>
          <p:nvPr/>
        </p:nvGrpSpPr>
        <p:grpSpPr bwMode="auto">
          <a:xfrm>
            <a:off x="0" y="2743200"/>
            <a:ext cx="5105400" cy="2819586"/>
            <a:chOff x="240" y="1728"/>
            <a:chExt cx="2397" cy="1556"/>
          </a:xfrm>
        </p:grpSpPr>
        <p:grpSp>
          <p:nvGrpSpPr>
            <p:cNvPr id="73" name="Group 88"/>
            <p:cNvGrpSpPr>
              <a:grpSpLocks/>
            </p:cNvGrpSpPr>
            <p:nvPr/>
          </p:nvGrpSpPr>
          <p:grpSpPr bwMode="auto">
            <a:xfrm>
              <a:off x="2390" y="3080"/>
              <a:ext cx="247" cy="204"/>
              <a:chOff x="2390" y="3080"/>
              <a:chExt cx="247" cy="204"/>
            </a:xfrm>
          </p:grpSpPr>
          <p:sp>
            <p:nvSpPr>
              <p:cNvPr id="75" name="Oval 66"/>
              <p:cNvSpPr>
                <a:spLocks noChangeArrowheads="1"/>
              </p:cNvSpPr>
              <p:nvPr/>
            </p:nvSpPr>
            <p:spPr bwMode="auto">
              <a:xfrm>
                <a:off x="2547" y="3087"/>
                <a:ext cx="90" cy="90"/>
              </a:xfrm>
              <a:prstGeom prst="ellipse">
                <a:avLst/>
              </a:prstGeom>
              <a:solidFill>
                <a:srgbClr val="FF0000"/>
              </a:solidFill>
              <a:ln w="9525">
                <a:solidFill>
                  <a:schemeClr val="tx1"/>
                </a:solidFill>
                <a:round/>
                <a:headEnd/>
                <a:tailEnd/>
              </a:ln>
              <a:effectLst/>
            </p:spPr>
            <p:txBody>
              <a:bodyPr wrap="none" anchor="ctr"/>
              <a:lstStyle/>
              <a:p>
                <a:endParaRPr lang="en-US" dirty="0">
                  <a:solidFill>
                    <a:srgbClr val="FF0000"/>
                  </a:solidFill>
                </a:endParaRPr>
              </a:p>
            </p:txBody>
          </p:sp>
          <p:sp>
            <p:nvSpPr>
              <p:cNvPr id="76" name="Text Box 67"/>
              <p:cNvSpPr txBox="1">
                <a:spLocks noChangeArrowheads="1"/>
              </p:cNvSpPr>
              <p:nvPr/>
            </p:nvSpPr>
            <p:spPr bwMode="auto">
              <a:xfrm>
                <a:off x="2390" y="3080"/>
                <a:ext cx="142" cy="204"/>
              </a:xfrm>
              <a:prstGeom prst="rect">
                <a:avLst/>
              </a:prstGeom>
              <a:noFill/>
              <a:ln w="9525">
                <a:noFill/>
                <a:miter lim="800000"/>
                <a:headEnd/>
                <a:tailEnd/>
              </a:ln>
              <a:effectLst/>
            </p:spPr>
            <p:txBody>
              <a:bodyPr wrap="none">
                <a:spAutoFit/>
              </a:bodyPr>
              <a:lstStyle/>
              <a:p>
                <a:r>
                  <a:rPr lang="en-US" i="1">
                    <a:solidFill>
                      <a:srgbClr val="FF0000"/>
                    </a:solidFill>
                  </a:rPr>
                  <a:t>q</a:t>
                </a:r>
              </a:p>
            </p:txBody>
          </p:sp>
        </p:grpSp>
        <p:sp>
          <p:nvSpPr>
            <p:cNvPr id="74" name="Text Box 89"/>
            <p:cNvSpPr txBox="1">
              <a:spLocks noChangeArrowheads="1"/>
            </p:cNvSpPr>
            <p:nvPr/>
          </p:nvSpPr>
          <p:spPr bwMode="auto">
            <a:xfrm>
              <a:off x="240" y="1728"/>
              <a:ext cx="1674" cy="289"/>
            </a:xfrm>
            <a:prstGeom prst="rect">
              <a:avLst/>
            </a:prstGeom>
            <a:noFill/>
            <a:ln w="9525">
              <a:noFill/>
              <a:miter lim="800000"/>
              <a:headEnd/>
              <a:tailEnd/>
            </a:ln>
            <a:effectLst/>
          </p:spPr>
          <p:txBody>
            <a:bodyPr wrap="square">
              <a:spAutoFit/>
            </a:bodyPr>
            <a:lstStyle/>
            <a:p>
              <a:pPr>
                <a:spcBef>
                  <a:spcPct val="20000"/>
                </a:spcBef>
              </a:pPr>
              <a:r>
                <a:rPr lang="en-US" sz="2800" i="1" dirty="0" smtClean="0"/>
                <a:t>   q</a:t>
              </a:r>
              <a:r>
                <a:rPr lang="en-US" sz="2800" dirty="0" smtClean="0"/>
                <a:t> </a:t>
              </a:r>
              <a:r>
                <a:rPr lang="en-US" sz="2800" dirty="0"/>
                <a:t>: free point</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0-#ppt_w/2"/>
                                          </p:val>
                                        </p:tav>
                                        <p:tav tm="100000">
                                          <p:val>
                                            <p:strVal val="#ppt_x"/>
                                          </p:val>
                                        </p:tav>
                                      </p:tavLst>
                                    </p:anim>
                                    <p:anim calcmode="lin" valueType="num">
                                      <p:cBhvr additive="base">
                                        <p:cTn id="1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0-#ppt_w/2"/>
                                          </p:val>
                                        </p:tav>
                                        <p:tav tm="100000">
                                          <p:val>
                                            <p:strVal val="#ppt_x"/>
                                          </p:val>
                                        </p:tav>
                                      </p:tavLst>
                                    </p:anim>
                                    <p:anim calcmode="lin" valueType="num">
                                      <p:cBhvr additive="base">
                                        <p:cTn id="2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066800"/>
          </a:xfrm>
        </p:spPr>
        <p:txBody>
          <a:bodyPr>
            <a:normAutofit fontScale="90000"/>
          </a:bodyPr>
          <a:lstStyle/>
          <a:p>
            <a:pPr algn="ctr"/>
            <a:r>
              <a:rPr lang="en-US" u="sng" dirty="0" smtClean="0">
                <a:latin typeface="Rockwell" pitchFamily="18" charset="0"/>
              </a:rPr>
              <a:t>Everyday Example of Voronoi diagram</a:t>
            </a:r>
            <a:endParaRPr lang="en-IN" u="sng" dirty="0">
              <a:latin typeface="Rockwell" pitchFamily="18" charset="0"/>
            </a:endParaRPr>
          </a:p>
        </p:txBody>
      </p:sp>
      <p:sp>
        <p:nvSpPr>
          <p:cNvPr id="3" name="Content Placeholder 2"/>
          <p:cNvSpPr>
            <a:spLocks noGrp="1"/>
          </p:cNvSpPr>
          <p:nvPr>
            <p:ph idx="1"/>
          </p:nvPr>
        </p:nvSpPr>
        <p:spPr>
          <a:xfrm>
            <a:off x="457200" y="1676400"/>
            <a:ext cx="8229600" cy="3916363"/>
          </a:xfrm>
        </p:spPr>
        <p:txBody>
          <a:bodyPr>
            <a:normAutofit fontScale="92500" lnSpcReduction="20000"/>
          </a:bodyPr>
          <a:lstStyle/>
          <a:p>
            <a:pPr>
              <a:buNone/>
            </a:pPr>
            <a:endParaRPr lang="en-US" sz="2800" dirty="0" smtClean="0">
              <a:latin typeface="+mj-lt"/>
            </a:endParaRPr>
          </a:p>
          <a:p>
            <a:pPr>
              <a:buNone/>
            </a:pPr>
            <a:endParaRPr lang="en-US" dirty="0" smtClean="0">
              <a:latin typeface="+mj-lt"/>
            </a:endParaRPr>
          </a:p>
          <a:p>
            <a:pPr>
              <a:buNone/>
            </a:pPr>
            <a:endParaRPr lang="en-US" dirty="0" smtClean="0">
              <a:latin typeface="+mj-lt"/>
            </a:endParaRPr>
          </a:p>
          <a:p>
            <a:pPr>
              <a:buNone/>
            </a:pPr>
            <a:r>
              <a:rPr lang="en-US" dirty="0" smtClean="0">
                <a:latin typeface="+mj-lt"/>
              </a:rPr>
              <a:t>The post office problem:-</a:t>
            </a:r>
          </a:p>
          <a:p>
            <a:pPr>
              <a:buNone/>
            </a:pPr>
            <a:r>
              <a:rPr lang="en-US" sz="2800" dirty="0" smtClean="0">
                <a:latin typeface="+mj-lt"/>
              </a:rPr>
              <a:t>		Suppose in a city with several post offices we would like to mark the service region of each post office proximity. What are those regions??</a:t>
            </a:r>
          </a:p>
          <a:p>
            <a:pPr>
              <a:buNone/>
            </a:pPr>
            <a:endParaRPr lang="en-US" sz="2800" dirty="0" smtClean="0">
              <a:latin typeface="+mj-lt"/>
            </a:endParaRPr>
          </a:p>
          <a:p>
            <a:pPr>
              <a:buNone/>
            </a:pPr>
            <a:endParaRPr lang="en-US" sz="2800" dirty="0" smtClean="0">
              <a:latin typeface="+mj-lt"/>
            </a:endParaRPr>
          </a:p>
          <a:p>
            <a:pPr>
              <a:buNone/>
            </a:pPr>
            <a:r>
              <a:rPr lang="en-US" sz="2800" dirty="0" smtClean="0">
                <a:latin typeface="+mj-lt"/>
              </a:rPr>
              <a:t>		</a:t>
            </a:r>
            <a:r>
              <a:rPr lang="en-US" sz="2800" dirty="0" smtClean="0">
                <a:solidFill>
                  <a:srgbClr val="FF0000"/>
                </a:solidFill>
                <a:latin typeface="+mj-lt"/>
              </a:rPr>
              <a:t>Let us solve this problem for a section of </a:t>
            </a:r>
            <a:r>
              <a:rPr lang="en-US" sz="2800" dirty="0" err="1" smtClean="0">
                <a:solidFill>
                  <a:srgbClr val="FF0000"/>
                </a:solidFill>
                <a:latin typeface="+mj-lt"/>
              </a:rPr>
              <a:t>kolkata</a:t>
            </a:r>
            <a:r>
              <a:rPr lang="en-US" sz="2800" dirty="0" smtClean="0">
                <a:latin typeface="+mj-lt"/>
              </a:rPr>
              <a:t>.</a:t>
            </a:r>
            <a:endParaRPr lang="en-IN" sz="2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u="sng" dirty="0" smtClean="0"/>
              <a:t>Post offices in a section of </a:t>
            </a:r>
            <a:r>
              <a:rPr lang="en-US" u="sng" dirty="0" err="1" smtClean="0"/>
              <a:t>kolkata</a:t>
            </a:r>
            <a:endParaRPr lang="en-IN" u="sng" dirty="0"/>
          </a:p>
        </p:txBody>
      </p:sp>
      <p:pic>
        <p:nvPicPr>
          <p:cNvPr id="12" name="Content Placeholder 11" descr="Capture.JPG"/>
          <p:cNvPicPr>
            <a:picLocks noGrp="1" noChangeAspect="1"/>
          </p:cNvPicPr>
          <p:nvPr>
            <p:ph idx="1"/>
          </p:nvPr>
        </p:nvPicPr>
        <p:blipFill>
          <a:blip r:embed="rId2"/>
          <a:stretch>
            <a:fillRect/>
          </a:stretch>
        </p:blipFill>
        <p:spPr>
          <a:xfrm>
            <a:off x="228601" y="990600"/>
            <a:ext cx="8534400" cy="5638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u="sng" dirty="0" smtClean="0"/>
              <a:t>Post-offices as Points in Plane</a:t>
            </a:r>
            <a:endParaRPr lang="en-IN" u="sng" dirty="0"/>
          </a:p>
        </p:txBody>
      </p:sp>
      <p:pic>
        <p:nvPicPr>
          <p:cNvPr id="4" name="Content Placeholder 3" descr="Capture1.JPG"/>
          <p:cNvPicPr>
            <a:picLocks noGrp="1" noChangeAspect="1"/>
          </p:cNvPicPr>
          <p:nvPr>
            <p:ph idx="1"/>
          </p:nvPr>
        </p:nvPicPr>
        <p:blipFill>
          <a:blip r:embed="rId2"/>
          <a:stretch>
            <a:fillRect/>
          </a:stretch>
        </p:blipFill>
        <p:spPr>
          <a:xfrm>
            <a:off x="1495425" y="1986756"/>
            <a:ext cx="6153150" cy="428625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u="sng" dirty="0" smtClean="0"/>
              <a:t>Proximity Regions of Post offices</a:t>
            </a:r>
            <a:endParaRPr lang="en-IN" dirty="0"/>
          </a:p>
        </p:txBody>
      </p:sp>
      <p:pic>
        <p:nvPicPr>
          <p:cNvPr id="4" name="Content Placeholder 3" descr="Capture2.JPG"/>
          <p:cNvPicPr>
            <a:picLocks noGrp="1" noChangeAspect="1"/>
          </p:cNvPicPr>
          <p:nvPr>
            <p:ph idx="1"/>
          </p:nvPr>
        </p:nvPicPr>
        <p:blipFill>
          <a:blip r:embed="rId2"/>
          <a:stretch>
            <a:fillRect/>
          </a:stretch>
        </p:blipFill>
        <p:spPr>
          <a:xfrm>
            <a:off x="1297340" y="1935163"/>
            <a:ext cx="6549319" cy="438943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u="sng" dirty="0" smtClean="0"/>
              <a:t>Post-office services in Kolkata</a:t>
            </a:r>
            <a:endParaRPr lang="en-IN" u="sng" dirty="0"/>
          </a:p>
        </p:txBody>
      </p:sp>
      <p:pic>
        <p:nvPicPr>
          <p:cNvPr id="4" name="Content Placeholder 3" descr="Capture3.JPG"/>
          <p:cNvPicPr>
            <a:picLocks noGrp="1" noChangeAspect="1"/>
          </p:cNvPicPr>
          <p:nvPr>
            <p:ph idx="1"/>
          </p:nvPr>
        </p:nvPicPr>
        <p:blipFill>
          <a:blip r:embed="rId2"/>
          <a:stretch>
            <a:fillRect/>
          </a:stretch>
        </p:blipFill>
        <p:spPr>
          <a:xfrm>
            <a:off x="1495425" y="2005806"/>
            <a:ext cx="6153150" cy="42481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shis\Desktop\Project_recommend\veer_java\vornoi.PNG"/>
          <p:cNvPicPr>
            <a:picLocks noChangeAspect="1" noChangeArrowheads="1"/>
          </p:cNvPicPr>
          <p:nvPr/>
        </p:nvPicPr>
        <p:blipFill>
          <a:blip r:embed="rId2" cstate="print"/>
          <a:srcRect/>
          <a:stretch>
            <a:fillRect/>
          </a:stretch>
        </p:blipFill>
        <p:spPr bwMode="auto">
          <a:xfrm>
            <a:off x="1066800" y="1905000"/>
            <a:ext cx="7315200" cy="4343400"/>
          </a:xfrm>
          <a:prstGeom prst="rect">
            <a:avLst/>
          </a:prstGeom>
          <a:noFill/>
        </p:spPr>
      </p:pic>
      <p:sp>
        <p:nvSpPr>
          <p:cNvPr id="3" name="TextBox 2"/>
          <p:cNvSpPr txBox="1"/>
          <p:nvPr/>
        </p:nvSpPr>
        <p:spPr>
          <a:xfrm>
            <a:off x="1828800" y="914400"/>
            <a:ext cx="5410200" cy="954107"/>
          </a:xfrm>
          <a:prstGeom prst="rect">
            <a:avLst/>
          </a:prstGeom>
          <a:noFill/>
        </p:spPr>
        <p:txBody>
          <a:bodyPr wrap="square" rtlCol="0">
            <a:spAutoFit/>
          </a:bodyPr>
          <a:lstStyle/>
          <a:p>
            <a:pPr algn="ctr"/>
            <a:r>
              <a:rPr lang="en-US" sz="2800" b="1" u="sng" dirty="0" smtClean="0">
                <a:solidFill>
                  <a:schemeClr val="tx2"/>
                </a:solidFill>
              </a:rPr>
              <a:t>GUI  Application developed in Java</a:t>
            </a:r>
            <a:endParaRPr lang="en-IN" sz="2800" b="1" u="sng"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lstStyle/>
          <a:p>
            <a:r>
              <a:rPr lang="en-US" u="sng" dirty="0" smtClean="0"/>
              <a:t>Raster-scan Concept</a:t>
            </a:r>
            <a:endParaRPr lang="en-IN" u="sng" dirty="0"/>
          </a:p>
        </p:txBody>
      </p:sp>
      <p:pic>
        <p:nvPicPr>
          <p:cNvPr id="13" name="Content Placeholder 12" descr="raster1.jpg"/>
          <p:cNvPicPr>
            <a:picLocks noGrp="1" noChangeAspect="1"/>
          </p:cNvPicPr>
          <p:nvPr>
            <p:ph idx="1"/>
          </p:nvPr>
        </p:nvPicPr>
        <p:blipFill>
          <a:blip r:embed="rId2"/>
          <a:stretch>
            <a:fillRect/>
          </a:stretch>
        </p:blipFill>
        <p:spPr>
          <a:xfrm>
            <a:off x="0" y="1752601"/>
            <a:ext cx="8839200" cy="49530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7391400" cy="3810000"/>
          </a:xfrm>
        </p:spPr>
        <p:txBody>
          <a:bodyPr>
            <a:normAutofit fontScale="90000"/>
          </a:bodyPr>
          <a:lstStyle/>
          <a:p>
            <a:pPr algn="ctr"/>
            <a:r>
              <a:rPr lang="en-US" sz="9600" b="1" dirty="0" smtClean="0"/>
              <a:t/>
            </a:r>
            <a:br>
              <a:rPr lang="en-US" sz="9600" b="1" dirty="0" smtClean="0"/>
            </a:br>
            <a:r>
              <a:rPr lang="en-US" sz="9600" b="1" dirty="0" smtClean="0"/>
              <a:t/>
            </a:r>
            <a:br>
              <a:rPr lang="en-US" sz="9600" b="1" dirty="0" smtClean="0"/>
            </a:br>
            <a:r>
              <a:rPr lang="en-US" sz="8000" b="1" u="sng" dirty="0" smtClean="0">
                <a:solidFill>
                  <a:schemeClr val="bg1"/>
                </a:solidFill>
                <a:latin typeface="+mn-lt"/>
              </a:rPr>
              <a:t>Project</a:t>
            </a:r>
            <a:r>
              <a:rPr lang="en-US" sz="8000" b="1" dirty="0" smtClean="0">
                <a:solidFill>
                  <a:schemeClr val="bg1"/>
                </a:solidFill>
                <a:latin typeface="+mn-lt"/>
              </a:rPr>
              <a:t/>
            </a:r>
            <a:br>
              <a:rPr lang="en-US" sz="8000" b="1" dirty="0" smtClean="0">
                <a:solidFill>
                  <a:schemeClr val="bg1"/>
                </a:solidFill>
                <a:latin typeface="+mn-lt"/>
              </a:rPr>
            </a:br>
            <a:r>
              <a:rPr lang="en-US" sz="8000" b="1" dirty="0" smtClean="0">
                <a:solidFill>
                  <a:schemeClr val="bg1"/>
                </a:solidFill>
                <a:latin typeface="+mn-lt"/>
              </a:rPr>
              <a:t>Implementation</a:t>
            </a:r>
            <a:br>
              <a:rPr lang="en-US" sz="8000" b="1" dirty="0" smtClean="0">
                <a:solidFill>
                  <a:schemeClr val="bg1"/>
                </a:solidFill>
                <a:latin typeface="+mn-lt"/>
              </a:rPr>
            </a:br>
            <a:r>
              <a:rPr lang="en-US" sz="8000" b="1" dirty="0" smtClean="0">
                <a:solidFill>
                  <a:schemeClr val="bg1"/>
                </a:solidFill>
                <a:latin typeface="+mn-lt"/>
              </a:rPr>
              <a:t>Part</a:t>
            </a:r>
            <a:r>
              <a:rPr lang="en-US" sz="8000" dirty="0" smtClean="0">
                <a:solidFill>
                  <a:schemeClr val="bg1"/>
                </a:solidFill>
                <a:latin typeface="+mn-lt"/>
              </a:rPr>
              <a:t> </a:t>
            </a:r>
            <a:endParaRPr lang="en-IN" sz="8000" dirty="0">
              <a:solidFill>
                <a:schemeClr val="bg1"/>
              </a:solidFill>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1066800"/>
            <a:ext cx="4343400" cy="523220"/>
          </a:xfrm>
          <a:prstGeom prst="rect">
            <a:avLst/>
          </a:prstGeom>
          <a:noFill/>
        </p:spPr>
        <p:txBody>
          <a:bodyPr wrap="square" rtlCol="0">
            <a:spAutoFit/>
          </a:bodyPr>
          <a:lstStyle/>
          <a:p>
            <a:r>
              <a:rPr lang="en-US" sz="2800" b="1" u="sng" dirty="0" smtClean="0"/>
              <a:t>DATA  SET PROVIDED</a:t>
            </a:r>
            <a:endParaRPr lang="en-IN" sz="2800" b="1" u="sng" dirty="0"/>
          </a:p>
        </p:txBody>
      </p:sp>
      <p:pic>
        <p:nvPicPr>
          <p:cNvPr id="5" name="Picture 4" descr="user-group-icon.png"/>
          <p:cNvPicPr>
            <a:picLocks noChangeAspect="1"/>
          </p:cNvPicPr>
          <p:nvPr/>
        </p:nvPicPr>
        <p:blipFill>
          <a:blip r:embed="rId2"/>
          <a:stretch>
            <a:fillRect/>
          </a:stretch>
        </p:blipFill>
        <p:spPr>
          <a:xfrm>
            <a:off x="609600" y="1828800"/>
            <a:ext cx="1752600" cy="1752600"/>
          </a:xfrm>
          <a:prstGeom prst="rect">
            <a:avLst/>
          </a:prstGeom>
        </p:spPr>
      </p:pic>
      <p:sp>
        <p:nvSpPr>
          <p:cNvPr id="6" name="TextBox 5"/>
          <p:cNvSpPr txBox="1"/>
          <p:nvPr/>
        </p:nvSpPr>
        <p:spPr>
          <a:xfrm>
            <a:off x="3124200" y="2362200"/>
            <a:ext cx="5334000" cy="923330"/>
          </a:xfrm>
          <a:prstGeom prst="rect">
            <a:avLst/>
          </a:prstGeom>
          <a:noFill/>
        </p:spPr>
        <p:txBody>
          <a:bodyPr wrap="square" rtlCol="0">
            <a:spAutoFit/>
          </a:bodyPr>
          <a:lstStyle/>
          <a:p>
            <a:r>
              <a:rPr lang="en-US" b="1" dirty="0" smtClean="0"/>
              <a:t>Users.dat  file</a:t>
            </a:r>
            <a:endParaRPr lang="en-IN" b="1" dirty="0" smtClean="0"/>
          </a:p>
          <a:p>
            <a:r>
              <a:rPr lang="en-IN" dirty="0" smtClean="0"/>
              <a:t>UserID | Gender | Age | Occupation | Zip-code</a:t>
            </a:r>
          </a:p>
          <a:p>
            <a:r>
              <a:rPr lang="en-US" dirty="0" smtClean="0"/>
              <a:t>* Contains around 6000 0f user’s information</a:t>
            </a:r>
            <a:endParaRPr lang="en-IN" dirty="0"/>
          </a:p>
        </p:txBody>
      </p:sp>
      <p:sp>
        <p:nvSpPr>
          <p:cNvPr id="8" name="TextBox 7"/>
          <p:cNvSpPr txBox="1"/>
          <p:nvPr/>
        </p:nvSpPr>
        <p:spPr>
          <a:xfrm>
            <a:off x="3276600" y="4343400"/>
            <a:ext cx="5257800" cy="1200329"/>
          </a:xfrm>
          <a:prstGeom prst="rect">
            <a:avLst/>
          </a:prstGeom>
          <a:noFill/>
        </p:spPr>
        <p:txBody>
          <a:bodyPr wrap="square" rtlCol="0">
            <a:spAutoFit/>
          </a:bodyPr>
          <a:lstStyle/>
          <a:p>
            <a:r>
              <a:rPr lang="en-US" b="1" dirty="0" smtClean="0"/>
              <a:t>Zips_sm.txt  file</a:t>
            </a:r>
          </a:p>
          <a:p>
            <a:r>
              <a:rPr lang="en-US" dirty="0" smtClean="0"/>
              <a:t>Zip-code  | City-name | longitude | latitude</a:t>
            </a:r>
          </a:p>
          <a:p>
            <a:r>
              <a:rPr lang="en-US" dirty="0" smtClean="0"/>
              <a:t>*Contains around 30000 cities information</a:t>
            </a:r>
          </a:p>
          <a:p>
            <a:endParaRPr lang="en-IN" dirty="0"/>
          </a:p>
        </p:txBody>
      </p:sp>
      <p:pic>
        <p:nvPicPr>
          <p:cNvPr id="9" name="Picture 8" descr="Search-Globe-icon.png"/>
          <p:cNvPicPr>
            <a:picLocks noChangeAspect="1"/>
          </p:cNvPicPr>
          <p:nvPr/>
        </p:nvPicPr>
        <p:blipFill>
          <a:blip r:embed="rId3"/>
          <a:stretch>
            <a:fillRect/>
          </a:stretch>
        </p:blipFill>
        <p:spPr>
          <a:xfrm>
            <a:off x="609600" y="3962400"/>
            <a:ext cx="1752600" cy="1752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uteruser.gif"/>
          <p:cNvPicPr>
            <a:picLocks noChangeAspect="1"/>
          </p:cNvPicPr>
          <p:nvPr/>
        </p:nvPicPr>
        <p:blipFill>
          <a:blip r:embed="rId2"/>
          <a:stretch>
            <a:fillRect/>
          </a:stretch>
        </p:blipFill>
        <p:spPr>
          <a:xfrm>
            <a:off x="2971800" y="2971800"/>
            <a:ext cx="1429184" cy="1419225"/>
          </a:xfrm>
          <a:prstGeom prst="rect">
            <a:avLst/>
          </a:prstGeom>
        </p:spPr>
      </p:pic>
      <p:sp>
        <p:nvSpPr>
          <p:cNvPr id="3" name="TextBox 2"/>
          <p:cNvSpPr txBox="1"/>
          <p:nvPr/>
        </p:nvSpPr>
        <p:spPr>
          <a:xfrm>
            <a:off x="1066800" y="609600"/>
            <a:ext cx="7620000" cy="646331"/>
          </a:xfrm>
          <a:prstGeom prst="rect">
            <a:avLst/>
          </a:prstGeom>
          <a:noFill/>
        </p:spPr>
        <p:txBody>
          <a:bodyPr wrap="square" rtlCol="0">
            <a:spAutoFit/>
          </a:bodyPr>
          <a:lstStyle/>
          <a:p>
            <a:r>
              <a:rPr lang="en-US" sz="3600" b="1" u="sng" dirty="0" smtClean="0">
                <a:solidFill>
                  <a:schemeClr val="accent1">
                    <a:lumMod val="75000"/>
                  </a:schemeClr>
                </a:solidFill>
                <a:latin typeface="Britannic Bold" pitchFamily="34" charset="0"/>
              </a:rPr>
              <a:t>Wants to Buy Something Online ??</a:t>
            </a:r>
            <a:endParaRPr lang="en-IN" sz="3600" b="1" u="sng" dirty="0">
              <a:solidFill>
                <a:schemeClr val="accent1">
                  <a:lumMod val="75000"/>
                </a:schemeClr>
              </a:solidFill>
              <a:latin typeface="Britannic Bold" pitchFamily="34" charset="0"/>
            </a:endParaRPr>
          </a:p>
        </p:txBody>
      </p:sp>
      <p:sp>
        <p:nvSpPr>
          <p:cNvPr id="4" name="TextBox 3"/>
          <p:cNvSpPr txBox="1"/>
          <p:nvPr/>
        </p:nvSpPr>
        <p:spPr>
          <a:xfrm>
            <a:off x="1066800" y="1905000"/>
            <a:ext cx="7848600" cy="954107"/>
          </a:xfrm>
          <a:prstGeom prst="rect">
            <a:avLst/>
          </a:prstGeom>
          <a:noFill/>
        </p:spPr>
        <p:txBody>
          <a:bodyPr wrap="square" rtlCol="0">
            <a:spAutoFit/>
          </a:bodyPr>
          <a:lstStyle/>
          <a:p>
            <a:r>
              <a:rPr lang="en-US" sz="2800" b="1" dirty="0" smtClean="0">
                <a:solidFill>
                  <a:schemeClr val="accent1"/>
                </a:solidFill>
              </a:rPr>
              <a:t>How to  get  enough INFORMATION to make a Decision ?</a:t>
            </a:r>
            <a:endParaRPr lang="en-IN" sz="2800" b="1" dirty="0">
              <a:solidFill>
                <a:schemeClr val="accent1"/>
              </a:solidFill>
            </a:endParaRPr>
          </a:p>
        </p:txBody>
      </p:sp>
      <p:sp>
        <p:nvSpPr>
          <p:cNvPr id="5" name="TextBox 4"/>
          <p:cNvSpPr txBox="1"/>
          <p:nvPr/>
        </p:nvSpPr>
        <p:spPr>
          <a:xfrm>
            <a:off x="1143000" y="5257800"/>
            <a:ext cx="6629400" cy="954107"/>
          </a:xfrm>
          <a:prstGeom prst="rect">
            <a:avLst/>
          </a:prstGeom>
          <a:noFill/>
        </p:spPr>
        <p:txBody>
          <a:bodyPr wrap="square" rtlCol="0">
            <a:spAutoFit/>
          </a:bodyPr>
          <a:lstStyle/>
          <a:p>
            <a:r>
              <a:rPr lang="en-US" sz="2800" b="1" dirty="0" smtClean="0">
                <a:solidFill>
                  <a:schemeClr val="accent1"/>
                </a:solidFill>
              </a:rPr>
              <a:t>How to make a RIGHT DECISION out of enormous information ?</a:t>
            </a:r>
            <a:endParaRPr lang="en-IN" sz="2800" b="1" dirty="0">
              <a:solidFill>
                <a:schemeClr val="accent1"/>
              </a:solidFill>
            </a:endParaRPr>
          </a:p>
        </p:txBody>
      </p:sp>
      <p:sp>
        <p:nvSpPr>
          <p:cNvPr id="6" name="TextBox 5"/>
          <p:cNvSpPr txBox="1"/>
          <p:nvPr/>
        </p:nvSpPr>
        <p:spPr>
          <a:xfrm>
            <a:off x="762000" y="3581400"/>
            <a:ext cx="1981200" cy="523220"/>
          </a:xfrm>
          <a:prstGeom prst="rect">
            <a:avLst/>
          </a:prstGeom>
          <a:noFill/>
        </p:spPr>
        <p:txBody>
          <a:bodyPr wrap="square" rtlCol="0">
            <a:spAutoFit/>
          </a:bodyPr>
          <a:lstStyle/>
          <a:p>
            <a:r>
              <a:rPr lang="en-US" sz="2800" b="1" dirty="0" smtClean="0">
                <a:solidFill>
                  <a:srgbClr val="FF0000"/>
                </a:solidFill>
                <a:latin typeface="Stencil" pitchFamily="82" charset="0"/>
              </a:rPr>
              <a:t>BUT ..</a:t>
            </a:r>
            <a:endParaRPr lang="en-IN" sz="2800" b="1" dirty="0">
              <a:solidFill>
                <a:srgbClr val="FF0000"/>
              </a:solidFill>
              <a:latin typeface="Stencil" pitchFamily="82" charset="0"/>
            </a:endParaRPr>
          </a:p>
        </p:txBody>
      </p:sp>
      <p:sp>
        <p:nvSpPr>
          <p:cNvPr id="7" name="TextBox 6"/>
          <p:cNvSpPr txBox="1"/>
          <p:nvPr/>
        </p:nvSpPr>
        <p:spPr>
          <a:xfrm>
            <a:off x="2895600" y="1447800"/>
            <a:ext cx="3200400" cy="461665"/>
          </a:xfrm>
          <a:prstGeom prst="rect">
            <a:avLst/>
          </a:prstGeom>
          <a:noFill/>
        </p:spPr>
        <p:txBody>
          <a:bodyPr wrap="square" rtlCol="0">
            <a:spAutoFit/>
          </a:bodyPr>
          <a:lstStyle/>
          <a:p>
            <a:pPr algn="ctr"/>
            <a:r>
              <a:rPr lang="en-US" sz="2400" b="1" dirty="0" smtClean="0">
                <a:solidFill>
                  <a:srgbClr val="FF0000"/>
                </a:solidFill>
              </a:rPr>
              <a:t>The   Problem  is..</a:t>
            </a:r>
            <a:endParaRPr lang="en-IN" sz="2400" b="1" dirty="0">
              <a:solidFill>
                <a:srgbClr val="FF0000"/>
              </a:solidFill>
            </a:endParaRPr>
          </a:p>
        </p:txBody>
      </p:sp>
      <p:pic>
        <p:nvPicPr>
          <p:cNvPr id="10" name="Picture 9" descr="computer-user.jpg"/>
          <p:cNvPicPr>
            <a:picLocks noChangeAspect="1"/>
          </p:cNvPicPr>
          <p:nvPr/>
        </p:nvPicPr>
        <p:blipFill>
          <a:blip r:embed="rId3"/>
          <a:stretch>
            <a:fillRect/>
          </a:stretch>
        </p:blipFill>
        <p:spPr>
          <a:xfrm>
            <a:off x="7162800" y="2895600"/>
            <a:ext cx="1816100" cy="1816100"/>
          </a:xfrm>
          <a:prstGeom prst="rect">
            <a:avLst/>
          </a:prstGeom>
        </p:spPr>
      </p:pic>
      <p:pic>
        <p:nvPicPr>
          <p:cNvPr id="11" name="Picture 10" descr="right-icon.png"/>
          <p:cNvPicPr>
            <a:picLocks noChangeAspect="1"/>
          </p:cNvPicPr>
          <p:nvPr/>
        </p:nvPicPr>
        <p:blipFill>
          <a:blip r:embed="rId4"/>
          <a:stretch>
            <a:fillRect/>
          </a:stretch>
        </p:blipFill>
        <p:spPr>
          <a:xfrm>
            <a:off x="4953000" y="3657600"/>
            <a:ext cx="1981200" cy="304800"/>
          </a:xfrm>
          <a:prstGeom prst="rect">
            <a:avLst/>
          </a:prstGeom>
        </p:spPr>
      </p:pic>
      <p:sp>
        <p:nvSpPr>
          <p:cNvPr id="12" name="Oval 11"/>
          <p:cNvSpPr/>
          <p:nvPr/>
        </p:nvSpPr>
        <p:spPr>
          <a:xfrm>
            <a:off x="533400" y="4953000"/>
            <a:ext cx="7162800" cy="14478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delete-icon.png"/>
          <p:cNvPicPr>
            <a:picLocks noChangeAspect="1"/>
          </p:cNvPicPr>
          <p:nvPr/>
        </p:nvPicPr>
        <p:blipFill>
          <a:blip r:embed="rId5"/>
          <a:stretch>
            <a:fillRect/>
          </a:stretch>
        </p:blipFill>
        <p:spPr>
          <a:xfrm>
            <a:off x="381000" y="1981200"/>
            <a:ext cx="685800" cy="685800"/>
          </a:xfrm>
          <a:prstGeom prst="rect">
            <a:avLst/>
          </a:prstGeom>
        </p:spPr>
      </p:pic>
      <p:pic>
        <p:nvPicPr>
          <p:cNvPr id="14" name="Picture 13" descr="tick-icon.png"/>
          <p:cNvPicPr>
            <a:picLocks noChangeAspect="1"/>
          </p:cNvPicPr>
          <p:nvPr/>
        </p:nvPicPr>
        <p:blipFill>
          <a:blip r:embed="rId6"/>
          <a:stretch>
            <a:fillRect/>
          </a:stretch>
        </p:blipFill>
        <p:spPr>
          <a:xfrm>
            <a:off x="381000" y="5715000"/>
            <a:ext cx="609600" cy="609600"/>
          </a:xfrm>
          <a:prstGeom prst="rect">
            <a:avLst/>
          </a:prstGeom>
        </p:spPr>
      </p:pic>
      <p:sp>
        <p:nvSpPr>
          <p:cNvPr id="15" name="TextBox 14"/>
          <p:cNvSpPr txBox="1"/>
          <p:nvPr/>
        </p:nvSpPr>
        <p:spPr>
          <a:xfrm>
            <a:off x="4953000" y="3352800"/>
            <a:ext cx="990600" cy="381000"/>
          </a:xfrm>
          <a:prstGeom prst="rect">
            <a:avLst/>
          </a:prstGeom>
          <a:noFill/>
        </p:spPr>
        <p:txBody>
          <a:bodyPr wrap="square" rtlCol="0">
            <a:spAutoFit/>
          </a:bodyPr>
          <a:lstStyle/>
          <a:p>
            <a:r>
              <a:rPr lang="en-US" dirty="0" smtClean="0"/>
              <a:t>Product</a:t>
            </a:r>
            <a:endParaRPr lang="en-IN" dirty="0"/>
          </a:p>
        </p:txBody>
      </p:sp>
      <p:sp>
        <p:nvSpPr>
          <p:cNvPr id="16" name="TextBox 15"/>
          <p:cNvSpPr txBox="1"/>
          <p:nvPr/>
        </p:nvSpPr>
        <p:spPr>
          <a:xfrm>
            <a:off x="4724400" y="3886200"/>
            <a:ext cx="1981200" cy="369332"/>
          </a:xfrm>
          <a:prstGeom prst="rect">
            <a:avLst/>
          </a:prstGeom>
          <a:noFill/>
        </p:spPr>
        <p:txBody>
          <a:bodyPr wrap="square" rtlCol="0">
            <a:spAutoFit/>
          </a:bodyPr>
          <a:lstStyle/>
          <a:p>
            <a:r>
              <a:rPr lang="en-US" dirty="0" smtClean="0"/>
              <a:t>recommendations</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blinds(horizontal)">
                                      <p:cBhvr>
                                        <p:cTn id="9" dur="500"/>
                                        <p:tgtEl>
                                          <p:spTgt spid="5"/>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1066800"/>
            <a:ext cx="4343400" cy="523220"/>
          </a:xfrm>
          <a:prstGeom prst="rect">
            <a:avLst/>
          </a:prstGeom>
          <a:noFill/>
        </p:spPr>
        <p:txBody>
          <a:bodyPr wrap="square" rtlCol="0">
            <a:spAutoFit/>
          </a:bodyPr>
          <a:lstStyle/>
          <a:p>
            <a:r>
              <a:rPr lang="en-US" sz="2800" b="1" u="sng" dirty="0" smtClean="0"/>
              <a:t>DATA  SET PROVIDED</a:t>
            </a:r>
            <a:endParaRPr lang="en-IN" sz="2800" b="1" u="sng" dirty="0"/>
          </a:p>
        </p:txBody>
      </p:sp>
      <p:pic>
        <p:nvPicPr>
          <p:cNvPr id="6" name="Picture 5" descr="File-Movies-icon.png"/>
          <p:cNvPicPr>
            <a:picLocks noChangeAspect="1"/>
          </p:cNvPicPr>
          <p:nvPr/>
        </p:nvPicPr>
        <p:blipFill>
          <a:blip r:embed="rId2"/>
          <a:stretch>
            <a:fillRect/>
          </a:stretch>
        </p:blipFill>
        <p:spPr>
          <a:xfrm>
            <a:off x="762000" y="2133600"/>
            <a:ext cx="1828800" cy="1600200"/>
          </a:xfrm>
          <a:prstGeom prst="rect">
            <a:avLst/>
          </a:prstGeom>
        </p:spPr>
      </p:pic>
      <p:sp>
        <p:nvSpPr>
          <p:cNvPr id="7" name="TextBox 6"/>
          <p:cNvSpPr txBox="1"/>
          <p:nvPr/>
        </p:nvSpPr>
        <p:spPr>
          <a:xfrm>
            <a:off x="3352800" y="2286000"/>
            <a:ext cx="4572000" cy="923330"/>
          </a:xfrm>
          <a:prstGeom prst="rect">
            <a:avLst/>
          </a:prstGeom>
          <a:noFill/>
        </p:spPr>
        <p:txBody>
          <a:bodyPr wrap="square" rtlCol="0">
            <a:spAutoFit/>
          </a:bodyPr>
          <a:lstStyle/>
          <a:p>
            <a:r>
              <a:rPr lang="en-US" b="1" dirty="0" smtClean="0"/>
              <a:t>Movies.dat  file</a:t>
            </a:r>
          </a:p>
          <a:p>
            <a:r>
              <a:rPr lang="en-US" dirty="0" err="1" smtClean="0"/>
              <a:t>MovieID</a:t>
            </a:r>
            <a:r>
              <a:rPr lang="en-US" dirty="0" smtClean="0"/>
              <a:t>::Title::Genres</a:t>
            </a:r>
          </a:p>
          <a:p>
            <a:r>
              <a:rPr lang="en-US" dirty="0" smtClean="0"/>
              <a:t>*Contains around 4000 movies </a:t>
            </a:r>
            <a:r>
              <a:rPr lang="en-US" dirty="0" err="1" smtClean="0"/>
              <a:t>informations</a:t>
            </a:r>
            <a:endParaRPr lang="en-IN" dirty="0"/>
          </a:p>
        </p:txBody>
      </p:sp>
      <p:sp>
        <p:nvSpPr>
          <p:cNvPr id="9" name="TextBox 8"/>
          <p:cNvSpPr txBox="1"/>
          <p:nvPr/>
        </p:nvSpPr>
        <p:spPr>
          <a:xfrm>
            <a:off x="3810000" y="4495800"/>
            <a:ext cx="4419600" cy="1754326"/>
          </a:xfrm>
          <a:prstGeom prst="rect">
            <a:avLst/>
          </a:prstGeom>
          <a:noFill/>
        </p:spPr>
        <p:txBody>
          <a:bodyPr wrap="square" rtlCol="0">
            <a:spAutoFit/>
          </a:bodyPr>
          <a:lstStyle/>
          <a:p>
            <a:r>
              <a:rPr lang="en-US" b="1" dirty="0" smtClean="0"/>
              <a:t>Ratings.dat  file</a:t>
            </a:r>
            <a:endParaRPr lang="en-IN" b="1" dirty="0" smtClean="0"/>
          </a:p>
          <a:p>
            <a:r>
              <a:rPr lang="en-IN" dirty="0" smtClean="0"/>
              <a:t>UserID::MovieID::Rating::Timestamp</a:t>
            </a:r>
          </a:p>
          <a:p>
            <a:r>
              <a:rPr lang="en-IN" dirty="0" smtClean="0"/>
              <a:t>*UserIDs  range between 1 and 6040 </a:t>
            </a:r>
          </a:p>
          <a:p>
            <a:r>
              <a:rPr lang="en-IN" dirty="0" smtClean="0"/>
              <a:t>*MovieIDs  range between 0 and 3592</a:t>
            </a:r>
          </a:p>
          <a:p>
            <a:r>
              <a:rPr lang="en-IN" b="1" dirty="0" smtClean="0"/>
              <a:t>**</a:t>
            </a:r>
            <a:r>
              <a:rPr lang="en-IN" dirty="0" smtClean="0"/>
              <a:t>Ratings are made on a 5-star scale</a:t>
            </a:r>
          </a:p>
          <a:p>
            <a:r>
              <a:rPr lang="en-IN" b="1" dirty="0" smtClean="0"/>
              <a:t>**</a:t>
            </a:r>
            <a:r>
              <a:rPr lang="en-IN" dirty="0" smtClean="0"/>
              <a:t>Each user has at least 20 ratings</a:t>
            </a:r>
          </a:p>
        </p:txBody>
      </p:sp>
      <p:pic>
        <p:nvPicPr>
          <p:cNvPr id="10" name="Picture 9" descr="Star-Half-Full-icon.png"/>
          <p:cNvPicPr>
            <a:picLocks noChangeAspect="1"/>
          </p:cNvPicPr>
          <p:nvPr/>
        </p:nvPicPr>
        <p:blipFill>
          <a:blip r:embed="rId3"/>
          <a:stretch>
            <a:fillRect/>
          </a:stretch>
        </p:blipFill>
        <p:spPr>
          <a:xfrm>
            <a:off x="990600" y="4495800"/>
            <a:ext cx="1752600" cy="1752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381000" y="1752600"/>
            <a:ext cx="8305800" cy="3170099"/>
          </a:xfrm>
          <a:prstGeom prst="rect">
            <a:avLst/>
          </a:prstGeom>
          <a:noFill/>
        </p:spPr>
        <p:txBody>
          <a:bodyPr wrap="square" rtlCol="0">
            <a:spAutoFit/>
          </a:bodyPr>
          <a:lstStyle/>
          <a:p>
            <a:pPr algn="ctr"/>
            <a:endParaRPr lang="en-US" sz="4000" b="1" u="sng" dirty="0" smtClean="0"/>
          </a:p>
          <a:p>
            <a:pPr algn="ctr"/>
            <a:r>
              <a:rPr lang="en-US" sz="4000" dirty="0" smtClean="0">
                <a:solidFill>
                  <a:schemeClr val="bg1"/>
                </a:solidFill>
              </a:rPr>
              <a:t>Decomposing User’s space based on their location- </a:t>
            </a:r>
          </a:p>
          <a:p>
            <a:pPr algn="ctr"/>
            <a:r>
              <a:rPr lang="en-US" sz="4000" dirty="0" smtClean="0">
                <a:solidFill>
                  <a:srgbClr val="FF0000"/>
                </a:solidFill>
              </a:rPr>
              <a:t>‘</a:t>
            </a:r>
            <a:r>
              <a:rPr lang="en-US" sz="4000" b="1" dirty="0" smtClean="0">
                <a:solidFill>
                  <a:srgbClr val="FF0000"/>
                </a:solidFill>
              </a:rPr>
              <a:t>Voronoi Diagram</a:t>
            </a:r>
            <a:r>
              <a:rPr lang="en-US" sz="4000" dirty="0" smtClean="0">
                <a:solidFill>
                  <a:srgbClr val="FF0000"/>
                </a:solidFill>
              </a:rPr>
              <a:t>’</a:t>
            </a:r>
            <a:r>
              <a:rPr lang="en-US" sz="4000" dirty="0" smtClean="0"/>
              <a:t> </a:t>
            </a:r>
          </a:p>
          <a:p>
            <a:pPr algn="ctr"/>
            <a:r>
              <a:rPr lang="en-US" sz="4000" dirty="0" smtClean="0">
                <a:solidFill>
                  <a:schemeClr val="bg1"/>
                </a:solidFill>
              </a:rPr>
              <a:t>Concept</a:t>
            </a:r>
            <a:endParaRPr lang="en-IN" sz="4000" dirty="0">
              <a:solidFill>
                <a:schemeClr val="bg1"/>
              </a:solidFill>
            </a:endParaRPr>
          </a:p>
        </p:txBody>
      </p:sp>
      <p:pic>
        <p:nvPicPr>
          <p:cNvPr id="3" name="Picture 2" descr="Number-1-icon.png"/>
          <p:cNvPicPr>
            <a:picLocks noChangeAspect="1"/>
          </p:cNvPicPr>
          <p:nvPr/>
        </p:nvPicPr>
        <p:blipFill>
          <a:blip r:embed="rId2" cstate="print"/>
          <a:stretch>
            <a:fillRect/>
          </a:stretch>
        </p:blipFill>
        <p:spPr>
          <a:xfrm rot="1776252">
            <a:off x="3955806" y="984006"/>
            <a:ext cx="1188196" cy="118819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ser-group-icon.png"/>
          <p:cNvPicPr>
            <a:picLocks noChangeAspect="1"/>
          </p:cNvPicPr>
          <p:nvPr/>
        </p:nvPicPr>
        <p:blipFill>
          <a:blip r:embed="rId2"/>
          <a:stretch>
            <a:fillRect/>
          </a:stretch>
        </p:blipFill>
        <p:spPr>
          <a:xfrm>
            <a:off x="3886200" y="762000"/>
            <a:ext cx="1447800" cy="1341120"/>
          </a:xfrm>
          <a:prstGeom prst="rect">
            <a:avLst/>
          </a:prstGeom>
        </p:spPr>
      </p:pic>
      <p:sp>
        <p:nvSpPr>
          <p:cNvPr id="5" name="Left-Right-Up Arrow 4"/>
          <p:cNvSpPr/>
          <p:nvPr/>
        </p:nvSpPr>
        <p:spPr>
          <a:xfrm>
            <a:off x="2667000" y="2971800"/>
            <a:ext cx="3886200" cy="1143000"/>
          </a:xfrm>
          <a:prstGeom prst="leftRightUpArrow">
            <a:avLst>
              <a:gd name="adj1" fmla="val 15361"/>
              <a:gd name="adj2" fmla="val 25000"/>
              <a:gd name="adj3" fmla="val 23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286000" y="2133600"/>
            <a:ext cx="4953000" cy="646331"/>
          </a:xfrm>
          <a:prstGeom prst="rect">
            <a:avLst/>
          </a:prstGeom>
          <a:noFill/>
        </p:spPr>
        <p:txBody>
          <a:bodyPr wrap="square" rtlCol="0">
            <a:spAutoFit/>
          </a:bodyPr>
          <a:lstStyle/>
          <a:p>
            <a:pPr algn="ctr"/>
            <a:r>
              <a:rPr lang="en-US" b="1" dirty="0" smtClean="0"/>
              <a:t>Users.dat  file</a:t>
            </a:r>
            <a:endParaRPr lang="en-IN" b="1" dirty="0" smtClean="0"/>
          </a:p>
          <a:p>
            <a:pPr algn="ctr"/>
            <a:r>
              <a:rPr lang="en-IN" dirty="0" smtClean="0"/>
              <a:t>UserID | Gender | Age | Occupation | Zip-code</a:t>
            </a:r>
          </a:p>
        </p:txBody>
      </p:sp>
      <p:pic>
        <p:nvPicPr>
          <p:cNvPr id="8" name="Picture 7" descr="Compressed-File-Zip-icon.png"/>
          <p:cNvPicPr>
            <a:picLocks noChangeAspect="1"/>
          </p:cNvPicPr>
          <p:nvPr/>
        </p:nvPicPr>
        <p:blipFill>
          <a:blip r:embed="rId3"/>
          <a:stretch>
            <a:fillRect/>
          </a:stretch>
        </p:blipFill>
        <p:spPr>
          <a:xfrm>
            <a:off x="533400" y="3581400"/>
            <a:ext cx="1752600" cy="1752600"/>
          </a:xfrm>
          <a:prstGeom prst="rect">
            <a:avLst/>
          </a:prstGeom>
        </p:spPr>
      </p:pic>
      <p:pic>
        <p:nvPicPr>
          <p:cNvPr id="9" name="Picture 8" descr="Compressed-File-Zip-icon.png"/>
          <p:cNvPicPr>
            <a:picLocks noChangeAspect="1"/>
          </p:cNvPicPr>
          <p:nvPr/>
        </p:nvPicPr>
        <p:blipFill>
          <a:blip r:embed="rId3"/>
          <a:stretch>
            <a:fillRect/>
          </a:stretch>
        </p:blipFill>
        <p:spPr>
          <a:xfrm>
            <a:off x="6781800" y="3581400"/>
            <a:ext cx="1752600" cy="1752600"/>
          </a:xfrm>
          <a:prstGeom prst="rect">
            <a:avLst/>
          </a:prstGeom>
        </p:spPr>
      </p:pic>
      <p:pic>
        <p:nvPicPr>
          <p:cNvPr id="12" name="Picture 11" descr="ok-icon.png"/>
          <p:cNvPicPr>
            <a:picLocks noChangeAspect="1"/>
          </p:cNvPicPr>
          <p:nvPr/>
        </p:nvPicPr>
        <p:blipFill>
          <a:blip r:embed="rId4"/>
          <a:stretch>
            <a:fillRect/>
          </a:stretch>
        </p:blipFill>
        <p:spPr>
          <a:xfrm>
            <a:off x="1524000" y="3733800"/>
            <a:ext cx="762000" cy="762000"/>
          </a:xfrm>
          <a:prstGeom prst="rect">
            <a:avLst/>
          </a:prstGeom>
        </p:spPr>
      </p:pic>
      <p:sp>
        <p:nvSpPr>
          <p:cNvPr id="13" name="TextBox 12"/>
          <p:cNvSpPr txBox="1"/>
          <p:nvPr/>
        </p:nvSpPr>
        <p:spPr>
          <a:xfrm>
            <a:off x="457200" y="5486400"/>
            <a:ext cx="3200400" cy="1292662"/>
          </a:xfrm>
          <a:prstGeom prst="rect">
            <a:avLst/>
          </a:prstGeom>
          <a:noFill/>
        </p:spPr>
        <p:txBody>
          <a:bodyPr wrap="square" rtlCol="0">
            <a:spAutoFit/>
          </a:bodyPr>
          <a:lstStyle/>
          <a:p>
            <a:r>
              <a:rPr lang="en-US" b="1" dirty="0" smtClean="0"/>
              <a:t>Zip_cen.dat  file</a:t>
            </a:r>
          </a:p>
          <a:p>
            <a:r>
              <a:rPr lang="en-US" dirty="0" smtClean="0"/>
              <a:t>Zip-code | user’s count</a:t>
            </a:r>
          </a:p>
          <a:p>
            <a:r>
              <a:rPr lang="en-US" sz="1400" b="1" dirty="0" smtClean="0"/>
              <a:t>*Contains all voronoi sites(i.e. zip-codes having no. of users &gt;= Threshold value of users )</a:t>
            </a:r>
            <a:endParaRPr lang="en-IN" sz="1400" b="1" dirty="0"/>
          </a:p>
        </p:txBody>
      </p:sp>
      <p:sp>
        <p:nvSpPr>
          <p:cNvPr id="14" name="TextBox 13"/>
          <p:cNvSpPr txBox="1"/>
          <p:nvPr/>
        </p:nvSpPr>
        <p:spPr>
          <a:xfrm>
            <a:off x="3352800" y="4419600"/>
            <a:ext cx="2514600" cy="923330"/>
          </a:xfrm>
          <a:prstGeom prst="rect">
            <a:avLst/>
          </a:prstGeom>
          <a:noFill/>
        </p:spPr>
        <p:txBody>
          <a:bodyPr wrap="square" rtlCol="0">
            <a:spAutoFit/>
          </a:bodyPr>
          <a:lstStyle/>
          <a:p>
            <a:pPr algn="ctr"/>
            <a:r>
              <a:rPr lang="en-US" b="1" dirty="0" smtClean="0">
                <a:solidFill>
                  <a:srgbClr val="FF0000"/>
                </a:solidFill>
              </a:rPr>
              <a:t>Find_sites.java</a:t>
            </a:r>
            <a:r>
              <a:rPr lang="en-US" b="1" dirty="0" smtClean="0"/>
              <a:t> </a:t>
            </a:r>
            <a:r>
              <a:rPr lang="en-US" dirty="0" smtClean="0"/>
              <a:t>Threshold value =15  users(say)</a:t>
            </a:r>
            <a:endParaRPr lang="en-IN" dirty="0"/>
          </a:p>
        </p:txBody>
      </p:sp>
      <p:sp>
        <p:nvSpPr>
          <p:cNvPr id="15" name="TextBox 14"/>
          <p:cNvSpPr txBox="1"/>
          <p:nvPr/>
        </p:nvSpPr>
        <p:spPr>
          <a:xfrm>
            <a:off x="5943600" y="5486400"/>
            <a:ext cx="3200400" cy="861774"/>
          </a:xfrm>
          <a:prstGeom prst="rect">
            <a:avLst/>
          </a:prstGeom>
          <a:noFill/>
        </p:spPr>
        <p:txBody>
          <a:bodyPr wrap="square" rtlCol="0">
            <a:spAutoFit/>
          </a:bodyPr>
          <a:lstStyle/>
          <a:p>
            <a:pPr algn="ctr"/>
            <a:r>
              <a:rPr lang="en-US" b="1" dirty="0" smtClean="0"/>
              <a:t>all_Zips.dat  file</a:t>
            </a:r>
          </a:p>
          <a:p>
            <a:pPr algn="ctr"/>
            <a:r>
              <a:rPr lang="en-US" dirty="0" smtClean="0"/>
              <a:t>Zip-code </a:t>
            </a:r>
          </a:p>
          <a:p>
            <a:pPr algn="ctr"/>
            <a:r>
              <a:rPr lang="en-US" sz="1400" b="1" dirty="0" smtClean="0"/>
              <a:t>*Contains all zip-codes </a:t>
            </a:r>
            <a:endParaRPr lang="en-IN" sz="1400" b="1" dirty="0"/>
          </a:p>
        </p:txBody>
      </p:sp>
      <p:pic>
        <p:nvPicPr>
          <p:cNvPr id="16" name="Picture 15" descr="Mimetypes-text-x-java-icon.png"/>
          <p:cNvPicPr>
            <a:picLocks noChangeAspect="1"/>
          </p:cNvPicPr>
          <p:nvPr/>
        </p:nvPicPr>
        <p:blipFill>
          <a:blip r:embed="rId5" cstate="print"/>
          <a:stretch>
            <a:fillRect/>
          </a:stretch>
        </p:blipFill>
        <p:spPr>
          <a:xfrm>
            <a:off x="4191000" y="350520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1"/>
      <p:bldP spid="13" grpId="0"/>
      <p:bldP spid="14" grpId="0"/>
      <p:bldP spid="14" grpId="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ressed-File-Zip-icon.png"/>
          <p:cNvPicPr>
            <a:picLocks noChangeAspect="1"/>
          </p:cNvPicPr>
          <p:nvPr/>
        </p:nvPicPr>
        <p:blipFill>
          <a:blip r:embed="rId2"/>
          <a:stretch>
            <a:fillRect/>
          </a:stretch>
        </p:blipFill>
        <p:spPr>
          <a:xfrm>
            <a:off x="1600200" y="1371600"/>
            <a:ext cx="1219200" cy="1219200"/>
          </a:xfrm>
          <a:prstGeom prst="rect">
            <a:avLst/>
          </a:prstGeom>
        </p:spPr>
      </p:pic>
      <p:pic>
        <p:nvPicPr>
          <p:cNvPr id="5" name="Picture 4" descr="Compressed-File-Zip-icon.png"/>
          <p:cNvPicPr>
            <a:picLocks noChangeAspect="1"/>
          </p:cNvPicPr>
          <p:nvPr/>
        </p:nvPicPr>
        <p:blipFill>
          <a:blip r:embed="rId2"/>
          <a:stretch>
            <a:fillRect/>
          </a:stretch>
        </p:blipFill>
        <p:spPr>
          <a:xfrm>
            <a:off x="6400800" y="1371600"/>
            <a:ext cx="1219200" cy="1219200"/>
          </a:xfrm>
          <a:prstGeom prst="rect">
            <a:avLst/>
          </a:prstGeom>
        </p:spPr>
      </p:pic>
      <p:sp>
        <p:nvSpPr>
          <p:cNvPr id="6" name="Plus 5"/>
          <p:cNvSpPr/>
          <p:nvPr/>
        </p:nvSpPr>
        <p:spPr>
          <a:xfrm>
            <a:off x="3048000" y="1752600"/>
            <a:ext cx="457200" cy="4572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ok-icon.png"/>
          <p:cNvPicPr>
            <a:picLocks noChangeAspect="1"/>
          </p:cNvPicPr>
          <p:nvPr/>
        </p:nvPicPr>
        <p:blipFill>
          <a:blip r:embed="rId3" cstate="print"/>
          <a:stretch>
            <a:fillRect/>
          </a:stretch>
        </p:blipFill>
        <p:spPr>
          <a:xfrm>
            <a:off x="2438400" y="1524000"/>
            <a:ext cx="457200" cy="457200"/>
          </a:xfrm>
          <a:prstGeom prst="rect">
            <a:avLst/>
          </a:prstGeom>
        </p:spPr>
      </p:pic>
      <p:sp>
        <p:nvSpPr>
          <p:cNvPr id="8" name="Plus 7"/>
          <p:cNvSpPr/>
          <p:nvPr/>
        </p:nvSpPr>
        <p:spPr>
          <a:xfrm>
            <a:off x="5715000" y="1676400"/>
            <a:ext cx="457200" cy="4572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Search-Globe-icon.png"/>
          <p:cNvPicPr>
            <a:picLocks noChangeAspect="1"/>
          </p:cNvPicPr>
          <p:nvPr/>
        </p:nvPicPr>
        <p:blipFill>
          <a:blip r:embed="rId4"/>
          <a:stretch>
            <a:fillRect/>
          </a:stretch>
        </p:blipFill>
        <p:spPr>
          <a:xfrm>
            <a:off x="3657600" y="1066800"/>
            <a:ext cx="1828800" cy="1828800"/>
          </a:xfrm>
          <a:prstGeom prst="rect">
            <a:avLst/>
          </a:prstGeom>
        </p:spPr>
      </p:pic>
      <p:sp>
        <p:nvSpPr>
          <p:cNvPr id="10" name="Left-Right-Up Arrow 9"/>
          <p:cNvSpPr/>
          <p:nvPr/>
        </p:nvSpPr>
        <p:spPr>
          <a:xfrm>
            <a:off x="2667000" y="3352800"/>
            <a:ext cx="3886200" cy="1143000"/>
          </a:xfrm>
          <a:prstGeom prst="leftRightUpArrow">
            <a:avLst>
              <a:gd name="adj1" fmla="val 15361"/>
              <a:gd name="adj2" fmla="val 25000"/>
              <a:gd name="adj3" fmla="val 23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Compressed-File-Zip-icon.png"/>
          <p:cNvPicPr>
            <a:picLocks noChangeAspect="1"/>
          </p:cNvPicPr>
          <p:nvPr/>
        </p:nvPicPr>
        <p:blipFill>
          <a:blip r:embed="rId2"/>
          <a:stretch>
            <a:fillRect/>
          </a:stretch>
        </p:blipFill>
        <p:spPr>
          <a:xfrm>
            <a:off x="457200" y="3581400"/>
            <a:ext cx="1600200" cy="1600200"/>
          </a:xfrm>
          <a:prstGeom prst="rect">
            <a:avLst/>
          </a:prstGeom>
        </p:spPr>
      </p:pic>
      <p:pic>
        <p:nvPicPr>
          <p:cNvPr id="12" name="Picture 11" descr="ok-icon.png"/>
          <p:cNvPicPr>
            <a:picLocks noChangeAspect="1"/>
          </p:cNvPicPr>
          <p:nvPr/>
        </p:nvPicPr>
        <p:blipFill>
          <a:blip r:embed="rId3" cstate="print"/>
          <a:stretch>
            <a:fillRect/>
          </a:stretch>
        </p:blipFill>
        <p:spPr>
          <a:xfrm>
            <a:off x="1600200" y="3733800"/>
            <a:ext cx="457200" cy="457200"/>
          </a:xfrm>
          <a:prstGeom prst="rect">
            <a:avLst/>
          </a:prstGeom>
        </p:spPr>
      </p:pic>
      <p:pic>
        <p:nvPicPr>
          <p:cNvPr id="13" name="Picture 12" descr="Compressed-File-Zip-icon.png"/>
          <p:cNvPicPr>
            <a:picLocks noChangeAspect="1"/>
          </p:cNvPicPr>
          <p:nvPr/>
        </p:nvPicPr>
        <p:blipFill>
          <a:blip r:embed="rId2"/>
          <a:stretch>
            <a:fillRect/>
          </a:stretch>
        </p:blipFill>
        <p:spPr>
          <a:xfrm>
            <a:off x="6858000" y="3505200"/>
            <a:ext cx="1600200" cy="1600200"/>
          </a:xfrm>
          <a:prstGeom prst="rect">
            <a:avLst/>
          </a:prstGeom>
        </p:spPr>
      </p:pic>
      <p:pic>
        <p:nvPicPr>
          <p:cNvPr id="14" name="Picture 13" descr="Telecharger-4-icon.png"/>
          <p:cNvPicPr>
            <a:picLocks noChangeAspect="1"/>
          </p:cNvPicPr>
          <p:nvPr/>
        </p:nvPicPr>
        <p:blipFill>
          <a:blip r:embed="rId5" cstate="print"/>
          <a:stretch>
            <a:fillRect/>
          </a:stretch>
        </p:blipFill>
        <p:spPr>
          <a:xfrm>
            <a:off x="1676400" y="4572000"/>
            <a:ext cx="609600" cy="609600"/>
          </a:xfrm>
          <a:prstGeom prst="rect">
            <a:avLst/>
          </a:prstGeom>
        </p:spPr>
      </p:pic>
      <p:pic>
        <p:nvPicPr>
          <p:cNvPr id="15" name="Picture 14" descr="Telecharger-4-icon.png"/>
          <p:cNvPicPr>
            <a:picLocks noChangeAspect="1"/>
          </p:cNvPicPr>
          <p:nvPr/>
        </p:nvPicPr>
        <p:blipFill>
          <a:blip r:embed="rId5" cstate="print"/>
          <a:stretch>
            <a:fillRect/>
          </a:stretch>
        </p:blipFill>
        <p:spPr>
          <a:xfrm>
            <a:off x="8077200" y="4495800"/>
            <a:ext cx="609600" cy="609600"/>
          </a:xfrm>
          <a:prstGeom prst="rect">
            <a:avLst/>
          </a:prstGeom>
        </p:spPr>
      </p:pic>
      <p:sp>
        <p:nvSpPr>
          <p:cNvPr id="17" name="TextBox 16"/>
          <p:cNvSpPr txBox="1"/>
          <p:nvPr/>
        </p:nvSpPr>
        <p:spPr>
          <a:xfrm>
            <a:off x="1371600" y="2743200"/>
            <a:ext cx="1905000" cy="307777"/>
          </a:xfrm>
          <a:prstGeom prst="rect">
            <a:avLst/>
          </a:prstGeom>
          <a:noFill/>
        </p:spPr>
        <p:txBody>
          <a:bodyPr wrap="square" rtlCol="0">
            <a:spAutoFit/>
          </a:bodyPr>
          <a:lstStyle/>
          <a:p>
            <a:r>
              <a:rPr lang="en-US" sz="1400" b="1" dirty="0" smtClean="0"/>
              <a:t>Zip_cen.dat  file</a:t>
            </a:r>
          </a:p>
        </p:txBody>
      </p:sp>
      <p:sp>
        <p:nvSpPr>
          <p:cNvPr id="18" name="TextBox 17"/>
          <p:cNvSpPr txBox="1"/>
          <p:nvPr/>
        </p:nvSpPr>
        <p:spPr>
          <a:xfrm>
            <a:off x="6324600" y="2743200"/>
            <a:ext cx="1905000" cy="307777"/>
          </a:xfrm>
          <a:prstGeom prst="rect">
            <a:avLst/>
          </a:prstGeom>
          <a:noFill/>
        </p:spPr>
        <p:txBody>
          <a:bodyPr wrap="square" rtlCol="0">
            <a:spAutoFit/>
          </a:bodyPr>
          <a:lstStyle/>
          <a:p>
            <a:r>
              <a:rPr lang="en-US" sz="1400" b="1" dirty="0" smtClean="0"/>
              <a:t>All_zips.dat  file</a:t>
            </a:r>
          </a:p>
        </p:txBody>
      </p:sp>
      <p:sp>
        <p:nvSpPr>
          <p:cNvPr id="19" name="TextBox 18"/>
          <p:cNvSpPr txBox="1"/>
          <p:nvPr/>
        </p:nvSpPr>
        <p:spPr>
          <a:xfrm>
            <a:off x="3886200" y="2743200"/>
            <a:ext cx="1981200" cy="338554"/>
          </a:xfrm>
          <a:prstGeom prst="rect">
            <a:avLst/>
          </a:prstGeom>
          <a:noFill/>
        </p:spPr>
        <p:txBody>
          <a:bodyPr wrap="square" rtlCol="0">
            <a:spAutoFit/>
          </a:bodyPr>
          <a:lstStyle/>
          <a:p>
            <a:r>
              <a:rPr lang="en-US" sz="1600" b="1" dirty="0" smtClean="0"/>
              <a:t>Zips_sm.txt  file</a:t>
            </a:r>
          </a:p>
        </p:txBody>
      </p:sp>
      <p:pic>
        <p:nvPicPr>
          <p:cNvPr id="20" name="Picture 19" descr="Mimetypes-text-x-java-icon.png"/>
          <p:cNvPicPr>
            <a:picLocks noChangeAspect="1"/>
          </p:cNvPicPr>
          <p:nvPr/>
        </p:nvPicPr>
        <p:blipFill>
          <a:blip r:embed="rId6" cstate="print"/>
          <a:stretch>
            <a:fillRect/>
          </a:stretch>
        </p:blipFill>
        <p:spPr>
          <a:xfrm>
            <a:off x="4267200" y="3886200"/>
            <a:ext cx="762000" cy="762000"/>
          </a:xfrm>
          <a:prstGeom prst="rect">
            <a:avLst/>
          </a:prstGeom>
        </p:spPr>
      </p:pic>
      <p:sp>
        <p:nvSpPr>
          <p:cNvPr id="21" name="TextBox 20"/>
          <p:cNvSpPr txBox="1"/>
          <p:nvPr/>
        </p:nvSpPr>
        <p:spPr>
          <a:xfrm>
            <a:off x="3352800" y="4572000"/>
            <a:ext cx="2895600" cy="369332"/>
          </a:xfrm>
          <a:prstGeom prst="rect">
            <a:avLst/>
          </a:prstGeom>
          <a:noFill/>
        </p:spPr>
        <p:txBody>
          <a:bodyPr wrap="square" rtlCol="0">
            <a:spAutoFit/>
          </a:bodyPr>
          <a:lstStyle/>
          <a:p>
            <a:pPr algn="ctr"/>
            <a:r>
              <a:rPr lang="en-US" b="1" dirty="0" smtClean="0">
                <a:solidFill>
                  <a:srgbClr val="FF0000"/>
                </a:solidFill>
              </a:rPr>
              <a:t>Find_zipcen_coords.java</a:t>
            </a:r>
            <a:endParaRPr lang="en-IN" b="1" dirty="0"/>
          </a:p>
        </p:txBody>
      </p:sp>
      <p:sp>
        <p:nvSpPr>
          <p:cNvPr id="22" name="TextBox 21"/>
          <p:cNvSpPr txBox="1"/>
          <p:nvPr/>
        </p:nvSpPr>
        <p:spPr>
          <a:xfrm>
            <a:off x="381000" y="5334000"/>
            <a:ext cx="3581400" cy="954107"/>
          </a:xfrm>
          <a:prstGeom prst="rect">
            <a:avLst/>
          </a:prstGeom>
          <a:noFill/>
        </p:spPr>
        <p:txBody>
          <a:bodyPr wrap="square" rtlCol="0">
            <a:spAutoFit/>
          </a:bodyPr>
          <a:lstStyle/>
          <a:p>
            <a:r>
              <a:rPr lang="en-US" sz="1400" b="1" dirty="0" smtClean="0"/>
              <a:t>zip_cen_coordinates.dat</a:t>
            </a:r>
          </a:p>
          <a:p>
            <a:r>
              <a:rPr lang="en-US" sz="1400" dirty="0" smtClean="0"/>
              <a:t>Zip-code | longitude | latitude</a:t>
            </a:r>
          </a:p>
          <a:p>
            <a:r>
              <a:rPr lang="en-US" sz="1400" b="1" dirty="0" smtClean="0"/>
              <a:t>*Contains all voronoi sites along with their longitude and latitude</a:t>
            </a:r>
          </a:p>
        </p:txBody>
      </p:sp>
      <p:sp>
        <p:nvSpPr>
          <p:cNvPr id="23" name="TextBox 22"/>
          <p:cNvSpPr txBox="1"/>
          <p:nvPr/>
        </p:nvSpPr>
        <p:spPr>
          <a:xfrm>
            <a:off x="6629400" y="5334000"/>
            <a:ext cx="2514600" cy="1600438"/>
          </a:xfrm>
          <a:prstGeom prst="rect">
            <a:avLst/>
          </a:prstGeom>
          <a:noFill/>
        </p:spPr>
        <p:txBody>
          <a:bodyPr wrap="square" rtlCol="0">
            <a:spAutoFit/>
          </a:bodyPr>
          <a:lstStyle/>
          <a:p>
            <a:pPr algn="ctr"/>
            <a:r>
              <a:rPr lang="en-US" sz="1400" b="1" dirty="0" smtClean="0"/>
              <a:t>zip_coordinates.dat</a:t>
            </a:r>
          </a:p>
          <a:p>
            <a:pPr algn="ctr"/>
            <a:r>
              <a:rPr lang="en-US" sz="1400" dirty="0" smtClean="0"/>
              <a:t>Zip-code | longitude | latitude</a:t>
            </a:r>
          </a:p>
          <a:p>
            <a:pPr algn="ctr"/>
            <a:r>
              <a:rPr lang="en-US" sz="1400" b="1" dirty="0" smtClean="0"/>
              <a:t>*Contains all zip-codes along with their longitude and latitude</a:t>
            </a:r>
          </a:p>
          <a:p>
            <a:pPr algn="ctr"/>
            <a:endParaRPr lang="en-US" sz="1400" dirty="0" smtClean="0"/>
          </a:p>
          <a:p>
            <a:endParaRPr lang="en-US" sz="14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ressed-File-Zip-icon.png"/>
          <p:cNvPicPr>
            <a:picLocks noChangeAspect="1"/>
          </p:cNvPicPr>
          <p:nvPr/>
        </p:nvPicPr>
        <p:blipFill>
          <a:blip r:embed="rId2"/>
          <a:stretch>
            <a:fillRect/>
          </a:stretch>
        </p:blipFill>
        <p:spPr>
          <a:xfrm>
            <a:off x="2209800" y="762000"/>
            <a:ext cx="1600200" cy="1600200"/>
          </a:xfrm>
          <a:prstGeom prst="rect">
            <a:avLst/>
          </a:prstGeom>
        </p:spPr>
      </p:pic>
      <p:pic>
        <p:nvPicPr>
          <p:cNvPr id="3" name="Picture 2" descr="ok-icon.png"/>
          <p:cNvPicPr>
            <a:picLocks noChangeAspect="1"/>
          </p:cNvPicPr>
          <p:nvPr/>
        </p:nvPicPr>
        <p:blipFill>
          <a:blip r:embed="rId3" cstate="print"/>
          <a:stretch>
            <a:fillRect/>
          </a:stretch>
        </p:blipFill>
        <p:spPr>
          <a:xfrm>
            <a:off x="3352800" y="914400"/>
            <a:ext cx="457200" cy="457200"/>
          </a:xfrm>
          <a:prstGeom prst="rect">
            <a:avLst/>
          </a:prstGeom>
        </p:spPr>
      </p:pic>
      <p:pic>
        <p:nvPicPr>
          <p:cNvPr id="4" name="Picture 3" descr="Telecharger-4-icon.png"/>
          <p:cNvPicPr>
            <a:picLocks noChangeAspect="1"/>
          </p:cNvPicPr>
          <p:nvPr/>
        </p:nvPicPr>
        <p:blipFill>
          <a:blip r:embed="rId4" cstate="print"/>
          <a:stretch>
            <a:fillRect/>
          </a:stretch>
        </p:blipFill>
        <p:spPr>
          <a:xfrm>
            <a:off x="3429000" y="1752600"/>
            <a:ext cx="609600" cy="609600"/>
          </a:xfrm>
          <a:prstGeom prst="rect">
            <a:avLst/>
          </a:prstGeom>
        </p:spPr>
      </p:pic>
      <p:pic>
        <p:nvPicPr>
          <p:cNvPr id="5" name="Picture 4" descr="Compressed-File-Zip-icon.png"/>
          <p:cNvPicPr>
            <a:picLocks noChangeAspect="1"/>
          </p:cNvPicPr>
          <p:nvPr/>
        </p:nvPicPr>
        <p:blipFill>
          <a:blip r:embed="rId2"/>
          <a:stretch>
            <a:fillRect/>
          </a:stretch>
        </p:blipFill>
        <p:spPr>
          <a:xfrm>
            <a:off x="5334000" y="838200"/>
            <a:ext cx="1600200" cy="1600200"/>
          </a:xfrm>
          <a:prstGeom prst="rect">
            <a:avLst/>
          </a:prstGeom>
        </p:spPr>
      </p:pic>
      <p:pic>
        <p:nvPicPr>
          <p:cNvPr id="6" name="Picture 5" descr="Telecharger-4-icon.png"/>
          <p:cNvPicPr>
            <a:picLocks noChangeAspect="1"/>
          </p:cNvPicPr>
          <p:nvPr/>
        </p:nvPicPr>
        <p:blipFill>
          <a:blip r:embed="rId4" cstate="print"/>
          <a:stretch>
            <a:fillRect/>
          </a:stretch>
        </p:blipFill>
        <p:spPr>
          <a:xfrm>
            <a:off x="6553200" y="1752600"/>
            <a:ext cx="609600" cy="609600"/>
          </a:xfrm>
          <a:prstGeom prst="rect">
            <a:avLst/>
          </a:prstGeom>
        </p:spPr>
      </p:pic>
      <p:sp>
        <p:nvSpPr>
          <p:cNvPr id="7" name="Plus 6"/>
          <p:cNvSpPr/>
          <p:nvPr/>
        </p:nvSpPr>
        <p:spPr>
          <a:xfrm>
            <a:off x="4191000" y="1600200"/>
            <a:ext cx="914400" cy="7620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4419600" y="2743200"/>
            <a:ext cx="457200" cy="1295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Mimetypes-text-x-java-icon.png"/>
          <p:cNvPicPr>
            <a:picLocks noChangeAspect="1"/>
          </p:cNvPicPr>
          <p:nvPr/>
        </p:nvPicPr>
        <p:blipFill>
          <a:blip r:embed="rId5" cstate="print"/>
          <a:stretch>
            <a:fillRect/>
          </a:stretch>
        </p:blipFill>
        <p:spPr>
          <a:xfrm>
            <a:off x="4267200" y="2819400"/>
            <a:ext cx="762000" cy="762000"/>
          </a:xfrm>
          <a:prstGeom prst="rect">
            <a:avLst/>
          </a:prstGeom>
        </p:spPr>
      </p:pic>
      <p:pic>
        <p:nvPicPr>
          <p:cNvPr id="11" name="Picture 10" descr="Compressed-File-Zip-icon.png"/>
          <p:cNvPicPr>
            <a:picLocks noChangeAspect="1"/>
          </p:cNvPicPr>
          <p:nvPr/>
        </p:nvPicPr>
        <p:blipFill>
          <a:blip r:embed="rId2"/>
          <a:stretch>
            <a:fillRect/>
          </a:stretch>
        </p:blipFill>
        <p:spPr>
          <a:xfrm>
            <a:off x="3810000" y="4191000"/>
            <a:ext cx="1600200" cy="1600200"/>
          </a:xfrm>
          <a:prstGeom prst="rect">
            <a:avLst/>
          </a:prstGeom>
        </p:spPr>
      </p:pic>
      <p:pic>
        <p:nvPicPr>
          <p:cNvPr id="12" name="Picture 11" descr="Telecharger-4-icon.png"/>
          <p:cNvPicPr>
            <a:picLocks noChangeAspect="1"/>
          </p:cNvPicPr>
          <p:nvPr/>
        </p:nvPicPr>
        <p:blipFill>
          <a:blip r:embed="rId4" cstate="print"/>
          <a:stretch>
            <a:fillRect/>
          </a:stretch>
        </p:blipFill>
        <p:spPr>
          <a:xfrm>
            <a:off x="5029200" y="5181600"/>
            <a:ext cx="609600" cy="609600"/>
          </a:xfrm>
          <a:prstGeom prst="rect">
            <a:avLst/>
          </a:prstGeom>
        </p:spPr>
      </p:pic>
      <p:pic>
        <p:nvPicPr>
          <p:cNvPr id="13" name="Picture 12" descr="Emblems-vcs-added-icon.png"/>
          <p:cNvPicPr>
            <a:picLocks noChangeAspect="1"/>
          </p:cNvPicPr>
          <p:nvPr/>
        </p:nvPicPr>
        <p:blipFill>
          <a:blip r:embed="rId6"/>
          <a:stretch>
            <a:fillRect/>
          </a:stretch>
        </p:blipFill>
        <p:spPr>
          <a:xfrm>
            <a:off x="4724400" y="3886200"/>
            <a:ext cx="1219200" cy="1219200"/>
          </a:xfrm>
          <a:prstGeom prst="rect">
            <a:avLst/>
          </a:prstGeom>
        </p:spPr>
      </p:pic>
      <p:sp>
        <p:nvSpPr>
          <p:cNvPr id="14" name="TextBox 13"/>
          <p:cNvSpPr txBox="1"/>
          <p:nvPr/>
        </p:nvSpPr>
        <p:spPr>
          <a:xfrm>
            <a:off x="1676400" y="2514600"/>
            <a:ext cx="2590800" cy="523220"/>
          </a:xfrm>
          <a:prstGeom prst="rect">
            <a:avLst/>
          </a:prstGeom>
          <a:noFill/>
        </p:spPr>
        <p:txBody>
          <a:bodyPr wrap="square" rtlCol="0">
            <a:spAutoFit/>
          </a:bodyPr>
          <a:lstStyle/>
          <a:p>
            <a:r>
              <a:rPr lang="en-US" sz="1400" b="1" dirty="0" smtClean="0"/>
              <a:t>zip_cen_coordinates.dat</a:t>
            </a:r>
          </a:p>
          <a:p>
            <a:r>
              <a:rPr lang="en-US" sz="1400" b="1" dirty="0" smtClean="0"/>
              <a:t>*Contains all voronoi sites</a:t>
            </a:r>
          </a:p>
        </p:txBody>
      </p:sp>
      <p:sp>
        <p:nvSpPr>
          <p:cNvPr id="15" name="TextBox 14"/>
          <p:cNvSpPr txBox="1"/>
          <p:nvPr/>
        </p:nvSpPr>
        <p:spPr>
          <a:xfrm>
            <a:off x="5334000" y="2514600"/>
            <a:ext cx="2362200" cy="523220"/>
          </a:xfrm>
          <a:prstGeom prst="rect">
            <a:avLst/>
          </a:prstGeom>
          <a:noFill/>
        </p:spPr>
        <p:txBody>
          <a:bodyPr wrap="square" rtlCol="0">
            <a:spAutoFit/>
          </a:bodyPr>
          <a:lstStyle/>
          <a:p>
            <a:r>
              <a:rPr lang="en-US" sz="1400" b="1" dirty="0" smtClean="0"/>
              <a:t>zip_coordinates.dat</a:t>
            </a:r>
          </a:p>
          <a:p>
            <a:r>
              <a:rPr lang="en-US" sz="1400" b="1" dirty="0" smtClean="0"/>
              <a:t>*Contains all zip-codes</a:t>
            </a:r>
          </a:p>
        </p:txBody>
      </p:sp>
      <p:sp>
        <p:nvSpPr>
          <p:cNvPr id="16" name="TextBox 15"/>
          <p:cNvSpPr txBox="1"/>
          <p:nvPr/>
        </p:nvSpPr>
        <p:spPr>
          <a:xfrm>
            <a:off x="5105400" y="3048000"/>
            <a:ext cx="2895600" cy="369332"/>
          </a:xfrm>
          <a:prstGeom prst="rect">
            <a:avLst/>
          </a:prstGeom>
          <a:noFill/>
        </p:spPr>
        <p:txBody>
          <a:bodyPr wrap="square" rtlCol="0">
            <a:spAutoFit/>
          </a:bodyPr>
          <a:lstStyle/>
          <a:p>
            <a:r>
              <a:rPr lang="en-IN" b="1" dirty="0" smtClean="0">
                <a:solidFill>
                  <a:srgbClr val="FF0000"/>
                </a:solidFill>
              </a:rPr>
              <a:t>Find_zip_voronoi.java</a:t>
            </a:r>
            <a:endParaRPr lang="en-IN" b="1" dirty="0">
              <a:solidFill>
                <a:srgbClr val="FF0000"/>
              </a:solidFill>
            </a:endParaRPr>
          </a:p>
        </p:txBody>
      </p:sp>
      <p:sp>
        <p:nvSpPr>
          <p:cNvPr id="17" name="TextBox 16"/>
          <p:cNvSpPr txBox="1"/>
          <p:nvPr/>
        </p:nvSpPr>
        <p:spPr>
          <a:xfrm>
            <a:off x="3429000" y="5791200"/>
            <a:ext cx="5181600" cy="738664"/>
          </a:xfrm>
          <a:prstGeom prst="rect">
            <a:avLst/>
          </a:prstGeom>
          <a:noFill/>
        </p:spPr>
        <p:txBody>
          <a:bodyPr wrap="square" rtlCol="0">
            <a:spAutoFit/>
          </a:bodyPr>
          <a:lstStyle/>
          <a:p>
            <a:r>
              <a:rPr lang="en-US" sz="1400" b="1" dirty="0" smtClean="0"/>
              <a:t>voronoi_zip_coordinates.dat</a:t>
            </a:r>
          </a:p>
          <a:p>
            <a:r>
              <a:rPr lang="en-US" sz="1400" dirty="0" smtClean="0"/>
              <a:t>Zip-code | Corresponding_zip_centre</a:t>
            </a:r>
          </a:p>
          <a:p>
            <a:r>
              <a:rPr lang="en-US" sz="1400" b="1" dirty="0" smtClean="0"/>
              <a:t>*Contains all zip-codes with corresponding voronoi centers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762000" y="2895600"/>
            <a:ext cx="7772400" cy="1938992"/>
          </a:xfrm>
          <a:prstGeom prst="rect">
            <a:avLst/>
          </a:prstGeom>
          <a:noFill/>
        </p:spPr>
        <p:txBody>
          <a:bodyPr wrap="square" rtlCol="0">
            <a:spAutoFit/>
          </a:bodyPr>
          <a:lstStyle/>
          <a:p>
            <a:pPr algn="ctr"/>
            <a:r>
              <a:rPr lang="en-US" sz="4000" dirty="0" smtClean="0">
                <a:solidFill>
                  <a:schemeClr val="bg1"/>
                </a:solidFill>
                <a:cs typeface="Arial" pitchFamily="34" charset="0"/>
              </a:rPr>
              <a:t>Find Correlation among Users within same location </a:t>
            </a:r>
          </a:p>
          <a:p>
            <a:pPr algn="ctr"/>
            <a:r>
              <a:rPr lang="en-US" sz="4000" dirty="0" smtClean="0">
                <a:solidFill>
                  <a:srgbClr val="FF0000"/>
                </a:solidFill>
                <a:cs typeface="Arial" pitchFamily="34" charset="0"/>
              </a:rPr>
              <a:t>‘Pearson’s correlation coefficient’</a:t>
            </a:r>
            <a:endParaRPr lang="en-IN" sz="4000" dirty="0">
              <a:solidFill>
                <a:srgbClr val="FF0000"/>
              </a:solidFill>
              <a:cs typeface="Arial" pitchFamily="34" charset="0"/>
            </a:endParaRPr>
          </a:p>
        </p:txBody>
      </p:sp>
      <p:pic>
        <p:nvPicPr>
          <p:cNvPr id="3" name="Picture 2" descr="Number-2-icon.png"/>
          <p:cNvPicPr>
            <a:picLocks noChangeAspect="1"/>
          </p:cNvPicPr>
          <p:nvPr/>
        </p:nvPicPr>
        <p:blipFill>
          <a:blip r:embed="rId2"/>
          <a:stretch>
            <a:fillRect/>
          </a:stretch>
        </p:blipFill>
        <p:spPr>
          <a:xfrm rot="1858391">
            <a:off x="3921778" y="1635778"/>
            <a:ext cx="1010513" cy="101051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ressed-File-Zip-icon.png"/>
          <p:cNvPicPr>
            <a:picLocks noChangeAspect="1"/>
          </p:cNvPicPr>
          <p:nvPr/>
        </p:nvPicPr>
        <p:blipFill>
          <a:blip r:embed="rId2"/>
          <a:stretch>
            <a:fillRect/>
          </a:stretch>
        </p:blipFill>
        <p:spPr>
          <a:xfrm>
            <a:off x="3657600" y="914400"/>
            <a:ext cx="1600200" cy="1600200"/>
          </a:xfrm>
          <a:prstGeom prst="rect">
            <a:avLst/>
          </a:prstGeom>
        </p:spPr>
      </p:pic>
      <p:pic>
        <p:nvPicPr>
          <p:cNvPr id="3" name="Picture 2" descr="Telecharger-4-icon.png"/>
          <p:cNvPicPr>
            <a:picLocks noChangeAspect="1"/>
          </p:cNvPicPr>
          <p:nvPr/>
        </p:nvPicPr>
        <p:blipFill>
          <a:blip r:embed="rId3" cstate="print"/>
          <a:stretch>
            <a:fillRect/>
          </a:stretch>
        </p:blipFill>
        <p:spPr>
          <a:xfrm>
            <a:off x="4876800" y="1905000"/>
            <a:ext cx="609600" cy="609600"/>
          </a:xfrm>
          <a:prstGeom prst="rect">
            <a:avLst/>
          </a:prstGeom>
        </p:spPr>
      </p:pic>
      <p:pic>
        <p:nvPicPr>
          <p:cNvPr id="4" name="Picture 3" descr="Emblems-vcs-added-icon.png"/>
          <p:cNvPicPr>
            <a:picLocks noChangeAspect="1"/>
          </p:cNvPicPr>
          <p:nvPr/>
        </p:nvPicPr>
        <p:blipFill>
          <a:blip r:embed="rId4"/>
          <a:stretch>
            <a:fillRect/>
          </a:stretch>
        </p:blipFill>
        <p:spPr>
          <a:xfrm>
            <a:off x="4572000" y="609600"/>
            <a:ext cx="1219200" cy="1219200"/>
          </a:xfrm>
          <a:prstGeom prst="rect">
            <a:avLst/>
          </a:prstGeom>
        </p:spPr>
      </p:pic>
      <p:pic>
        <p:nvPicPr>
          <p:cNvPr id="5" name="Picture 4" descr="user-group-icon.png"/>
          <p:cNvPicPr>
            <a:picLocks noChangeAspect="1"/>
          </p:cNvPicPr>
          <p:nvPr/>
        </p:nvPicPr>
        <p:blipFill>
          <a:blip r:embed="rId5"/>
          <a:stretch>
            <a:fillRect/>
          </a:stretch>
        </p:blipFill>
        <p:spPr>
          <a:xfrm>
            <a:off x="6781800" y="990600"/>
            <a:ext cx="1447800" cy="1341120"/>
          </a:xfrm>
          <a:prstGeom prst="rect">
            <a:avLst/>
          </a:prstGeom>
        </p:spPr>
      </p:pic>
      <p:sp>
        <p:nvSpPr>
          <p:cNvPr id="6" name="TextBox 5"/>
          <p:cNvSpPr txBox="1"/>
          <p:nvPr/>
        </p:nvSpPr>
        <p:spPr>
          <a:xfrm>
            <a:off x="914400" y="1371600"/>
            <a:ext cx="1828800" cy="646331"/>
          </a:xfrm>
          <a:prstGeom prst="rect">
            <a:avLst/>
          </a:prstGeom>
          <a:noFill/>
        </p:spPr>
        <p:txBody>
          <a:bodyPr wrap="square" rtlCol="0">
            <a:spAutoFit/>
          </a:bodyPr>
          <a:lstStyle/>
          <a:p>
            <a:pPr algn="ctr"/>
            <a:r>
              <a:rPr lang="en-US" b="1" dirty="0" smtClean="0">
                <a:solidFill>
                  <a:schemeClr val="accent5">
                    <a:lumMod val="75000"/>
                  </a:schemeClr>
                </a:solidFill>
              </a:rPr>
              <a:t>Given voronoi site</a:t>
            </a:r>
            <a:endParaRPr lang="en-IN" b="1" dirty="0">
              <a:solidFill>
                <a:schemeClr val="accent5">
                  <a:lumMod val="75000"/>
                </a:schemeClr>
              </a:solidFill>
            </a:endParaRPr>
          </a:p>
        </p:txBody>
      </p:sp>
      <p:sp>
        <p:nvSpPr>
          <p:cNvPr id="7" name="Plus 6"/>
          <p:cNvSpPr/>
          <p:nvPr/>
        </p:nvSpPr>
        <p:spPr>
          <a:xfrm>
            <a:off x="2971800" y="1524000"/>
            <a:ext cx="533400" cy="4572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lus 7"/>
          <p:cNvSpPr/>
          <p:nvPr/>
        </p:nvSpPr>
        <p:spPr>
          <a:xfrm>
            <a:off x="6019800" y="1447800"/>
            <a:ext cx="533400" cy="4572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200400" y="2590800"/>
            <a:ext cx="3200400" cy="523220"/>
          </a:xfrm>
          <a:prstGeom prst="rect">
            <a:avLst/>
          </a:prstGeom>
          <a:noFill/>
        </p:spPr>
        <p:txBody>
          <a:bodyPr wrap="square" rtlCol="0">
            <a:spAutoFit/>
          </a:bodyPr>
          <a:lstStyle/>
          <a:p>
            <a:r>
              <a:rPr lang="en-US" sz="1400" b="1" dirty="0" smtClean="0"/>
              <a:t>voronoi_zip_coordinates.dat</a:t>
            </a:r>
          </a:p>
          <a:p>
            <a:r>
              <a:rPr lang="en-US" sz="1400" dirty="0" smtClean="0"/>
              <a:t>Zip-code | Corresponding_zip_centre</a:t>
            </a:r>
            <a:r>
              <a:rPr lang="en-US" sz="1400" b="1" dirty="0" smtClean="0"/>
              <a:t> </a:t>
            </a:r>
          </a:p>
        </p:txBody>
      </p:sp>
      <p:sp>
        <p:nvSpPr>
          <p:cNvPr id="10" name="TextBox 9"/>
          <p:cNvSpPr txBox="1"/>
          <p:nvPr/>
        </p:nvSpPr>
        <p:spPr>
          <a:xfrm>
            <a:off x="6324600" y="2438400"/>
            <a:ext cx="2819400" cy="738664"/>
          </a:xfrm>
          <a:prstGeom prst="rect">
            <a:avLst/>
          </a:prstGeom>
          <a:noFill/>
        </p:spPr>
        <p:txBody>
          <a:bodyPr wrap="square" rtlCol="0">
            <a:spAutoFit/>
          </a:bodyPr>
          <a:lstStyle/>
          <a:p>
            <a:pPr algn="ctr"/>
            <a:r>
              <a:rPr lang="en-US" sz="1400" b="1" dirty="0" smtClean="0"/>
              <a:t>Users.dat  file</a:t>
            </a:r>
            <a:endParaRPr lang="en-IN" sz="1400" b="1" dirty="0" smtClean="0"/>
          </a:p>
          <a:p>
            <a:pPr algn="ctr"/>
            <a:r>
              <a:rPr lang="en-IN" sz="1400" dirty="0" smtClean="0"/>
              <a:t>UserID | Gender | Age | Occupation | Zip-code</a:t>
            </a:r>
          </a:p>
        </p:txBody>
      </p:sp>
      <p:sp>
        <p:nvSpPr>
          <p:cNvPr id="11" name="Down Arrow 10"/>
          <p:cNvSpPr/>
          <p:nvPr/>
        </p:nvSpPr>
        <p:spPr>
          <a:xfrm>
            <a:off x="4191000" y="3200400"/>
            <a:ext cx="457200" cy="1143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descr="Mimetypes-text-x-java-icon.png"/>
          <p:cNvPicPr>
            <a:picLocks noChangeAspect="1"/>
          </p:cNvPicPr>
          <p:nvPr/>
        </p:nvPicPr>
        <p:blipFill>
          <a:blip r:embed="rId6" cstate="print"/>
          <a:stretch>
            <a:fillRect/>
          </a:stretch>
        </p:blipFill>
        <p:spPr>
          <a:xfrm>
            <a:off x="4038600" y="3276600"/>
            <a:ext cx="762000" cy="762000"/>
          </a:xfrm>
          <a:prstGeom prst="rect">
            <a:avLst/>
          </a:prstGeom>
        </p:spPr>
      </p:pic>
      <p:sp>
        <p:nvSpPr>
          <p:cNvPr id="13" name="TextBox 12"/>
          <p:cNvSpPr txBox="1"/>
          <p:nvPr/>
        </p:nvSpPr>
        <p:spPr>
          <a:xfrm>
            <a:off x="4800600" y="3581400"/>
            <a:ext cx="2895600" cy="369332"/>
          </a:xfrm>
          <a:prstGeom prst="rect">
            <a:avLst/>
          </a:prstGeom>
          <a:noFill/>
        </p:spPr>
        <p:txBody>
          <a:bodyPr wrap="square" rtlCol="0">
            <a:spAutoFit/>
          </a:bodyPr>
          <a:lstStyle/>
          <a:p>
            <a:r>
              <a:rPr lang="en-IN" b="1" dirty="0" smtClean="0">
                <a:solidFill>
                  <a:srgbClr val="FF0000"/>
                </a:solidFill>
              </a:rPr>
              <a:t>Find_Zipsite_users.java</a:t>
            </a:r>
            <a:endParaRPr lang="en-IN" b="1" dirty="0">
              <a:solidFill>
                <a:srgbClr val="FF0000"/>
              </a:solidFill>
            </a:endParaRPr>
          </a:p>
        </p:txBody>
      </p:sp>
      <p:pic>
        <p:nvPicPr>
          <p:cNvPr id="14" name="Picture 13" descr="Compressed-File-Zip-icon.png"/>
          <p:cNvPicPr>
            <a:picLocks noChangeAspect="1"/>
          </p:cNvPicPr>
          <p:nvPr/>
        </p:nvPicPr>
        <p:blipFill>
          <a:blip r:embed="rId2"/>
          <a:stretch>
            <a:fillRect/>
          </a:stretch>
        </p:blipFill>
        <p:spPr>
          <a:xfrm>
            <a:off x="3733800" y="4419600"/>
            <a:ext cx="1447800" cy="1447800"/>
          </a:xfrm>
          <a:prstGeom prst="rect">
            <a:avLst/>
          </a:prstGeom>
        </p:spPr>
      </p:pic>
      <p:pic>
        <p:nvPicPr>
          <p:cNvPr id="15" name="Picture 14" descr="user-group-icon.png"/>
          <p:cNvPicPr>
            <a:picLocks noChangeAspect="1"/>
          </p:cNvPicPr>
          <p:nvPr/>
        </p:nvPicPr>
        <p:blipFill>
          <a:blip r:embed="rId7" cstate="print"/>
          <a:stretch>
            <a:fillRect/>
          </a:stretch>
        </p:blipFill>
        <p:spPr>
          <a:xfrm>
            <a:off x="4847434" y="5219368"/>
            <a:ext cx="584413" cy="541351"/>
          </a:xfrm>
          <a:prstGeom prst="rect">
            <a:avLst/>
          </a:prstGeom>
        </p:spPr>
      </p:pic>
      <p:pic>
        <p:nvPicPr>
          <p:cNvPr id="16" name="Picture 15" descr="Emblems-vcs-added-icon.png"/>
          <p:cNvPicPr>
            <a:picLocks noChangeAspect="1"/>
          </p:cNvPicPr>
          <p:nvPr/>
        </p:nvPicPr>
        <p:blipFill>
          <a:blip r:embed="rId8" cstate="print"/>
          <a:stretch>
            <a:fillRect/>
          </a:stretch>
        </p:blipFill>
        <p:spPr>
          <a:xfrm>
            <a:off x="4843670" y="4234070"/>
            <a:ext cx="566530" cy="566530"/>
          </a:xfrm>
          <a:prstGeom prst="rect">
            <a:avLst/>
          </a:prstGeom>
        </p:spPr>
      </p:pic>
      <p:sp>
        <p:nvSpPr>
          <p:cNvPr id="17" name="TextBox 16"/>
          <p:cNvSpPr txBox="1"/>
          <p:nvPr/>
        </p:nvSpPr>
        <p:spPr>
          <a:xfrm>
            <a:off x="2362200" y="5791200"/>
            <a:ext cx="4419600" cy="954107"/>
          </a:xfrm>
          <a:prstGeom prst="rect">
            <a:avLst/>
          </a:prstGeom>
          <a:noFill/>
        </p:spPr>
        <p:txBody>
          <a:bodyPr wrap="square" rtlCol="0">
            <a:spAutoFit/>
          </a:bodyPr>
          <a:lstStyle/>
          <a:p>
            <a:pPr algn="ctr"/>
            <a:r>
              <a:rPr lang="en-US" sz="1400" b="1" dirty="0" smtClean="0"/>
              <a:t>ZipsiteN.dat  file</a:t>
            </a:r>
          </a:p>
          <a:p>
            <a:pPr algn="ctr"/>
            <a:r>
              <a:rPr lang="en-US" sz="1400" dirty="0" smtClean="0"/>
              <a:t>Zip-code| Userid</a:t>
            </a:r>
          </a:p>
          <a:p>
            <a:pPr algn="ctr"/>
            <a:r>
              <a:rPr lang="en-US" sz="1400" b="1" dirty="0" smtClean="0"/>
              <a:t>*Contains  all the users lying inside Nth voronoi cell , along with their corresponding zip-codes</a:t>
            </a:r>
            <a:endParaRPr lang="en-IN" sz="1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ressed-File-Zip-icon.png"/>
          <p:cNvPicPr>
            <a:picLocks noChangeAspect="1"/>
          </p:cNvPicPr>
          <p:nvPr/>
        </p:nvPicPr>
        <p:blipFill>
          <a:blip r:embed="rId2"/>
          <a:stretch>
            <a:fillRect/>
          </a:stretch>
        </p:blipFill>
        <p:spPr>
          <a:xfrm>
            <a:off x="2057400" y="1219200"/>
            <a:ext cx="1447800" cy="1447800"/>
          </a:xfrm>
          <a:prstGeom prst="rect">
            <a:avLst/>
          </a:prstGeom>
        </p:spPr>
      </p:pic>
      <p:pic>
        <p:nvPicPr>
          <p:cNvPr id="3" name="Picture 2" descr="user-group-icon.png"/>
          <p:cNvPicPr>
            <a:picLocks noChangeAspect="1"/>
          </p:cNvPicPr>
          <p:nvPr/>
        </p:nvPicPr>
        <p:blipFill>
          <a:blip r:embed="rId3" cstate="print"/>
          <a:stretch>
            <a:fillRect/>
          </a:stretch>
        </p:blipFill>
        <p:spPr>
          <a:xfrm>
            <a:off x="3171034" y="2018968"/>
            <a:ext cx="584413" cy="541351"/>
          </a:xfrm>
          <a:prstGeom prst="rect">
            <a:avLst/>
          </a:prstGeom>
        </p:spPr>
      </p:pic>
      <p:pic>
        <p:nvPicPr>
          <p:cNvPr id="4" name="Picture 3" descr="Emblems-vcs-added-icon.png"/>
          <p:cNvPicPr>
            <a:picLocks noChangeAspect="1"/>
          </p:cNvPicPr>
          <p:nvPr/>
        </p:nvPicPr>
        <p:blipFill>
          <a:blip r:embed="rId4" cstate="print"/>
          <a:stretch>
            <a:fillRect/>
          </a:stretch>
        </p:blipFill>
        <p:spPr>
          <a:xfrm>
            <a:off x="3167270" y="1033670"/>
            <a:ext cx="566530" cy="566530"/>
          </a:xfrm>
          <a:prstGeom prst="rect">
            <a:avLst/>
          </a:prstGeom>
        </p:spPr>
      </p:pic>
      <p:pic>
        <p:nvPicPr>
          <p:cNvPr id="5" name="Picture 4" descr="Star-Half-Full-icon.png"/>
          <p:cNvPicPr>
            <a:picLocks noChangeAspect="1"/>
          </p:cNvPicPr>
          <p:nvPr/>
        </p:nvPicPr>
        <p:blipFill>
          <a:blip r:embed="rId5"/>
          <a:stretch>
            <a:fillRect/>
          </a:stretch>
        </p:blipFill>
        <p:spPr>
          <a:xfrm>
            <a:off x="5257800" y="1066800"/>
            <a:ext cx="1447800" cy="1447800"/>
          </a:xfrm>
          <a:prstGeom prst="rect">
            <a:avLst/>
          </a:prstGeom>
        </p:spPr>
      </p:pic>
      <p:sp>
        <p:nvSpPr>
          <p:cNvPr id="6" name="Plus 5"/>
          <p:cNvSpPr/>
          <p:nvPr/>
        </p:nvSpPr>
        <p:spPr>
          <a:xfrm>
            <a:off x="4038600" y="1600200"/>
            <a:ext cx="990600" cy="68580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2667000"/>
            <a:ext cx="3657600" cy="1169551"/>
          </a:xfrm>
          <a:prstGeom prst="rect">
            <a:avLst/>
          </a:prstGeom>
          <a:noFill/>
        </p:spPr>
        <p:txBody>
          <a:bodyPr wrap="square" rtlCol="0">
            <a:spAutoFit/>
          </a:bodyPr>
          <a:lstStyle/>
          <a:p>
            <a:pPr algn="r"/>
            <a:r>
              <a:rPr lang="en-US" sz="1400" b="1" dirty="0" smtClean="0"/>
              <a:t>ZipsiteN.dat  file</a:t>
            </a:r>
          </a:p>
          <a:p>
            <a:pPr algn="r"/>
            <a:r>
              <a:rPr lang="en-US" sz="1400" dirty="0" smtClean="0"/>
              <a:t>Zip-code| Userid</a:t>
            </a:r>
          </a:p>
          <a:p>
            <a:pPr algn="r"/>
            <a:r>
              <a:rPr lang="en-US" sz="1400" b="1" dirty="0" smtClean="0"/>
              <a:t>*Contains  all the users lying inside Nth voronoi cell , along with their corresponding zip-codes</a:t>
            </a:r>
            <a:endParaRPr lang="en-IN" sz="1400" b="1" dirty="0"/>
          </a:p>
        </p:txBody>
      </p:sp>
      <p:sp>
        <p:nvSpPr>
          <p:cNvPr id="8" name="TextBox 7"/>
          <p:cNvSpPr txBox="1"/>
          <p:nvPr/>
        </p:nvSpPr>
        <p:spPr>
          <a:xfrm>
            <a:off x="5486400" y="2362200"/>
            <a:ext cx="3276600" cy="1384995"/>
          </a:xfrm>
          <a:prstGeom prst="rect">
            <a:avLst/>
          </a:prstGeom>
          <a:noFill/>
        </p:spPr>
        <p:txBody>
          <a:bodyPr wrap="square" rtlCol="0">
            <a:spAutoFit/>
          </a:bodyPr>
          <a:lstStyle/>
          <a:p>
            <a:r>
              <a:rPr lang="en-US" sz="1400" b="1" dirty="0" smtClean="0"/>
              <a:t>Ratings.dat  file</a:t>
            </a:r>
            <a:endParaRPr lang="en-IN" sz="1400" b="1" dirty="0" smtClean="0"/>
          </a:p>
          <a:p>
            <a:r>
              <a:rPr lang="en-IN" sz="1400" dirty="0" smtClean="0"/>
              <a:t>UserID::MovieID::Rating::Timestamp</a:t>
            </a:r>
          </a:p>
          <a:p>
            <a:r>
              <a:rPr lang="en-IN" sz="1400" dirty="0" smtClean="0"/>
              <a:t>*UserIDs  range between 1 and 6040 </a:t>
            </a:r>
          </a:p>
          <a:p>
            <a:r>
              <a:rPr lang="en-IN" sz="1400" dirty="0" smtClean="0"/>
              <a:t>*MovieIDs  range between 0 and 3592</a:t>
            </a:r>
          </a:p>
          <a:p>
            <a:r>
              <a:rPr lang="en-IN" sz="1400" b="1" dirty="0" smtClean="0"/>
              <a:t>**Ratings are made on a 5-star scale</a:t>
            </a:r>
          </a:p>
          <a:p>
            <a:r>
              <a:rPr lang="en-IN" sz="1400" b="1" dirty="0" smtClean="0"/>
              <a:t>**Each user has at least 20 ratings</a:t>
            </a:r>
          </a:p>
        </p:txBody>
      </p:sp>
      <p:sp>
        <p:nvSpPr>
          <p:cNvPr id="9" name="Down Arrow 8"/>
          <p:cNvSpPr/>
          <p:nvPr/>
        </p:nvSpPr>
        <p:spPr>
          <a:xfrm>
            <a:off x="4343400" y="3429000"/>
            <a:ext cx="457200" cy="1143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Mimetypes-text-x-java-icon.png"/>
          <p:cNvPicPr>
            <a:picLocks noChangeAspect="1"/>
          </p:cNvPicPr>
          <p:nvPr/>
        </p:nvPicPr>
        <p:blipFill>
          <a:blip r:embed="rId6" cstate="print"/>
          <a:stretch>
            <a:fillRect/>
          </a:stretch>
        </p:blipFill>
        <p:spPr>
          <a:xfrm>
            <a:off x="4191000" y="3505200"/>
            <a:ext cx="762000" cy="762000"/>
          </a:xfrm>
          <a:prstGeom prst="rect">
            <a:avLst/>
          </a:prstGeom>
        </p:spPr>
      </p:pic>
      <p:sp>
        <p:nvSpPr>
          <p:cNvPr id="11" name="TextBox 10"/>
          <p:cNvSpPr txBox="1"/>
          <p:nvPr/>
        </p:nvSpPr>
        <p:spPr>
          <a:xfrm>
            <a:off x="4953000" y="3810000"/>
            <a:ext cx="3276600" cy="369332"/>
          </a:xfrm>
          <a:prstGeom prst="rect">
            <a:avLst/>
          </a:prstGeom>
          <a:noFill/>
        </p:spPr>
        <p:txBody>
          <a:bodyPr wrap="square" rtlCol="0">
            <a:spAutoFit/>
          </a:bodyPr>
          <a:lstStyle/>
          <a:p>
            <a:r>
              <a:rPr lang="en-IN" b="1" dirty="0" smtClean="0">
                <a:solidFill>
                  <a:srgbClr val="FF0000"/>
                </a:solidFill>
              </a:rPr>
              <a:t>Find_zipcen_ratings.java</a:t>
            </a:r>
            <a:endParaRPr lang="en-IN" b="1" dirty="0">
              <a:solidFill>
                <a:srgbClr val="FF0000"/>
              </a:solidFill>
            </a:endParaRPr>
          </a:p>
        </p:txBody>
      </p:sp>
      <p:pic>
        <p:nvPicPr>
          <p:cNvPr id="12" name="Picture 11" descr="Compressed-File-Zip-icon.png"/>
          <p:cNvPicPr>
            <a:picLocks noChangeAspect="1"/>
          </p:cNvPicPr>
          <p:nvPr/>
        </p:nvPicPr>
        <p:blipFill>
          <a:blip r:embed="rId2"/>
          <a:stretch>
            <a:fillRect/>
          </a:stretch>
        </p:blipFill>
        <p:spPr>
          <a:xfrm>
            <a:off x="3886200" y="4648200"/>
            <a:ext cx="1447800" cy="1447800"/>
          </a:xfrm>
          <a:prstGeom prst="rect">
            <a:avLst/>
          </a:prstGeom>
        </p:spPr>
      </p:pic>
      <p:pic>
        <p:nvPicPr>
          <p:cNvPr id="13" name="Picture 12" descr="user-group-icon.png"/>
          <p:cNvPicPr>
            <a:picLocks noChangeAspect="1"/>
          </p:cNvPicPr>
          <p:nvPr/>
        </p:nvPicPr>
        <p:blipFill>
          <a:blip r:embed="rId3" cstate="print"/>
          <a:stretch>
            <a:fillRect/>
          </a:stretch>
        </p:blipFill>
        <p:spPr>
          <a:xfrm>
            <a:off x="5029200" y="5562600"/>
            <a:ext cx="584413" cy="541351"/>
          </a:xfrm>
          <a:prstGeom prst="rect">
            <a:avLst/>
          </a:prstGeom>
        </p:spPr>
      </p:pic>
      <p:pic>
        <p:nvPicPr>
          <p:cNvPr id="14" name="Picture 13" descr="Emblems-vcs-added-icon.png"/>
          <p:cNvPicPr>
            <a:picLocks noChangeAspect="1"/>
          </p:cNvPicPr>
          <p:nvPr/>
        </p:nvPicPr>
        <p:blipFill>
          <a:blip r:embed="rId4" cstate="print"/>
          <a:stretch>
            <a:fillRect/>
          </a:stretch>
        </p:blipFill>
        <p:spPr>
          <a:xfrm>
            <a:off x="4996070" y="4462670"/>
            <a:ext cx="566530" cy="566530"/>
          </a:xfrm>
          <a:prstGeom prst="rect">
            <a:avLst/>
          </a:prstGeom>
        </p:spPr>
      </p:pic>
      <p:pic>
        <p:nvPicPr>
          <p:cNvPr id="15" name="Picture 14" descr="Star-Half-Full-icon.png"/>
          <p:cNvPicPr>
            <a:picLocks noChangeAspect="1"/>
          </p:cNvPicPr>
          <p:nvPr/>
        </p:nvPicPr>
        <p:blipFill>
          <a:blip r:embed="rId7" cstate="print"/>
          <a:stretch>
            <a:fillRect/>
          </a:stretch>
        </p:blipFill>
        <p:spPr>
          <a:xfrm>
            <a:off x="3657600" y="5029200"/>
            <a:ext cx="609600" cy="609600"/>
          </a:xfrm>
          <a:prstGeom prst="rect">
            <a:avLst/>
          </a:prstGeom>
        </p:spPr>
      </p:pic>
      <p:sp>
        <p:nvSpPr>
          <p:cNvPr id="16" name="TextBox 15"/>
          <p:cNvSpPr txBox="1"/>
          <p:nvPr/>
        </p:nvSpPr>
        <p:spPr>
          <a:xfrm>
            <a:off x="0" y="6096001"/>
            <a:ext cx="8915400" cy="954107"/>
          </a:xfrm>
          <a:prstGeom prst="rect">
            <a:avLst/>
          </a:prstGeom>
          <a:noFill/>
        </p:spPr>
        <p:txBody>
          <a:bodyPr wrap="square" rtlCol="0">
            <a:spAutoFit/>
          </a:bodyPr>
          <a:lstStyle/>
          <a:p>
            <a:pPr algn="ctr"/>
            <a:r>
              <a:rPr lang="en-US" sz="1400" b="1" dirty="0" smtClean="0"/>
              <a:t>Zipsite_ratingsN.dat</a:t>
            </a:r>
          </a:p>
          <a:p>
            <a:pPr algn="ctr"/>
            <a:r>
              <a:rPr lang="en-US" sz="1400" dirty="0" smtClean="0"/>
              <a:t>Userid | movieid | ratings</a:t>
            </a:r>
          </a:p>
          <a:p>
            <a:pPr algn="ctr"/>
            <a:r>
              <a:rPr lang="en-US" sz="1400" b="1" dirty="0" smtClean="0"/>
              <a:t>*Contains the ratings of all the users within one voronoi cell, on different movies </a:t>
            </a:r>
          </a:p>
          <a:p>
            <a:endParaRPr lang="en-IN" sz="1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219200"/>
            <a:ext cx="5943600" cy="584775"/>
          </a:xfrm>
          <a:prstGeom prst="rect">
            <a:avLst/>
          </a:prstGeom>
          <a:noFill/>
        </p:spPr>
        <p:txBody>
          <a:bodyPr wrap="square" rtlCol="0">
            <a:spAutoFit/>
          </a:bodyPr>
          <a:lstStyle/>
          <a:p>
            <a:r>
              <a:rPr lang="en-US" sz="3200" u="sng" dirty="0" smtClean="0">
                <a:solidFill>
                  <a:srgbClr val="FF0000"/>
                </a:solidFill>
                <a:cs typeface="Arial" pitchFamily="34" charset="0"/>
              </a:rPr>
              <a:t>Pearson’s correlation coefficient</a:t>
            </a:r>
            <a:endParaRPr lang="en-IN" sz="3200" u="sng" dirty="0"/>
          </a:p>
        </p:txBody>
      </p:sp>
      <p:sp>
        <p:nvSpPr>
          <p:cNvPr id="5" name="TextBox 4"/>
          <p:cNvSpPr txBox="1"/>
          <p:nvPr/>
        </p:nvSpPr>
        <p:spPr>
          <a:xfrm>
            <a:off x="2133600" y="2286000"/>
            <a:ext cx="3657600" cy="369332"/>
          </a:xfrm>
          <a:prstGeom prst="rect">
            <a:avLst/>
          </a:prstGeom>
          <a:noFill/>
        </p:spPr>
        <p:txBody>
          <a:bodyPr wrap="square" rtlCol="0">
            <a:spAutoFit/>
          </a:bodyPr>
          <a:lstStyle/>
          <a:p>
            <a:r>
              <a:rPr lang="en-IN" dirty="0" err="1" smtClean="0"/>
              <a:t>C</a:t>
            </a:r>
            <a:r>
              <a:rPr lang="en-IN" baseline="-25000" dirty="0" err="1" smtClean="0"/>
              <a:t>a,b</a:t>
            </a:r>
            <a:r>
              <a:rPr lang="en-IN" dirty="0" smtClean="0"/>
              <a:t>  = </a:t>
            </a: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71800" y="1905000"/>
            <a:ext cx="2743200" cy="672612"/>
          </a:xfrm>
          <a:prstGeom prst="rect">
            <a:avLst/>
          </a:prstGeom>
          <a:noFill/>
        </p:spPr>
      </p:pic>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95600" y="2590800"/>
            <a:ext cx="2819400" cy="893649"/>
          </a:xfrm>
          <a:prstGeom prst="rect">
            <a:avLst/>
          </a:prstGeom>
          <a:noFill/>
        </p:spPr>
      </p:pic>
      <p:sp>
        <p:nvSpPr>
          <p:cNvPr id="2053" name="Rectangle 5"/>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2895600" y="2667000"/>
            <a:ext cx="4267200" cy="861774"/>
          </a:xfrm>
          <a:prstGeom prst="rect">
            <a:avLst/>
          </a:prstGeom>
          <a:noFill/>
        </p:spPr>
        <p:txBody>
          <a:bodyPr wrap="square" rtlCol="0">
            <a:spAutoFit/>
          </a:bodyPr>
          <a:lstStyle/>
          <a:p>
            <a:pPr lvl="0"/>
            <a:endParaRPr lang="en-US" sz="3200" dirty="0" smtClean="0">
              <a:latin typeface="Arial" pitchFamily="34" charset="0"/>
              <a:cs typeface="Arial" pitchFamily="34" charset="0"/>
            </a:endParaRPr>
          </a:p>
          <a:p>
            <a:endParaRPr lang="en-IN" dirty="0"/>
          </a:p>
        </p:txBody>
      </p:sp>
      <p:sp>
        <p:nvSpPr>
          <p:cNvPr id="13" name="TextBox 12"/>
          <p:cNvSpPr txBox="1"/>
          <p:nvPr/>
        </p:nvSpPr>
        <p:spPr>
          <a:xfrm>
            <a:off x="1524000" y="3581400"/>
            <a:ext cx="6781800" cy="1631216"/>
          </a:xfrm>
          <a:prstGeom prst="rect">
            <a:avLst/>
          </a:prstGeom>
          <a:noFill/>
        </p:spPr>
        <p:txBody>
          <a:bodyPr wrap="square" rtlCol="0">
            <a:spAutoFit/>
          </a:bodyPr>
          <a:lstStyle/>
          <a:p>
            <a:r>
              <a:rPr lang="en-IN" sz="2000" dirty="0" err="1" smtClean="0"/>
              <a:t>C</a:t>
            </a:r>
            <a:r>
              <a:rPr lang="en-IN" sz="2000" baseline="-25000" dirty="0" err="1" smtClean="0"/>
              <a:t>a,b</a:t>
            </a:r>
            <a:r>
              <a:rPr lang="en-IN" sz="2000" dirty="0" smtClean="0"/>
              <a:t> =Pearson correlation between user a &amp; user b</a:t>
            </a:r>
          </a:p>
          <a:p>
            <a:r>
              <a:rPr lang="en-IN" sz="2000" dirty="0" err="1" smtClean="0"/>
              <a:t>r</a:t>
            </a:r>
            <a:r>
              <a:rPr lang="en-IN" sz="2000" baseline="-25000" dirty="0" err="1" smtClean="0"/>
              <a:t>a,i</a:t>
            </a:r>
            <a:r>
              <a:rPr lang="en-IN" sz="2000" dirty="0" smtClean="0"/>
              <a:t>   =rating of user ‘a’ on item ‘</a:t>
            </a:r>
            <a:r>
              <a:rPr lang="en-IN" sz="2000" dirty="0" err="1" smtClean="0"/>
              <a:t>i</a:t>
            </a:r>
            <a:r>
              <a:rPr lang="en-IN" sz="2000" dirty="0" smtClean="0"/>
              <a:t>’</a:t>
            </a:r>
            <a:r>
              <a:rPr lang="en-IN" sz="2000" baseline="-25000" dirty="0" smtClean="0"/>
              <a:t>  </a:t>
            </a:r>
          </a:p>
          <a:p>
            <a:r>
              <a:rPr lang="en-IN" sz="2000" baseline="-25000" dirty="0" smtClean="0"/>
              <a:t>	     </a:t>
            </a:r>
            <a:endParaRPr lang="en-IN" sz="2000" dirty="0" smtClean="0"/>
          </a:p>
          <a:p>
            <a:r>
              <a:rPr lang="en-IN" sz="2000" dirty="0" smtClean="0"/>
              <a:t>  </a:t>
            </a:r>
          </a:p>
          <a:p>
            <a:endParaRPr lang="en-IN" sz="2000" dirty="0"/>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6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61"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76400" y="5257800"/>
            <a:ext cx="320039" cy="533400"/>
          </a:xfrm>
          <a:prstGeom prst="rect">
            <a:avLst/>
          </a:prstGeom>
          <a:noFill/>
        </p:spPr>
      </p:pic>
      <p:sp>
        <p:nvSpPr>
          <p:cNvPr id="2063" name="Rectangle 1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64" name="Picture 1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600200" y="4800600"/>
            <a:ext cx="320040" cy="457200"/>
          </a:xfrm>
          <a:prstGeom prst="rect">
            <a:avLst/>
          </a:prstGeom>
          <a:noFill/>
        </p:spPr>
      </p:pic>
      <p:sp>
        <p:nvSpPr>
          <p:cNvPr id="206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26"/>
          <p:cNvSpPr/>
          <p:nvPr/>
        </p:nvSpPr>
        <p:spPr>
          <a:xfrm>
            <a:off x="1981200" y="4343400"/>
            <a:ext cx="2959913" cy="369332"/>
          </a:xfrm>
          <a:prstGeom prst="rect">
            <a:avLst/>
          </a:prstGeom>
        </p:spPr>
        <p:txBody>
          <a:bodyPr wrap="none">
            <a:spAutoFit/>
          </a:bodyPr>
          <a:lstStyle/>
          <a:p>
            <a:r>
              <a:rPr lang="en-IN" dirty="0" smtClean="0"/>
              <a:t>=rating of user ‘b’ on item ‘</a:t>
            </a:r>
            <a:r>
              <a:rPr lang="en-IN" dirty="0" err="1" smtClean="0"/>
              <a:t>i</a:t>
            </a:r>
            <a:r>
              <a:rPr lang="en-IN" dirty="0" smtClean="0"/>
              <a:t>’</a:t>
            </a:r>
            <a:r>
              <a:rPr lang="en-IN" baseline="-25000" dirty="0" smtClean="0"/>
              <a:t> </a:t>
            </a:r>
            <a:endParaRPr lang="en-IN" dirty="0"/>
          </a:p>
        </p:txBody>
      </p:sp>
      <p:sp>
        <p:nvSpPr>
          <p:cNvPr id="28" name="Rectangle 27"/>
          <p:cNvSpPr/>
          <p:nvPr/>
        </p:nvSpPr>
        <p:spPr>
          <a:xfrm>
            <a:off x="1905000" y="4800600"/>
            <a:ext cx="4630050" cy="369332"/>
          </a:xfrm>
          <a:prstGeom prst="rect">
            <a:avLst/>
          </a:prstGeom>
        </p:spPr>
        <p:txBody>
          <a:bodyPr wrap="none">
            <a:spAutoFit/>
          </a:bodyPr>
          <a:lstStyle/>
          <a:p>
            <a:r>
              <a:rPr lang="en-IN" dirty="0" smtClean="0"/>
              <a:t>=average rating of user ‘a’ on all the ‘m’ items</a:t>
            </a:r>
            <a:r>
              <a:rPr lang="en-IN" baseline="-25000" dirty="0" smtClean="0"/>
              <a:t> </a:t>
            </a:r>
            <a:endParaRPr lang="en-IN" dirty="0"/>
          </a:p>
        </p:txBody>
      </p:sp>
      <p:sp>
        <p:nvSpPr>
          <p:cNvPr id="29" name="Rectangle 28"/>
          <p:cNvSpPr/>
          <p:nvPr/>
        </p:nvSpPr>
        <p:spPr>
          <a:xfrm>
            <a:off x="1905000" y="5257800"/>
            <a:ext cx="4630050" cy="369332"/>
          </a:xfrm>
          <a:prstGeom prst="rect">
            <a:avLst/>
          </a:prstGeom>
        </p:spPr>
        <p:txBody>
          <a:bodyPr wrap="none">
            <a:spAutoFit/>
          </a:bodyPr>
          <a:lstStyle/>
          <a:p>
            <a:r>
              <a:rPr lang="en-IN" dirty="0" smtClean="0"/>
              <a:t>=average rating of user ‘b’ on all the ‘m’ items</a:t>
            </a:r>
            <a:r>
              <a:rPr lang="en-IN" baseline="-25000" dirty="0" smtClean="0"/>
              <a:t> </a:t>
            </a:r>
            <a:endParaRPr lang="en-IN" dirty="0"/>
          </a:p>
        </p:txBody>
      </p:sp>
      <p:cxnSp>
        <p:nvCxnSpPr>
          <p:cNvPr id="31" name="Straight Connector 30"/>
          <p:cNvCxnSpPr/>
          <p:nvPr/>
        </p:nvCxnSpPr>
        <p:spPr>
          <a:xfrm>
            <a:off x="2971800" y="2590800"/>
            <a:ext cx="3048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00200" y="5791200"/>
            <a:ext cx="6629400" cy="923330"/>
          </a:xfrm>
          <a:prstGeom prst="rect">
            <a:avLst/>
          </a:prstGeom>
          <a:noFill/>
        </p:spPr>
        <p:txBody>
          <a:bodyPr wrap="square" rtlCol="0">
            <a:spAutoFit/>
          </a:bodyPr>
          <a:lstStyle/>
          <a:p>
            <a:r>
              <a:rPr lang="en-IN" b="1" dirty="0" smtClean="0"/>
              <a:t> Value of </a:t>
            </a:r>
            <a:r>
              <a:rPr lang="en-IN" b="1" dirty="0" err="1" smtClean="0"/>
              <a:t>C</a:t>
            </a:r>
            <a:r>
              <a:rPr lang="en-IN" b="1" baseline="-25000" dirty="0" err="1" smtClean="0"/>
              <a:t>a,b</a:t>
            </a:r>
            <a:r>
              <a:rPr lang="en-IN" b="1" dirty="0" smtClean="0"/>
              <a:t> lies between -1 to 1.</a:t>
            </a:r>
          </a:p>
          <a:p>
            <a:r>
              <a:rPr lang="en-IN" b="1" dirty="0" smtClean="0"/>
              <a:t>1/-1= positive/negative  preferences between users.</a:t>
            </a:r>
          </a:p>
          <a:p>
            <a:r>
              <a:rPr lang="en-IN" b="1" dirty="0" smtClean="0"/>
              <a:t>0= users have no common set of preferences.  </a:t>
            </a:r>
            <a:r>
              <a:rPr lang="en-IN" b="1" baseline="-25000" dirty="0" smtClean="0"/>
              <a:t>  </a:t>
            </a:r>
            <a:endParaRPr lang="en-IN" b="1" dirty="0"/>
          </a:p>
        </p:txBody>
      </p:sp>
      <p:sp>
        <p:nvSpPr>
          <p:cNvPr id="33" name="Rectangle 32"/>
          <p:cNvSpPr/>
          <p:nvPr/>
        </p:nvSpPr>
        <p:spPr>
          <a:xfrm>
            <a:off x="1524000" y="4343400"/>
            <a:ext cx="511319" cy="369332"/>
          </a:xfrm>
          <a:prstGeom prst="rect">
            <a:avLst/>
          </a:prstGeom>
        </p:spPr>
        <p:txBody>
          <a:bodyPr wrap="square">
            <a:spAutoFit/>
          </a:bodyPr>
          <a:lstStyle/>
          <a:p>
            <a:r>
              <a:rPr lang="en-IN" dirty="0" err="1" smtClean="0"/>
              <a:t>r</a:t>
            </a:r>
            <a:r>
              <a:rPr lang="en-IN" baseline="-25000" dirty="0" err="1" smtClean="0"/>
              <a:t>b,i</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a:xfrm>
            <a:off x="1752600" y="2514600"/>
            <a:ext cx="457200" cy="1143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Mimetypes-text-x-java-icon.png"/>
          <p:cNvPicPr>
            <a:picLocks noChangeAspect="1"/>
          </p:cNvPicPr>
          <p:nvPr/>
        </p:nvPicPr>
        <p:blipFill>
          <a:blip r:embed="rId2" cstate="print"/>
          <a:stretch>
            <a:fillRect/>
          </a:stretch>
        </p:blipFill>
        <p:spPr>
          <a:xfrm>
            <a:off x="1600200" y="2590800"/>
            <a:ext cx="762000" cy="762000"/>
          </a:xfrm>
          <a:prstGeom prst="rect">
            <a:avLst/>
          </a:prstGeom>
        </p:spPr>
      </p:pic>
      <p:sp>
        <p:nvSpPr>
          <p:cNvPr id="13" name="TextBox 12"/>
          <p:cNvSpPr txBox="1"/>
          <p:nvPr/>
        </p:nvSpPr>
        <p:spPr>
          <a:xfrm>
            <a:off x="3048000" y="990600"/>
            <a:ext cx="5181600" cy="1169551"/>
          </a:xfrm>
          <a:prstGeom prst="rect">
            <a:avLst/>
          </a:prstGeom>
          <a:noFill/>
        </p:spPr>
        <p:txBody>
          <a:bodyPr wrap="square" rtlCol="0">
            <a:spAutoFit/>
          </a:bodyPr>
          <a:lstStyle/>
          <a:p>
            <a:r>
              <a:rPr lang="en-US" sz="1400" b="1" dirty="0" smtClean="0"/>
              <a:t>Zipsite_ratingsN.dat</a:t>
            </a:r>
          </a:p>
          <a:p>
            <a:r>
              <a:rPr lang="en-US" sz="1400" dirty="0" smtClean="0"/>
              <a:t>Userid | movieid | ratings</a:t>
            </a:r>
          </a:p>
          <a:p>
            <a:r>
              <a:rPr lang="en-US" sz="1400" b="1" dirty="0" smtClean="0"/>
              <a:t>*Contains the ratings of all the users within each of the voronoi cells on different movies .</a:t>
            </a:r>
          </a:p>
          <a:p>
            <a:endParaRPr lang="en-IN" sz="1400" b="1" dirty="0"/>
          </a:p>
        </p:txBody>
      </p:sp>
      <p:sp>
        <p:nvSpPr>
          <p:cNvPr id="14" name="TextBox 13"/>
          <p:cNvSpPr txBox="1"/>
          <p:nvPr/>
        </p:nvSpPr>
        <p:spPr>
          <a:xfrm>
            <a:off x="3429000" y="4038600"/>
            <a:ext cx="5181600" cy="1169551"/>
          </a:xfrm>
          <a:prstGeom prst="rect">
            <a:avLst/>
          </a:prstGeom>
          <a:noFill/>
        </p:spPr>
        <p:txBody>
          <a:bodyPr wrap="square" rtlCol="0">
            <a:spAutoFit/>
          </a:bodyPr>
          <a:lstStyle/>
          <a:p>
            <a:r>
              <a:rPr lang="en-US" sz="1400" b="1" dirty="0" smtClean="0"/>
              <a:t>CorrelationsN.dat</a:t>
            </a:r>
          </a:p>
          <a:p>
            <a:r>
              <a:rPr lang="en-US" sz="1400" dirty="0" smtClean="0"/>
              <a:t>Userid_a | userid_b | c(</a:t>
            </a:r>
            <a:r>
              <a:rPr lang="en-US" sz="1400" dirty="0" err="1" smtClean="0"/>
              <a:t>a,b</a:t>
            </a:r>
            <a:r>
              <a:rPr lang="en-US" sz="1400" dirty="0" smtClean="0"/>
              <a:t>)</a:t>
            </a:r>
          </a:p>
          <a:p>
            <a:r>
              <a:rPr lang="en-US" sz="1400" b="1" dirty="0" smtClean="0"/>
              <a:t>*Contains the correlation coefficient between all the pairs of different  users lying within each voronoi cells.</a:t>
            </a:r>
          </a:p>
          <a:p>
            <a:endParaRPr lang="en-IN" sz="1400" b="1" dirty="0"/>
          </a:p>
        </p:txBody>
      </p:sp>
      <p:sp>
        <p:nvSpPr>
          <p:cNvPr id="15" name="TextBox 14"/>
          <p:cNvSpPr txBox="1"/>
          <p:nvPr/>
        </p:nvSpPr>
        <p:spPr>
          <a:xfrm>
            <a:off x="2286000" y="2819400"/>
            <a:ext cx="3429000" cy="369332"/>
          </a:xfrm>
          <a:prstGeom prst="rect">
            <a:avLst/>
          </a:prstGeom>
          <a:noFill/>
        </p:spPr>
        <p:txBody>
          <a:bodyPr wrap="square" rtlCol="0">
            <a:spAutoFit/>
          </a:bodyPr>
          <a:lstStyle/>
          <a:p>
            <a:r>
              <a:rPr lang="en-IN" b="1" dirty="0" smtClean="0">
                <a:solidFill>
                  <a:srgbClr val="FF0000"/>
                </a:solidFill>
              </a:rPr>
              <a:t>Find_correlation.java</a:t>
            </a:r>
            <a:endParaRPr lang="en-IN" b="1" dirty="0">
              <a:solidFill>
                <a:srgbClr val="FF0000"/>
              </a:solidFill>
            </a:endParaRPr>
          </a:p>
        </p:txBody>
      </p:sp>
      <p:pic>
        <p:nvPicPr>
          <p:cNvPr id="8" name="Picture 7" descr="Compressed-File-Zip-icon.png"/>
          <p:cNvPicPr>
            <a:picLocks noChangeAspect="1"/>
          </p:cNvPicPr>
          <p:nvPr/>
        </p:nvPicPr>
        <p:blipFill>
          <a:blip r:embed="rId3"/>
          <a:stretch>
            <a:fillRect/>
          </a:stretch>
        </p:blipFill>
        <p:spPr>
          <a:xfrm>
            <a:off x="1295400" y="3962400"/>
            <a:ext cx="1447800" cy="1447800"/>
          </a:xfrm>
          <a:prstGeom prst="rect">
            <a:avLst/>
          </a:prstGeom>
        </p:spPr>
      </p:pic>
      <p:pic>
        <p:nvPicPr>
          <p:cNvPr id="12" name="Picture 11" descr="Actions-user-group-new-icon.png"/>
          <p:cNvPicPr>
            <a:picLocks noChangeAspect="1"/>
          </p:cNvPicPr>
          <p:nvPr/>
        </p:nvPicPr>
        <p:blipFill>
          <a:blip r:embed="rId4"/>
          <a:stretch>
            <a:fillRect/>
          </a:stretch>
        </p:blipFill>
        <p:spPr>
          <a:xfrm>
            <a:off x="2286000" y="4343400"/>
            <a:ext cx="990600" cy="990600"/>
          </a:xfrm>
          <a:prstGeom prst="rect">
            <a:avLst/>
          </a:prstGeom>
        </p:spPr>
      </p:pic>
      <p:pic>
        <p:nvPicPr>
          <p:cNvPr id="2" name="Picture 1" descr="Compressed-File-Zip-icon.png"/>
          <p:cNvPicPr>
            <a:picLocks noChangeAspect="1"/>
          </p:cNvPicPr>
          <p:nvPr/>
        </p:nvPicPr>
        <p:blipFill>
          <a:blip r:embed="rId3"/>
          <a:stretch>
            <a:fillRect/>
          </a:stretch>
        </p:blipFill>
        <p:spPr>
          <a:xfrm>
            <a:off x="1143000" y="762000"/>
            <a:ext cx="1447800" cy="1447800"/>
          </a:xfrm>
          <a:prstGeom prst="rect">
            <a:avLst/>
          </a:prstGeom>
        </p:spPr>
      </p:pic>
      <p:pic>
        <p:nvPicPr>
          <p:cNvPr id="3" name="Picture 2" descr="user-group-icon.png"/>
          <p:cNvPicPr>
            <a:picLocks noChangeAspect="1"/>
          </p:cNvPicPr>
          <p:nvPr/>
        </p:nvPicPr>
        <p:blipFill>
          <a:blip r:embed="rId5" cstate="print"/>
          <a:stretch>
            <a:fillRect/>
          </a:stretch>
        </p:blipFill>
        <p:spPr>
          <a:xfrm>
            <a:off x="2286000" y="1676400"/>
            <a:ext cx="584413" cy="541351"/>
          </a:xfrm>
          <a:prstGeom prst="rect">
            <a:avLst/>
          </a:prstGeom>
        </p:spPr>
      </p:pic>
      <p:pic>
        <p:nvPicPr>
          <p:cNvPr id="4" name="Picture 3" descr="Emblems-vcs-added-icon.png"/>
          <p:cNvPicPr>
            <a:picLocks noChangeAspect="1"/>
          </p:cNvPicPr>
          <p:nvPr/>
        </p:nvPicPr>
        <p:blipFill>
          <a:blip r:embed="rId6" cstate="print"/>
          <a:stretch>
            <a:fillRect/>
          </a:stretch>
        </p:blipFill>
        <p:spPr>
          <a:xfrm>
            <a:off x="2252870" y="576470"/>
            <a:ext cx="566530" cy="566530"/>
          </a:xfrm>
          <a:prstGeom prst="rect">
            <a:avLst/>
          </a:prstGeom>
        </p:spPr>
      </p:pic>
      <p:pic>
        <p:nvPicPr>
          <p:cNvPr id="5" name="Picture 4" descr="Star-Half-Full-icon.png"/>
          <p:cNvPicPr>
            <a:picLocks noChangeAspect="1"/>
          </p:cNvPicPr>
          <p:nvPr/>
        </p:nvPicPr>
        <p:blipFill>
          <a:blip r:embed="rId7" cstate="print"/>
          <a:stretch>
            <a:fillRect/>
          </a:stretch>
        </p:blipFill>
        <p:spPr>
          <a:xfrm>
            <a:off x="914400" y="1143000"/>
            <a:ext cx="609600" cy="609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914400"/>
            <a:ext cx="6629400" cy="685800"/>
          </a:xfrm>
        </p:spPr>
        <p:style>
          <a:lnRef idx="3">
            <a:schemeClr val="lt1"/>
          </a:lnRef>
          <a:fillRef idx="1">
            <a:schemeClr val="accent5"/>
          </a:fillRef>
          <a:effectRef idx="1">
            <a:schemeClr val="accent5"/>
          </a:effectRef>
          <a:fontRef idx="minor">
            <a:schemeClr val="lt1"/>
          </a:fontRef>
        </p:style>
        <p:txBody>
          <a:bodyPr>
            <a:normAutofit/>
          </a:bodyPr>
          <a:lstStyle/>
          <a:p>
            <a:pPr algn="ctr"/>
            <a:r>
              <a:rPr lang="en-US" sz="3600" dirty="0" smtClean="0">
                <a:latin typeface="Stencil" pitchFamily="82" charset="0"/>
              </a:rPr>
              <a:t>Introduction</a:t>
            </a:r>
            <a:endParaRPr lang="en-IN" sz="3600" dirty="0">
              <a:latin typeface="Stencil" pitchFamily="82" charset="0"/>
            </a:endParaRPr>
          </a:p>
        </p:txBody>
      </p:sp>
      <p:sp>
        <p:nvSpPr>
          <p:cNvPr id="4" name="Content Placeholder 3"/>
          <p:cNvSpPr>
            <a:spLocks noGrp="1"/>
          </p:cNvSpPr>
          <p:nvPr>
            <p:ph idx="1"/>
          </p:nvPr>
        </p:nvSpPr>
        <p:spPr/>
        <p:txBody>
          <a:bodyPr/>
          <a:lstStyle/>
          <a:p>
            <a:r>
              <a:rPr lang="en-US" b="1" dirty="0" smtClean="0">
                <a:solidFill>
                  <a:srgbClr val="FF0000"/>
                </a:solidFill>
              </a:rPr>
              <a:t>Recommender System </a:t>
            </a:r>
          </a:p>
          <a:p>
            <a:pPr>
              <a:buNone/>
            </a:pPr>
            <a:r>
              <a:rPr lang="en-US" dirty="0" smtClean="0"/>
              <a:t>– Apply </a:t>
            </a:r>
            <a:r>
              <a:rPr lang="en-US" b="1" dirty="0" smtClean="0"/>
              <a:t>statistical and knowledge discovery</a:t>
            </a:r>
            <a:r>
              <a:rPr lang="en-US" dirty="0" smtClean="0"/>
              <a:t> techniques to the problem of making Product Recommendation.</a:t>
            </a:r>
          </a:p>
          <a:p>
            <a:pPr>
              <a:buNone/>
            </a:pPr>
            <a:r>
              <a:rPr lang="en-US" dirty="0" smtClean="0"/>
              <a:t>–It receives information  from a customer about which products he/she is </a:t>
            </a:r>
            <a:r>
              <a:rPr lang="en-US" b="1" dirty="0" smtClean="0"/>
              <a:t>interested in</a:t>
            </a:r>
            <a:r>
              <a:rPr lang="en-US" dirty="0" smtClean="0"/>
              <a:t>, and </a:t>
            </a:r>
            <a:r>
              <a:rPr lang="en-US" b="1" dirty="0" smtClean="0"/>
              <a:t>recommends</a:t>
            </a:r>
            <a:r>
              <a:rPr lang="en-US" dirty="0" smtClean="0"/>
              <a:t> products that are likely to fit his/her </a:t>
            </a:r>
            <a:r>
              <a:rPr lang="en-US" b="1" dirty="0" smtClean="0"/>
              <a:t>needs</a:t>
            </a:r>
            <a:r>
              <a:rPr lang="en-US" dirty="0" smtClean="0"/>
              <a:t>. </a:t>
            </a:r>
          </a:p>
          <a:p>
            <a:pPr>
              <a:buNone/>
            </a:pPr>
            <a:r>
              <a:rPr lang="en-US" dirty="0" smtClean="0"/>
              <a:t>– Today, recommender systems are deployed on </a:t>
            </a:r>
            <a:r>
              <a:rPr lang="en-US" b="1" dirty="0" smtClean="0"/>
              <a:t>hundreds of different e-commerce websites</a:t>
            </a:r>
            <a:r>
              <a:rPr lang="en-US" dirty="0" smtClean="0"/>
              <a:t>, serving </a:t>
            </a:r>
            <a:r>
              <a:rPr lang="en-US" b="1" dirty="0" smtClean="0"/>
              <a:t>millions of customers</a:t>
            </a:r>
            <a:r>
              <a:rPr lang="en-US" dirty="0" smtClean="0"/>
              <a:t>.</a:t>
            </a:r>
            <a:endParaRPr lang="en-I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0" y="2362200"/>
            <a:ext cx="9144000" cy="2862322"/>
          </a:xfrm>
          <a:prstGeom prst="rect">
            <a:avLst/>
          </a:prstGeom>
          <a:noFill/>
        </p:spPr>
        <p:txBody>
          <a:bodyPr wrap="square" rtlCol="0">
            <a:spAutoFit/>
          </a:bodyPr>
          <a:lstStyle/>
          <a:p>
            <a:pPr lvl="0" algn="ctr">
              <a:lnSpc>
                <a:spcPct val="150000"/>
              </a:lnSpc>
            </a:pPr>
            <a:r>
              <a:rPr lang="en-US" sz="4000" dirty="0" smtClean="0">
                <a:solidFill>
                  <a:prstClr val="white"/>
                </a:solidFill>
                <a:cs typeface="Arial" pitchFamily="34" charset="0"/>
              </a:rPr>
              <a:t>To Recommend Relevant Items of </a:t>
            </a:r>
          </a:p>
          <a:p>
            <a:pPr lvl="0" algn="ctr">
              <a:lnSpc>
                <a:spcPct val="150000"/>
              </a:lnSpc>
            </a:pPr>
            <a:r>
              <a:rPr lang="en-US" sz="4000" dirty="0" smtClean="0">
                <a:solidFill>
                  <a:prstClr val="white"/>
                </a:solidFill>
                <a:cs typeface="Arial" pitchFamily="34" charset="0"/>
              </a:rPr>
              <a:t>Interest to  Active User </a:t>
            </a:r>
          </a:p>
          <a:p>
            <a:pPr lvl="0" algn="ctr">
              <a:lnSpc>
                <a:spcPct val="150000"/>
              </a:lnSpc>
            </a:pPr>
            <a:r>
              <a:rPr lang="en-US" sz="4000" dirty="0" smtClean="0">
                <a:solidFill>
                  <a:srgbClr val="FF0000"/>
                </a:solidFill>
                <a:cs typeface="Arial" pitchFamily="34" charset="0"/>
              </a:rPr>
              <a:t>‘Collaborative Filtering’</a:t>
            </a:r>
          </a:p>
        </p:txBody>
      </p:sp>
      <p:pic>
        <p:nvPicPr>
          <p:cNvPr id="4" name="Picture 3" descr="Number-3-icon.png"/>
          <p:cNvPicPr>
            <a:picLocks noChangeAspect="1"/>
          </p:cNvPicPr>
          <p:nvPr/>
        </p:nvPicPr>
        <p:blipFill>
          <a:blip r:embed="rId2"/>
          <a:stretch>
            <a:fillRect/>
          </a:stretch>
        </p:blipFill>
        <p:spPr>
          <a:xfrm rot="1816245">
            <a:off x="3667050" y="1005593"/>
            <a:ext cx="1361841" cy="136184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pressed-File-Zip-icon.png"/>
          <p:cNvPicPr>
            <a:picLocks noChangeAspect="1"/>
          </p:cNvPicPr>
          <p:nvPr/>
        </p:nvPicPr>
        <p:blipFill>
          <a:blip r:embed="rId2"/>
          <a:stretch>
            <a:fillRect/>
          </a:stretch>
        </p:blipFill>
        <p:spPr>
          <a:xfrm>
            <a:off x="5410200" y="990600"/>
            <a:ext cx="761737" cy="830986"/>
          </a:xfrm>
          <a:prstGeom prst="rect">
            <a:avLst/>
          </a:prstGeom>
        </p:spPr>
      </p:pic>
      <p:pic>
        <p:nvPicPr>
          <p:cNvPr id="4" name="Picture 3" descr="Actions-user-group-new-icon.png"/>
          <p:cNvPicPr>
            <a:picLocks noChangeAspect="1"/>
          </p:cNvPicPr>
          <p:nvPr/>
        </p:nvPicPr>
        <p:blipFill>
          <a:blip r:embed="rId3" cstate="print"/>
          <a:stretch>
            <a:fillRect/>
          </a:stretch>
        </p:blipFill>
        <p:spPr>
          <a:xfrm>
            <a:off x="5867400" y="1219200"/>
            <a:ext cx="521187" cy="568568"/>
          </a:xfrm>
          <a:prstGeom prst="rect">
            <a:avLst/>
          </a:prstGeom>
        </p:spPr>
      </p:pic>
      <p:pic>
        <p:nvPicPr>
          <p:cNvPr id="5" name="Picture 4" descr="Compressed-File-Zip-icon.png"/>
          <p:cNvPicPr>
            <a:picLocks noChangeAspect="1"/>
          </p:cNvPicPr>
          <p:nvPr/>
        </p:nvPicPr>
        <p:blipFill>
          <a:blip r:embed="rId2"/>
          <a:stretch>
            <a:fillRect/>
          </a:stretch>
        </p:blipFill>
        <p:spPr>
          <a:xfrm>
            <a:off x="3581400" y="990600"/>
            <a:ext cx="815163" cy="815163"/>
          </a:xfrm>
          <a:prstGeom prst="rect">
            <a:avLst/>
          </a:prstGeom>
        </p:spPr>
      </p:pic>
      <p:pic>
        <p:nvPicPr>
          <p:cNvPr id="6" name="Picture 5" descr="user-group-icon.png"/>
          <p:cNvPicPr>
            <a:picLocks noChangeAspect="1"/>
          </p:cNvPicPr>
          <p:nvPr/>
        </p:nvPicPr>
        <p:blipFill>
          <a:blip r:embed="rId4" cstate="print"/>
          <a:stretch>
            <a:fillRect/>
          </a:stretch>
        </p:blipFill>
        <p:spPr>
          <a:xfrm>
            <a:off x="4114800" y="1600200"/>
            <a:ext cx="329046" cy="304800"/>
          </a:xfrm>
          <a:prstGeom prst="rect">
            <a:avLst/>
          </a:prstGeom>
        </p:spPr>
      </p:pic>
      <p:pic>
        <p:nvPicPr>
          <p:cNvPr id="7" name="Picture 6" descr="Emblems-vcs-added-icon.png"/>
          <p:cNvPicPr>
            <a:picLocks noChangeAspect="1"/>
          </p:cNvPicPr>
          <p:nvPr/>
        </p:nvPicPr>
        <p:blipFill>
          <a:blip r:embed="rId5" cstate="print"/>
          <a:stretch>
            <a:fillRect/>
          </a:stretch>
        </p:blipFill>
        <p:spPr>
          <a:xfrm>
            <a:off x="4114800" y="914400"/>
            <a:ext cx="318976" cy="318976"/>
          </a:xfrm>
          <a:prstGeom prst="rect">
            <a:avLst/>
          </a:prstGeom>
        </p:spPr>
      </p:pic>
      <p:sp>
        <p:nvSpPr>
          <p:cNvPr id="9" name="TextBox 8"/>
          <p:cNvSpPr txBox="1"/>
          <p:nvPr/>
        </p:nvSpPr>
        <p:spPr>
          <a:xfrm>
            <a:off x="533400" y="1828800"/>
            <a:ext cx="1600200" cy="307777"/>
          </a:xfrm>
          <a:prstGeom prst="rect">
            <a:avLst/>
          </a:prstGeom>
          <a:noFill/>
        </p:spPr>
        <p:txBody>
          <a:bodyPr wrap="square" rtlCol="0">
            <a:spAutoFit/>
          </a:bodyPr>
          <a:lstStyle/>
          <a:p>
            <a:r>
              <a:rPr lang="en-US" sz="1400" b="1" dirty="0" smtClean="0">
                <a:solidFill>
                  <a:schemeClr val="accent5">
                    <a:lumMod val="50000"/>
                  </a:schemeClr>
                </a:solidFill>
              </a:rPr>
              <a:t>Active user,  u(</a:t>
            </a:r>
            <a:r>
              <a:rPr lang="en-US" sz="1400" b="1" dirty="0" err="1" smtClean="0">
                <a:solidFill>
                  <a:schemeClr val="accent5">
                    <a:lumMod val="50000"/>
                  </a:schemeClr>
                </a:solidFill>
              </a:rPr>
              <a:t>i</a:t>
            </a:r>
            <a:r>
              <a:rPr lang="en-US" sz="1400" b="1" dirty="0" smtClean="0">
                <a:solidFill>
                  <a:schemeClr val="accent5">
                    <a:lumMod val="50000"/>
                  </a:schemeClr>
                </a:solidFill>
              </a:rPr>
              <a:t>)</a:t>
            </a:r>
            <a:endParaRPr lang="en-IN" sz="1400" b="1" dirty="0">
              <a:solidFill>
                <a:schemeClr val="accent5">
                  <a:lumMod val="50000"/>
                </a:schemeClr>
              </a:solidFill>
            </a:endParaRPr>
          </a:p>
        </p:txBody>
      </p:sp>
      <p:sp>
        <p:nvSpPr>
          <p:cNvPr id="12" name="Striped Right Arrow 11"/>
          <p:cNvSpPr/>
          <p:nvPr/>
        </p:nvSpPr>
        <p:spPr>
          <a:xfrm>
            <a:off x="4572000" y="1371600"/>
            <a:ext cx="762000" cy="228600"/>
          </a:xfrm>
          <a:prstGeom prst="striped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953000" y="1905000"/>
            <a:ext cx="1752600" cy="276999"/>
          </a:xfrm>
          <a:prstGeom prst="rect">
            <a:avLst/>
          </a:prstGeom>
          <a:noFill/>
        </p:spPr>
        <p:txBody>
          <a:bodyPr wrap="square" rtlCol="0">
            <a:spAutoFit/>
          </a:bodyPr>
          <a:lstStyle/>
          <a:p>
            <a:r>
              <a:rPr lang="en-US" sz="1200" dirty="0" smtClean="0"/>
              <a:t>CorrelationsN.dat</a:t>
            </a:r>
          </a:p>
        </p:txBody>
      </p:sp>
      <p:sp>
        <p:nvSpPr>
          <p:cNvPr id="14" name="Rectangle 13"/>
          <p:cNvSpPr/>
          <p:nvPr/>
        </p:nvSpPr>
        <p:spPr>
          <a:xfrm>
            <a:off x="3505200" y="1905000"/>
            <a:ext cx="1284839" cy="276999"/>
          </a:xfrm>
          <a:prstGeom prst="rect">
            <a:avLst/>
          </a:prstGeom>
        </p:spPr>
        <p:txBody>
          <a:bodyPr wrap="none">
            <a:spAutoFit/>
          </a:bodyPr>
          <a:lstStyle/>
          <a:p>
            <a:pPr algn="r"/>
            <a:r>
              <a:rPr lang="en-US" sz="1200" dirty="0" smtClean="0"/>
              <a:t>ZipsiteN.dat  file</a:t>
            </a:r>
          </a:p>
        </p:txBody>
      </p:sp>
      <p:pic>
        <p:nvPicPr>
          <p:cNvPr id="15" name="Picture 14" descr="Actions-user-group-new-icon.png"/>
          <p:cNvPicPr>
            <a:picLocks noChangeAspect="1"/>
          </p:cNvPicPr>
          <p:nvPr/>
        </p:nvPicPr>
        <p:blipFill>
          <a:blip r:embed="rId6" cstate="print"/>
          <a:stretch>
            <a:fillRect/>
          </a:stretch>
        </p:blipFill>
        <p:spPr>
          <a:xfrm>
            <a:off x="7772400" y="838200"/>
            <a:ext cx="768350" cy="838200"/>
          </a:xfrm>
          <a:prstGeom prst="rect">
            <a:avLst/>
          </a:prstGeom>
        </p:spPr>
      </p:pic>
      <p:pic>
        <p:nvPicPr>
          <p:cNvPr id="17" name="Picture 16" descr="database-down-icon.png"/>
          <p:cNvPicPr>
            <a:picLocks noChangeAspect="1"/>
          </p:cNvPicPr>
          <p:nvPr/>
        </p:nvPicPr>
        <p:blipFill>
          <a:blip r:embed="rId7"/>
          <a:stretch>
            <a:fillRect/>
          </a:stretch>
        </p:blipFill>
        <p:spPr>
          <a:xfrm>
            <a:off x="6781800" y="914400"/>
            <a:ext cx="419100" cy="457200"/>
          </a:xfrm>
          <a:prstGeom prst="rect">
            <a:avLst/>
          </a:prstGeom>
        </p:spPr>
      </p:pic>
      <p:sp>
        <p:nvSpPr>
          <p:cNvPr id="18" name="TextBox 17"/>
          <p:cNvSpPr txBox="1"/>
          <p:nvPr/>
        </p:nvSpPr>
        <p:spPr>
          <a:xfrm>
            <a:off x="6400800" y="1676400"/>
            <a:ext cx="1676400" cy="646331"/>
          </a:xfrm>
          <a:prstGeom prst="rect">
            <a:avLst/>
          </a:prstGeom>
          <a:noFill/>
        </p:spPr>
        <p:txBody>
          <a:bodyPr wrap="square" rtlCol="0">
            <a:spAutoFit/>
          </a:bodyPr>
          <a:lstStyle/>
          <a:p>
            <a:r>
              <a:rPr lang="en-US" sz="1200" dirty="0" smtClean="0"/>
              <a:t>Filters out an array of highly correlated users ( &gt; threshold value)</a:t>
            </a:r>
            <a:endParaRPr lang="en-IN" sz="1200" dirty="0"/>
          </a:p>
        </p:txBody>
      </p:sp>
      <p:sp>
        <p:nvSpPr>
          <p:cNvPr id="19" name="TextBox 18"/>
          <p:cNvSpPr txBox="1"/>
          <p:nvPr/>
        </p:nvSpPr>
        <p:spPr>
          <a:xfrm>
            <a:off x="1752600" y="1752600"/>
            <a:ext cx="1828800" cy="461665"/>
          </a:xfrm>
          <a:prstGeom prst="rect">
            <a:avLst/>
          </a:prstGeom>
          <a:noFill/>
        </p:spPr>
        <p:txBody>
          <a:bodyPr wrap="square" rtlCol="0">
            <a:spAutoFit/>
          </a:bodyPr>
          <a:lstStyle/>
          <a:p>
            <a:pPr algn="ctr"/>
            <a:r>
              <a:rPr lang="en-US" sz="1200" dirty="0" smtClean="0"/>
              <a:t>Searches in which zip cell, the user belongs</a:t>
            </a:r>
            <a:endParaRPr lang="en-IN" sz="1200" dirty="0"/>
          </a:p>
        </p:txBody>
      </p:sp>
      <p:pic>
        <p:nvPicPr>
          <p:cNvPr id="20" name="Picture 19" descr="man-icon.png"/>
          <p:cNvPicPr>
            <a:picLocks noChangeAspect="1"/>
          </p:cNvPicPr>
          <p:nvPr/>
        </p:nvPicPr>
        <p:blipFill>
          <a:blip r:embed="rId8"/>
          <a:stretch>
            <a:fillRect/>
          </a:stretch>
        </p:blipFill>
        <p:spPr>
          <a:xfrm>
            <a:off x="762000" y="914400"/>
            <a:ext cx="914400" cy="914400"/>
          </a:xfrm>
          <a:prstGeom prst="rect">
            <a:avLst/>
          </a:prstGeom>
        </p:spPr>
      </p:pic>
      <p:sp>
        <p:nvSpPr>
          <p:cNvPr id="21" name="Striped Right Arrow 20"/>
          <p:cNvSpPr/>
          <p:nvPr/>
        </p:nvSpPr>
        <p:spPr>
          <a:xfrm rot="5400000">
            <a:off x="711200" y="2565400"/>
            <a:ext cx="990600" cy="279400"/>
          </a:xfrm>
          <a:prstGeom prst="striped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descr="File-Movies-icon.png"/>
          <p:cNvPicPr>
            <a:picLocks noChangeAspect="1"/>
          </p:cNvPicPr>
          <p:nvPr/>
        </p:nvPicPr>
        <p:blipFill>
          <a:blip r:embed="rId9" cstate="print"/>
          <a:stretch>
            <a:fillRect/>
          </a:stretch>
        </p:blipFill>
        <p:spPr>
          <a:xfrm>
            <a:off x="838200" y="3352800"/>
            <a:ext cx="696686" cy="609600"/>
          </a:xfrm>
          <a:prstGeom prst="rect">
            <a:avLst/>
          </a:prstGeom>
        </p:spPr>
      </p:pic>
      <p:pic>
        <p:nvPicPr>
          <p:cNvPr id="23" name="Picture 22" descr="File-Movies-icon.png"/>
          <p:cNvPicPr>
            <a:picLocks noChangeAspect="1"/>
          </p:cNvPicPr>
          <p:nvPr/>
        </p:nvPicPr>
        <p:blipFill>
          <a:blip r:embed="rId9" cstate="print"/>
          <a:stretch>
            <a:fillRect/>
          </a:stretch>
        </p:blipFill>
        <p:spPr>
          <a:xfrm>
            <a:off x="1153886" y="3505200"/>
            <a:ext cx="696686" cy="609600"/>
          </a:xfrm>
          <a:prstGeom prst="rect">
            <a:avLst/>
          </a:prstGeom>
        </p:spPr>
      </p:pic>
      <p:pic>
        <p:nvPicPr>
          <p:cNvPr id="24" name="Picture 23" descr="man-icon.png"/>
          <p:cNvPicPr>
            <a:picLocks noChangeAspect="1"/>
          </p:cNvPicPr>
          <p:nvPr/>
        </p:nvPicPr>
        <p:blipFill>
          <a:blip r:embed="rId10" cstate="print"/>
          <a:stretch>
            <a:fillRect/>
          </a:stretch>
        </p:blipFill>
        <p:spPr>
          <a:xfrm>
            <a:off x="1524000" y="3352800"/>
            <a:ext cx="381000" cy="381000"/>
          </a:xfrm>
          <a:prstGeom prst="rect">
            <a:avLst/>
          </a:prstGeom>
        </p:spPr>
      </p:pic>
      <p:pic>
        <p:nvPicPr>
          <p:cNvPr id="25" name="Picture 24" descr="File-Movies-icon.png"/>
          <p:cNvPicPr>
            <a:picLocks noChangeAspect="1"/>
          </p:cNvPicPr>
          <p:nvPr/>
        </p:nvPicPr>
        <p:blipFill>
          <a:blip r:embed="rId11" cstate="print"/>
          <a:stretch>
            <a:fillRect/>
          </a:stretch>
        </p:blipFill>
        <p:spPr>
          <a:xfrm>
            <a:off x="5780314" y="3276600"/>
            <a:ext cx="914400" cy="800100"/>
          </a:xfrm>
          <a:prstGeom prst="rect">
            <a:avLst/>
          </a:prstGeom>
        </p:spPr>
      </p:pic>
      <p:pic>
        <p:nvPicPr>
          <p:cNvPr id="26" name="Picture 25" descr="File-Movies-icon.png"/>
          <p:cNvPicPr>
            <a:picLocks noChangeAspect="1"/>
          </p:cNvPicPr>
          <p:nvPr/>
        </p:nvPicPr>
        <p:blipFill>
          <a:blip r:embed="rId11" cstate="print"/>
          <a:stretch>
            <a:fillRect/>
          </a:stretch>
        </p:blipFill>
        <p:spPr>
          <a:xfrm>
            <a:off x="6096000" y="3429000"/>
            <a:ext cx="914400" cy="800100"/>
          </a:xfrm>
          <a:prstGeom prst="rect">
            <a:avLst/>
          </a:prstGeom>
        </p:spPr>
      </p:pic>
      <p:pic>
        <p:nvPicPr>
          <p:cNvPr id="27" name="Picture 26" descr="Actions-user-group-new-icon.png"/>
          <p:cNvPicPr>
            <a:picLocks noChangeAspect="1"/>
          </p:cNvPicPr>
          <p:nvPr/>
        </p:nvPicPr>
        <p:blipFill>
          <a:blip r:embed="rId12" cstate="print"/>
          <a:stretch>
            <a:fillRect/>
          </a:stretch>
        </p:blipFill>
        <p:spPr>
          <a:xfrm>
            <a:off x="6476999" y="3048000"/>
            <a:ext cx="641747" cy="700088"/>
          </a:xfrm>
          <a:prstGeom prst="rect">
            <a:avLst/>
          </a:prstGeom>
        </p:spPr>
      </p:pic>
      <p:sp>
        <p:nvSpPr>
          <p:cNvPr id="29" name="TextBox 28"/>
          <p:cNvSpPr txBox="1"/>
          <p:nvPr/>
        </p:nvSpPr>
        <p:spPr>
          <a:xfrm>
            <a:off x="381000" y="4191000"/>
            <a:ext cx="1828800" cy="646331"/>
          </a:xfrm>
          <a:prstGeom prst="rect">
            <a:avLst/>
          </a:prstGeom>
          <a:noFill/>
        </p:spPr>
        <p:txBody>
          <a:bodyPr wrap="square" rtlCol="0">
            <a:spAutoFit/>
          </a:bodyPr>
          <a:lstStyle/>
          <a:p>
            <a:pPr algn="ctr"/>
            <a:r>
              <a:rPr lang="en-US" sz="1200" dirty="0" smtClean="0"/>
              <a:t>Set of User’s highly rated movies (having ratings 4 or 5 out of 5)</a:t>
            </a:r>
            <a:endParaRPr lang="en-IN" sz="1200" dirty="0"/>
          </a:p>
        </p:txBody>
      </p:sp>
      <p:sp>
        <p:nvSpPr>
          <p:cNvPr id="30" name="TextBox 29"/>
          <p:cNvSpPr txBox="1"/>
          <p:nvPr/>
        </p:nvSpPr>
        <p:spPr>
          <a:xfrm>
            <a:off x="5486400" y="4191000"/>
            <a:ext cx="1828800" cy="461665"/>
          </a:xfrm>
          <a:prstGeom prst="rect">
            <a:avLst/>
          </a:prstGeom>
          <a:noFill/>
        </p:spPr>
        <p:txBody>
          <a:bodyPr wrap="square" rtlCol="0">
            <a:spAutoFit/>
          </a:bodyPr>
          <a:lstStyle/>
          <a:p>
            <a:pPr algn="ctr"/>
            <a:r>
              <a:rPr lang="en-US" sz="1200" dirty="0" smtClean="0"/>
              <a:t>Set of  movies highly rated by correlated users</a:t>
            </a:r>
            <a:endParaRPr lang="en-IN" sz="1200" dirty="0"/>
          </a:p>
        </p:txBody>
      </p:sp>
      <p:sp>
        <p:nvSpPr>
          <p:cNvPr id="31" name="Striped Right Arrow 30"/>
          <p:cNvSpPr/>
          <p:nvPr/>
        </p:nvSpPr>
        <p:spPr>
          <a:xfrm>
            <a:off x="2133600" y="3657600"/>
            <a:ext cx="533400" cy="279400"/>
          </a:xfrm>
          <a:prstGeom prst="striped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descr="Drama-icon.png"/>
          <p:cNvPicPr>
            <a:picLocks noChangeAspect="1"/>
          </p:cNvPicPr>
          <p:nvPr/>
        </p:nvPicPr>
        <p:blipFill>
          <a:blip r:embed="rId13"/>
          <a:stretch>
            <a:fillRect/>
          </a:stretch>
        </p:blipFill>
        <p:spPr>
          <a:xfrm>
            <a:off x="2829560" y="3362960"/>
            <a:ext cx="990600" cy="990600"/>
          </a:xfrm>
          <a:prstGeom prst="rect">
            <a:avLst/>
          </a:prstGeom>
        </p:spPr>
      </p:pic>
      <p:pic>
        <p:nvPicPr>
          <p:cNvPr id="33" name="Picture 32" descr="Action-2-icon.png"/>
          <p:cNvPicPr>
            <a:picLocks noChangeAspect="1"/>
          </p:cNvPicPr>
          <p:nvPr/>
        </p:nvPicPr>
        <p:blipFill>
          <a:blip r:embed="rId14" cstate="print"/>
          <a:stretch>
            <a:fillRect/>
          </a:stretch>
        </p:blipFill>
        <p:spPr>
          <a:xfrm>
            <a:off x="3429000" y="3124200"/>
            <a:ext cx="924560" cy="924560"/>
          </a:xfrm>
          <a:prstGeom prst="rect">
            <a:avLst/>
          </a:prstGeom>
        </p:spPr>
      </p:pic>
      <p:sp>
        <p:nvSpPr>
          <p:cNvPr id="36" name="Striped Right Arrow 35"/>
          <p:cNvSpPr/>
          <p:nvPr/>
        </p:nvSpPr>
        <p:spPr>
          <a:xfrm>
            <a:off x="2362200" y="1371600"/>
            <a:ext cx="762000" cy="228600"/>
          </a:xfrm>
          <a:prstGeom prst="striped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older-open-icon.png"/>
          <p:cNvPicPr>
            <a:picLocks noChangeAspect="1"/>
          </p:cNvPicPr>
          <p:nvPr/>
        </p:nvPicPr>
        <p:blipFill>
          <a:blip r:embed="rId15" cstate="print"/>
          <a:stretch>
            <a:fillRect/>
          </a:stretch>
        </p:blipFill>
        <p:spPr>
          <a:xfrm>
            <a:off x="2362200" y="838200"/>
            <a:ext cx="720972" cy="720972"/>
          </a:xfrm>
          <a:prstGeom prst="rect">
            <a:avLst/>
          </a:prstGeom>
        </p:spPr>
      </p:pic>
      <p:pic>
        <p:nvPicPr>
          <p:cNvPr id="11" name="Picture 10" descr="Start-Menu-Search-icon.png"/>
          <p:cNvPicPr>
            <a:picLocks noChangeAspect="1"/>
          </p:cNvPicPr>
          <p:nvPr/>
        </p:nvPicPr>
        <p:blipFill>
          <a:blip r:embed="rId16" cstate="print"/>
          <a:stretch>
            <a:fillRect/>
          </a:stretch>
        </p:blipFill>
        <p:spPr>
          <a:xfrm>
            <a:off x="2514600" y="990600"/>
            <a:ext cx="457200" cy="457200"/>
          </a:xfrm>
          <a:prstGeom prst="rect">
            <a:avLst/>
          </a:prstGeom>
        </p:spPr>
      </p:pic>
      <p:sp>
        <p:nvSpPr>
          <p:cNvPr id="37" name="Striped Right Arrow 36"/>
          <p:cNvSpPr/>
          <p:nvPr/>
        </p:nvSpPr>
        <p:spPr>
          <a:xfrm>
            <a:off x="6477000" y="1371600"/>
            <a:ext cx="990600" cy="228600"/>
          </a:xfrm>
          <a:prstGeom prst="striped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2590800" y="4267200"/>
            <a:ext cx="1828800" cy="461665"/>
          </a:xfrm>
          <a:prstGeom prst="rect">
            <a:avLst/>
          </a:prstGeom>
          <a:noFill/>
        </p:spPr>
        <p:txBody>
          <a:bodyPr wrap="square" rtlCol="0">
            <a:spAutoFit/>
          </a:bodyPr>
          <a:lstStyle/>
          <a:p>
            <a:pPr algn="ctr"/>
            <a:r>
              <a:rPr lang="en-US" sz="1200" dirty="0" smtClean="0"/>
              <a:t>Top two categories of user’s choice</a:t>
            </a:r>
            <a:endParaRPr lang="en-IN" sz="1200" dirty="0"/>
          </a:p>
        </p:txBody>
      </p:sp>
      <p:sp>
        <p:nvSpPr>
          <p:cNvPr id="42" name="Bent Arrow 41"/>
          <p:cNvSpPr/>
          <p:nvPr/>
        </p:nvSpPr>
        <p:spPr>
          <a:xfrm rot="10800000">
            <a:off x="7543800" y="2209800"/>
            <a:ext cx="762000" cy="1524000"/>
          </a:xfrm>
          <a:prstGeom prst="bentArrow">
            <a:avLst>
              <a:gd name="adj1" fmla="val 17770"/>
              <a:gd name="adj2" fmla="val 22108"/>
              <a:gd name="adj3" fmla="val 27891"/>
              <a:gd name="adj4" fmla="val 26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Left-Right-Up Arrow 42"/>
          <p:cNvSpPr/>
          <p:nvPr/>
        </p:nvSpPr>
        <p:spPr>
          <a:xfrm rot="10800000">
            <a:off x="4648200" y="3505200"/>
            <a:ext cx="838200" cy="1371600"/>
          </a:xfrm>
          <a:prstGeom prst="leftRightUpArrow">
            <a:avLst>
              <a:gd name="adj1" fmla="val 23072"/>
              <a:gd name="adj2" fmla="val 19217"/>
              <a:gd name="adj3" fmla="val 12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Picture 43" descr="Movies-icon.png"/>
          <p:cNvPicPr>
            <a:picLocks noChangeAspect="1"/>
          </p:cNvPicPr>
          <p:nvPr/>
        </p:nvPicPr>
        <p:blipFill>
          <a:blip r:embed="rId17"/>
          <a:stretch>
            <a:fillRect/>
          </a:stretch>
        </p:blipFill>
        <p:spPr>
          <a:xfrm>
            <a:off x="4191000" y="4953000"/>
            <a:ext cx="1752600" cy="1600200"/>
          </a:xfrm>
          <a:prstGeom prst="rect">
            <a:avLst/>
          </a:prstGeom>
        </p:spPr>
      </p:pic>
      <p:pic>
        <p:nvPicPr>
          <p:cNvPr id="45" name="Picture 44" descr="Etoile-icon.png"/>
          <p:cNvPicPr>
            <a:picLocks noChangeAspect="1"/>
          </p:cNvPicPr>
          <p:nvPr/>
        </p:nvPicPr>
        <p:blipFill>
          <a:blip r:embed="rId18" cstate="print"/>
          <a:stretch>
            <a:fillRect/>
          </a:stretch>
        </p:blipFill>
        <p:spPr>
          <a:xfrm>
            <a:off x="5410200" y="5257800"/>
            <a:ext cx="762000" cy="762000"/>
          </a:xfrm>
          <a:prstGeom prst="rect">
            <a:avLst/>
          </a:prstGeom>
        </p:spPr>
      </p:pic>
      <p:sp>
        <p:nvSpPr>
          <p:cNvPr id="46" name="TextBox 45"/>
          <p:cNvSpPr txBox="1"/>
          <p:nvPr/>
        </p:nvSpPr>
        <p:spPr>
          <a:xfrm>
            <a:off x="6172200" y="5334000"/>
            <a:ext cx="2057400" cy="646331"/>
          </a:xfrm>
          <a:prstGeom prst="rect">
            <a:avLst/>
          </a:prstGeom>
          <a:noFill/>
          <a:ln>
            <a:solidFill>
              <a:srgbClr val="FF0000"/>
            </a:solidFill>
          </a:ln>
        </p:spPr>
        <p:txBody>
          <a:bodyPr wrap="square" rtlCol="0">
            <a:spAutoFit/>
          </a:bodyPr>
          <a:lstStyle/>
          <a:p>
            <a:pPr algn="ctr"/>
            <a:r>
              <a:rPr lang="en-US" dirty="0" smtClean="0">
                <a:solidFill>
                  <a:srgbClr val="FF0000"/>
                </a:solidFill>
              </a:rPr>
              <a:t>RECOMMENDED MOVIES</a:t>
            </a:r>
            <a:endParaRPr lang="en-IN" dirty="0">
              <a:solidFill>
                <a:srgbClr val="FF0000"/>
              </a:solidFill>
            </a:endParaRPr>
          </a:p>
        </p:txBody>
      </p:sp>
      <p:sp>
        <p:nvSpPr>
          <p:cNvPr id="47" name="TextBox 46"/>
          <p:cNvSpPr txBox="1"/>
          <p:nvPr/>
        </p:nvSpPr>
        <p:spPr>
          <a:xfrm>
            <a:off x="1828800" y="2286000"/>
            <a:ext cx="4953000" cy="707886"/>
          </a:xfrm>
          <a:prstGeom prst="rect">
            <a:avLst/>
          </a:prstGeom>
          <a:solidFill>
            <a:schemeClr val="accent5"/>
          </a:solidFill>
          <a:ln>
            <a:solidFill>
              <a:schemeClr val="accent5">
                <a:alpha val="29000"/>
              </a:schemeClr>
            </a:solidFill>
          </a:ln>
        </p:spPr>
        <p:txBody>
          <a:bodyPr wrap="square" rtlCol="0">
            <a:spAutoFit/>
          </a:bodyPr>
          <a:lstStyle/>
          <a:p>
            <a:pPr algn="ctr"/>
            <a:r>
              <a:rPr lang="en-US" sz="2000" b="1" dirty="0" smtClean="0">
                <a:solidFill>
                  <a:srgbClr val="FF0000"/>
                </a:solidFill>
              </a:rPr>
              <a:t>RECOMMENDATION  ALGORITHM (Find_recommendation.java)</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vertical)">
                                      <p:cBhvr>
                                        <p:cTn id="7" dur="500"/>
                                        <p:tgtEl>
                                          <p:spTgt spid="19"/>
                                        </p:tgtEl>
                                      </p:cBhvr>
                                    </p:animEffect>
                                  </p:childTnLst>
                                </p:cTn>
                              </p:par>
                              <p:par>
                                <p:cTn id="8" presetID="3"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vertical)">
                                      <p:cBhvr>
                                        <p:cTn id="10" dur="500"/>
                                        <p:tgtEl>
                                          <p:spTgt spid="11"/>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vertical)">
                                      <p:cBhvr>
                                        <p:cTn id="13" dur="500"/>
                                        <p:tgtEl>
                                          <p:spTgt spid="36"/>
                                        </p:tgtEl>
                                      </p:cBhvr>
                                    </p:animEffect>
                                  </p:childTnLst>
                                </p:cTn>
                              </p:par>
                              <p:par>
                                <p:cTn id="14" presetID="3" presetClass="entr" presetSubtype="5"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par>
                                <p:cTn id="17" presetID="3" presetClass="entr" presetSubtype="5"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vertical)">
                                      <p:cBhvr>
                                        <p:cTn id="19" dur="500"/>
                                        <p:tgtEl>
                                          <p:spTgt spid="5"/>
                                        </p:tgtEl>
                                      </p:cBhvr>
                                    </p:animEffect>
                                  </p:childTnLst>
                                </p:cTn>
                              </p:par>
                              <p:par>
                                <p:cTn id="20" presetID="3" presetClass="entr" presetSubtype="5"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vertical)">
                                      <p:cBhvr>
                                        <p:cTn id="22" dur="500"/>
                                        <p:tgtEl>
                                          <p:spTgt spid="7"/>
                                        </p:tgtEl>
                                      </p:cBhvr>
                                    </p:animEffect>
                                  </p:childTnLst>
                                </p:cTn>
                              </p:par>
                              <p:par>
                                <p:cTn id="23" presetID="3" presetClass="entr" presetSubtype="5"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vertical)">
                                      <p:cBhvr>
                                        <p:cTn id="25" dur="500"/>
                                        <p:tgtEl>
                                          <p:spTgt spid="6"/>
                                        </p:tgtEl>
                                      </p:cBhvr>
                                    </p:animEffect>
                                  </p:childTnLst>
                                </p:cTn>
                              </p:par>
                              <p:par>
                                <p:cTn id="26" presetID="3" presetClass="entr" presetSubtype="5"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vertic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vertical)">
                                      <p:cBhvr>
                                        <p:cTn id="33" dur="500"/>
                                        <p:tgtEl>
                                          <p:spTgt spid="12"/>
                                        </p:tgtEl>
                                      </p:cBhvr>
                                    </p:animEffect>
                                  </p:childTnLst>
                                </p:cTn>
                              </p:par>
                              <p:par>
                                <p:cTn id="34" presetID="3" presetClass="entr" presetSubtype="5"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vertical)">
                                      <p:cBhvr>
                                        <p:cTn id="36" dur="500"/>
                                        <p:tgtEl>
                                          <p:spTgt spid="13"/>
                                        </p:tgtEl>
                                      </p:cBhvr>
                                    </p:animEffect>
                                  </p:childTnLst>
                                </p:cTn>
                              </p:par>
                              <p:par>
                                <p:cTn id="37" presetID="3" presetClass="entr" presetSubtype="5"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vertical)">
                                      <p:cBhvr>
                                        <p:cTn id="39" dur="500"/>
                                        <p:tgtEl>
                                          <p:spTgt spid="3"/>
                                        </p:tgtEl>
                                      </p:cBhvr>
                                    </p:animEffect>
                                  </p:childTnLst>
                                </p:cTn>
                              </p:par>
                              <p:par>
                                <p:cTn id="40" presetID="3" presetClass="entr" presetSubtype="5"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vertic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blinds(vertical)">
                                      <p:cBhvr>
                                        <p:cTn id="47" dur="500"/>
                                        <p:tgtEl>
                                          <p:spTgt spid="37"/>
                                        </p:tgtEl>
                                      </p:cBhvr>
                                    </p:animEffect>
                                  </p:childTnLst>
                                </p:cTn>
                              </p:par>
                              <p:par>
                                <p:cTn id="48" presetID="3" presetClass="entr" presetSubtype="5"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vertical)">
                                      <p:cBhvr>
                                        <p:cTn id="50" dur="500"/>
                                        <p:tgtEl>
                                          <p:spTgt spid="17"/>
                                        </p:tgtEl>
                                      </p:cBhvr>
                                    </p:animEffect>
                                  </p:childTnLst>
                                </p:cTn>
                              </p:par>
                              <p:par>
                                <p:cTn id="51" presetID="3" presetClass="entr" presetSubtype="5"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vertical)">
                                      <p:cBhvr>
                                        <p:cTn id="53" dur="500"/>
                                        <p:tgtEl>
                                          <p:spTgt spid="18"/>
                                        </p:tgtEl>
                                      </p:cBhvr>
                                    </p:animEffect>
                                  </p:childTnLst>
                                </p:cTn>
                              </p:par>
                              <p:par>
                                <p:cTn id="54" presetID="3" presetClass="entr" presetSubtype="5"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linds(vertical)">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5"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linds(vertical)">
                                      <p:cBhvr>
                                        <p:cTn id="61" dur="500"/>
                                        <p:tgtEl>
                                          <p:spTgt spid="42"/>
                                        </p:tgtEl>
                                      </p:cBhvr>
                                    </p:animEffect>
                                  </p:childTnLst>
                                </p:cTn>
                              </p:par>
                              <p:par>
                                <p:cTn id="62" presetID="3" presetClass="entr" presetSubtype="5"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vertical)">
                                      <p:cBhvr>
                                        <p:cTn id="64" dur="500"/>
                                        <p:tgtEl>
                                          <p:spTgt spid="26"/>
                                        </p:tgtEl>
                                      </p:cBhvr>
                                    </p:animEffect>
                                  </p:childTnLst>
                                </p:cTn>
                              </p:par>
                              <p:par>
                                <p:cTn id="65" presetID="3" presetClass="entr" presetSubtype="5"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linds(vertical)">
                                      <p:cBhvr>
                                        <p:cTn id="67" dur="500"/>
                                        <p:tgtEl>
                                          <p:spTgt spid="27"/>
                                        </p:tgtEl>
                                      </p:cBhvr>
                                    </p:animEffect>
                                  </p:childTnLst>
                                </p:cTn>
                              </p:par>
                              <p:par>
                                <p:cTn id="68" presetID="3" presetClass="entr" presetSubtype="5"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vertical)">
                                      <p:cBhvr>
                                        <p:cTn id="70" dur="500"/>
                                        <p:tgtEl>
                                          <p:spTgt spid="25"/>
                                        </p:tgtEl>
                                      </p:cBhvr>
                                    </p:animEffect>
                                  </p:childTnLst>
                                </p:cTn>
                              </p:par>
                              <p:par>
                                <p:cTn id="71" presetID="3" presetClass="entr" presetSubtype="5"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linds(vertical)">
                                      <p:cBhvr>
                                        <p:cTn id="73" dur="500"/>
                                        <p:tgtEl>
                                          <p:spTgt spid="30"/>
                                        </p:tgtEl>
                                      </p:cBhvr>
                                    </p:animEffect>
                                  </p:childTnLst>
                                </p:cTn>
                              </p:par>
                              <p:par>
                                <p:cTn id="74" presetID="3" presetClass="entr" presetSubtype="5"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linds(vertical)">
                                      <p:cBhvr>
                                        <p:cTn id="76" dur="500"/>
                                        <p:tgtEl>
                                          <p:spTgt spid="21"/>
                                        </p:tgtEl>
                                      </p:cBhvr>
                                    </p:animEffect>
                                  </p:childTnLst>
                                </p:cTn>
                              </p:par>
                              <p:par>
                                <p:cTn id="77" presetID="3" presetClass="entr" presetSubtype="5"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linds(vertical)">
                                      <p:cBhvr>
                                        <p:cTn id="79" dur="500"/>
                                        <p:tgtEl>
                                          <p:spTgt spid="22"/>
                                        </p:tgtEl>
                                      </p:cBhvr>
                                    </p:animEffect>
                                  </p:childTnLst>
                                </p:cTn>
                              </p:par>
                              <p:par>
                                <p:cTn id="80" presetID="3" presetClass="entr" presetSubtype="5"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linds(vertical)">
                                      <p:cBhvr>
                                        <p:cTn id="82" dur="500"/>
                                        <p:tgtEl>
                                          <p:spTgt spid="23"/>
                                        </p:tgtEl>
                                      </p:cBhvr>
                                    </p:animEffect>
                                  </p:childTnLst>
                                </p:cTn>
                              </p:par>
                              <p:par>
                                <p:cTn id="83" presetID="3" presetClass="entr" presetSubtype="5"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linds(vertical)">
                                      <p:cBhvr>
                                        <p:cTn id="85" dur="500"/>
                                        <p:tgtEl>
                                          <p:spTgt spid="24"/>
                                        </p:tgtEl>
                                      </p:cBhvr>
                                    </p:animEffect>
                                  </p:childTnLst>
                                </p:cTn>
                              </p:par>
                              <p:par>
                                <p:cTn id="86" presetID="3" presetClass="entr" presetSubtype="5"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blinds(vertical)">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5"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blinds(vertical)">
                                      <p:cBhvr>
                                        <p:cTn id="93" dur="500"/>
                                        <p:tgtEl>
                                          <p:spTgt spid="31"/>
                                        </p:tgtEl>
                                      </p:cBhvr>
                                    </p:animEffect>
                                  </p:childTnLst>
                                </p:cTn>
                              </p:par>
                              <p:par>
                                <p:cTn id="94" presetID="3" presetClass="entr" presetSubtype="5" fill="hold"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vertical)">
                                      <p:cBhvr>
                                        <p:cTn id="96" dur="500"/>
                                        <p:tgtEl>
                                          <p:spTgt spid="34"/>
                                        </p:tgtEl>
                                      </p:cBhvr>
                                    </p:animEffect>
                                  </p:childTnLst>
                                </p:cTn>
                              </p:par>
                              <p:par>
                                <p:cTn id="97" presetID="3" presetClass="entr" presetSubtype="5"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linds(vertical)">
                                      <p:cBhvr>
                                        <p:cTn id="99" dur="500"/>
                                        <p:tgtEl>
                                          <p:spTgt spid="33"/>
                                        </p:tgtEl>
                                      </p:cBhvr>
                                    </p:animEffect>
                                  </p:childTnLst>
                                </p:cTn>
                              </p:par>
                              <p:par>
                                <p:cTn id="100" presetID="3" presetClass="entr" presetSubtype="5"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blinds(vertical)">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blinds(horizontal)">
                                      <p:cBhvr>
                                        <p:cTn id="107" dur="500"/>
                                        <p:tgtEl>
                                          <p:spTgt spid="43"/>
                                        </p:tgtEl>
                                      </p:cBhvr>
                                    </p:animEffect>
                                  </p:childTnLst>
                                </p:cTn>
                              </p:par>
                              <p:par>
                                <p:cTn id="108" presetID="3" presetClass="entr" presetSubtype="1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blinds(horizontal)">
                                      <p:cBhvr>
                                        <p:cTn id="110" dur="500"/>
                                        <p:tgtEl>
                                          <p:spTgt spid="44"/>
                                        </p:tgtEl>
                                      </p:cBhvr>
                                    </p:animEffect>
                                  </p:childTnLst>
                                </p:cTn>
                              </p:par>
                              <p:par>
                                <p:cTn id="111" presetID="3" presetClass="entr" presetSubtype="1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blinds(horizontal)">
                                      <p:cBhvr>
                                        <p:cTn id="113" dur="500"/>
                                        <p:tgtEl>
                                          <p:spTgt spid="45"/>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blinds(horizontal)">
                                      <p:cBhvr>
                                        <p:cTn id="1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8" grpId="0"/>
      <p:bldP spid="19" grpId="0"/>
      <p:bldP spid="21" grpId="0" animBg="1"/>
      <p:bldP spid="29" grpId="0"/>
      <p:bldP spid="30" grpId="0"/>
      <p:bldP spid="31" grpId="0" animBg="1"/>
      <p:bldP spid="36" grpId="0" animBg="1"/>
      <p:bldP spid="37" grpId="0" animBg="1"/>
      <p:bldP spid="39" grpId="0"/>
      <p:bldP spid="42" grpId="0" animBg="1"/>
      <p:bldP spid="43" grpId="0" animBg="1"/>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0" y="2362200"/>
            <a:ext cx="9144000" cy="2123658"/>
          </a:xfrm>
          <a:prstGeom prst="rect">
            <a:avLst/>
          </a:prstGeom>
          <a:noFill/>
        </p:spPr>
        <p:txBody>
          <a:bodyPr wrap="square" rtlCol="0">
            <a:spAutoFit/>
          </a:bodyPr>
          <a:lstStyle/>
          <a:p>
            <a:pPr lvl="0" algn="ctr">
              <a:lnSpc>
                <a:spcPct val="150000"/>
              </a:lnSpc>
            </a:pPr>
            <a:r>
              <a:rPr lang="en-US" sz="4800" b="1" dirty="0" smtClean="0">
                <a:solidFill>
                  <a:prstClr val="white"/>
                </a:solidFill>
                <a:cs typeface="Arial" pitchFamily="34" charset="0"/>
              </a:rPr>
              <a:t>Testing</a:t>
            </a:r>
            <a:r>
              <a:rPr lang="en-US" sz="4800" dirty="0" smtClean="0">
                <a:solidFill>
                  <a:prstClr val="white"/>
                </a:solidFill>
                <a:cs typeface="Arial" pitchFamily="34" charset="0"/>
              </a:rPr>
              <a:t> </a:t>
            </a:r>
          </a:p>
          <a:p>
            <a:pPr lvl="0" algn="ctr">
              <a:lnSpc>
                <a:spcPct val="150000"/>
              </a:lnSpc>
            </a:pPr>
            <a:r>
              <a:rPr lang="en-US" sz="4000" dirty="0" smtClean="0">
                <a:solidFill>
                  <a:srgbClr val="FF0000"/>
                </a:solidFill>
                <a:cs typeface="Arial" pitchFamily="34" charset="0"/>
              </a:rPr>
              <a:t>‘Experiments &amp; Results’</a:t>
            </a:r>
          </a:p>
        </p:txBody>
      </p:sp>
      <p:pic>
        <p:nvPicPr>
          <p:cNvPr id="5" name="Picture 4" descr="Number-4-icon.png"/>
          <p:cNvPicPr>
            <a:picLocks noChangeAspect="1"/>
          </p:cNvPicPr>
          <p:nvPr/>
        </p:nvPicPr>
        <p:blipFill>
          <a:blip r:embed="rId2"/>
          <a:stretch>
            <a:fillRect/>
          </a:stretch>
        </p:blipFill>
        <p:spPr>
          <a:xfrm rot="1843366">
            <a:off x="3830987" y="1237612"/>
            <a:ext cx="1456087" cy="145608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19200" y="228600"/>
            <a:ext cx="6934200" cy="667512"/>
          </a:xfrm>
          <a:prstGeom prst="rect">
            <a:avLst/>
          </a:prstGeom>
        </p:spPr>
        <p:style>
          <a:lnRef idx="3">
            <a:schemeClr val="lt1"/>
          </a:lnRef>
          <a:fillRef idx="1">
            <a:schemeClr val="accent5"/>
          </a:fillRef>
          <a:effectRef idx="1">
            <a:schemeClr val="accent5"/>
          </a:effectRef>
          <a:fontRef idx="minor">
            <a:schemeClr val="lt1"/>
          </a:fontRef>
        </p:style>
        <p:txBody>
          <a:bodyPr vert="horz" lIns="0" tIns="45720" rIns="0" bIns="0" anchor="b">
            <a:norm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Cooper Black" pitchFamily="18" charset="0"/>
                <a:ea typeface="+mj-ea"/>
                <a:cs typeface="+mj-cs"/>
              </a:rPr>
              <a:t>Testing  Algorithm</a:t>
            </a:r>
            <a:endParaRPr kumimoji="0" lang="en-IN" sz="4000" b="0" i="0" u="none" strike="noStrike" kern="1200" cap="none" spc="0" normalizeH="0" baseline="0" noProof="0" dirty="0">
              <a:ln>
                <a:noFill/>
              </a:ln>
              <a:solidFill>
                <a:schemeClr val="bg1"/>
              </a:solidFill>
              <a:effectLst/>
              <a:uLnTx/>
              <a:uFillTx/>
              <a:latin typeface="Cooper Black" pitchFamily="18" charset="0"/>
              <a:ea typeface="+mj-ea"/>
              <a:cs typeface="+mj-cs"/>
            </a:endParaRPr>
          </a:p>
        </p:txBody>
      </p:sp>
      <p:pic>
        <p:nvPicPr>
          <p:cNvPr id="5" name="Picture 4" descr="man-icon.png"/>
          <p:cNvPicPr>
            <a:picLocks noChangeAspect="1"/>
          </p:cNvPicPr>
          <p:nvPr/>
        </p:nvPicPr>
        <p:blipFill>
          <a:blip r:embed="rId2"/>
          <a:stretch>
            <a:fillRect/>
          </a:stretch>
        </p:blipFill>
        <p:spPr>
          <a:xfrm>
            <a:off x="3810000" y="1066800"/>
            <a:ext cx="914400" cy="914400"/>
          </a:xfrm>
          <a:prstGeom prst="rect">
            <a:avLst/>
          </a:prstGeom>
        </p:spPr>
      </p:pic>
      <p:pic>
        <p:nvPicPr>
          <p:cNvPr id="21" name="Picture 20" descr="Movies-icon.png"/>
          <p:cNvPicPr>
            <a:picLocks noChangeAspect="1"/>
          </p:cNvPicPr>
          <p:nvPr/>
        </p:nvPicPr>
        <p:blipFill>
          <a:blip r:embed="rId3"/>
          <a:stretch>
            <a:fillRect/>
          </a:stretch>
        </p:blipFill>
        <p:spPr>
          <a:xfrm>
            <a:off x="1295400" y="1447800"/>
            <a:ext cx="1371600" cy="1371600"/>
          </a:xfrm>
          <a:prstGeom prst="rect">
            <a:avLst/>
          </a:prstGeom>
        </p:spPr>
      </p:pic>
      <p:pic>
        <p:nvPicPr>
          <p:cNvPr id="22" name="Picture 21" descr="Movies-icon.png"/>
          <p:cNvPicPr>
            <a:picLocks noChangeAspect="1"/>
          </p:cNvPicPr>
          <p:nvPr/>
        </p:nvPicPr>
        <p:blipFill>
          <a:blip r:embed="rId3"/>
          <a:stretch>
            <a:fillRect/>
          </a:stretch>
        </p:blipFill>
        <p:spPr>
          <a:xfrm>
            <a:off x="5943600" y="1447800"/>
            <a:ext cx="1447800" cy="1447800"/>
          </a:xfrm>
          <a:prstGeom prst="rect">
            <a:avLst/>
          </a:prstGeom>
        </p:spPr>
      </p:pic>
      <p:pic>
        <p:nvPicPr>
          <p:cNvPr id="23" name="Picture 22" descr="Etoile-icon.png"/>
          <p:cNvPicPr>
            <a:picLocks noChangeAspect="1"/>
          </p:cNvPicPr>
          <p:nvPr/>
        </p:nvPicPr>
        <p:blipFill>
          <a:blip r:embed="rId4" cstate="print"/>
          <a:stretch>
            <a:fillRect/>
          </a:stretch>
        </p:blipFill>
        <p:spPr>
          <a:xfrm>
            <a:off x="6858000" y="1524000"/>
            <a:ext cx="609600" cy="609600"/>
          </a:xfrm>
          <a:prstGeom prst="rect">
            <a:avLst/>
          </a:prstGeom>
        </p:spPr>
      </p:pic>
      <p:pic>
        <p:nvPicPr>
          <p:cNvPr id="24" name="Picture 23" descr="Movies-icon.png"/>
          <p:cNvPicPr>
            <a:picLocks noChangeAspect="1"/>
          </p:cNvPicPr>
          <p:nvPr/>
        </p:nvPicPr>
        <p:blipFill>
          <a:blip r:embed="rId3"/>
          <a:stretch>
            <a:fillRect/>
          </a:stretch>
        </p:blipFill>
        <p:spPr>
          <a:xfrm>
            <a:off x="3505200" y="2895600"/>
            <a:ext cx="1371600" cy="1371600"/>
          </a:xfrm>
          <a:prstGeom prst="rect">
            <a:avLst/>
          </a:prstGeom>
        </p:spPr>
      </p:pic>
      <p:pic>
        <p:nvPicPr>
          <p:cNvPr id="25" name="Picture 24" descr="tick-icon.png"/>
          <p:cNvPicPr>
            <a:picLocks noChangeAspect="1"/>
          </p:cNvPicPr>
          <p:nvPr/>
        </p:nvPicPr>
        <p:blipFill>
          <a:blip r:embed="rId5"/>
          <a:stretch>
            <a:fillRect/>
          </a:stretch>
        </p:blipFill>
        <p:spPr>
          <a:xfrm>
            <a:off x="4419600" y="3124200"/>
            <a:ext cx="609600" cy="609600"/>
          </a:xfrm>
          <a:prstGeom prst="rect">
            <a:avLst/>
          </a:prstGeom>
        </p:spPr>
      </p:pic>
      <p:sp>
        <p:nvSpPr>
          <p:cNvPr id="26" name="TextBox 25"/>
          <p:cNvSpPr txBox="1"/>
          <p:nvPr/>
        </p:nvSpPr>
        <p:spPr>
          <a:xfrm>
            <a:off x="609600" y="2971800"/>
            <a:ext cx="2743200" cy="415498"/>
          </a:xfrm>
          <a:prstGeom prst="rect">
            <a:avLst/>
          </a:prstGeom>
          <a:noFill/>
        </p:spPr>
        <p:txBody>
          <a:bodyPr wrap="square" rtlCol="0">
            <a:spAutoFit/>
          </a:bodyPr>
          <a:lstStyle/>
          <a:p>
            <a:pPr algn="ctr"/>
            <a:r>
              <a:rPr lang="en-US" sz="1050" b="1" dirty="0" smtClean="0"/>
              <a:t>Set of all the movies seen &amp; rated so far by active user.</a:t>
            </a:r>
          </a:p>
        </p:txBody>
      </p:sp>
      <p:sp>
        <p:nvSpPr>
          <p:cNvPr id="27" name="TextBox 26"/>
          <p:cNvSpPr txBox="1"/>
          <p:nvPr/>
        </p:nvSpPr>
        <p:spPr>
          <a:xfrm>
            <a:off x="5257800" y="2971800"/>
            <a:ext cx="3124200" cy="577081"/>
          </a:xfrm>
          <a:prstGeom prst="rect">
            <a:avLst/>
          </a:prstGeom>
          <a:noFill/>
        </p:spPr>
        <p:txBody>
          <a:bodyPr wrap="square" rtlCol="0">
            <a:spAutoFit/>
          </a:bodyPr>
          <a:lstStyle/>
          <a:p>
            <a:pPr algn="ctr"/>
            <a:r>
              <a:rPr lang="en-US" sz="1050" b="1" dirty="0" smtClean="0"/>
              <a:t>Set of movies generated after collaborative filtering and being recommended to active user.</a:t>
            </a:r>
          </a:p>
        </p:txBody>
      </p:sp>
      <p:sp>
        <p:nvSpPr>
          <p:cNvPr id="28" name="TextBox 27"/>
          <p:cNvSpPr txBox="1"/>
          <p:nvPr/>
        </p:nvSpPr>
        <p:spPr>
          <a:xfrm>
            <a:off x="609600" y="3429000"/>
            <a:ext cx="2590800" cy="415498"/>
          </a:xfrm>
          <a:prstGeom prst="rect">
            <a:avLst/>
          </a:prstGeom>
          <a:noFill/>
          <a:ln>
            <a:solidFill>
              <a:srgbClr val="FF0000"/>
            </a:solidFill>
          </a:ln>
        </p:spPr>
        <p:txBody>
          <a:bodyPr wrap="square" rtlCol="0">
            <a:spAutoFit/>
          </a:bodyPr>
          <a:lstStyle/>
          <a:p>
            <a:pPr lvl="0" algn="ctr"/>
            <a:r>
              <a:rPr lang="en-US" sz="1050" b="1" dirty="0" smtClean="0">
                <a:solidFill>
                  <a:prstClr val="black"/>
                </a:solidFill>
              </a:rPr>
              <a:t>Calculate average of all the ratings on these movies. (Avg2)</a:t>
            </a:r>
            <a:endParaRPr lang="en-IN" sz="1050" b="1" dirty="0" smtClean="0">
              <a:solidFill>
                <a:prstClr val="black"/>
              </a:solidFill>
            </a:endParaRPr>
          </a:p>
        </p:txBody>
      </p:sp>
      <p:sp>
        <p:nvSpPr>
          <p:cNvPr id="29" name="TextBox 28"/>
          <p:cNvSpPr txBox="1"/>
          <p:nvPr/>
        </p:nvSpPr>
        <p:spPr>
          <a:xfrm>
            <a:off x="2743200" y="4343400"/>
            <a:ext cx="3124200" cy="415498"/>
          </a:xfrm>
          <a:prstGeom prst="rect">
            <a:avLst/>
          </a:prstGeom>
          <a:noFill/>
        </p:spPr>
        <p:txBody>
          <a:bodyPr wrap="square" rtlCol="0">
            <a:spAutoFit/>
          </a:bodyPr>
          <a:lstStyle/>
          <a:p>
            <a:pPr algn="ctr"/>
            <a:r>
              <a:rPr lang="en-US" sz="1050" b="1" dirty="0" smtClean="0"/>
              <a:t>Set of common movies in both the above two sets.</a:t>
            </a:r>
          </a:p>
        </p:txBody>
      </p:sp>
      <p:sp>
        <p:nvSpPr>
          <p:cNvPr id="30" name="TextBox 29"/>
          <p:cNvSpPr txBox="1"/>
          <p:nvPr/>
        </p:nvSpPr>
        <p:spPr>
          <a:xfrm>
            <a:off x="2743200" y="4724400"/>
            <a:ext cx="2819400" cy="415498"/>
          </a:xfrm>
          <a:prstGeom prst="rect">
            <a:avLst/>
          </a:prstGeom>
          <a:noFill/>
          <a:ln>
            <a:solidFill>
              <a:srgbClr val="FF0000"/>
            </a:solidFill>
          </a:ln>
        </p:spPr>
        <p:txBody>
          <a:bodyPr wrap="square" rtlCol="0">
            <a:spAutoFit/>
          </a:bodyPr>
          <a:lstStyle/>
          <a:p>
            <a:pPr lvl="0" algn="ctr"/>
            <a:r>
              <a:rPr lang="en-US" sz="1050" b="1" dirty="0" smtClean="0">
                <a:solidFill>
                  <a:prstClr val="black"/>
                </a:solidFill>
              </a:rPr>
              <a:t>Calculate average of all the ratings on these common movies. (Avg1)</a:t>
            </a:r>
            <a:endParaRPr lang="en-IN" sz="1050" b="1" dirty="0" smtClean="0">
              <a:solidFill>
                <a:prstClr val="black"/>
              </a:solidFill>
            </a:endParaRPr>
          </a:p>
        </p:txBody>
      </p:sp>
      <p:sp>
        <p:nvSpPr>
          <p:cNvPr id="31" name="TextBox 30"/>
          <p:cNvSpPr txBox="1"/>
          <p:nvPr/>
        </p:nvSpPr>
        <p:spPr>
          <a:xfrm>
            <a:off x="2971800" y="1981200"/>
            <a:ext cx="2590800" cy="253916"/>
          </a:xfrm>
          <a:prstGeom prst="rect">
            <a:avLst/>
          </a:prstGeom>
          <a:noFill/>
        </p:spPr>
        <p:txBody>
          <a:bodyPr wrap="square" rtlCol="0">
            <a:spAutoFit/>
          </a:bodyPr>
          <a:lstStyle/>
          <a:p>
            <a:pPr lvl="0" algn="ctr"/>
            <a:r>
              <a:rPr lang="en-US" sz="1050" b="1" dirty="0" smtClean="0">
                <a:solidFill>
                  <a:prstClr val="black"/>
                </a:solidFill>
              </a:rPr>
              <a:t>Active user [u(</a:t>
            </a:r>
            <a:r>
              <a:rPr lang="en-US" sz="1050" b="1" dirty="0" err="1" smtClean="0">
                <a:solidFill>
                  <a:prstClr val="black"/>
                </a:solidFill>
              </a:rPr>
              <a:t>i</a:t>
            </a:r>
            <a:r>
              <a:rPr lang="en-US" sz="1050" b="1" dirty="0" smtClean="0">
                <a:solidFill>
                  <a:prstClr val="black"/>
                </a:solidFill>
              </a:rPr>
              <a:t>)]</a:t>
            </a:r>
            <a:endParaRPr lang="en-IN" sz="1050" b="1" dirty="0" smtClean="0">
              <a:solidFill>
                <a:prstClr val="black"/>
              </a:solidFill>
            </a:endParaRPr>
          </a:p>
        </p:txBody>
      </p:sp>
      <p:cxnSp>
        <p:nvCxnSpPr>
          <p:cNvPr id="33" name="Elbow Connector 32"/>
          <p:cNvCxnSpPr/>
          <p:nvPr/>
        </p:nvCxnSpPr>
        <p:spPr>
          <a:xfrm rot="16200000" flipH="1">
            <a:off x="1448594" y="4496594"/>
            <a:ext cx="1599406" cy="685006"/>
          </a:xfrm>
          <a:prstGeom prst="bentConnector3">
            <a:avLst>
              <a:gd name="adj1" fmla="val 623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a:off x="3657600" y="5334000"/>
            <a:ext cx="3810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524000" y="5715000"/>
            <a:ext cx="518160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Calculate  Difference , diff(</a:t>
            </a:r>
            <a:r>
              <a:rPr lang="en-US" dirty="0" err="1" smtClean="0"/>
              <a:t>i</a:t>
            </a:r>
            <a:r>
              <a:rPr lang="en-US" dirty="0" smtClean="0"/>
              <a:t>) = Avg1(</a:t>
            </a:r>
            <a:r>
              <a:rPr lang="en-US" dirty="0" err="1" smtClean="0"/>
              <a:t>i</a:t>
            </a:r>
            <a:r>
              <a:rPr lang="en-US" dirty="0" smtClean="0"/>
              <a:t>) – Avg2(</a:t>
            </a:r>
            <a:r>
              <a:rPr lang="en-US" dirty="0" err="1" smtClean="0"/>
              <a:t>i</a:t>
            </a:r>
            <a:r>
              <a:rPr lang="en-US" dirty="0" smtClean="0"/>
              <a:t>)</a:t>
            </a:r>
            <a:endParaRPr lang="en-IN" dirty="0"/>
          </a:p>
        </p:txBody>
      </p:sp>
      <p:sp>
        <p:nvSpPr>
          <p:cNvPr id="47" name="TextBox 46"/>
          <p:cNvSpPr txBox="1"/>
          <p:nvPr/>
        </p:nvSpPr>
        <p:spPr>
          <a:xfrm>
            <a:off x="1752600" y="6248400"/>
            <a:ext cx="5181600" cy="523220"/>
          </a:xfrm>
          <a:prstGeom prst="rect">
            <a:avLst/>
          </a:prstGeom>
        </p:spPr>
        <p:style>
          <a:lnRef idx="3">
            <a:schemeClr val="lt1"/>
          </a:lnRef>
          <a:fillRef idx="1003">
            <a:schemeClr val="dk1"/>
          </a:fillRef>
          <a:effectRef idx="1">
            <a:schemeClr val="accent1"/>
          </a:effectRef>
          <a:fontRef idx="minor">
            <a:schemeClr val="lt1"/>
          </a:fontRef>
        </p:style>
        <p:txBody>
          <a:bodyPr wrap="square" rtlCol="0">
            <a:spAutoFit/>
          </a:bodyPr>
          <a:lstStyle/>
          <a:p>
            <a:pPr algn="ctr"/>
            <a:r>
              <a:rPr lang="en-US" sz="1400" b="1" dirty="0" smtClean="0"/>
              <a:t>Repeat this process for  N no. of users. </a:t>
            </a:r>
          </a:p>
          <a:p>
            <a:pPr algn="ctr"/>
            <a:r>
              <a:rPr lang="en-US" sz="1400" b="1" dirty="0" smtClean="0"/>
              <a:t>Store the Results in a Table.</a:t>
            </a:r>
            <a:endParaRPr lang="en-IN" sz="1400" b="1" dirty="0"/>
          </a:p>
        </p:txBody>
      </p:sp>
      <p:sp>
        <p:nvSpPr>
          <p:cNvPr id="48" name="Rounded Rectangle 47"/>
          <p:cNvSpPr/>
          <p:nvPr/>
        </p:nvSpPr>
        <p:spPr>
          <a:xfrm>
            <a:off x="228600" y="990600"/>
            <a:ext cx="8610600" cy="51816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par>
                                <p:cTn id="28" presetID="3" presetClass="entr" presetSubtype="1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linds(horizontal)">
                                      <p:cBhvr>
                                        <p:cTn id="35" dur="500"/>
                                        <p:tgtEl>
                                          <p:spTgt spid="2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3" presetClass="entr" presetSubtype="1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blinds(horizontal)">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horizontal)">
                                      <p:cBhvr>
                                        <p:cTn id="52" dur="500"/>
                                        <p:tgtEl>
                                          <p:spTgt spid="47"/>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animBg="1"/>
      <p:bldP spid="29" grpId="0"/>
      <p:bldP spid="30" grpId="0" animBg="1"/>
      <p:bldP spid="46" grpId="0" animBg="1"/>
      <p:bldP spid="47" grpId="0" animBg="1"/>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828800"/>
            <a:ext cx="5181600" cy="646331"/>
          </a:xfrm>
          <a:prstGeom prst="rect">
            <a:avLst/>
          </a:prstGeom>
        </p:spPr>
        <p:style>
          <a:lnRef idx="3">
            <a:schemeClr val="lt1"/>
          </a:lnRef>
          <a:fillRef idx="1003">
            <a:schemeClr val="dk1"/>
          </a:fillRef>
          <a:effectRef idx="1">
            <a:schemeClr val="accent1"/>
          </a:effectRef>
          <a:fontRef idx="minor">
            <a:schemeClr val="lt1"/>
          </a:fontRef>
        </p:style>
        <p:txBody>
          <a:bodyPr wrap="square" rtlCol="0">
            <a:spAutoFit/>
          </a:bodyPr>
          <a:lstStyle/>
          <a:p>
            <a:pPr algn="ctr"/>
            <a:r>
              <a:rPr lang="en-US" dirty="0" smtClean="0"/>
              <a:t>Number  of  users with positive difference  values. (</a:t>
            </a:r>
            <a:r>
              <a:rPr lang="en-IN" dirty="0" smtClean="0">
                <a:solidFill>
                  <a:srgbClr val="FFFF00"/>
                </a:solidFill>
              </a:rPr>
              <a:t>Pos_count</a:t>
            </a:r>
            <a:r>
              <a:rPr lang="en-IN" baseline="-25000" dirty="0" smtClean="0">
                <a:solidFill>
                  <a:srgbClr val="FFFF00"/>
                </a:solidFill>
              </a:rPr>
              <a:t>u </a:t>
            </a:r>
            <a:r>
              <a:rPr lang="en-US" dirty="0" smtClean="0"/>
              <a:t>)</a:t>
            </a:r>
            <a:endParaRPr lang="en-IN" dirty="0"/>
          </a:p>
        </p:txBody>
      </p:sp>
      <p:sp>
        <p:nvSpPr>
          <p:cNvPr id="3" name="TextBox 2"/>
          <p:cNvSpPr txBox="1"/>
          <p:nvPr/>
        </p:nvSpPr>
        <p:spPr>
          <a:xfrm>
            <a:off x="1752600" y="1066800"/>
            <a:ext cx="4572000" cy="646331"/>
          </a:xfrm>
          <a:prstGeom prst="rect">
            <a:avLst/>
          </a:prstGeom>
          <a:noFill/>
        </p:spPr>
        <p:txBody>
          <a:bodyPr wrap="square" rtlCol="0">
            <a:spAutoFit/>
          </a:bodyPr>
          <a:lstStyle/>
          <a:p>
            <a:pPr algn="ctr"/>
            <a:r>
              <a:rPr lang="en-US" dirty="0" smtClean="0"/>
              <a:t>From this Table of differences,</a:t>
            </a:r>
          </a:p>
          <a:p>
            <a:pPr algn="ctr"/>
            <a:r>
              <a:rPr lang="en-US" dirty="0" smtClean="0"/>
              <a:t>Calculate .. </a:t>
            </a:r>
            <a:endParaRPr lang="en-IN" dirty="0"/>
          </a:p>
        </p:txBody>
      </p:sp>
      <p:sp>
        <p:nvSpPr>
          <p:cNvPr id="4" name="Title 1"/>
          <p:cNvSpPr txBox="1">
            <a:spLocks/>
          </p:cNvSpPr>
          <p:nvPr/>
        </p:nvSpPr>
        <p:spPr>
          <a:xfrm>
            <a:off x="1219200" y="228600"/>
            <a:ext cx="6934200" cy="667512"/>
          </a:xfrm>
          <a:prstGeom prst="rect">
            <a:avLst/>
          </a:prstGeom>
        </p:spPr>
        <p:style>
          <a:lnRef idx="3">
            <a:schemeClr val="lt1"/>
          </a:lnRef>
          <a:fillRef idx="1">
            <a:schemeClr val="accent5"/>
          </a:fillRef>
          <a:effectRef idx="1">
            <a:schemeClr val="accent5"/>
          </a:effectRef>
          <a:fontRef idx="minor">
            <a:schemeClr val="lt1"/>
          </a:fontRef>
        </p:style>
        <p:txBody>
          <a:bodyPr vert="horz" lIns="0" tIns="45720" rIns="0" bIns="0" anchor="b">
            <a:norm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Cooper Black" pitchFamily="18" charset="0"/>
                <a:ea typeface="+mj-ea"/>
                <a:cs typeface="+mj-cs"/>
              </a:rPr>
              <a:t>Testing  Continues..</a:t>
            </a:r>
            <a:endParaRPr kumimoji="0" lang="en-IN" sz="4000" b="0" i="0" u="none" strike="noStrike" kern="1200" cap="none" spc="0" normalizeH="0" baseline="0" noProof="0" dirty="0">
              <a:ln>
                <a:noFill/>
              </a:ln>
              <a:solidFill>
                <a:schemeClr val="bg1"/>
              </a:solidFill>
              <a:effectLst/>
              <a:uLnTx/>
              <a:uFillTx/>
              <a:latin typeface="Cooper Black" pitchFamily="18" charset="0"/>
              <a:ea typeface="+mj-ea"/>
              <a:cs typeface="+mj-cs"/>
            </a:endParaRPr>
          </a:p>
        </p:txBody>
      </p:sp>
      <p:sp>
        <p:nvSpPr>
          <p:cNvPr id="5" name="TextBox 4"/>
          <p:cNvSpPr txBox="1"/>
          <p:nvPr/>
        </p:nvSpPr>
        <p:spPr>
          <a:xfrm>
            <a:off x="1676400" y="2743200"/>
            <a:ext cx="5181600" cy="646331"/>
          </a:xfrm>
          <a:prstGeom prst="rect">
            <a:avLst/>
          </a:prstGeom>
        </p:spPr>
        <p:style>
          <a:lnRef idx="3">
            <a:schemeClr val="lt1"/>
          </a:lnRef>
          <a:fillRef idx="1003">
            <a:schemeClr val="dk1"/>
          </a:fillRef>
          <a:effectRef idx="1">
            <a:schemeClr val="accent1"/>
          </a:effectRef>
          <a:fontRef idx="minor">
            <a:schemeClr val="lt1"/>
          </a:fontRef>
        </p:style>
        <p:txBody>
          <a:bodyPr wrap="square" rtlCol="0">
            <a:spAutoFit/>
          </a:bodyPr>
          <a:lstStyle/>
          <a:p>
            <a:pPr algn="ctr"/>
            <a:r>
              <a:rPr lang="en-US" dirty="0" smtClean="0"/>
              <a:t>Number  of  users with negative difference  values. (</a:t>
            </a:r>
            <a:r>
              <a:rPr lang="en-IN" dirty="0" smtClean="0">
                <a:solidFill>
                  <a:srgbClr val="FFFF00"/>
                </a:solidFill>
              </a:rPr>
              <a:t>Neg_count</a:t>
            </a:r>
            <a:r>
              <a:rPr lang="en-IN" baseline="-25000" dirty="0" smtClean="0">
                <a:solidFill>
                  <a:srgbClr val="FFFF00"/>
                </a:solidFill>
              </a:rPr>
              <a:t>u</a:t>
            </a:r>
            <a:r>
              <a:rPr lang="en-US" dirty="0" smtClean="0"/>
              <a:t>)</a:t>
            </a:r>
            <a:endParaRPr lang="en-IN" dirty="0"/>
          </a:p>
        </p:txBody>
      </p:sp>
      <p:sp>
        <p:nvSpPr>
          <p:cNvPr id="6" name="TextBox 5"/>
          <p:cNvSpPr txBox="1"/>
          <p:nvPr/>
        </p:nvSpPr>
        <p:spPr>
          <a:xfrm>
            <a:off x="1676400" y="3733800"/>
            <a:ext cx="5181600" cy="1200329"/>
          </a:xfrm>
          <a:prstGeom prst="rect">
            <a:avLst/>
          </a:prstGeom>
        </p:spPr>
        <p:style>
          <a:lnRef idx="3">
            <a:schemeClr val="lt1"/>
          </a:lnRef>
          <a:fillRef idx="1003">
            <a:schemeClr val="dk1"/>
          </a:fillRef>
          <a:effectRef idx="1">
            <a:schemeClr val="accent1"/>
          </a:effectRef>
          <a:fontRef idx="minor">
            <a:schemeClr val="lt1"/>
          </a:fontRef>
        </p:style>
        <p:txBody>
          <a:bodyPr wrap="square" rtlCol="0">
            <a:spAutoFit/>
          </a:bodyPr>
          <a:lstStyle/>
          <a:p>
            <a:pPr algn="ctr"/>
            <a:r>
              <a:rPr lang="en-US" dirty="0" smtClean="0"/>
              <a:t>Average of absolute of all these difference values. (</a:t>
            </a:r>
            <a:r>
              <a:rPr lang="en-IN" dirty="0" smtClean="0">
                <a:solidFill>
                  <a:srgbClr val="FFFF00"/>
                </a:solidFill>
              </a:rPr>
              <a:t>Avg</a:t>
            </a:r>
            <a:r>
              <a:rPr lang="en-IN" baseline="-25000" dirty="0" smtClean="0">
                <a:solidFill>
                  <a:srgbClr val="FFFF00"/>
                </a:solidFill>
              </a:rPr>
              <a:t>u</a:t>
            </a:r>
            <a:r>
              <a:rPr lang="en-US" dirty="0" smtClean="0"/>
              <a:t>)</a:t>
            </a:r>
          </a:p>
          <a:p>
            <a:pPr algn="ctr"/>
            <a:r>
              <a:rPr lang="en-US" dirty="0" smtClean="0"/>
              <a:t>&amp;</a:t>
            </a:r>
          </a:p>
          <a:p>
            <a:pPr algn="ctr"/>
            <a:r>
              <a:rPr lang="en-US" dirty="0" smtClean="0"/>
              <a:t>Standard Deviation (</a:t>
            </a:r>
            <a:r>
              <a:rPr lang="en-IN" dirty="0" smtClean="0">
                <a:solidFill>
                  <a:srgbClr val="FFFF00"/>
                </a:solidFill>
              </a:rPr>
              <a:t>SD</a:t>
            </a:r>
            <a:r>
              <a:rPr lang="en-IN" baseline="-25000" dirty="0" smtClean="0">
                <a:solidFill>
                  <a:srgbClr val="FFFF00"/>
                </a:solidFill>
              </a:rPr>
              <a:t>u</a:t>
            </a:r>
            <a:r>
              <a:rPr lang="en-IN" dirty="0" smtClean="0">
                <a:solidFill>
                  <a:schemeClr val="bg1"/>
                </a:solidFill>
              </a:rPr>
              <a:t>)</a:t>
            </a: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228600"/>
            <a:ext cx="6934200" cy="667512"/>
          </a:xfrm>
          <a:prstGeom prst="rect">
            <a:avLst/>
          </a:prstGeom>
        </p:spPr>
        <p:style>
          <a:lnRef idx="3">
            <a:schemeClr val="lt1"/>
          </a:lnRef>
          <a:fillRef idx="1">
            <a:schemeClr val="accent5"/>
          </a:fillRef>
          <a:effectRef idx="1">
            <a:schemeClr val="accent5"/>
          </a:effectRef>
          <a:fontRef idx="minor">
            <a:schemeClr val="lt1"/>
          </a:fontRef>
        </p:style>
        <p:txBody>
          <a:bodyPr vert="horz" lIns="0" tIns="45720" rIns="0" bIns="0" anchor="b">
            <a:norm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Cooper Black" pitchFamily="18" charset="0"/>
                <a:ea typeface="+mj-ea"/>
                <a:cs typeface="+mj-cs"/>
              </a:rPr>
              <a:t>Results !!</a:t>
            </a:r>
            <a:endParaRPr kumimoji="0" lang="en-IN" sz="4000" b="0" i="0" u="none" strike="noStrike" kern="1200" cap="none" spc="0" normalizeH="0" baseline="0" noProof="0" dirty="0">
              <a:ln>
                <a:noFill/>
              </a:ln>
              <a:solidFill>
                <a:schemeClr val="bg1"/>
              </a:solidFill>
              <a:effectLst/>
              <a:uLnTx/>
              <a:uFillTx/>
              <a:latin typeface="Cooper Black" pitchFamily="18" charset="0"/>
              <a:ea typeface="+mj-ea"/>
              <a:cs typeface="+mj-cs"/>
            </a:endParaRPr>
          </a:p>
        </p:txBody>
      </p:sp>
      <p:sp>
        <p:nvSpPr>
          <p:cNvPr id="3" name="TextBox 2"/>
          <p:cNvSpPr txBox="1"/>
          <p:nvPr/>
        </p:nvSpPr>
        <p:spPr>
          <a:xfrm>
            <a:off x="1066800" y="1371600"/>
            <a:ext cx="1676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TEST  CASE  1.</a:t>
            </a:r>
            <a:endParaRPr lang="en-IN" dirty="0"/>
          </a:p>
        </p:txBody>
      </p:sp>
      <p:graphicFrame>
        <p:nvGraphicFramePr>
          <p:cNvPr id="4" name="Chart 3"/>
          <p:cNvGraphicFramePr/>
          <p:nvPr/>
        </p:nvGraphicFramePr>
        <p:xfrm>
          <a:off x="1524000" y="1905000"/>
          <a:ext cx="7162800" cy="36337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343400" y="1600200"/>
            <a:ext cx="2590800" cy="276999"/>
          </a:xfrm>
          <a:prstGeom prst="rect">
            <a:avLst/>
          </a:prstGeom>
          <a:noFill/>
        </p:spPr>
        <p:txBody>
          <a:bodyPr wrap="square" rtlCol="0">
            <a:spAutoFit/>
          </a:bodyPr>
          <a:lstStyle/>
          <a:p>
            <a:r>
              <a:rPr lang="en-US" sz="1200" dirty="0" smtClean="0"/>
              <a:t>N= 242</a:t>
            </a:r>
            <a:r>
              <a:rPr lang="en-IN" sz="1200" dirty="0" smtClean="0">
                <a:ea typeface="Times New Roman"/>
              </a:rPr>
              <a:t> (around </a:t>
            </a:r>
            <a:r>
              <a:rPr lang="en-IN" sz="1200" b="1" dirty="0" smtClean="0">
                <a:ea typeface="Times New Roman"/>
              </a:rPr>
              <a:t>250</a:t>
            </a:r>
            <a:r>
              <a:rPr lang="en-IN" sz="1200" dirty="0" smtClean="0">
                <a:ea typeface="Times New Roman"/>
              </a:rPr>
              <a:t>)  Users</a:t>
            </a:r>
            <a:endParaRPr lang="en-IN" sz="12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76200" cy="133350"/>
          </a:xfrm>
          <a:prstGeom prst="rect">
            <a:avLst/>
          </a:prstGeom>
          <a:noFill/>
        </p:spPr>
      </p:pic>
      <p:sp>
        <p:nvSpPr>
          <p:cNvPr id="8" name="TextBox 7"/>
          <p:cNvSpPr txBox="1"/>
          <p:nvPr/>
        </p:nvSpPr>
        <p:spPr>
          <a:xfrm>
            <a:off x="1524000" y="5562600"/>
            <a:ext cx="7086600" cy="1262910"/>
          </a:xfrm>
          <a:prstGeom prst="rect">
            <a:avLst/>
          </a:prstGeom>
          <a:noFill/>
        </p:spPr>
        <p:txBody>
          <a:bodyPr wrap="square" rtlCol="0">
            <a:spAutoFit/>
          </a:bodyPr>
          <a:lstStyle/>
          <a:p>
            <a:pPr>
              <a:lnSpc>
                <a:spcPct val="115000"/>
              </a:lnSpc>
              <a:spcAft>
                <a:spcPts val="1000"/>
              </a:spcAft>
            </a:pPr>
            <a:r>
              <a:rPr lang="en-IN" dirty="0" smtClean="0">
                <a:latin typeface="Times New Roman"/>
                <a:ea typeface="Times New Roman"/>
                <a:cs typeface="Times New Roman"/>
              </a:rPr>
              <a:t>RESULTS:	 [A] Pos_count</a:t>
            </a:r>
            <a:r>
              <a:rPr lang="en-IN" baseline="-25000" dirty="0" smtClean="0">
                <a:latin typeface="Times New Roman"/>
                <a:ea typeface="Times New Roman"/>
                <a:cs typeface="Times New Roman"/>
              </a:rPr>
              <a:t>u </a:t>
            </a:r>
            <a:r>
              <a:rPr lang="en-IN" dirty="0" smtClean="0">
                <a:latin typeface="Times New Roman"/>
                <a:ea typeface="Times New Roman"/>
                <a:cs typeface="Times New Roman"/>
              </a:rPr>
              <a:t>= 181, Neg_count</a:t>
            </a:r>
            <a:r>
              <a:rPr lang="en-IN" baseline="-25000" dirty="0" smtClean="0">
                <a:latin typeface="Times New Roman"/>
                <a:ea typeface="Times New Roman"/>
                <a:cs typeface="Times New Roman"/>
              </a:rPr>
              <a:t>u</a:t>
            </a:r>
            <a:r>
              <a:rPr lang="en-IN" dirty="0" smtClean="0">
                <a:latin typeface="Times New Roman"/>
                <a:ea typeface="Times New Roman"/>
                <a:cs typeface="Times New Roman"/>
              </a:rPr>
              <a:t> = 61</a:t>
            </a:r>
            <a:r>
              <a:rPr lang="en-IN" i="1" dirty="0" smtClean="0">
                <a:latin typeface="Times New Roman"/>
                <a:ea typeface="Times New Roman"/>
                <a:cs typeface="Times New Roman"/>
              </a:rPr>
              <a:t> </a:t>
            </a:r>
          </a:p>
          <a:p>
            <a:pPr>
              <a:lnSpc>
                <a:spcPct val="115000"/>
              </a:lnSpc>
              <a:spcAft>
                <a:spcPts val="1000"/>
              </a:spcAft>
            </a:pPr>
            <a:r>
              <a:rPr lang="en-IN" dirty="0" smtClean="0">
                <a:latin typeface="Times New Roman"/>
                <a:ea typeface="Times New Roman"/>
                <a:cs typeface="Times New Roman"/>
              </a:rPr>
              <a:t>		 [B]</a:t>
            </a:r>
            <a:r>
              <a:rPr lang="en-IN" b="1" i="1" dirty="0" smtClean="0">
                <a:latin typeface="Times New Roman"/>
                <a:ea typeface="Times New Roman"/>
                <a:cs typeface="Times New Roman"/>
              </a:rPr>
              <a:t> </a:t>
            </a:r>
            <a:r>
              <a:rPr lang="en-IN" dirty="0" smtClean="0">
                <a:latin typeface="Times New Roman"/>
                <a:ea typeface="Times New Roman"/>
                <a:cs typeface="Times New Roman"/>
              </a:rPr>
              <a:t>Avg</a:t>
            </a:r>
            <a:r>
              <a:rPr lang="en-IN" baseline="-25000" dirty="0" smtClean="0">
                <a:latin typeface="Times New Roman"/>
                <a:ea typeface="Times New Roman"/>
                <a:cs typeface="Times New Roman"/>
              </a:rPr>
              <a:t>u</a:t>
            </a:r>
            <a:r>
              <a:rPr lang="en-IN" dirty="0" smtClean="0">
                <a:latin typeface="Times New Roman"/>
                <a:ea typeface="Times New Roman"/>
                <a:cs typeface="Times New Roman"/>
              </a:rPr>
              <a:t> = 0.35702798.  [C] SD</a:t>
            </a:r>
            <a:r>
              <a:rPr lang="en-IN" baseline="-25000" dirty="0" smtClean="0">
                <a:latin typeface="Times New Roman"/>
                <a:ea typeface="Times New Roman"/>
                <a:cs typeface="Times New Roman"/>
              </a:rPr>
              <a:t>u</a:t>
            </a:r>
            <a:r>
              <a:rPr lang="en-IN" dirty="0" smtClean="0">
                <a:latin typeface="Times New Roman"/>
                <a:ea typeface="Times New Roman"/>
                <a:cs typeface="Times New Roman"/>
              </a:rPr>
              <a:t> = 0.63110024.</a:t>
            </a:r>
            <a:endParaRPr lang="en-IN" sz="3200" dirty="0" smtClean="0">
              <a:latin typeface="Calibri"/>
              <a:ea typeface="Times New Roman"/>
              <a:cs typeface="Times New Roman"/>
            </a:endParaRP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371600"/>
            <a:ext cx="1676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TEST  CASE  2.</a:t>
            </a:r>
            <a:endParaRPr lang="en-IN" dirty="0"/>
          </a:p>
        </p:txBody>
      </p:sp>
      <p:graphicFrame>
        <p:nvGraphicFramePr>
          <p:cNvPr id="3" name="Chart 2"/>
          <p:cNvGraphicFramePr/>
          <p:nvPr/>
        </p:nvGraphicFramePr>
        <p:xfrm>
          <a:off x="76200" y="1905000"/>
          <a:ext cx="9067800" cy="32385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038600" y="1600200"/>
            <a:ext cx="2590800" cy="276999"/>
          </a:xfrm>
          <a:prstGeom prst="rect">
            <a:avLst/>
          </a:prstGeom>
          <a:noFill/>
        </p:spPr>
        <p:txBody>
          <a:bodyPr wrap="square" rtlCol="0">
            <a:spAutoFit/>
          </a:bodyPr>
          <a:lstStyle/>
          <a:p>
            <a:r>
              <a:rPr lang="en-US" sz="1200" dirty="0" smtClean="0"/>
              <a:t>N= </a:t>
            </a:r>
            <a:r>
              <a:rPr lang="en-IN" sz="1200" dirty="0" smtClean="0">
                <a:latin typeface="Times New Roman"/>
                <a:ea typeface="Times New Roman"/>
              </a:rPr>
              <a:t>488</a:t>
            </a:r>
            <a:r>
              <a:rPr lang="en-IN" sz="1200" dirty="0" smtClean="0">
                <a:ea typeface="Times New Roman"/>
              </a:rPr>
              <a:t>(around </a:t>
            </a:r>
            <a:r>
              <a:rPr lang="en-IN" sz="1200" b="1" dirty="0" smtClean="0">
                <a:ea typeface="Times New Roman"/>
              </a:rPr>
              <a:t>500</a:t>
            </a:r>
            <a:r>
              <a:rPr lang="en-IN" sz="1200" dirty="0" smtClean="0">
                <a:ea typeface="Times New Roman"/>
              </a:rPr>
              <a:t>)  Users</a:t>
            </a:r>
            <a:endParaRPr lang="en-IN" sz="1200" dirty="0"/>
          </a:p>
        </p:txBody>
      </p:sp>
      <p:sp>
        <p:nvSpPr>
          <p:cNvPr id="5" name="TextBox 4"/>
          <p:cNvSpPr txBox="1"/>
          <p:nvPr/>
        </p:nvSpPr>
        <p:spPr>
          <a:xfrm>
            <a:off x="1371600" y="5334000"/>
            <a:ext cx="7086600" cy="1262910"/>
          </a:xfrm>
          <a:prstGeom prst="rect">
            <a:avLst/>
          </a:prstGeom>
          <a:noFill/>
        </p:spPr>
        <p:txBody>
          <a:bodyPr wrap="square" rtlCol="0">
            <a:spAutoFit/>
          </a:bodyPr>
          <a:lstStyle/>
          <a:p>
            <a:pPr>
              <a:lnSpc>
                <a:spcPct val="115000"/>
              </a:lnSpc>
              <a:spcAft>
                <a:spcPts val="1000"/>
              </a:spcAft>
            </a:pPr>
            <a:r>
              <a:rPr lang="en-IN" dirty="0" smtClean="0">
                <a:latin typeface="Times New Roman"/>
                <a:ea typeface="Times New Roman"/>
                <a:cs typeface="Times New Roman"/>
              </a:rPr>
              <a:t>RESULTS:	 [A] Pos_count</a:t>
            </a:r>
            <a:r>
              <a:rPr lang="en-IN" baseline="-25000" dirty="0" smtClean="0">
                <a:latin typeface="Times New Roman"/>
                <a:ea typeface="Times New Roman"/>
                <a:cs typeface="Times New Roman"/>
              </a:rPr>
              <a:t>u </a:t>
            </a:r>
            <a:r>
              <a:rPr lang="en-IN" dirty="0" smtClean="0">
                <a:latin typeface="Times New Roman"/>
                <a:ea typeface="Times New Roman"/>
                <a:cs typeface="Times New Roman"/>
              </a:rPr>
              <a:t>= 373, Neg_count</a:t>
            </a:r>
            <a:r>
              <a:rPr lang="en-IN" baseline="-25000" dirty="0" smtClean="0">
                <a:latin typeface="Times New Roman"/>
                <a:ea typeface="Times New Roman"/>
                <a:cs typeface="Times New Roman"/>
              </a:rPr>
              <a:t>u</a:t>
            </a:r>
            <a:r>
              <a:rPr lang="en-IN" dirty="0" smtClean="0">
                <a:latin typeface="Times New Roman"/>
                <a:ea typeface="Times New Roman"/>
                <a:cs typeface="Times New Roman"/>
              </a:rPr>
              <a:t> = 115</a:t>
            </a:r>
            <a:r>
              <a:rPr lang="en-IN" i="1" dirty="0" smtClean="0">
                <a:latin typeface="Times New Roman"/>
                <a:ea typeface="Times New Roman"/>
                <a:cs typeface="Times New Roman"/>
              </a:rPr>
              <a:t> </a:t>
            </a:r>
          </a:p>
          <a:p>
            <a:pPr>
              <a:lnSpc>
                <a:spcPct val="115000"/>
              </a:lnSpc>
              <a:spcAft>
                <a:spcPts val="1000"/>
              </a:spcAft>
            </a:pPr>
            <a:r>
              <a:rPr lang="en-IN" dirty="0" smtClean="0">
                <a:latin typeface="Times New Roman"/>
                <a:ea typeface="Times New Roman"/>
                <a:cs typeface="Times New Roman"/>
              </a:rPr>
              <a:t>		 [B]</a:t>
            </a:r>
            <a:r>
              <a:rPr lang="en-IN" b="1" i="1" dirty="0" smtClean="0">
                <a:latin typeface="Times New Roman"/>
                <a:ea typeface="Times New Roman"/>
                <a:cs typeface="Times New Roman"/>
              </a:rPr>
              <a:t> </a:t>
            </a:r>
            <a:r>
              <a:rPr lang="en-IN" dirty="0" smtClean="0">
                <a:latin typeface="Times New Roman"/>
                <a:ea typeface="Times New Roman"/>
                <a:cs typeface="Times New Roman"/>
              </a:rPr>
              <a:t>Avg</a:t>
            </a:r>
            <a:r>
              <a:rPr lang="en-IN" baseline="-25000" dirty="0" smtClean="0">
                <a:latin typeface="Times New Roman"/>
                <a:ea typeface="Times New Roman"/>
                <a:cs typeface="Times New Roman"/>
              </a:rPr>
              <a:t>u</a:t>
            </a:r>
            <a:r>
              <a:rPr lang="en-IN" dirty="0" smtClean="0">
                <a:latin typeface="Times New Roman"/>
                <a:ea typeface="Times New Roman"/>
                <a:cs typeface="Times New Roman"/>
              </a:rPr>
              <a:t> = </a:t>
            </a:r>
            <a:r>
              <a:rPr lang="en-IN" dirty="0" smtClean="0">
                <a:latin typeface="Times New Roman"/>
                <a:ea typeface="Times New Roman"/>
              </a:rPr>
              <a:t>0.3604241</a:t>
            </a:r>
            <a:r>
              <a:rPr lang="en-IN" dirty="0" smtClean="0">
                <a:latin typeface="Times New Roman"/>
                <a:ea typeface="Times New Roman"/>
                <a:cs typeface="Times New Roman"/>
              </a:rPr>
              <a:t>.  [C] SD</a:t>
            </a:r>
            <a:r>
              <a:rPr lang="en-IN" baseline="-25000" dirty="0" smtClean="0">
                <a:latin typeface="Times New Roman"/>
                <a:ea typeface="Times New Roman"/>
                <a:cs typeface="Times New Roman"/>
              </a:rPr>
              <a:t>u</a:t>
            </a:r>
            <a:r>
              <a:rPr lang="en-IN" dirty="0" smtClean="0">
                <a:latin typeface="Times New Roman"/>
                <a:ea typeface="Times New Roman"/>
                <a:cs typeface="Times New Roman"/>
              </a:rPr>
              <a:t> = </a:t>
            </a:r>
            <a:r>
              <a:rPr lang="en-IN" dirty="0" smtClean="0">
                <a:latin typeface="Times New Roman"/>
                <a:ea typeface="Times New Roman"/>
              </a:rPr>
              <a:t>0.60164124</a:t>
            </a:r>
            <a:r>
              <a:rPr lang="en-IN" dirty="0" smtClean="0">
                <a:latin typeface="Times New Roman"/>
                <a:ea typeface="Times New Roman"/>
                <a:cs typeface="Times New Roman"/>
              </a:rPr>
              <a:t>.</a:t>
            </a:r>
            <a:endParaRPr lang="en-IN" sz="3200" dirty="0" smtClean="0">
              <a:latin typeface="Calibri"/>
              <a:ea typeface="Times New Roman"/>
              <a:cs typeface="Times New Roman"/>
            </a:endParaRPr>
          </a:p>
          <a:p>
            <a:endParaRPr lang="en-IN" dirty="0"/>
          </a:p>
        </p:txBody>
      </p:sp>
      <p:sp>
        <p:nvSpPr>
          <p:cNvPr id="6" name="Rounded Rectangle 5"/>
          <p:cNvSpPr/>
          <p:nvPr/>
        </p:nvSpPr>
        <p:spPr>
          <a:xfrm>
            <a:off x="685800" y="2438400"/>
            <a:ext cx="8305800" cy="762000"/>
          </a:xfrm>
          <a:prstGeom prst="round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228600"/>
            <a:ext cx="6934200" cy="667512"/>
          </a:xfrm>
          <a:prstGeom prst="rect">
            <a:avLst/>
          </a:prstGeom>
        </p:spPr>
        <p:style>
          <a:lnRef idx="3">
            <a:schemeClr val="lt1"/>
          </a:lnRef>
          <a:fillRef idx="1">
            <a:schemeClr val="accent5"/>
          </a:fillRef>
          <a:effectRef idx="1">
            <a:schemeClr val="accent5"/>
          </a:effectRef>
          <a:fontRef idx="minor">
            <a:schemeClr val="lt1"/>
          </a:fontRef>
        </p:style>
        <p:txBody>
          <a:bodyPr vert="horz" lIns="0" tIns="45720" rIns="0" bIns="0" anchor="b">
            <a:normAutofit/>
            <a:scene3d>
              <a:camera prst="orthographicFront"/>
              <a:lightRig rig="freezing" dir="t">
                <a:rot lat="0" lon="0" rev="5640000"/>
              </a:lightRig>
            </a:scene3d>
            <a:sp3d prstMaterial="flat">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Cooper Black" pitchFamily="18" charset="0"/>
                <a:ea typeface="+mj-ea"/>
                <a:cs typeface="+mj-cs"/>
              </a:rPr>
              <a:t>Conclusion</a:t>
            </a:r>
            <a:endParaRPr kumimoji="0" lang="en-IN" sz="4000" b="0" i="0" u="none" strike="noStrike" kern="1200" cap="none" spc="0" normalizeH="0" baseline="0" noProof="0" dirty="0">
              <a:ln>
                <a:noFill/>
              </a:ln>
              <a:solidFill>
                <a:schemeClr val="bg1"/>
              </a:solidFill>
              <a:effectLst/>
              <a:uLnTx/>
              <a:uFillTx/>
              <a:latin typeface="Cooper Black" pitchFamily="18" charset="0"/>
              <a:ea typeface="+mj-ea"/>
              <a:cs typeface="+mj-cs"/>
            </a:endParaRPr>
          </a:p>
        </p:txBody>
      </p:sp>
      <p:sp>
        <p:nvSpPr>
          <p:cNvPr id="13" name="TextBox 12"/>
          <p:cNvSpPr txBox="1"/>
          <p:nvPr/>
        </p:nvSpPr>
        <p:spPr>
          <a:xfrm>
            <a:off x="1371600" y="1295400"/>
            <a:ext cx="6400800" cy="3600986"/>
          </a:xfrm>
          <a:prstGeom prst="rect">
            <a:avLst/>
          </a:prstGeom>
          <a:noFill/>
        </p:spPr>
        <p:txBody>
          <a:bodyPr wrap="square" rtlCol="0">
            <a:spAutoFit/>
          </a:bodyPr>
          <a:lstStyle/>
          <a:p>
            <a:pPr marL="342900" lvl="0" indent="-342900">
              <a:buFont typeface="+mj-lt"/>
              <a:buAutoNum type="arabicPeriod"/>
            </a:pPr>
            <a:r>
              <a:rPr lang="en-IN" dirty="0" smtClean="0"/>
              <a:t>(Pos_count</a:t>
            </a:r>
            <a:r>
              <a:rPr lang="en-IN" baseline="-25000" dirty="0" smtClean="0"/>
              <a:t>u </a:t>
            </a:r>
            <a:r>
              <a:rPr lang="en-IN" dirty="0" smtClean="0"/>
              <a:t>)</a:t>
            </a:r>
            <a:r>
              <a:rPr lang="en-IN" baseline="-25000" dirty="0" smtClean="0"/>
              <a:t> </a:t>
            </a:r>
            <a:r>
              <a:rPr lang="en-IN" dirty="0" smtClean="0"/>
              <a:t>/(Neg_count</a:t>
            </a:r>
            <a:r>
              <a:rPr lang="en-IN" baseline="-25000" dirty="0" smtClean="0"/>
              <a:t>u</a:t>
            </a:r>
            <a:r>
              <a:rPr lang="en-IN" dirty="0" smtClean="0"/>
              <a:t>) </a:t>
            </a:r>
            <a:r>
              <a:rPr lang="en-IN" dirty="0" smtClean="0"/>
              <a:t>≈3 </a:t>
            </a:r>
            <a:r>
              <a:rPr lang="en-IN" dirty="0" smtClean="0"/>
              <a:t>: 1, so out of every four users, three users are being recommended relatively better movies by our algorithm, than they have already seen and rated.</a:t>
            </a:r>
          </a:p>
          <a:p>
            <a:pPr marL="342900" lvl="0" indent="-342900">
              <a:buFont typeface="+mj-lt"/>
              <a:buAutoNum type="arabicPeriod"/>
            </a:pPr>
            <a:endParaRPr lang="en-IN" dirty="0" smtClean="0"/>
          </a:p>
          <a:p>
            <a:pPr marL="342900" lvl="0" indent="-342900">
              <a:buFont typeface="+mj-lt"/>
              <a:buAutoNum type="arabicPeriod"/>
            </a:pPr>
            <a:r>
              <a:rPr lang="en-IN" sz="2000" dirty="0" smtClean="0"/>
              <a:t>Since Avg</a:t>
            </a:r>
            <a:r>
              <a:rPr lang="en-IN" sz="2000" baseline="-25000" dirty="0" smtClean="0"/>
              <a:t>u</a:t>
            </a:r>
            <a:r>
              <a:rPr lang="en-IN" sz="2000" dirty="0" smtClean="0"/>
              <a:t> </a:t>
            </a:r>
            <a:r>
              <a:rPr lang="en-IN" sz="2000" dirty="0" smtClean="0"/>
              <a:t>≈ </a:t>
            </a:r>
            <a:r>
              <a:rPr lang="en-IN" sz="2000" dirty="0" smtClean="0"/>
              <a:t>0.3 and SD</a:t>
            </a:r>
            <a:r>
              <a:rPr lang="en-IN" sz="2000" baseline="-25000" dirty="0" smtClean="0"/>
              <a:t>u</a:t>
            </a:r>
            <a:r>
              <a:rPr lang="en-IN" sz="2000" dirty="0" smtClean="0"/>
              <a:t> </a:t>
            </a:r>
            <a:r>
              <a:rPr lang="en-IN" sz="2000" dirty="0" smtClean="0"/>
              <a:t>≈ </a:t>
            </a:r>
            <a:r>
              <a:rPr lang="en-IN" sz="2000" dirty="0" smtClean="0"/>
              <a:t>0.6</a:t>
            </a:r>
            <a:r>
              <a:rPr lang="en-IN" sz="2000" dirty="0" smtClean="0"/>
              <a:t>, </a:t>
            </a:r>
            <a:r>
              <a:rPr lang="en-IN" sz="2000" dirty="0" smtClean="0"/>
              <a:t>so although the one user out of four, which are not being recommended better movies, Still the average rating of those recommended set of movies(which are not better) differ from the average rating on all the movies he has seen so far, just by </a:t>
            </a:r>
            <a:r>
              <a:rPr lang="en-IN" sz="2000" dirty="0" smtClean="0"/>
              <a:t> </a:t>
            </a:r>
            <a:r>
              <a:rPr lang="en-IN" sz="2000" dirty="0" smtClean="0"/>
              <a:t>[0.3 </a:t>
            </a:r>
            <a:r>
              <a:rPr lang="en-IN" sz="2000" dirty="0" smtClean="0"/>
              <a:t>± </a:t>
            </a:r>
            <a:r>
              <a:rPr lang="en-IN" sz="2000" dirty="0" smtClean="0"/>
              <a:t>0.6</a:t>
            </a:r>
            <a:r>
              <a:rPr lang="en-IN" sz="2000" dirty="0" smtClean="0"/>
              <a:t>].</a:t>
            </a:r>
          </a:p>
          <a:p>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5250" cy="171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828800" y="1828800"/>
            <a:ext cx="6400800" cy="1200329"/>
          </a:xfrm>
          <a:prstGeom prst="rect">
            <a:avLst/>
          </a:prstGeom>
          <a:noFill/>
        </p:spPr>
        <p:txBody>
          <a:bodyPr wrap="square" rtlCol="0">
            <a:spAutoFit/>
          </a:bodyPr>
          <a:lstStyle/>
          <a:p>
            <a:r>
              <a:rPr lang="en-US" sz="7200" dirty="0" smtClean="0">
                <a:solidFill>
                  <a:schemeClr val="bg2">
                    <a:lumMod val="50000"/>
                  </a:schemeClr>
                </a:solidFill>
              </a:rPr>
              <a:t>Thank  you..</a:t>
            </a:r>
            <a:endParaRPr lang="en-IN" sz="7200" dirty="0">
              <a:solidFill>
                <a:schemeClr val="bg2">
                  <a:lumMod val="50000"/>
                </a:schemeClr>
              </a:solidFill>
            </a:endParaRPr>
          </a:p>
        </p:txBody>
      </p:sp>
      <p:sp>
        <p:nvSpPr>
          <p:cNvPr id="4" name="TextBox 3"/>
          <p:cNvSpPr txBox="1"/>
          <p:nvPr/>
        </p:nvSpPr>
        <p:spPr>
          <a:xfrm>
            <a:off x="3657600" y="4419600"/>
            <a:ext cx="5334000" cy="138499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dirty="0" smtClean="0">
                <a:solidFill>
                  <a:schemeClr val="bg1"/>
                </a:solidFill>
              </a:rPr>
              <a:t>Veer Chandra (085118)</a:t>
            </a:r>
          </a:p>
          <a:p>
            <a:r>
              <a:rPr lang="en-US" sz="2800" b="1" dirty="0" smtClean="0">
                <a:solidFill>
                  <a:schemeClr val="bg1"/>
                </a:solidFill>
              </a:rPr>
              <a:t>Ashis Senapati (085123)</a:t>
            </a:r>
          </a:p>
          <a:p>
            <a:r>
              <a:rPr lang="en-US" sz="2800" b="1" dirty="0" smtClean="0">
                <a:solidFill>
                  <a:schemeClr val="bg1"/>
                </a:solidFill>
              </a:rPr>
              <a:t>Suvodeep Majumder (085128)</a:t>
            </a:r>
          </a:p>
        </p:txBody>
      </p:sp>
      <p:sp>
        <p:nvSpPr>
          <p:cNvPr id="5" name="TextBox 4"/>
          <p:cNvSpPr txBox="1"/>
          <p:nvPr/>
        </p:nvSpPr>
        <p:spPr>
          <a:xfrm>
            <a:off x="3657600" y="6019800"/>
            <a:ext cx="5334000" cy="646331"/>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Tx/>
              <a:buChar char="-"/>
            </a:pPr>
            <a:r>
              <a:rPr lang="en-US" b="1" dirty="0" smtClean="0">
                <a:solidFill>
                  <a:schemeClr val="bg1"/>
                </a:solidFill>
              </a:rPr>
              <a:t>All  B-tech in Computer Sc. &amp; Engg.</a:t>
            </a:r>
          </a:p>
          <a:p>
            <a:r>
              <a:rPr lang="en-US" b="1" dirty="0" smtClean="0">
                <a:solidFill>
                  <a:schemeClr val="bg1"/>
                </a:solidFill>
              </a:rPr>
              <a:t>Heritage Institute of Technology (Kolkata)</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5334000" cy="646331"/>
          </a:xfrm>
          <a:prstGeom prst="rect">
            <a:avLst/>
          </a:prstGeom>
          <a:noFill/>
        </p:spPr>
        <p:txBody>
          <a:bodyPr wrap="square" rtlCol="0">
            <a:spAutoFit/>
          </a:bodyPr>
          <a:lstStyle/>
          <a:p>
            <a:pPr algn="ctr">
              <a:buClr>
                <a:schemeClr val="accent3"/>
              </a:buClr>
              <a:buFont typeface="Arial" pitchFamily="34" charset="0"/>
              <a:buChar char="•"/>
            </a:pPr>
            <a:r>
              <a:rPr lang="en-US" sz="3600" b="1" dirty="0" smtClean="0">
                <a:solidFill>
                  <a:srgbClr val="FF0000"/>
                </a:solidFill>
              </a:rPr>
              <a:t>Collaborative Filtering</a:t>
            </a:r>
            <a:endParaRPr lang="en-IN" sz="3600" b="1" dirty="0">
              <a:solidFill>
                <a:srgbClr val="FF0000"/>
              </a:solidFill>
            </a:endParaRPr>
          </a:p>
        </p:txBody>
      </p:sp>
      <p:sp>
        <p:nvSpPr>
          <p:cNvPr id="3" name="TextBox 2"/>
          <p:cNvSpPr txBox="1"/>
          <p:nvPr/>
        </p:nvSpPr>
        <p:spPr>
          <a:xfrm>
            <a:off x="381000" y="1828800"/>
            <a:ext cx="8382000" cy="4031873"/>
          </a:xfrm>
          <a:prstGeom prst="rect">
            <a:avLst/>
          </a:prstGeom>
          <a:noFill/>
        </p:spPr>
        <p:txBody>
          <a:bodyPr wrap="square" rtlCol="0">
            <a:spAutoFit/>
          </a:bodyPr>
          <a:lstStyle/>
          <a:p>
            <a:r>
              <a:rPr lang="en-US" sz="3200" b="1" dirty="0" smtClean="0">
                <a:solidFill>
                  <a:schemeClr val="accent5">
                    <a:lumMod val="50000"/>
                  </a:schemeClr>
                </a:solidFill>
              </a:rPr>
              <a:t>-Basic Principle </a:t>
            </a:r>
            <a:r>
              <a:rPr lang="en-US" sz="3200" dirty="0" smtClean="0">
                <a:solidFill>
                  <a:schemeClr val="accent5">
                    <a:lumMod val="50000"/>
                  </a:schemeClr>
                </a:solidFill>
              </a:rPr>
              <a:t>: </a:t>
            </a:r>
          </a:p>
          <a:p>
            <a:pPr lvl="1">
              <a:buFont typeface="Wingdings" pitchFamily="2" charset="2"/>
              <a:buChar char="q"/>
            </a:pPr>
            <a:r>
              <a:rPr lang="en-US" sz="2400" dirty="0" smtClean="0"/>
              <a:t>To find a subset of users, having similar tastes and preferences to that of active user.</a:t>
            </a:r>
          </a:p>
          <a:p>
            <a:pPr lvl="1">
              <a:buFont typeface="Wingdings" pitchFamily="2" charset="2"/>
              <a:buChar char="q"/>
            </a:pPr>
            <a:r>
              <a:rPr lang="en-US" sz="2400" dirty="0" smtClean="0"/>
              <a:t>And offering recommendations based on that subset of users.</a:t>
            </a:r>
          </a:p>
          <a:p>
            <a:r>
              <a:rPr lang="en-US" sz="2800" b="1" dirty="0" smtClean="0">
                <a:solidFill>
                  <a:schemeClr val="accent5">
                    <a:lumMod val="50000"/>
                  </a:schemeClr>
                </a:solidFill>
              </a:rPr>
              <a:t>-Assumptions :</a:t>
            </a:r>
          </a:p>
          <a:p>
            <a:pPr lvl="1">
              <a:buFont typeface="Wingdings" pitchFamily="2" charset="2"/>
              <a:buChar char="q"/>
            </a:pPr>
            <a:r>
              <a:rPr lang="en-US" sz="2400" dirty="0" smtClean="0"/>
              <a:t>Users with similar interest have common preferences and vice-versa.</a:t>
            </a:r>
          </a:p>
          <a:p>
            <a:pPr lvl="1">
              <a:buFont typeface="Wingdings" pitchFamily="2" charset="2"/>
              <a:buChar char="q"/>
            </a:pPr>
            <a:r>
              <a:rPr lang="en-US" sz="2400" dirty="0" smtClean="0"/>
              <a:t>Sufficiently large number of user preferences is available.</a:t>
            </a:r>
          </a:p>
          <a:p>
            <a:endParaRPr lang="en-IN" sz="2800" b="1" u="sng"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09600"/>
            <a:ext cx="8229600" cy="762000"/>
          </a:xfrm>
        </p:spPr>
        <p:style>
          <a:lnRef idx="3">
            <a:schemeClr val="lt1"/>
          </a:lnRef>
          <a:fillRef idx="1">
            <a:schemeClr val="accent5"/>
          </a:fillRef>
          <a:effectRef idx="1">
            <a:schemeClr val="accent5"/>
          </a:effectRef>
          <a:fontRef idx="minor">
            <a:schemeClr val="lt1"/>
          </a:fontRef>
        </p:style>
        <p:txBody>
          <a:bodyPr>
            <a:normAutofit/>
          </a:bodyPr>
          <a:lstStyle/>
          <a:p>
            <a:pPr algn="ctr"/>
            <a:r>
              <a:rPr lang="en-US" sz="3600" b="1" dirty="0" smtClean="0">
                <a:latin typeface="Stencil" pitchFamily="82" charset="0"/>
              </a:rPr>
              <a:t>Past  </a:t>
            </a:r>
            <a:r>
              <a:rPr lang="en-US" sz="3600" b="1" smtClean="0">
                <a:latin typeface="Stencil" pitchFamily="82" charset="0"/>
              </a:rPr>
              <a:t>Works </a:t>
            </a:r>
            <a:endParaRPr lang="en-IN" sz="3600" b="1" dirty="0">
              <a:latin typeface="Stencil" pitchFamily="82" charset="0"/>
            </a:endParaRPr>
          </a:p>
        </p:txBody>
      </p:sp>
      <p:sp>
        <p:nvSpPr>
          <p:cNvPr id="4" name="Content Placeholder 3"/>
          <p:cNvSpPr>
            <a:spLocks noGrp="1"/>
          </p:cNvSpPr>
          <p:nvPr>
            <p:ph idx="1"/>
          </p:nvPr>
        </p:nvSpPr>
        <p:spPr>
          <a:xfrm>
            <a:off x="228600" y="1524000"/>
            <a:ext cx="8915400" cy="5181600"/>
          </a:xfrm>
        </p:spPr>
        <p:txBody>
          <a:bodyPr>
            <a:normAutofit lnSpcReduction="10000"/>
          </a:bodyPr>
          <a:lstStyle/>
          <a:p>
            <a:r>
              <a:rPr lang="en-US" b="1" dirty="0" smtClean="0">
                <a:solidFill>
                  <a:schemeClr val="accent5">
                    <a:lumMod val="75000"/>
                  </a:schemeClr>
                </a:solidFill>
              </a:rPr>
              <a:t>Amazon.com</a:t>
            </a:r>
            <a:r>
              <a:rPr lang="en-US" dirty="0" smtClean="0"/>
              <a:t> </a:t>
            </a:r>
          </a:p>
          <a:p>
            <a:pPr lvl="1">
              <a:buNone/>
            </a:pPr>
            <a:r>
              <a:rPr lang="en-US" dirty="0" smtClean="0"/>
              <a:t>	- Uses </a:t>
            </a:r>
            <a:r>
              <a:rPr lang="en-US" b="1" dirty="0" smtClean="0"/>
              <a:t>Item-to-Item</a:t>
            </a:r>
            <a:r>
              <a:rPr lang="en-US" dirty="0" smtClean="0"/>
              <a:t> Collaborative Filtering.</a:t>
            </a:r>
          </a:p>
          <a:p>
            <a:pPr lvl="1">
              <a:buNone/>
            </a:pPr>
            <a:r>
              <a:rPr lang="en-US" dirty="0" smtClean="0"/>
              <a:t>	- Focuses on finding similar </a:t>
            </a:r>
            <a:r>
              <a:rPr lang="en-US" b="1" dirty="0" smtClean="0"/>
              <a:t>Items</a:t>
            </a:r>
            <a:r>
              <a:rPr lang="en-US" dirty="0" smtClean="0"/>
              <a:t>, not similar Customers.</a:t>
            </a:r>
          </a:p>
          <a:p>
            <a:r>
              <a:rPr lang="en-US" b="1" dirty="0" smtClean="0">
                <a:solidFill>
                  <a:schemeClr val="accent5">
                    <a:lumMod val="75000"/>
                  </a:schemeClr>
                </a:solidFill>
              </a:rPr>
              <a:t>Google-</a:t>
            </a:r>
            <a:r>
              <a:rPr lang="en-US" b="1" dirty="0" smtClean="0"/>
              <a:t> </a:t>
            </a:r>
            <a:r>
              <a:rPr lang="en-US" b="1" dirty="0" smtClean="0">
                <a:solidFill>
                  <a:schemeClr val="accent5">
                    <a:lumMod val="75000"/>
                  </a:schemeClr>
                </a:solidFill>
              </a:rPr>
              <a:t>Hotpot</a:t>
            </a:r>
          </a:p>
          <a:p>
            <a:pPr lvl="1">
              <a:buNone/>
            </a:pPr>
            <a:r>
              <a:rPr lang="en-US" dirty="0" smtClean="0"/>
              <a:t>	- A recommendation engine for </a:t>
            </a:r>
            <a:r>
              <a:rPr lang="en-US" b="1" dirty="0" smtClean="0"/>
              <a:t>places</a:t>
            </a:r>
            <a:r>
              <a:rPr lang="en-US" dirty="0" smtClean="0"/>
              <a:t>.</a:t>
            </a:r>
          </a:p>
          <a:p>
            <a:pPr lvl="1">
              <a:buNone/>
            </a:pPr>
            <a:r>
              <a:rPr lang="en-US" dirty="0" smtClean="0"/>
              <a:t>	- To make local recommendation more personal, by       recommending places </a:t>
            </a:r>
            <a:r>
              <a:rPr lang="en-US" b="1" dirty="0" smtClean="0"/>
              <a:t>based on ratings</a:t>
            </a:r>
            <a:r>
              <a:rPr lang="en-US" dirty="0" smtClean="0"/>
              <a:t>.</a:t>
            </a:r>
          </a:p>
          <a:p>
            <a:r>
              <a:rPr lang="en-US" b="1" dirty="0" smtClean="0">
                <a:solidFill>
                  <a:schemeClr val="accent5">
                    <a:lumMod val="75000"/>
                  </a:schemeClr>
                </a:solidFill>
              </a:rPr>
              <a:t>Netflix.com</a:t>
            </a:r>
            <a:r>
              <a:rPr lang="en-US" dirty="0" smtClean="0"/>
              <a:t> </a:t>
            </a:r>
          </a:p>
          <a:p>
            <a:pPr lvl="1">
              <a:buNone/>
            </a:pPr>
            <a:r>
              <a:rPr lang="en-US" dirty="0" smtClean="0"/>
              <a:t>	 - Recommendation engine for movies.</a:t>
            </a:r>
          </a:p>
          <a:p>
            <a:pPr lvl="1">
              <a:buNone/>
            </a:pPr>
            <a:r>
              <a:rPr lang="en-US" dirty="0" smtClean="0"/>
              <a:t>    - Uses </a:t>
            </a:r>
            <a:r>
              <a:rPr lang="en-US" b="1" dirty="0" smtClean="0"/>
              <a:t>matrix- factorization </a:t>
            </a:r>
            <a:r>
              <a:rPr lang="en-US" dirty="0" smtClean="0"/>
              <a:t>and</a:t>
            </a:r>
            <a:r>
              <a:rPr lang="en-US" b="1" dirty="0" smtClean="0"/>
              <a:t> </a:t>
            </a:r>
            <a:r>
              <a:rPr lang="en-US" dirty="0" smtClean="0"/>
              <a:t>so called </a:t>
            </a:r>
            <a:r>
              <a:rPr lang="en-US" b="1" dirty="0" smtClean="0"/>
              <a:t>“temporal-dynamics” </a:t>
            </a:r>
            <a:r>
              <a:rPr lang="en-US" dirty="0" smtClean="0"/>
              <a:t>to perform Collaborative Filtering.</a:t>
            </a:r>
          </a:p>
          <a:p>
            <a:pPr lvl="1">
              <a:buNone/>
            </a:pPr>
            <a:r>
              <a:rPr lang="en-US" dirty="0" smtClean="0"/>
              <a:t>	</a:t>
            </a:r>
          </a:p>
          <a:p>
            <a:pPr lvl="1">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blinds(horizontal)">
                                      <p:cBhvr>
                                        <p:cTn id="18" dur="500"/>
                                        <p:tgtEl>
                                          <p:spTgt spid="4">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blinds(horizontal)">
                                      <p:cBhvr>
                                        <p:cTn id="21" dur="500"/>
                                        <p:tgtEl>
                                          <p:spTgt spid="4">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blinds(horizontal)">
                                      <p:cBhvr>
                                        <p:cTn id="2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a:solidFill>
            <a:schemeClr val="accent5">
              <a:lumMod val="75000"/>
            </a:schemeClr>
          </a:solidFill>
        </p:spPr>
        <p:style>
          <a:lnRef idx="3">
            <a:schemeClr val="lt1"/>
          </a:lnRef>
          <a:fillRef idx="1">
            <a:schemeClr val="accent5"/>
          </a:fillRef>
          <a:effectRef idx="1">
            <a:schemeClr val="accent5"/>
          </a:effectRef>
          <a:fontRef idx="minor">
            <a:schemeClr val="lt1"/>
          </a:fontRef>
        </p:style>
        <p:txBody>
          <a:bodyPr>
            <a:normAutofit/>
          </a:bodyPr>
          <a:lstStyle/>
          <a:p>
            <a:pPr algn="ctr"/>
            <a:r>
              <a:rPr lang="en-US" sz="3600" dirty="0" smtClean="0">
                <a:latin typeface="Cooper Black" pitchFamily="18" charset="0"/>
              </a:rPr>
              <a:t> IMPORTANT    CHALLENGES </a:t>
            </a:r>
            <a:endParaRPr lang="en-IN" sz="3600" dirty="0">
              <a:latin typeface="Stencil" pitchFamily="82" charset="0"/>
            </a:endParaRPr>
          </a:p>
        </p:txBody>
      </p:sp>
      <p:sp>
        <p:nvSpPr>
          <p:cNvPr id="4" name="TextBox 3"/>
          <p:cNvSpPr txBox="1"/>
          <p:nvPr/>
        </p:nvSpPr>
        <p:spPr>
          <a:xfrm>
            <a:off x="2362200" y="1219200"/>
            <a:ext cx="4343400" cy="523220"/>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solidFill>
                  <a:schemeClr val="bg1"/>
                </a:solidFill>
                <a:latin typeface="Cooper Black" pitchFamily="18" charset="0"/>
              </a:rPr>
              <a:t>1.    Scalability Issue  </a:t>
            </a:r>
            <a:endParaRPr lang="en-IN" sz="2800" dirty="0">
              <a:solidFill>
                <a:schemeClr val="bg1"/>
              </a:solidFill>
              <a:latin typeface="Cooper Black" pitchFamily="18" charset="0"/>
            </a:endParaRPr>
          </a:p>
        </p:txBody>
      </p:sp>
      <p:pic>
        <p:nvPicPr>
          <p:cNvPr id="5" name="Picture 4" descr="about_icon.jpg"/>
          <p:cNvPicPr>
            <a:picLocks noChangeAspect="1"/>
          </p:cNvPicPr>
          <p:nvPr/>
        </p:nvPicPr>
        <p:blipFill>
          <a:blip r:embed="rId2" cstate="print"/>
          <a:stretch>
            <a:fillRect/>
          </a:stretch>
        </p:blipFill>
        <p:spPr>
          <a:xfrm>
            <a:off x="533400" y="2819400"/>
            <a:ext cx="1081544" cy="880377"/>
          </a:xfrm>
          <a:prstGeom prst="rect">
            <a:avLst/>
          </a:prstGeom>
        </p:spPr>
      </p:pic>
      <p:pic>
        <p:nvPicPr>
          <p:cNvPr id="11" name="Picture 10" descr="about_icon.jpg"/>
          <p:cNvPicPr>
            <a:picLocks noChangeAspect="1"/>
          </p:cNvPicPr>
          <p:nvPr/>
        </p:nvPicPr>
        <p:blipFill>
          <a:blip r:embed="rId2" cstate="print"/>
          <a:stretch>
            <a:fillRect/>
          </a:stretch>
        </p:blipFill>
        <p:spPr>
          <a:xfrm>
            <a:off x="6324600" y="2895600"/>
            <a:ext cx="1081544" cy="880377"/>
          </a:xfrm>
          <a:prstGeom prst="rect">
            <a:avLst/>
          </a:prstGeom>
        </p:spPr>
      </p:pic>
      <p:pic>
        <p:nvPicPr>
          <p:cNvPr id="12" name="Picture 11" descr="about_icon.jpg"/>
          <p:cNvPicPr>
            <a:picLocks noChangeAspect="1"/>
          </p:cNvPicPr>
          <p:nvPr/>
        </p:nvPicPr>
        <p:blipFill>
          <a:blip r:embed="rId2" cstate="print"/>
          <a:stretch>
            <a:fillRect/>
          </a:stretch>
        </p:blipFill>
        <p:spPr>
          <a:xfrm>
            <a:off x="7391400" y="2895600"/>
            <a:ext cx="1081544" cy="880377"/>
          </a:xfrm>
          <a:prstGeom prst="rect">
            <a:avLst/>
          </a:prstGeom>
        </p:spPr>
      </p:pic>
      <p:pic>
        <p:nvPicPr>
          <p:cNvPr id="13" name="Picture 12" descr="about_icon.jpg"/>
          <p:cNvPicPr>
            <a:picLocks noChangeAspect="1"/>
          </p:cNvPicPr>
          <p:nvPr/>
        </p:nvPicPr>
        <p:blipFill>
          <a:blip r:embed="rId2" cstate="print"/>
          <a:stretch>
            <a:fillRect/>
          </a:stretch>
        </p:blipFill>
        <p:spPr>
          <a:xfrm>
            <a:off x="533400" y="3733800"/>
            <a:ext cx="1081544" cy="880377"/>
          </a:xfrm>
          <a:prstGeom prst="rect">
            <a:avLst/>
          </a:prstGeom>
        </p:spPr>
      </p:pic>
      <p:pic>
        <p:nvPicPr>
          <p:cNvPr id="14" name="Picture 13" descr="about_icon.jpg"/>
          <p:cNvPicPr>
            <a:picLocks noChangeAspect="1"/>
          </p:cNvPicPr>
          <p:nvPr/>
        </p:nvPicPr>
        <p:blipFill>
          <a:blip r:embed="rId2" cstate="print"/>
          <a:stretch>
            <a:fillRect/>
          </a:stretch>
        </p:blipFill>
        <p:spPr>
          <a:xfrm>
            <a:off x="6400800" y="3810000"/>
            <a:ext cx="1081544" cy="880377"/>
          </a:xfrm>
          <a:prstGeom prst="rect">
            <a:avLst/>
          </a:prstGeom>
        </p:spPr>
      </p:pic>
      <p:pic>
        <p:nvPicPr>
          <p:cNvPr id="15" name="Picture 14" descr="about_icon.jpg"/>
          <p:cNvPicPr>
            <a:picLocks noChangeAspect="1"/>
          </p:cNvPicPr>
          <p:nvPr/>
        </p:nvPicPr>
        <p:blipFill>
          <a:blip r:embed="rId2" cstate="print"/>
          <a:stretch>
            <a:fillRect/>
          </a:stretch>
        </p:blipFill>
        <p:spPr>
          <a:xfrm>
            <a:off x="7391400" y="3886200"/>
            <a:ext cx="1081544" cy="880377"/>
          </a:xfrm>
          <a:prstGeom prst="rect">
            <a:avLst/>
          </a:prstGeom>
        </p:spPr>
      </p:pic>
      <p:pic>
        <p:nvPicPr>
          <p:cNvPr id="16" name="Picture 15" descr="about_icon.jpg"/>
          <p:cNvPicPr>
            <a:picLocks noChangeAspect="1"/>
          </p:cNvPicPr>
          <p:nvPr/>
        </p:nvPicPr>
        <p:blipFill>
          <a:blip r:embed="rId2" cstate="print"/>
          <a:stretch>
            <a:fillRect/>
          </a:stretch>
        </p:blipFill>
        <p:spPr>
          <a:xfrm>
            <a:off x="7010400" y="2133600"/>
            <a:ext cx="1081544" cy="880377"/>
          </a:xfrm>
          <a:prstGeom prst="rect">
            <a:avLst/>
          </a:prstGeom>
        </p:spPr>
      </p:pic>
      <p:pic>
        <p:nvPicPr>
          <p:cNvPr id="17" name="Picture 16" descr="about_icon.jpg"/>
          <p:cNvPicPr>
            <a:picLocks noChangeAspect="1"/>
          </p:cNvPicPr>
          <p:nvPr/>
        </p:nvPicPr>
        <p:blipFill>
          <a:blip r:embed="rId2" cstate="print"/>
          <a:stretch>
            <a:fillRect/>
          </a:stretch>
        </p:blipFill>
        <p:spPr>
          <a:xfrm>
            <a:off x="6858000" y="4724400"/>
            <a:ext cx="1081544" cy="880377"/>
          </a:xfrm>
          <a:prstGeom prst="rect">
            <a:avLst/>
          </a:prstGeom>
        </p:spPr>
      </p:pic>
      <p:pic>
        <p:nvPicPr>
          <p:cNvPr id="18" name="Picture 17" descr="about_icon.jpg"/>
          <p:cNvPicPr>
            <a:picLocks noChangeAspect="1"/>
          </p:cNvPicPr>
          <p:nvPr/>
        </p:nvPicPr>
        <p:blipFill>
          <a:blip r:embed="rId2" cstate="print"/>
          <a:stretch>
            <a:fillRect/>
          </a:stretch>
        </p:blipFill>
        <p:spPr>
          <a:xfrm>
            <a:off x="1676400" y="3352800"/>
            <a:ext cx="1081544" cy="880377"/>
          </a:xfrm>
          <a:prstGeom prst="rect">
            <a:avLst/>
          </a:prstGeom>
        </p:spPr>
      </p:pic>
      <p:sp>
        <p:nvSpPr>
          <p:cNvPr id="19" name="TextBox 18"/>
          <p:cNvSpPr txBox="1"/>
          <p:nvPr/>
        </p:nvSpPr>
        <p:spPr>
          <a:xfrm>
            <a:off x="457200" y="4953000"/>
            <a:ext cx="3048000" cy="369332"/>
          </a:xfrm>
          <a:prstGeom prst="rect">
            <a:avLst/>
          </a:prstGeom>
          <a:noFill/>
        </p:spPr>
        <p:txBody>
          <a:bodyPr wrap="square" rtlCol="0">
            <a:spAutoFit/>
          </a:bodyPr>
          <a:lstStyle/>
          <a:p>
            <a:r>
              <a:rPr lang="en-US" dirty="0" smtClean="0"/>
              <a:t> Tens of thousands of users</a:t>
            </a:r>
            <a:endParaRPr lang="en-IN" dirty="0"/>
          </a:p>
        </p:txBody>
      </p:sp>
      <p:sp>
        <p:nvSpPr>
          <p:cNvPr id="20" name="TextBox 19"/>
          <p:cNvSpPr txBox="1"/>
          <p:nvPr/>
        </p:nvSpPr>
        <p:spPr>
          <a:xfrm>
            <a:off x="6096000" y="5867400"/>
            <a:ext cx="3048000" cy="369332"/>
          </a:xfrm>
          <a:prstGeom prst="rect">
            <a:avLst/>
          </a:prstGeom>
          <a:noFill/>
        </p:spPr>
        <p:txBody>
          <a:bodyPr wrap="square" rtlCol="0">
            <a:spAutoFit/>
          </a:bodyPr>
          <a:lstStyle/>
          <a:p>
            <a:r>
              <a:rPr lang="en-US" dirty="0" smtClean="0"/>
              <a:t>Tens of millions of users</a:t>
            </a:r>
            <a:endParaRPr lang="en-IN" dirty="0"/>
          </a:p>
        </p:txBody>
      </p:sp>
      <p:sp>
        <p:nvSpPr>
          <p:cNvPr id="21" name="Right Arrow 20"/>
          <p:cNvSpPr/>
          <p:nvPr/>
        </p:nvSpPr>
        <p:spPr>
          <a:xfrm>
            <a:off x="3581400" y="3429000"/>
            <a:ext cx="167640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133600" y="1905000"/>
            <a:ext cx="4876800" cy="923330"/>
          </a:xfrm>
          <a:prstGeom prst="rect">
            <a:avLst/>
          </a:prstGeom>
          <a:noFill/>
        </p:spPr>
        <p:txBody>
          <a:bodyPr wrap="square" rtlCol="0">
            <a:spAutoFit/>
          </a:bodyPr>
          <a:lstStyle/>
          <a:p>
            <a:pPr algn="ctr"/>
            <a:r>
              <a:rPr lang="en-US" dirty="0" smtClean="0"/>
              <a:t>Recommendation Algorithm- Performance</a:t>
            </a:r>
          </a:p>
          <a:p>
            <a:pPr algn="ctr"/>
            <a:r>
              <a:rPr lang="en-US" b="1" dirty="0" smtClean="0">
                <a:solidFill>
                  <a:srgbClr val="FF0000"/>
                </a:solidFill>
              </a:rPr>
              <a:t>In Searching Neighbors having similar preferences  – Active user </a:t>
            </a:r>
            <a:endParaRPr lang="en-IN" b="1" dirty="0">
              <a:solidFill>
                <a:srgbClr val="FF0000"/>
              </a:solidFill>
            </a:endParaRPr>
          </a:p>
        </p:txBody>
      </p:sp>
      <p:pic>
        <p:nvPicPr>
          <p:cNvPr id="23" name="Picture 22" descr="FAQ-icon.png"/>
          <p:cNvPicPr>
            <a:picLocks noChangeAspect="1"/>
          </p:cNvPicPr>
          <p:nvPr/>
        </p:nvPicPr>
        <p:blipFill>
          <a:blip r:embed="rId3"/>
          <a:stretch>
            <a:fillRect/>
          </a:stretch>
        </p:blipFill>
        <p:spPr>
          <a:xfrm>
            <a:off x="6629400" y="2895600"/>
            <a:ext cx="1524000"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762000"/>
            <a:ext cx="5486400" cy="954107"/>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solidFill>
                  <a:schemeClr val="bg1"/>
                </a:solidFill>
                <a:latin typeface="Cooper Black" pitchFamily="18" charset="0"/>
              </a:rPr>
              <a:t>2.    To improve  Quality Of Recommendation  </a:t>
            </a:r>
            <a:endParaRPr lang="en-IN" sz="2800" dirty="0">
              <a:solidFill>
                <a:schemeClr val="bg1"/>
              </a:solidFill>
              <a:latin typeface="Cooper Black" pitchFamily="18" charset="0"/>
            </a:endParaRPr>
          </a:p>
        </p:txBody>
      </p:sp>
      <p:sp>
        <p:nvSpPr>
          <p:cNvPr id="5" name="TextBox 4"/>
          <p:cNvSpPr txBox="1"/>
          <p:nvPr/>
        </p:nvSpPr>
        <p:spPr>
          <a:xfrm>
            <a:off x="1524000" y="1981200"/>
            <a:ext cx="5943600" cy="923330"/>
          </a:xfrm>
          <a:prstGeom prst="rect">
            <a:avLst/>
          </a:prstGeom>
          <a:noFill/>
        </p:spPr>
        <p:txBody>
          <a:bodyPr wrap="square" rtlCol="0">
            <a:spAutoFit/>
          </a:bodyPr>
          <a:lstStyle/>
          <a:p>
            <a:pPr algn="ctr"/>
            <a:r>
              <a:rPr lang="en-US" dirty="0" smtClean="0"/>
              <a:t>Consumers need Recommendations</a:t>
            </a:r>
          </a:p>
          <a:p>
            <a:pPr lvl="1" algn="ctr">
              <a:buFontTx/>
              <a:buChar char="-"/>
            </a:pPr>
            <a:r>
              <a:rPr lang="en-US" b="1" dirty="0" smtClean="0">
                <a:solidFill>
                  <a:srgbClr val="FF0000"/>
                </a:solidFill>
              </a:rPr>
              <a:t> they can trust upon </a:t>
            </a:r>
            <a:r>
              <a:rPr lang="en-US" dirty="0" smtClean="0"/>
              <a:t>to help them in finding products - they will like.</a:t>
            </a:r>
            <a:endParaRPr lang="en-IN" dirty="0"/>
          </a:p>
        </p:txBody>
      </p:sp>
      <p:sp>
        <p:nvSpPr>
          <p:cNvPr id="6" name="Down Arrow 5"/>
          <p:cNvSpPr/>
          <p:nvPr/>
        </p:nvSpPr>
        <p:spPr>
          <a:xfrm>
            <a:off x="4267200" y="29718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676400" y="3733800"/>
            <a:ext cx="5943600" cy="369332"/>
          </a:xfrm>
          <a:prstGeom prst="rect">
            <a:avLst/>
          </a:prstGeom>
          <a:noFill/>
        </p:spPr>
        <p:txBody>
          <a:bodyPr wrap="square" rtlCol="0">
            <a:spAutoFit/>
          </a:bodyPr>
          <a:lstStyle/>
          <a:p>
            <a:pPr algn="ctr"/>
            <a:r>
              <a:rPr lang="en-US" dirty="0" smtClean="0"/>
              <a:t>To Search more number of related customers (neighbors)</a:t>
            </a:r>
          </a:p>
        </p:txBody>
      </p:sp>
      <p:sp>
        <p:nvSpPr>
          <p:cNvPr id="8" name="Down Arrow 7"/>
          <p:cNvSpPr/>
          <p:nvPr/>
        </p:nvSpPr>
        <p:spPr>
          <a:xfrm>
            <a:off x="4267200" y="41148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24400" y="4267200"/>
            <a:ext cx="4038600" cy="369332"/>
          </a:xfrm>
          <a:prstGeom prst="rect">
            <a:avLst/>
          </a:prstGeom>
          <a:noFill/>
        </p:spPr>
        <p:txBody>
          <a:bodyPr wrap="square" rtlCol="0">
            <a:spAutoFit/>
          </a:bodyPr>
          <a:lstStyle/>
          <a:p>
            <a:pPr algn="ctr"/>
            <a:r>
              <a:rPr lang="en-US" b="1" dirty="0" smtClean="0">
                <a:solidFill>
                  <a:srgbClr val="FF0000"/>
                </a:solidFill>
              </a:rPr>
              <a:t>CONFLICT  IN  TWO CHALLENGES</a:t>
            </a:r>
          </a:p>
        </p:txBody>
      </p:sp>
      <p:sp>
        <p:nvSpPr>
          <p:cNvPr id="10" name="TextBox 9"/>
          <p:cNvSpPr txBox="1"/>
          <p:nvPr/>
        </p:nvSpPr>
        <p:spPr>
          <a:xfrm>
            <a:off x="1066800" y="5105400"/>
            <a:ext cx="6858000" cy="1323439"/>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smtClean="0">
                <a:solidFill>
                  <a:schemeClr val="bg1"/>
                </a:solidFill>
              </a:rPr>
              <a:t>Lesser  Time algorithm spends in searching  neighbors</a:t>
            </a:r>
          </a:p>
          <a:p>
            <a:pPr algn="ctr"/>
            <a:r>
              <a:rPr lang="en-US" sz="2000" b="1" dirty="0" smtClean="0">
                <a:solidFill>
                  <a:schemeClr val="bg1"/>
                </a:solidFill>
              </a:rPr>
              <a:t>More  scalable it is.</a:t>
            </a:r>
          </a:p>
          <a:p>
            <a:pPr algn="ctr"/>
            <a:r>
              <a:rPr lang="en-US" sz="2000" b="1" dirty="0" smtClean="0">
                <a:solidFill>
                  <a:schemeClr val="bg1"/>
                </a:solidFill>
              </a:rPr>
              <a:t>But</a:t>
            </a:r>
          </a:p>
          <a:p>
            <a:pPr algn="ctr"/>
            <a:r>
              <a:rPr lang="en-US" sz="2000" b="1" dirty="0" smtClean="0">
                <a:solidFill>
                  <a:schemeClr val="bg1"/>
                </a:solidFill>
              </a:rPr>
              <a:t>Lesser the Quality of Recommendation is.</a:t>
            </a:r>
          </a:p>
        </p:txBody>
      </p:sp>
      <p:sp>
        <p:nvSpPr>
          <p:cNvPr id="11" name="TextBox 10"/>
          <p:cNvSpPr txBox="1"/>
          <p:nvPr/>
        </p:nvSpPr>
        <p:spPr>
          <a:xfrm>
            <a:off x="1828800" y="3581400"/>
            <a:ext cx="5410200" cy="523220"/>
          </a:xfrm>
          <a:prstGeom prst="rect">
            <a:avLst/>
          </a:prstGeom>
          <a:solidFill>
            <a:srgbClr val="FF0000"/>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smtClean="0">
                <a:solidFill>
                  <a:schemeClr val="bg1"/>
                </a:solidFill>
                <a:latin typeface="Cooper Black" pitchFamily="18" charset="0"/>
              </a:rPr>
              <a:t>BALANCE     REQUIRED !!</a:t>
            </a:r>
          </a:p>
        </p:txBody>
      </p:sp>
      <p:sp>
        <p:nvSpPr>
          <p:cNvPr id="12" name="TextBox 11"/>
          <p:cNvSpPr txBox="1"/>
          <p:nvPr/>
        </p:nvSpPr>
        <p:spPr>
          <a:xfrm>
            <a:off x="1752600" y="2438400"/>
            <a:ext cx="5486400" cy="2246769"/>
          </a:xfrm>
          <a:prstGeom prst="rect">
            <a:avLst/>
          </a:prstGeom>
          <a:solidFill>
            <a:srgbClr val="FF0000"/>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solidFill>
                  <a:schemeClr val="bg1"/>
                </a:solidFill>
                <a:latin typeface="Cooper Black" pitchFamily="18" charset="0"/>
              </a:rPr>
              <a:t>Time – to have closer look on</a:t>
            </a:r>
          </a:p>
          <a:p>
            <a:pPr algn="ctr"/>
            <a:r>
              <a:rPr lang="en-US" sz="2800" dirty="0" smtClean="0">
                <a:solidFill>
                  <a:schemeClr val="bg1"/>
                </a:solidFill>
                <a:latin typeface="Cooper Black" pitchFamily="18" charset="0"/>
              </a:rPr>
              <a:t>Different contextual information </a:t>
            </a:r>
          </a:p>
          <a:p>
            <a:pPr algn="ctr"/>
            <a:r>
              <a:rPr lang="en-US" sz="2800" dirty="0" smtClean="0">
                <a:solidFill>
                  <a:schemeClr val="bg1"/>
                </a:solidFill>
                <a:latin typeface="Cooper Black" pitchFamily="18" charset="0"/>
              </a:rPr>
              <a:t>- To add new methods of recommendation !! </a:t>
            </a:r>
            <a:endParaRPr lang="en-IN" sz="2800" dirty="0">
              <a:solidFill>
                <a:schemeClr val="bg1"/>
              </a:solidFill>
              <a:latin typeface="Cooper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Rockwell" pitchFamily="18" charset="0"/>
              </a:rPr>
              <a:t>Why  Spatially  Aware ?</a:t>
            </a:r>
            <a:endParaRPr lang="en-IN" b="1" u="sng" dirty="0">
              <a:latin typeface="Rockwell" pitchFamily="18" charset="0"/>
            </a:endParaRPr>
          </a:p>
        </p:txBody>
      </p:sp>
      <p:sp>
        <p:nvSpPr>
          <p:cNvPr id="3" name="Content Placeholder 2"/>
          <p:cNvSpPr>
            <a:spLocks noGrp="1"/>
          </p:cNvSpPr>
          <p:nvPr>
            <p:ph idx="1"/>
          </p:nvPr>
        </p:nvSpPr>
        <p:spPr/>
        <p:txBody>
          <a:bodyPr/>
          <a:lstStyle/>
          <a:p>
            <a:r>
              <a:rPr lang="en-US" b="1" dirty="0" smtClean="0">
                <a:solidFill>
                  <a:schemeClr val="accent1">
                    <a:lumMod val="75000"/>
                  </a:schemeClr>
                </a:solidFill>
              </a:rPr>
              <a:t>Recommendation system considers </a:t>
            </a:r>
            <a:endParaRPr lang="en-IN" b="1" dirty="0">
              <a:solidFill>
                <a:schemeClr val="accent1">
                  <a:lumMod val="75000"/>
                </a:schemeClr>
              </a:solidFill>
            </a:endParaRPr>
          </a:p>
        </p:txBody>
      </p:sp>
      <p:sp>
        <p:nvSpPr>
          <p:cNvPr id="4" name="Plus 3"/>
          <p:cNvSpPr/>
          <p:nvPr/>
        </p:nvSpPr>
        <p:spPr>
          <a:xfrm>
            <a:off x="3429000" y="3124200"/>
            <a:ext cx="990600" cy="914400"/>
          </a:xfrm>
          <a:prstGeom prst="mathPlus">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14400" y="3124200"/>
            <a:ext cx="2362200" cy="830997"/>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b="1" dirty="0" smtClean="0">
                <a:solidFill>
                  <a:schemeClr val="bg1"/>
                </a:solidFill>
              </a:rPr>
              <a:t>Location  of Active User</a:t>
            </a:r>
            <a:endParaRPr lang="en-IN" sz="2400" b="1" dirty="0">
              <a:solidFill>
                <a:schemeClr val="bg1"/>
              </a:solidFill>
            </a:endParaRPr>
          </a:p>
        </p:txBody>
      </p:sp>
      <p:sp>
        <p:nvSpPr>
          <p:cNvPr id="6" name="TextBox 5"/>
          <p:cNvSpPr txBox="1"/>
          <p:nvPr/>
        </p:nvSpPr>
        <p:spPr>
          <a:xfrm>
            <a:off x="4724400" y="3048000"/>
            <a:ext cx="3733800" cy="1200329"/>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b="1" dirty="0" smtClean="0">
                <a:solidFill>
                  <a:schemeClr val="bg1"/>
                </a:solidFill>
              </a:rPr>
              <a:t>Preferences  of other  users, who share  same Location</a:t>
            </a:r>
            <a:endParaRPr lang="en-IN" sz="2400" b="1" dirty="0">
              <a:solidFill>
                <a:schemeClr val="bg1"/>
              </a:solidFill>
            </a:endParaRPr>
          </a:p>
        </p:txBody>
      </p:sp>
      <p:sp>
        <p:nvSpPr>
          <p:cNvPr id="8" name="TextBox 7"/>
          <p:cNvSpPr txBox="1"/>
          <p:nvPr/>
        </p:nvSpPr>
        <p:spPr>
          <a:xfrm>
            <a:off x="1524000" y="5181600"/>
            <a:ext cx="5181600" cy="461665"/>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b="1" dirty="0" smtClean="0">
                <a:solidFill>
                  <a:schemeClr val="bg1"/>
                </a:solidFill>
              </a:rPr>
              <a:t>Recommendation  for  Active user </a:t>
            </a:r>
            <a:endParaRPr lang="en-IN" sz="2400" b="1" dirty="0">
              <a:solidFill>
                <a:schemeClr val="bg1"/>
              </a:solidFill>
            </a:endParaRPr>
          </a:p>
        </p:txBody>
      </p:sp>
      <p:sp>
        <p:nvSpPr>
          <p:cNvPr id="10" name="Striped Right Arrow 9"/>
          <p:cNvSpPr/>
          <p:nvPr/>
        </p:nvSpPr>
        <p:spPr>
          <a:xfrm rot="5400000">
            <a:off x="3600450" y="4476750"/>
            <a:ext cx="723900" cy="609600"/>
          </a:xfrm>
          <a:prstGeom prst="stripedRightArrow">
            <a:avLst>
              <a:gd name="adj1" fmla="val 42771"/>
              <a:gd name="adj2" fmla="val 50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856488"/>
          </a:xfrm>
        </p:spPr>
        <p:txBody>
          <a:bodyPr>
            <a:normAutofit/>
          </a:bodyPr>
          <a:lstStyle/>
          <a:p>
            <a:pPr algn="ctr"/>
            <a:r>
              <a:rPr lang="en-US" b="1" u="sng" dirty="0" smtClean="0">
                <a:latin typeface="Rockwell" pitchFamily="18" charset="0"/>
              </a:rPr>
              <a:t>Project Objective </a:t>
            </a:r>
            <a:endParaRPr lang="en-IN" b="1" u="sng" dirty="0">
              <a:latin typeface="Rockwell" pitchFamily="18" charset="0"/>
            </a:endParaRPr>
          </a:p>
        </p:txBody>
      </p:sp>
      <p:sp>
        <p:nvSpPr>
          <p:cNvPr id="6" name="Down Arrow Callout 5"/>
          <p:cNvSpPr/>
          <p:nvPr/>
        </p:nvSpPr>
        <p:spPr>
          <a:xfrm>
            <a:off x="1600200" y="1676400"/>
            <a:ext cx="5638800" cy="1447800"/>
          </a:xfrm>
          <a:prstGeom prst="down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To  Decompose  User’s  Space  based on their location </a:t>
            </a:r>
            <a:r>
              <a:rPr lang="en-US" b="1" dirty="0" smtClean="0">
                <a:solidFill>
                  <a:srgbClr val="FF0000"/>
                </a:solidFill>
                <a:latin typeface="Arial" pitchFamily="34" charset="0"/>
                <a:cs typeface="Arial" pitchFamily="34" charset="0"/>
              </a:rPr>
              <a:t>(voronoi Diagram)</a:t>
            </a:r>
            <a:endParaRPr lang="en-IN" b="1" dirty="0">
              <a:solidFill>
                <a:srgbClr val="FF0000"/>
              </a:solidFill>
              <a:latin typeface="Arial" pitchFamily="34" charset="0"/>
              <a:cs typeface="Arial" pitchFamily="34" charset="0"/>
            </a:endParaRPr>
          </a:p>
        </p:txBody>
      </p:sp>
      <p:sp>
        <p:nvSpPr>
          <p:cNvPr id="7" name="Down Arrow Callout 6"/>
          <p:cNvSpPr/>
          <p:nvPr/>
        </p:nvSpPr>
        <p:spPr>
          <a:xfrm>
            <a:off x="1600200" y="3200400"/>
            <a:ext cx="5638800" cy="1447800"/>
          </a:xfrm>
          <a:prstGeom prst="down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To  Find Correlation among Users within same location </a:t>
            </a:r>
            <a:r>
              <a:rPr lang="en-US" b="1" dirty="0" smtClean="0">
                <a:solidFill>
                  <a:srgbClr val="FF0000"/>
                </a:solidFill>
                <a:latin typeface="Arial" pitchFamily="34" charset="0"/>
                <a:cs typeface="Arial" pitchFamily="34" charset="0"/>
              </a:rPr>
              <a:t>(Pearson’s correlation coefficient)</a:t>
            </a:r>
            <a:endParaRPr lang="en-IN" b="1" dirty="0">
              <a:solidFill>
                <a:srgbClr val="FF0000"/>
              </a:solidFill>
              <a:latin typeface="Arial" pitchFamily="34" charset="0"/>
              <a:cs typeface="Arial" pitchFamily="34" charset="0"/>
            </a:endParaRPr>
          </a:p>
        </p:txBody>
      </p:sp>
      <p:sp>
        <p:nvSpPr>
          <p:cNvPr id="8" name="TextBox 7"/>
          <p:cNvSpPr txBox="1"/>
          <p:nvPr/>
        </p:nvSpPr>
        <p:spPr>
          <a:xfrm>
            <a:off x="1600200" y="4724400"/>
            <a:ext cx="5638800" cy="872034"/>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lnSpc>
                <a:spcPct val="150000"/>
              </a:lnSpc>
            </a:pPr>
            <a:r>
              <a:rPr lang="en-US" b="1" dirty="0" smtClean="0">
                <a:solidFill>
                  <a:schemeClr val="bg1"/>
                </a:solidFill>
                <a:latin typeface="Arial" pitchFamily="34" charset="0"/>
                <a:cs typeface="Arial" pitchFamily="34" charset="0"/>
              </a:rPr>
              <a:t>To  Recommend relevant Items of interest to</a:t>
            </a:r>
          </a:p>
          <a:p>
            <a:pPr algn="ctr">
              <a:lnSpc>
                <a:spcPct val="150000"/>
              </a:lnSpc>
            </a:pPr>
            <a:r>
              <a:rPr lang="en-US" b="1" dirty="0" smtClean="0">
                <a:solidFill>
                  <a:schemeClr val="bg1"/>
                </a:solidFill>
                <a:latin typeface="Arial" pitchFamily="34" charset="0"/>
                <a:cs typeface="Arial" pitchFamily="34" charset="0"/>
              </a:rPr>
              <a:t> active user </a:t>
            </a:r>
            <a:r>
              <a:rPr lang="en-US" b="1" dirty="0" smtClean="0">
                <a:solidFill>
                  <a:srgbClr val="FF0000"/>
                </a:solidFill>
                <a:latin typeface="Arial" pitchFamily="34" charset="0"/>
                <a:cs typeface="Arial" pitchFamily="34" charset="0"/>
              </a:rPr>
              <a:t>(Collaborative Filtering)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2658</TotalTime>
  <Words>1335</Words>
  <Application>Microsoft Office PowerPoint</Application>
  <PresentationFormat>On-screen Show (4:3)</PresentationFormat>
  <Paragraphs>238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Slide 1</vt:lpstr>
      <vt:lpstr>Slide 2</vt:lpstr>
      <vt:lpstr>Introduction</vt:lpstr>
      <vt:lpstr>Slide 4</vt:lpstr>
      <vt:lpstr>Past  Works </vt:lpstr>
      <vt:lpstr> IMPORTANT    CHALLENGES </vt:lpstr>
      <vt:lpstr>Slide 7</vt:lpstr>
      <vt:lpstr>Why  Spatially  Aware ?</vt:lpstr>
      <vt:lpstr>Project Objective </vt:lpstr>
      <vt:lpstr> Voronoi Diagram </vt:lpstr>
      <vt:lpstr>Everyday Example of Voronoi diagram</vt:lpstr>
      <vt:lpstr>Post offices in a section of kolkata</vt:lpstr>
      <vt:lpstr>Post-offices as Points in Plane</vt:lpstr>
      <vt:lpstr>Proximity Regions of Post offices</vt:lpstr>
      <vt:lpstr>Post-office services in Kolkata</vt:lpstr>
      <vt:lpstr>Slide 16</vt:lpstr>
      <vt:lpstr>Raster-scan Concept</vt:lpstr>
      <vt:lpstr>  Project Implementation Part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Spatially Aware Recommendation Algorithm</dc:title>
  <dc:creator>Ashis</dc:creator>
  <cp:lastModifiedBy>Ashis</cp:lastModifiedBy>
  <cp:revision>268</cp:revision>
  <dcterms:created xsi:type="dcterms:W3CDTF">2006-08-16T00:00:00Z</dcterms:created>
  <dcterms:modified xsi:type="dcterms:W3CDTF">2012-05-08T15:28:15Z</dcterms:modified>
</cp:coreProperties>
</file>