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302" r:id="rId3"/>
    <p:sldId id="257" r:id="rId4"/>
    <p:sldId id="258" r:id="rId5"/>
    <p:sldId id="282" r:id="rId6"/>
    <p:sldId id="284" r:id="rId7"/>
    <p:sldId id="285" r:id="rId8"/>
    <p:sldId id="259" r:id="rId9"/>
    <p:sldId id="260" r:id="rId10"/>
    <p:sldId id="286" r:id="rId11"/>
    <p:sldId id="303" r:id="rId12"/>
    <p:sldId id="265" r:id="rId13"/>
    <p:sldId id="288" r:id="rId14"/>
    <p:sldId id="289" r:id="rId15"/>
    <p:sldId id="290" r:id="rId16"/>
    <p:sldId id="291" r:id="rId17"/>
    <p:sldId id="292" r:id="rId18"/>
    <p:sldId id="293" r:id="rId19"/>
    <p:sldId id="312" r:id="rId20"/>
    <p:sldId id="294" r:id="rId21"/>
    <p:sldId id="313" r:id="rId22"/>
    <p:sldId id="263" r:id="rId23"/>
    <p:sldId id="299" r:id="rId24"/>
    <p:sldId id="266" r:id="rId25"/>
    <p:sldId id="267" r:id="rId26"/>
    <p:sldId id="269" r:id="rId27"/>
    <p:sldId id="300" r:id="rId28"/>
    <p:sldId id="301" r:id="rId29"/>
    <p:sldId id="271" r:id="rId30"/>
    <p:sldId id="272" r:id="rId31"/>
    <p:sldId id="273" r:id="rId32"/>
    <p:sldId id="281" r:id="rId33"/>
    <p:sldId id="275" r:id="rId34"/>
    <p:sldId id="277" r:id="rId35"/>
    <p:sldId id="276" r:id="rId36"/>
    <p:sldId id="278" r:id="rId37"/>
    <p:sldId id="279" r:id="rId38"/>
    <p:sldId id="280" r:id="rId39"/>
    <p:sldId id="304" r:id="rId40"/>
    <p:sldId id="306" r:id="rId41"/>
    <p:sldId id="305" r:id="rId42"/>
    <p:sldId id="307" r:id="rId43"/>
    <p:sldId id="308" r:id="rId44"/>
    <p:sldId id="309" r:id="rId45"/>
    <p:sldId id="310" r:id="rId46"/>
    <p:sldId id="311" r:id="rId47"/>
    <p:sldId id="283" r:id="rId48"/>
    <p:sldId id="314" r:id="rId4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AF832-FD0A-4FD3-B341-2CE62349D81C}" v="570" dt="2024-04-02T19:06:37.772"/>
    <p1510:client id="{33D97BCC-DAF5-4E28-A415-BA0E065CB87A}" v="2399" dt="2024-04-03T22:54:31.062"/>
    <p1510:client id="{47C82425-CEBA-A146-9A42-F9B9A6A10AD2}" v="79" dt="2024-04-03T04:19:08.294"/>
    <p1510:client id="{4F81164F-FA81-4AD1-930D-9819D3B58B31}" v="412" dt="2024-04-03T00:00:14.541"/>
    <p1510:client id="{5AE651D2-2092-4505-BE23-C5C43DEB569F}" v="3" dt="2024-04-02T12:51:51.193"/>
    <p1510:client id="{5F5CCE41-5FF8-4140-8B22-72050F7A9EC2}" v="1229" dt="2024-04-03T07:32:11.947"/>
    <p1510:client id="{6C568826-7081-4FB8-BB6C-64873A350A68}" v="89" dt="2024-04-03T10:19:31.528"/>
    <p1510:client id="{7D34857C-8FE8-4ED7-A5E5-22E93D1D02E9}" v="2747" dt="2024-04-03T23:00:55.452"/>
    <p1510:client id="{83E28EA1-4E49-4109-B9D8-D03C60B87A5A}" v="9" dt="2024-04-03T17:56:24.414"/>
    <p1510:client id="{8458AA9B-E1CB-421B-A526-992150A76D6D}" v="99" dt="2024-04-02T17:25:53.007"/>
    <p1510:client id="{A6D0EEFA-50F3-4A96-A4A1-FCC613EC0FC6}" v="16" dt="2024-04-03T12:49:55.833"/>
    <p1510:client id="{DDF29C50-C94D-48D0-8AF3-B980ED9F0BEA}" v="13" dt="2024-04-02T13:13:56.365"/>
    <p1510:client id="{F0F806D6-52F1-4575-9D2F-AE5CA08E76F8}" v="285" dt="2024-04-03T05:29:2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48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661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348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0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584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012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624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4/5/2024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62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4/5/2024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679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4/5/2024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279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4/5/2024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563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4/5/2024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3028998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95F006D-ED1F-7878-88D3-BA954B34F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2246" y="991723"/>
            <a:ext cx="10681878" cy="3174690"/>
          </a:xfrm>
        </p:spPr>
        <p:txBody>
          <a:bodyPr>
            <a:normAutofit/>
          </a:bodyPr>
          <a:lstStyle/>
          <a:p>
            <a:r>
              <a:rPr lang="en-GB" sz="7200"/>
              <a:t>DBMS Project</a:t>
            </a:r>
            <a:endParaRPr lang="en-US"/>
          </a:p>
        </p:txBody>
      </p:sp>
      <p:sp>
        <p:nvSpPr>
          <p:cNvPr id="3" name="Subtitle 2"/>
          <p:cNvSpPr>
            <a:spLocks noGrp="1"/>
          </p:cNvSpPr>
          <p:nvPr>
            <p:ph type="subTitle" idx="1"/>
          </p:nvPr>
        </p:nvSpPr>
        <p:spPr>
          <a:xfrm>
            <a:off x="703606" y="4970490"/>
            <a:ext cx="10681878" cy="1117937"/>
          </a:xfrm>
        </p:spPr>
        <p:txBody>
          <a:bodyPr vert="horz" lIns="91440" tIns="45720" rIns="91440" bIns="45720" rtlCol="0" anchor="t">
            <a:normAutofit lnSpcReduction="10000"/>
          </a:bodyPr>
          <a:lstStyle/>
          <a:p>
            <a:r>
              <a:rPr lang="en-GB" dirty="0"/>
              <a:t>Topic: Music Management System</a:t>
            </a:r>
          </a:p>
          <a:p>
            <a:r>
              <a:rPr lang="en-GB" dirty="0"/>
              <a:t>By: Veerendra, Madhavan, Issac</a:t>
            </a:r>
          </a:p>
        </p:txBody>
      </p:sp>
      <p:sp>
        <p:nvSpPr>
          <p:cNvPr id="14" name="Freeform: Shape 9">
            <a:extLst>
              <a:ext uri="{FF2B5EF4-FFF2-40B4-BE49-F238E27FC236}">
                <a16:creationId xmlns:a16="http://schemas.microsoft.com/office/drawing/2014/main" id="{555078FD-0108-1F48-31ED-337DD654F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7877" y="4501201"/>
            <a:ext cx="10556246" cy="18288"/>
          </a:xfrm>
          <a:custGeom>
            <a:avLst/>
            <a:gdLst>
              <a:gd name="connsiteX0" fmla="*/ 0 w 10556246"/>
              <a:gd name="connsiteY0" fmla="*/ 18288 h 18288"/>
              <a:gd name="connsiteX1" fmla="*/ 10556246 w 10556246"/>
              <a:gd name="connsiteY1" fmla="*/ 18288 h 18288"/>
              <a:gd name="connsiteX2" fmla="*/ 10556246 w 10556246"/>
              <a:gd name="connsiteY2" fmla="*/ 0 h 18288"/>
              <a:gd name="connsiteX3" fmla="*/ 0 w 10556246"/>
              <a:gd name="connsiteY3" fmla="*/ 0 h 18288"/>
            </a:gdLst>
            <a:ahLst/>
            <a:cxnLst>
              <a:cxn ang="0">
                <a:pos x="connsiteX0" y="connsiteY0"/>
              </a:cxn>
              <a:cxn ang="0">
                <a:pos x="connsiteX1" y="connsiteY1"/>
              </a:cxn>
              <a:cxn ang="0">
                <a:pos x="connsiteX2" y="connsiteY2"/>
              </a:cxn>
              <a:cxn ang="0">
                <a:pos x="connsiteX3" y="connsiteY3"/>
              </a:cxn>
            </a:cxnLst>
            <a:rect l="l" t="t" r="r" b="b"/>
            <a:pathLst>
              <a:path w="10556246" h="18288">
                <a:moveTo>
                  <a:pt x="0" y="18288"/>
                </a:moveTo>
                <a:lnTo>
                  <a:pt x="10556246" y="18288"/>
                </a:lnTo>
                <a:lnTo>
                  <a:pt x="10556246" y="0"/>
                </a:lnTo>
                <a:lnTo>
                  <a:pt x="0" y="0"/>
                </a:lnTo>
                <a:close/>
              </a:path>
            </a:pathLst>
          </a:cu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0F06FC24-1271-EF82-C58D-1DB7482ED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04909" y="3180836"/>
            <a:ext cx="54864" cy="2628927"/>
          </a:xfrm>
          <a:custGeom>
            <a:avLst/>
            <a:gdLst>
              <a:gd name="connsiteX0" fmla="*/ 0 w 54864"/>
              <a:gd name="connsiteY0" fmla="*/ 2628927 h 2628927"/>
              <a:gd name="connsiteX1" fmla="*/ 0 w 54864"/>
              <a:gd name="connsiteY1" fmla="*/ 0 h 2628927"/>
              <a:gd name="connsiteX2" fmla="*/ 54864 w 54864"/>
              <a:gd name="connsiteY2" fmla="*/ 0 h 2628927"/>
              <a:gd name="connsiteX3" fmla="*/ 54864 w 54864"/>
              <a:gd name="connsiteY3" fmla="*/ 2628927 h 2628927"/>
            </a:gdLst>
            <a:ahLst/>
            <a:cxnLst>
              <a:cxn ang="0">
                <a:pos x="connsiteX0" y="connsiteY0"/>
              </a:cxn>
              <a:cxn ang="0">
                <a:pos x="connsiteX1" y="connsiteY1"/>
              </a:cxn>
              <a:cxn ang="0">
                <a:pos x="connsiteX2" y="connsiteY2"/>
              </a:cxn>
              <a:cxn ang="0">
                <a:pos x="connsiteX3" y="connsiteY3"/>
              </a:cxn>
            </a:cxnLst>
            <a:rect l="l" t="t" r="r" b="b"/>
            <a:pathLst>
              <a:path w="54864" h="2628927">
                <a:moveTo>
                  <a:pt x="0" y="2628927"/>
                </a:moveTo>
                <a:lnTo>
                  <a:pt x="0" y="0"/>
                </a:lnTo>
                <a:lnTo>
                  <a:pt x="54864" y="0"/>
                </a:lnTo>
                <a:lnTo>
                  <a:pt x="54864" y="262892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a:xfrm>
            <a:off x="621792" y="1161288"/>
            <a:ext cx="3602736" cy="4526280"/>
          </a:xfrm>
        </p:spPr>
        <p:txBody>
          <a:bodyPr>
            <a:normAutofit/>
          </a:bodyPr>
          <a:lstStyle/>
          <a:p>
            <a:r>
              <a:rPr lang="en-GB" sz="2800"/>
              <a:t>ER Diagram</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434149" y="932688"/>
            <a:ext cx="5916603" cy="4992624"/>
          </a:xfrm>
        </p:spPr>
        <p:txBody>
          <a:bodyPr vert="horz" lIns="91440" tIns="45720" rIns="91440" bIns="45720" rtlCol="0" anchor="ctr">
            <a:normAutofit/>
          </a:bodyPr>
          <a:lstStyle/>
          <a:p>
            <a:pPr marL="0" indent="0">
              <a:buNone/>
            </a:pPr>
            <a:endParaRPr lang="en-GB" sz="2000"/>
          </a:p>
          <a:p>
            <a:pPr>
              <a:buFont typeface="Calibri" panose="020B0604020202020204" pitchFamily="34" charset="0"/>
              <a:buChar char="-"/>
            </a:pPr>
            <a:endParaRPr lang="en-GB" sz="2000"/>
          </a:p>
          <a:p>
            <a:pPr>
              <a:buFont typeface="Calibri" panose="020B0604020202020204" pitchFamily="34" charset="0"/>
              <a:buChar char="-"/>
            </a:pPr>
            <a:endParaRPr lang="en-GB" sz="2000"/>
          </a:p>
        </p:txBody>
      </p:sp>
      <p:pic>
        <p:nvPicPr>
          <p:cNvPr id="9" name="Picture 8">
            <a:extLst>
              <a:ext uri="{FF2B5EF4-FFF2-40B4-BE49-F238E27FC236}">
                <a16:creationId xmlns:a16="http://schemas.microsoft.com/office/drawing/2014/main" id="{7848FA1F-22E7-5C99-B77D-35D1150A4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534" y="619432"/>
            <a:ext cx="9163665" cy="5605155"/>
          </a:xfrm>
          <a:prstGeom prst="rect">
            <a:avLst/>
          </a:prstGeom>
        </p:spPr>
      </p:pic>
      <p:pic>
        <p:nvPicPr>
          <p:cNvPr id="5" name="Picture 4">
            <a:extLst>
              <a:ext uri="{FF2B5EF4-FFF2-40B4-BE49-F238E27FC236}">
                <a16:creationId xmlns:a16="http://schemas.microsoft.com/office/drawing/2014/main" id="{330FB747-C3CA-F3CD-6CE0-D514C8421009}"/>
              </a:ext>
            </a:extLst>
          </p:cNvPr>
          <p:cNvPicPr>
            <a:picLocks noChangeAspect="1"/>
          </p:cNvPicPr>
          <p:nvPr/>
        </p:nvPicPr>
        <p:blipFill rotWithShape="1">
          <a:blip r:embed="rId2">
            <a:extLst>
              <a:ext uri="{28A0092B-C50C-407E-A947-70E740481C1C}">
                <a14:useLocalDpi xmlns:a14="http://schemas.microsoft.com/office/drawing/2010/main" val="0"/>
              </a:ext>
            </a:extLst>
          </a:blip>
          <a:srcRect l="20788" t="55848" r="76188" b="38877"/>
          <a:stretch/>
        </p:blipFill>
        <p:spPr>
          <a:xfrm rot="10800000">
            <a:off x="4560987" y="2084468"/>
            <a:ext cx="314633" cy="294938"/>
          </a:xfrm>
          <a:prstGeom prst="rect">
            <a:avLst/>
          </a:prstGeom>
        </p:spPr>
      </p:pic>
    </p:spTree>
    <p:extLst>
      <p:ext uri="{BB962C8B-B14F-4D97-AF65-F5344CB8AC3E}">
        <p14:creationId xmlns:p14="http://schemas.microsoft.com/office/powerpoint/2010/main" val="244739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C288-D8E4-4BB9-0C33-896E1B06AF3A}"/>
              </a:ext>
            </a:extLst>
          </p:cNvPr>
          <p:cNvSpPr>
            <a:spLocks noGrp="1"/>
          </p:cNvSpPr>
          <p:nvPr>
            <p:ph type="title"/>
          </p:nvPr>
        </p:nvSpPr>
        <p:spPr/>
        <p:txBody>
          <a:bodyPr/>
          <a:lstStyle/>
          <a:p>
            <a:r>
              <a:rPr lang="en-GB" dirty="0"/>
              <a:t>Relational Schema Before Normalization</a:t>
            </a:r>
          </a:p>
        </p:txBody>
      </p:sp>
      <p:sp>
        <p:nvSpPr>
          <p:cNvPr id="3" name="Rectangle 2">
            <a:extLst>
              <a:ext uri="{FF2B5EF4-FFF2-40B4-BE49-F238E27FC236}">
                <a16:creationId xmlns:a16="http://schemas.microsoft.com/office/drawing/2014/main" id="{928D2827-C50D-9650-8912-DEF21266F829}"/>
              </a:ext>
            </a:extLst>
          </p:cNvPr>
          <p:cNvSpPr/>
          <p:nvPr/>
        </p:nvSpPr>
        <p:spPr>
          <a:xfrm>
            <a:off x="10574341" y="6100593"/>
            <a:ext cx="1263041" cy="41753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5A645F1E-2D60-34A2-549F-FA605E766D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44" b="8884"/>
          <a:stretch/>
        </p:blipFill>
        <p:spPr>
          <a:xfrm>
            <a:off x="1002890" y="2113935"/>
            <a:ext cx="10168128" cy="3986658"/>
          </a:xfrm>
        </p:spPr>
      </p:pic>
    </p:spTree>
    <p:extLst>
      <p:ext uri="{BB962C8B-B14F-4D97-AF65-F5344CB8AC3E}">
        <p14:creationId xmlns:p14="http://schemas.microsoft.com/office/powerpoint/2010/main" val="115063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488886" y="2014067"/>
            <a:ext cx="11208859" cy="4952976"/>
          </a:xfrm>
        </p:spPr>
        <p:txBody>
          <a:bodyPr vert="horz" lIns="91440" tIns="45720" rIns="91440" bIns="45720" rtlCol="0" anchor="t">
            <a:normAutofit/>
          </a:bodyPr>
          <a:lstStyle/>
          <a:p>
            <a:pPr marL="0" indent="0">
              <a:buNone/>
            </a:pPr>
            <a:r>
              <a:rPr lang="en-GB" sz="1900" b="1" dirty="0"/>
              <a:t>Album</a:t>
            </a:r>
            <a:r>
              <a:rPr lang="en-GB" sz="1900" dirty="0"/>
              <a:t>: </a:t>
            </a:r>
            <a:r>
              <a:rPr lang="en-GB" sz="1900" dirty="0" err="1"/>
              <a:t>Album_id</a:t>
            </a:r>
            <a:r>
              <a:rPr lang="en-GB" sz="1900" dirty="0"/>
              <a:t>, </a:t>
            </a:r>
            <a:r>
              <a:rPr lang="en-GB" sz="1900" dirty="0" err="1"/>
              <a:t>Album_title</a:t>
            </a:r>
            <a:r>
              <a:rPr lang="en-GB" sz="1900" dirty="0"/>
              <a:t>, </a:t>
            </a:r>
            <a:r>
              <a:rPr lang="en-GB" sz="1900" dirty="0" err="1"/>
              <a:t>Album_price</a:t>
            </a:r>
            <a:r>
              <a:rPr lang="en-GB" sz="1900" dirty="0"/>
              <a:t>, </a:t>
            </a:r>
            <a:r>
              <a:rPr lang="en-GB" sz="1900" dirty="0" err="1"/>
              <a:t>release_date</a:t>
            </a:r>
            <a:endParaRPr lang="en-GB" sz="1900" dirty="0"/>
          </a:p>
          <a:p>
            <a:pPr marL="0" indent="0">
              <a:buNone/>
            </a:pPr>
            <a:r>
              <a:rPr lang="en-GB" sz="1900" dirty="0"/>
              <a:t>F. D = {</a:t>
            </a:r>
            <a:r>
              <a:rPr lang="en-GB" sz="1900" dirty="0" err="1"/>
              <a:t>Album_id</a:t>
            </a:r>
            <a:r>
              <a:rPr lang="en-GB" sz="1900" dirty="0"/>
              <a:t> -&gt; </a:t>
            </a:r>
            <a:r>
              <a:rPr lang="en-GB" sz="1900" dirty="0" err="1"/>
              <a:t>Album_title</a:t>
            </a:r>
            <a:r>
              <a:rPr lang="en-GB" sz="1900" dirty="0"/>
              <a:t>, </a:t>
            </a:r>
            <a:r>
              <a:rPr lang="en-GB" sz="1900" dirty="0" err="1"/>
              <a:t>Album_price</a:t>
            </a:r>
            <a:r>
              <a:rPr lang="en-GB" sz="1900" dirty="0"/>
              <a:t>, </a:t>
            </a:r>
            <a:r>
              <a:rPr lang="en-GB" sz="1900" dirty="0" err="1"/>
              <a:t>release_date</a:t>
            </a:r>
            <a:r>
              <a:rPr lang="en-GB" sz="1900" dirty="0"/>
              <a:t>}  </a:t>
            </a:r>
          </a:p>
          <a:p>
            <a:pPr>
              <a:buFont typeface="Calibri" panose="020B0604020202020204" pitchFamily="34" charset="0"/>
              <a:buChar char="-"/>
            </a:pPr>
            <a:r>
              <a:rPr lang="en-GB" sz="1900" dirty="0"/>
              <a:t>Prime attributes = {</a:t>
            </a:r>
            <a:r>
              <a:rPr lang="en-GB" sz="1900" dirty="0" err="1"/>
              <a:t>Album_id</a:t>
            </a:r>
            <a:r>
              <a:rPr lang="en-GB" sz="1900" dirty="0"/>
              <a:t> }  Non-Prime attributes = {</a:t>
            </a:r>
            <a:r>
              <a:rPr lang="en-GB" sz="1900" dirty="0" err="1"/>
              <a:t>Album_title</a:t>
            </a:r>
            <a:r>
              <a:rPr lang="en-GB" sz="1900" dirty="0"/>
              <a:t>, </a:t>
            </a:r>
            <a:r>
              <a:rPr lang="en-GB" sz="1900" dirty="0" err="1"/>
              <a:t>Album_price</a:t>
            </a:r>
            <a:r>
              <a:rPr lang="en-GB" sz="1900" dirty="0"/>
              <a:t>, </a:t>
            </a:r>
            <a:r>
              <a:rPr lang="en-GB" sz="1900" dirty="0" err="1"/>
              <a:t>release_date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a:t>
            </a:r>
            <a:endParaRPr lang="en-GB" dirty="0">
              <a:ea typeface="+mn-lt"/>
              <a:cs typeface="+mn-lt"/>
            </a:endParaRPr>
          </a:p>
          <a:p>
            <a:pPr>
              <a:buNone/>
            </a:pPr>
            <a:r>
              <a:rPr lang="en-GB" sz="1900" dirty="0"/>
              <a:t>- 2NF</a:t>
            </a:r>
          </a:p>
          <a:p>
            <a:pPr>
              <a:buNone/>
            </a:pPr>
            <a:r>
              <a:rPr lang="en-GB" sz="1900" dirty="0"/>
              <a:t>Non prime attributes are fully dependent on prime attributes</a:t>
            </a:r>
          </a:p>
          <a:p>
            <a:pPr>
              <a:buNone/>
            </a:pPr>
            <a:r>
              <a:rPr lang="en-GB" sz="1900" dirty="0"/>
              <a:t>- 3NF</a:t>
            </a:r>
          </a:p>
          <a:p>
            <a:pPr>
              <a:buNone/>
            </a:pPr>
            <a:r>
              <a:rPr lang="en-GB" sz="1900" dirty="0"/>
              <a:t>Non prime attributes are not determining other non prime attributes</a:t>
            </a:r>
          </a:p>
          <a:p>
            <a:pPr>
              <a:buNone/>
            </a:pPr>
            <a:r>
              <a:rPr lang="en-GB" sz="1900" dirty="0"/>
              <a:t>Chosen Primary Key: </a:t>
            </a:r>
            <a:r>
              <a:rPr lang="en-GB" sz="1900" dirty="0" err="1"/>
              <a:t>Album_id</a:t>
            </a:r>
            <a:r>
              <a:rPr lang="en-GB" sz="1900" dirty="0"/>
              <a:t> </a:t>
            </a:r>
            <a:endParaRPr lang="en-GB" sz="1900" dirty="0">
              <a:solidFill>
                <a:srgbClr val="000000"/>
              </a:solidFill>
            </a:endParaRPr>
          </a:p>
          <a:p>
            <a:pPr>
              <a:buNone/>
            </a:pP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30496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a:buNone/>
            </a:pPr>
            <a:r>
              <a:rPr lang="en-GB" sz="1900" b="1" dirty="0">
                <a:latin typeface="Avenir Next LT Pro"/>
                <a:ea typeface="+mn-lt"/>
                <a:cs typeface="Arial"/>
              </a:rPr>
              <a:t>Song</a:t>
            </a:r>
            <a:r>
              <a:rPr lang="en-GB" sz="1900" dirty="0">
                <a:latin typeface="Avenir Next LT Pro"/>
                <a:ea typeface="+mn-lt"/>
                <a:cs typeface="Arial"/>
              </a:rPr>
              <a:t>: </a:t>
            </a:r>
            <a:r>
              <a:rPr lang="en-GB" sz="1900" dirty="0" err="1">
                <a:latin typeface="Avenir Next LT Pro"/>
                <a:ea typeface="+mn-lt"/>
                <a:cs typeface="Arial"/>
              </a:rPr>
              <a:t>Song_id</a:t>
            </a:r>
            <a:r>
              <a:rPr lang="en-GB" sz="1900" dirty="0">
                <a:latin typeface="Avenir Next LT Pro"/>
                <a:ea typeface="+mn-lt"/>
                <a:cs typeface="Arial"/>
              </a:rPr>
              <a:t>, </a:t>
            </a:r>
            <a:r>
              <a:rPr lang="en-GB" sz="1900" dirty="0" err="1">
                <a:latin typeface="Avenir Next LT Pro"/>
                <a:ea typeface="+mn-lt"/>
                <a:cs typeface="Arial"/>
              </a:rPr>
              <a:t>Song_title</a:t>
            </a:r>
            <a:r>
              <a:rPr lang="en-GB" sz="1900" dirty="0">
                <a:latin typeface="Avenir Next LT Pro"/>
                <a:ea typeface="+mn-lt"/>
                <a:cs typeface="Arial"/>
              </a:rPr>
              <a:t>, </a:t>
            </a:r>
            <a:r>
              <a:rPr lang="en-GB" sz="1900" dirty="0" err="1">
                <a:latin typeface="Avenir Next LT Pro"/>
                <a:ea typeface="+mn-lt"/>
                <a:cs typeface="Arial"/>
              </a:rPr>
              <a:t>play_time</a:t>
            </a:r>
            <a:endParaRPr lang="en-US" sz="1900" dirty="0">
              <a:latin typeface="Avenir Next LT Pro"/>
            </a:endParaRPr>
          </a:p>
          <a:p>
            <a:pPr>
              <a:buFont typeface="Calibri,Sans-Serif" panose="020B0604020202020204" pitchFamily="34" charset="0"/>
              <a:buChar char="-"/>
            </a:pPr>
            <a:r>
              <a:rPr lang="en-GB" sz="1900" dirty="0">
                <a:ea typeface="+mn-lt"/>
                <a:cs typeface="+mn-lt"/>
              </a:rPr>
              <a:t>F. D = {</a:t>
            </a:r>
            <a:r>
              <a:rPr lang="en-GB" sz="1900" dirty="0" err="1">
                <a:latin typeface="Avenir Next LT Pro"/>
                <a:ea typeface="+mn-lt"/>
                <a:cs typeface="Arial"/>
              </a:rPr>
              <a:t>Song_id</a:t>
            </a:r>
            <a:r>
              <a:rPr lang="en-GB" sz="1900" dirty="0">
                <a:latin typeface="Avenir Next LT Pro"/>
                <a:ea typeface="+mn-lt"/>
                <a:cs typeface="Arial"/>
              </a:rPr>
              <a:t> -</a:t>
            </a:r>
            <a:r>
              <a:rPr lang="en-GB" sz="1900" dirty="0">
                <a:ea typeface="+mn-lt"/>
                <a:cs typeface="+mn-lt"/>
              </a:rPr>
              <a:t>&gt; </a:t>
            </a:r>
            <a:r>
              <a:rPr lang="en-GB" sz="1900" dirty="0" err="1">
                <a:latin typeface="Avenir Next LT Pro"/>
                <a:ea typeface="+mn-lt"/>
                <a:cs typeface="Arial"/>
              </a:rPr>
              <a:t>Song_title</a:t>
            </a:r>
            <a:r>
              <a:rPr lang="en-GB" sz="1900" dirty="0">
                <a:latin typeface="Avenir Next LT Pro"/>
                <a:ea typeface="+mn-lt"/>
                <a:cs typeface="Arial"/>
              </a:rPr>
              <a:t>, </a:t>
            </a:r>
            <a:r>
              <a:rPr lang="en-GB" sz="1900" dirty="0" err="1">
                <a:latin typeface="Avenir Next LT Pro"/>
                <a:ea typeface="+mn-lt"/>
                <a:cs typeface="Arial"/>
              </a:rPr>
              <a:t>play_time</a:t>
            </a:r>
            <a:r>
              <a:rPr lang="en-GB" sz="1900" dirty="0">
                <a:ea typeface="+mn-lt"/>
                <a:cs typeface="+mn-lt"/>
              </a:rPr>
              <a:t>} </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latin typeface="Avenir Next LT Pro"/>
                <a:ea typeface="+mn-lt"/>
                <a:cs typeface="Arial"/>
              </a:rPr>
              <a:t>Song_id</a:t>
            </a:r>
            <a:r>
              <a:rPr lang="en-GB" sz="1900" dirty="0">
                <a:latin typeface="Avenir Next LT Pro"/>
                <a:ea typeface="+mn-lt"/>
                <a:cs typeface="Arial"/>
              </a:rPr>
              <a:t> </a:t>
            </a:r>
            <a:r>
              <a:rPr lang="en-GB" sz="1900" dirty="0"/>
              <a:t>}  Non-Prime attributes = {</a:t>
            </a:r>
            <a:r>
              <a:rPr lang="en-GB" sz="1900" dirty="0" err="1">
                <a:latin typeface="Avenir Next LT Pro"/>
                <a:ea typeface="+mn-lt"/>
                <a:cs typeface="Arial"/>
              </a:rPr>
              <a:t>Song_title</a:t>
            </a:r>
            <a:r>
              <a:rPr lang="en-GB" sz="1900" dirty="0">
                <a:latin typeface="Avenir Next LT Pro"/>
                <a:ea typeface="+mn-lt"/>
                <a:cs typeface="Arial"/>
              </a:rPr>
              <a:t>, </a:t>
            </a:r>
            <a:r>
              <a:rPr lang="en-GB" sz="1900" dirty="0" err="1">
                <a:latin typeface="Avenir Next LT Pro"/>
                <a:ea typeface="+mn-lt"/>
                <a:cs typeface="Arial"/>
              </a:rPr>
              <a:t>play_time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a:t>
            </a:r>
            <a:endParaRPr lang="en-GB" dirty="0">
              <a:ea typeface="+mn-lt"/>
              <a:cs typeface="+mn-lt"/>
            </a:endParaRPr>
          </a:p>
          <a:p>
            <a:pPr>
              <a:buNone/>
            </a:pPr>
            <a:r>
              <a:rPr lang="en-GB" sz="1900" dirty="0"/>
              <a:t>- 2NF</a:t>
            </a:r>
          </a:p>
          <a:p>
            <a:pPr>
              <a:buNone/>
            </a:pPr>
            <a:r>
              <a:rPr lang="en-GB" sz="1900" dirty="0"/>
              <a:t>Non prime attributes are fully dependent on prime attributes</a:t>
            </a:r>
          </a:p>
          <a:p>
            <a:pPr>
              <a:buNone/>
            </a:pPr>
            <a:r>
              <a:rPr lang="en-GB" sz="1900" dirty="0"/>
              <a:t>- 3NF</a:t>
            </a:r>
          </a:p>
          <a:p>
            <a:pPr>
              <a:buNone/>
            </a:pPr>
            <a:r>
              <a:rPr lang="en-GB" sz="1900" dirty="0"/>
              <a:t>Non prime attributes are not determining other non prime attributes</a:t>
            </a:r>
          </a:p>
          <a:p>
            <a:pPr>
              <a:buNone/>
            </a:pPr>
            <a:r>
              <a:rPr lang="en-GB" sz="1900" dirty="0">
                <a:ea typeface="+mn-lt"/>
                <a:cs typeface="+mn-lt"/>
              </a:rPr>
              <a:t>Chosen Primary Key: </a:t>
            </a:r>
            <a:r>
              <a:rPr lang="en-GB" sz="1900" dirty="0">
                <a:latin typeface="Avenir Next LT Pro"/>
                <a:ea typeface="+mn-lt"/>
                <a:cs typeface="Arial"/>
              </a:rPr>
              <a:t> </a:t>
            </a:r>
            <a:r>
              <a:rPr lang="en-GB" sz="1900" dirty="0" err="1">
                <a:latin typeface="Avenir Next LT Pro"/>
                <a:ea typeface="+mn-lt"/>
                <a:cs typeface="Arial"/>
              </a:rPr>
              <a:t>Song_id</a:t>
            </a:r>
            <a:r>
              <a:rPr lang="en-GB" sz="1900" dirty="0">
                <a:latin typeface="Avenir Next LT Pro"/>
                <a:ea typeface="+mn-lt"/>
                <a:cs typeface="Arial"/>
              </a:rPr>
              <a:t> </a:t>
            </a:r>
            <a:endParaRPr lang="en-GB" sz="1900" dirty="0"/>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8217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a:buNone/>
            </a:pPr>
            <a:r>
              <a:rPr lang="en-GB" sz="1900" b="1" dirty="0">
                <a:ea typeface="+mn-lt"/>
                <a:cs typeface="+mn-lt"/>
              </a:rPr>
              <a:t>Artist</a:t>
            </a:r>
            <a:r>
              <a:rPr lang="en-GB" sz="1900" dirty="0">
                <a:ea typeface="+mn-lt"/>
                <a:cs typeface="+mn-lt"/>
              </a:rPr>
              <a:t>: </a:t>
            </a:r>
            <a:r>
              <a:rPr lang="en-GB" sz="1900" dirty="0" err="1">
                <a:ea typeface="+mn-lt"/>
                <a:cs typeface="+mn-lt"/>
              </a:rPr>
              <a:t>Artist_id</a:t>
            </a:r>
            <a:r>
              <a:rPr lang="en-GB" sz="1900" dirty="0">
                <a:ea typeface="+mn-lt"/>
                <a:cs typeface="+mn-lt"/>
              </a:rPr>
              <a:t>, </a:t>
            </a:r>
            <a:r>
              <a:rPr lang="en-GB" sz="1900" dirty="0" err="1">
                <a:ea typeface="+mn-lt"/>
                <a:cs typeface="+mn-lt"/>
              </a:rPr>
              <a:t>Artist_name</a:t>
            </a:r>
            <a:r>
              <a:rPr lang="en-GB" sz="1900" dirty="0">
                <a:ea typeface="+mn-lt"/>
                <a:cs typeface="+mn-lt"/>
              </a:rPr>
              <a:t>, </a:t>
            </a:r>
            <a:r>
              <a:rPr lang="en-GB" sz="1900" dirty="0" err="1">
                <a:ea typeface="+mn-lt"/>
                <a:cs typeface="+mn-lt"/>
              </a:rPr>
              <a:t>Debut_date</a:t>
            </a:r>
            <a:endParaRPr lang="en-GB" sz="1900" dirty="0">
              <a:ea typeface="+mn-lt"/>
              <a:cs typeface="+mn-lt"/>
            </a:endParaRPr>
          </a:p>
          <a:p>
            <a:pPr>
              <a:buNone/>
            </a:pPr>
            <a:r>
              <a:rPr lang="en-GB" sz="1900" dirty="0">
                <a:ea typeface="+mn-lt"/>
                <a:cs typeface="+mn-lt"/>
              </a:rPr>
              <a:t>F. D = {</a:t>
            </a:r>
            <a:r>
              <a:rPr lang="en-GB" sz="1900" dirty="0" err="1">
                <a:ea typeface="+mn-lt"/>
                <a:cs typeface="+mn-lt"/>
              </a:rPr>
              <a:t>Artist_id</a:t>
            </a:r>
            <a:r>
              <a:rPr lang="en-GB" sz="1900" dirty="0">
                <a:ea typeface="+mn-lt"/>
                <a:cs typeface="+mn-lt"/>
              </a:rPr>
              <a:t> -&gt; </a:t>
            </a:r>
            <a:r>
              <a:rPr lang="en-GB" sz="1900" dirty="0" err="1">
                <a:ea typeface="+mn-lt"/>
                <a:cs typeface="+mn-lt"/>
              </a:rPr>
              <a:t>Artist_name</a:t>
            </a:r>
            <a:r>
              <a:rPr lang="en-GB" sz="1900" dirty="0">
                <a:ea typeface="+mn-lt"/>
                <a:cs typeface="+mn-lt"/>
              </a:rPr>
              <a:t>, </a:t>
            </a:r>
            <a:r>
              <a:rPr lang="en-GB" sz="1900" dirty="0" err="1">
                <a:ea typeface="+mn-lt"/>
                <a:cs typeface="+mn-lt"/>
              </a:rPr>
              <a:t>Debut_date</a:t>
            </a:r>
            <a:r>
              <a:rPr lang="en-GB" sz="1900" dirty="0">
                <a:ea typeface="+mn-lt"/>
                <a:cs typeface="+mn-lt"/>
              </a:rPr>
              <a:t>} </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Artist_id</a:t>
            </a:r>
            <a:r>
              <a:rPr lang="en-GB" sz="1900" dirty="0"/>
              <a:t>}  Non-Prime attributes = {</a:t>
            </a:r>
            <a:r>
              <a:rPr lang="en-GB" sz="1900" dirty="0" err="1">
                <a:ea typeface="+mn-lt"/>
                <a:cs typeface="+mn-lt"/>
              </a:rPr>
              <a:t>Artist_name</a:t>
            </a:r>
            <a:r>
              <a:rPr lang="en-GB" sz="1900" dirty="0">
                <a:ea typeface="+mn-lt"/>
                <a:cs typeface="+mn-lt"/>
              </a:rPr>
              <a:t>, </a:t>
            </a:r>
            <a:r>
              <a:rPr lang="en-GB" sz="1900" dirty="0" err="1">
                <a:ea typeface="+mn-lt"/>
                <a:cs typeface="+mn-lt"/>
              </a:rPr>
              <a:t>Debut_date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t>Non prime attributes are fully dependent on prime attributes, i.e. No Partial Dependency</a:t>
            </a:r>
          </a:p>
          <a:p>
            <a:pPr>
              <a:buNone/>
            </a:pPr>
            <a:r>
              <a:rPr lang="en-GB" sz="1900" dirty="0"/>
              <a:t>- 3NF</a:t>
            </a:r>
          </a:p>
          <a:p>
            <a:pPr>
              <a:buNone/>
            </a:pPr>
            <a:r>
              <a:rPr lang="en-GB" sz="1900" dirty="0"/>
              <a:t>Non prime attributes are not determining other non prime attributes i.e. No Transitive Dependency</a:t>
            </a:r>
          </a:p>
          <a:p>
            <a:pPr>
              <a:buNone/>
            </a:pPr>
            <a:r>
              <a:rPr lang="en-GB" sz="1900" dirty="0">
                <a:ea typeface="+mn-lt"/>
                <a:cs typeface="+mn-lt"/>
              </a:rPr>
              <a:t>Chosen Primary Key: </a:t>
            </a:r>
            <a:r>
              <a:rPr lang="en-GB" sz="1900" dirty="0" err="1">
                <a:ea typeface="+mn-lt"/>
                <a:cs typeface="+mn-lt"/>
              </a:rPr>
              <a:t>Artist_id</a:t>
            </a:r>
            <a:endParaRPr lang="en-US" sz="1900" dirty="0">
              <a:ea typeface="+mn-lt"/>
              <a:cs typeface="+mn-lt"/>
            </a:endParaRPr>
          </a:p>
          <a:p>
            <a:pPr marL="0" indent="0">
              <a:buNone/>
            </a:pPr>
            <a:endParaRPr lang="en-US" dirty="0"/>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363423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a:buNone/>
            </a:pPr>
            <a:r>
              <a:rPr lang="en-GB" sz="1900" b="1" dirty="0">
                <a:ea typeface="+mn-lt"/>
                <a:cs typeface="+mn-lt"/>
              </a:rPr>
              <a:t>Belongs</a:t>
            </a:r>
            <a:r>
              <a:rPr lang="en-GB" sz="1900" dirty="0">
                <a:ea typeface="+mn-lt"/>
                <a:cs typeface="+mn-lt"/>
              </a:rPr>
              <a:t>: </a:t>
            </a:r>
            <a:r>
              <a:rPr lang="en-GB" sz="1900" dirty="0" err="1">
                <a:ea typeface="+mn-lt"/>
                <a:cs typeface="+mn-lt"/>
              </a:rPr>
              <a:t>Song_id</a:t>
            </a:r>
            <a:r>
              <a:rPr lang="en-GB" sz="1900" dirty="0">
                <a:ea typeface="+mn-lt"/>
                <a:cs typeface="+mn-lt"/>
              </a:rPr>
              <a:t>, </a:t>
            </a:r>
            <a:r>
              <a:rPr lang="en-GB" sz="1900" dirty="0" err="1">
                <a:ea typeface="+mn-lt"/>
                <a:cs typeface="+mn-lt"/>
              </a:rPr>
              <a:t>genre_id</a:t>
            </a:r>
            <a:endParaRPr lang="en-GB" sz="1900" dirty="0">
              <a:ea typeface="+mn-lt"/>
              <a:cs typeface="+mn-lt"/>
            </a:endParaRPr>
          </a:p>
          <a:p>
            <a:pPr marL="0" indent="0">
              <a:buNone/>
            </a:pPr>
            <a:r>
              <a:rPr lang="en-GB" sz="1900" dirty="0"/>
              <a:t>-Prime attributes = {(</a:t>
            </a:r>
            <a:r>
              <a:rPr lang="en-GB" sz="1900" dirty="0" err="1">
                <a:ea typeface="+mn-lt"/>
                <a:cs typeface="+mn-lt"/>
              </a:rPr>
              <a:t>Song_id</a:t>
            </a:r>
            <a:r>
              <a:rPr lang="en-GB" sz="1900" dirty="0">
                <a:ea typeface="+mn-lt"/>
                <a:cs typeface="+mn-lt"/>
              </a:rPr>
              <a:t>, </a:t>
            </a:r>
            <a:r>
              <a:rPr lang="en-GB" sz="1900" dirty="0" err="1">
                <a:ea typeface="+mn-lt"/>
                <a:cs typeface="+mn-lt"/>
              </a:rPr>
              <a:t>genre_id</a:t>
            </a:r>
            <a:r>
              <a:rPr lang="en-GB" sz="1900" dirty="0">
                <a:ea typeface="+mn-lt"/>
                <a:cs typeface="+mn-lt"/>
              </a:rPr>
              <a:t>)</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t>Non prime attributes are fully dependent on prime attributes, i.e. No Partial Dependency</a:t>
            </a:r>
          </a:p>
          <a:p>
            <a:pPr>
              <a:buNone/>
            </a:pPr>
            <a:r>
              <a:rPr lang="en-GB" sz="1900" dirty="0"/>
              <a:t>- 3NF</a:t>
            </a:r>
          </a:p>
          <a:p>
            <a:pPr>
              <a:buNone/>
            </a:pPr>
            <a:r>
              <a:rPr lang="en-GB" sz="1900" dirty="0"/>
              <a:t>It is in 3NF because no non-prime attribute determines a non-prime attribute, i.e., no Transitive Dependency</a:t>
            </a:r>
            <a:endParaRPr lang="en-GB" sz="1900" dirty="0">
              <a:solidFill>
                <a:srgbClr val="000000"/>
              </a:solidFill>
            </a:endParaRPr>
          </a:p>
          <a:p>
            <a:pPr>
              <a:buNone/>
            </a:pPr>
            <a:r>
              <a:rPr lang="en-GB" sz="1900" dirty="0">
                <a:solidFill>
                  <a:srgbClr val="000000"/>
                </a:solidFill>
              </a:rPr>
              <a:t>Chosen Primary Key: (</a:t>
            </a:r>
            <a:r>
              <a:rPr lang="en-GB" sz="1900" dirty="0" err="1">
                <a:ea typeface="+mn-lt"/>
                <a:cs typeface="+mn-lt"/>
              </a:rPr>
              <a:t>Song_id</a:t>
            </a:r>
            <a:r>
              <a:rPr lang="en-GB" sz="1900" dirty="0">
                <a:ea typeface="+mn-lt"/>
                <a:cs typeface="+mn-lt"/>
              </a:rPr>
              <a:t>, </a:t>
            </a:r>
            <a:r>
              <a:rPr lang="en-GB" sz="1900" dirty="0" err="1">
                <a:ea typeface="+mn-lt"/>
                <a:cs typeface="+mn-lt"/>
              </a:rPr>
              <a:t>genre_id</a:t>
            </a:r>
            <a:r>
              <a:rPr lang="en-GB" sz="1900" dirty="0">
                <a:ea typeface="+mn-lt"/>
                <a:cs typeface="+mn-lt"/>
              </a:rPr>
              <a:t>)</a:t>
            </a: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71871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a:buNone/>
            </a:pPr>
            <a:r>
              <a:rPr lang="en-GB" sz="1900" b="1" dirty="0">
                <a:ea typeface="+mn-lt"/>
                <a:cs typeface="+mn-lt"/>
              </a:rPr>
              <a:t>Genre</a:t>
            </a:r>
            <a:r>
              <a:rPr lang="en-GB" sz="1900" dirty="0">
                <a:ea typeface="+mn-lt"/>
                <a:cs typeface="+mn-lt"/>
              </a:rPr>
              <a:t>: </a:t>
            </a:r>
            <a:r>
              <a:rPr lang="en-GB" sz="1900" dirty="0" err="1">
                <a:ea typeface="+mn-lt"/>
                <a:cs typeface="+mn-lt"/>
              </a:rPr>
              <a:t>genre_id</a:t>
            </a:r>
            <a:r>
              <a:rPr lang="en-GB" sz="1900" dirty="0">
                <a:ea typeface="+mn-lt"/>
                <a:cs typeface="+mn-lt"/>
              </a:rPr>
              <a:t>, </a:t>
            </a:r>
            <a:r>
              <a:rPr lang="en-GB" sz="1900" dirty="0" err="1">
                <a:ea typeface="+mn-lt"/>
                <a:cs typeface="+mn-lt"/>
              </a:rPr>
              <a:t>genre_name</a:t>
            </a:r>
            <a:endParaRPr lang="en-GB" sz="1900" dirty="0">
              <a:ea typeface="+mn-lt"/>
              <a:cs typeface="+mn-lt"/>
            </a:endParaRPr>
          </a:p>
          <a:p>
            <a:pPr>
              <a:buFont typeface="Calibri,Sans-Serif" panose="020B0604020202020204" pitchFamily="34" charset="0"/>
              <a:buChar char="-"/>
            </a:pPr>
            <a:r>
              <a:rPr lang="en-GB" sz="1900" dirty="0">
                <a:ea typeface="+mn-lt"/>
                <a:cs typeface="+mn-lt"/>
              </a:rPr>
              <a:t>F.D = {</a:t>
            </a:r>
            <a:r>
              <a:rPr lang="en-GB" sz="1900" dirty="0" err="1">
                <a:ea typeface="+mn-lt"/>
                <a:cs typeface="+mn-lt"/>
              </a:rPr>
              <a:t>genre_id</a:t>
            </a:r>
            <a:r>
              <a:rPr lang="en-GB" sz="1900" dirty="0">
                <a:ea typeface="+mn-lt"/>
                <a:cs typeface="+mn-lt"/>
              </a:rPr>
              <a:t>  -&gt; </a:t>
            </a:r>
            <a:r>
              <a:rPr lang="en-GB" sz="1900" dirty="0" err="1">
                <a:ea typeface="+mn-lt"/>
                <a:cs typeface="+mn-lt"/>
              </a:rPr>
              <a:t>genre_name</a:t>
            </a:r>
            <a:r>
              <a:rPr lang="en-GB" sz="1900" dirty="0">
                <a:ea typeface="+mn-lt"/>
                <a:cs typeface="+mn-lt"/>
              </a:rPr>
              <a:t>}</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genre_id</a:t>
            </a:r>
            <a:r>
              <a:rPr lang="en-GB" sz="1900" dirty="0">
                <a:ea typeface="+mn-lt"/>
                <a:cs typeface="+mn-lt"/>
              </a:rPr>
              <a:t> } </a:t>
            </a:r>
            <a:r>
              <a:rPr lang="en-GB" sz="1900" dirty="0"/>
              <a:t>Non-Prime attributes = {</a:t>
            </a:r>
            <a:r>
              <a:rPr lang="en-GB" sz="1900" dirty="0" err="1">
                <a:ea typeface="+mn-lt"/>
                <a:cs typeface="+mn-lt"/>
              </a:rPr>
              <a:t>genre_name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t>Since there are no non prime attributes there is no Partial Dependency</a:t>
            </a:r>
          </a:p>
          <a:p>
            <a:pPr>
              <a:buNone/>
            </a:pPr>
            <a:r>
              <a:rPr lang="en-GB" sz="1900" dirty="0"/>
              <a:t>- 3NF</a:t>
            </a:r>
          </a:p>
          <a:p>
            <a:pPr>
              <a:buNone/>
            </a:pPr>
            <a:r>
              <a:rPr lang="en-GB" sz="1900" dirty="0">
                <a:ea typeface="+mn-lt"/>
                <a:cs typeface="+mn-lt"/>
              </a:rPr>
              <a:t>Since</a:t>
            </a:r>
            <a:r>
              <a:rPr lang="en-GB" sz="1900" dirty="0">
                <a:solidFill>
                  <a:srgbClr val="000000"/>
                </a:solidFill>
                <a:ea typeface="+mn-lt"/>
                <a:cs typeface="+mn-lt"/>
              </a:rPr>
              <a:t> there are no non prime attributes there </a:t>
            </a:r>
            <a:r>
              <a:rPr lang="en-GB" sz="1900" dirty="0">
                <a:ea typeface="+mn-lt"/>
                <a:cs typeface="+mn-lt"/>
              </a:rPr>
              <a:t>is </a:t>
            </a:r>
            <a:r>
              <a:rPr lang="en-GB" sz="1900" dirty="0">
                <a:solidFill>
                  <a:srgbClr val="000000"/>
                </a:solidFill>
                <a:ea typeface="+mn-lt"/>
                <a:cs typeface="+mn-lt"/>
              </a:rPr>
              <a:t>no </a:t>
            </a:r>
            <a:r>
              <a:rPr lang="en-GB" sz="1900" dirty="0" err="1">
                <a:solidFill>
                  <a:srgbClr val="000000"/>
                </a:solidFill>
                <a:ea typeface="+mn-lt"/>
                <a:cs typeface="+mn-lt"/>
              </a:rPr>
              <a:t>Tranisitive</a:t>
            </a:r>
            <a:r>
              <a:rPr lang="en-GB" sz="1900" dirty="0">
                <a:solidFill>
                  <a:srgbClr val="000000"/>
                </a:solidFill>
                <a:ea typeface="+mn-lt"/>
                <a:cs typeface="+mn-lt"/>
              </a:rPr>
              <a:t> Dependency</a:t>
            </a:r>
            <a:endParaRPr lang="en-GB" sz="1900" dirty="0">
              <a:ea typeface="+mn-lt"/>
              <a:cs typeface="+mn-lt"/>
            </a:endParaRPr>
          </a:p>
          <a:p>
            <a:pPr>
              <a:buNone/>
            </a:pPr>
            <a:r>
              <a:rPr lang="en-GB" sz="1900" dirty="0">
                <a:solidFill>
                  <a:srgbClr val="000000"/>
                </a:solidFill>
                <a:ea typeface="+mn-lt"/>
                <a:cs typeface="+mn-lt"/>
              </a:rPr>
              <a:t>Chosen Primary Key: </a:t>
            </a:r>
            <a:r>
              <a:rPr lang="en-GB" sz="1900" dirty="0" err="1">
                <a:ea typeface="+mn-lt"/>
                <a:cs typeface="+mn-lt"/>
              </a:rPr>
              <a:t>genre_id</a:t>
            </a: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115689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fontScale="85000" lnSpcReduction="20000"/>
          </a:bodyPr>
          <a:lstStyle/>
          <a:p>
            <a:pPr>
              <a:buNone/>
            </a:pPr>
            <a:r>
              <a:rPr lang="en-GB" sz="1900" b="1" dirty="0">
                <a:ea typeface="+mn-lt"/>
                <a:cs typeface="+mn-lt"/>
              </a:rPr>
              <a:t>Customer</a:t>
            </a:r>
            <a:r>
              <a:rPr lang="en-GB" sz="1900" dirty="0">
                <a:ea typeface="+mn-lt"/>
                <a:cs typeface="+mn-lt"/>
              </a:rPr>
              <a:t>: </a:t>
            </a:r>
            <a:r>
              <a:rPr lang="en-GB" sz="1900" dirty="0" err="1">
                <a:ea typeface="+mn-lt"/>
                <a:cs typeface="+mn-lt"/>
              </a:rPr>
              <a:t>Customer_id</a:t>
            </a:r>
            <a:r>
              <a:rPr lang="en-GB" sz="1900" dirty="0">
                <a:ea typeface="+mn-lt"/>
                <a:cs typeface="+mn-lt"/>
              </a:rPr>
              <a:t>,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city, </a:t>
            </a:r>
            <a:r>
              <a:rPr lang="en-GB" sz="1900" dirty="0" err="1">
                <a:ea typeface="+mn-lt"/>
                <a:cs typeface="+mn-lt"/>
              </a:rPr>
              <a:t>registration_date</a:t>
            </a:r>
            <a:endParaRPr lang="en-GB" sz="1900" dirty="0">
              <a:ea typeface="+mn-lt"/>
              <a:cs typeface="+mn-lt"/>
            </a:endParaRPr>
          </a:p>
          <a:p>
            <a:pPr>
              <a:buFont typeface="Calibri,Sans-Serif" panose="020B0604020202020204" pitchFamily="34" charset="0"/>
              <a:buChar char="-"/>
            </a:pPr>
            <a:r>
              <a:rPr lang="en-GB" sz="1900" dirty="0">
                <a:ea typeface="+mn-lt"/>
                <a:cs typeface="+mn-lt"/>
              </a:rPr>
              <a:t>F.D = {</a:t>
            </a:r>
            <a:r>
              <a:rPr lang="en-GB" sz="1900" dirty="0" err="1">
                <a:ea typeface="+mn-lt"/>
                <a:cs typeface="+mn-lt"/>
              </a:rPr>
              <a:t>Customer_id</a:t>
            </a:r>
            <a:r>
              <a:rPr lang="en-GB" sz="1900" dirty="0">
                <a:ea typeface="+mn-lt"/>
                <a:cs typeface="+mn-lt"/>
              </a:rPr>
              <a:t> -&gt;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city, </a:t>
            </a:r>
            <a:r>
              <a:rPr lang="en-GB" sz="1900" dirty="0" err="1">
                <a:ea typeface="+mn-lt"/>
                <a:cs typeface="+mn-lt"/>
              </a:rPr>
              <a:t>registration_date</a:t>
            </a:r>
            <a:r>
              <a:rPr lang="en-GB" sz="1900" dirty="0">
                <a:ea typeface="+mn-lt"/>
                <a:cs typeface="+mn-lt"/>
              </a:rPr>
              <a:t>   </a:t>
            </a:r>
          </a:p>
          <a:p>
            <a:pPr marL="0" indent="0">
              <a:buNone/>
            </a:pPr>
            <a:r>
              <a:rPr lang="en-GB" sz="1900" dirty="0">
                <a:ea typeface="+mn-lt"/>
                <a:cs typeface="+mn-lt"/>
              </a:rPr>
              <a:t>    </a:t>
            </a:r>
            <a:r>
              <a:rPr lang="en-GB" sz="1900" dirty="0" err="1">
                <a:ea typeface="+mn-lt"/>
                <a:cs typeface="+mn-lt"/>
              </a:rPr>
              <a:t>postal_code</a:t>
            </a:r>
            <a:r>
              <a:rPr lang="en-GB" sz="1900" dirty="0">
                <a:ea typeface="+mn-lt"/>
                <a:cs typeface="+mn-lt"/>
              </a:rPr>
              <a:t>-&gt; city}</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Customer_id</a:t>
            </a:r>
            <a:r>
              <a:rPr lang="en-GB" sz="1900" dirty="0">
                <a:ea typeface="+mn-lt"/>
                <a:cs typeface="+mn-lt"/>
              </a:rPr>
              <a:t> </a:t>
            </a:r>
            <a:r>
              <a:rPr lang="en-GB" sz="1900" dirty="0"/>
              <a:t>}  Non-Prime attributes =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city, </a:t>
            </a:r>
            <a:r>
              <a:rPr lang="en-GB" sz="1900" dirty="0" err="1">
                <a:ea typeface="+mn-lt"/>
                <a:cs typeface="+mn-lt"/>
              </a:rPr>
              <a:t>registration_date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ea typeface="+mn-lt"/>
                <a:cs typeface="+mn-lt"/>
              </a:rPr>
              <a:t>Non prime attributes are fully dependent on prime attributes, i.e. No Partial Dependency</a:t>
            </a:r>
          </a:p>
          <a:p>
            <a:pPr>
              <a:buNone/>
            </a:pPr>
            <a:r>
              <a:rPr lang="en-GB" sz="1900" dirty="0"/>
              <a:t>- 3NF</a:t>
            </a:r>
          </a:p>
          <a:p>
            <a:pPr>
              <a:buNone/>
            </a:pPr>
            <a:r>
              <a:rPr lang="en-GB" sz="1900" dirty="0">
                <a:ea typeface="+mn-lt"/>
                <a:cs typeface="+mn-lt"/>
              </a:rPr>
              <a:t>Non prime attributes </a:t>
            </a:r>
            <a:r>
              <a:rPr lang="en-GB" sz="1900" dirty="0">
                <a:solidFill>
                  <a:srgbClr val="000000"/>
                </a:solidFill>
                <a:ea typeface="+mn-lt"/>
                <a:cs typeface="+mn-lt"/>
              </a:rPr>
              <a:t>are determining other non prime attributes i.</a:t>
            </a:r>
            <a:r>
              <a:rPr lang="en-GB" sz="1900" dirty="0">
                <a:ea typeface="+mn-lt"/>
                <a:cs typeface="+mn-lt"/>
              </a:rPr>
              <a:t>e. </a:t>
            </a:r>
            <a:r>
              <a:rPr lang="en-GB" sz="1900" dirty="0">
                <a:solidFill>
                  <a:srgbClr val="000000"/>
                </a:solidFill>
                <a:ea typeface="+mn-lt"/>
                <a:cs typeface="+mn-lt"/>
              </a:rPr>
              <a:t>Transitive Dependency {</a:t>
            </a:r>
            <a:r>
              <a:rPr lang="en-GB" sz="1900" dirty="0" err="1">
                <a:ea typeface="+mn-lt"/>
                <a:cs typeface="+mn-lt"/>
              </a:rPr>
              <a:t>postal_code</a:t>
            </a:r>
            <a:r>
              <a:rPr lang="en-GB" sz="1900" dirty="0">
                <a:ea typeface="+mn-lt"/>
                <a:cs typeface="+mn-lt"/>
              </a:rPr>
              <a:t>-&gt; city}</a:t>
            </a:r>
            <a:endParaRPr lang="en-GB" sz="1900" dirty="0">
              <a:solidFill>
                <a:srgbClr val="000000"/>
              </a:solidFill>
              <a:ea typeface="+mn-lt"/>
              <a:cs typeface="+mn-lt"/>
            </a:endParaRPr>
          </a:p>
          <a:p>
            <a:pPr>
              <a:buNone/>
            </a:pPr>
            <a:r>
              <a:rPr lang="en-GB" sz="1900" dirty="0">
                <a:ea typeface="+mn-lt"/>
                <a:cs typeface="+mn-lt"/>
              </a:rPr>
              <a:t>Chosen Primary Key:  </a:t>
            </a:r>
            <a:r>
              <a:rPr lang="en-GB" sz="1900" dirty="0" err="1">
                <a:ea typeface="+mn-lt"/>
                <a:cs typeface="+mn-lt"/>
              </a:rPr>
              <a:t>Customer_id</a:t>
            </a:r>
            <a:endParaRPr lang="en-GB" sz="1900" dirty="0">
              <a:ea typeface="+mn-lt"/>
              <a:cs typeface="+mn-lt"/>
            </a:endParaRPr>
          </a:p>
          <a:p>
            <a:pPr>
              <a:buNone/>
            </a:pPr>
            <a:r>
              <a:rPr lang="en-GB" sz="1900" dirty="0">
                <a:ea typeface="+mn-lt"/>
                <a:cs typeface="+mn-lt"/>
              </a:rPr>
              <a:t>To make Customer table in 3NF decompose Customer into Customer and Address Tables</a:t>
            </a:r>
          </a:p>
          <a:p>
            <a:pPr>
              <a:buNone/>
            </a:pP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75067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a:buNone/>
            </a:pPr>
            <a:r>
              <a:rPr lang="en-GB" sz="1900" b="1" dirty="0">
                <a:ea typeface="+mn-lt"/>
                <a:cs typeface="+mn-lt"/>
              </a:rPr>
              <a:t>Address</a:t>
            </a:r>
            <a:r>
              <a:rPr lang="en-GB" sz="1900" dirty="0">
                <a:ea typeface="+mn-lt"/>
                <a:cs typeface="+mn-lt"/>
              </a:rPr>
              <a:t>: </a:t>
            </a:r>
            <a:r>
              <a:rPr lang="en-GB" sz="1900" dirty="0" err="1">
                <a:ea typeface="+mn-lt"/>
                <a:cs typeface="+mn-lt"/>
              </a:rPr>
              <a:t>postal_code</a:t>
            </a:r>
            <a:r>
              <a:rPr lang="en-GB" sz="1900" dirty="0">
                <a:ea typeface="+mn-lt"/>
                <a:cs typeface="+mn-lt"/>
              </a:rPr>
              <a:t>, city</a:t>
            </a:r>
          </a:p>
          <a:p>
            <a:pPr>
              <a:buNone/>
            </a:pPr>
            <a:r>
              <a:rPr lang="en-GB" sz="1900" dirty="0">
                <a:ea typeface="+mn-lt"/>
                <a:cs typeface="+mn-lt"/>
              </a:rPr>
              <a:t>F.D = {</a:t>
            </a:r>
            <a:r>
              <a:rPr lang="en-GB" sz="1900" dirty="0" err="1">
                <a:ea typeface="+mn-lt"/>
                <a:cs typeface="+mn-lt"/>
              </a:rPr>
              <a:t>postal_code</a:t>
            </a:r>
            <a:r>
              <a:rPr lang="en-GB" sz="1900" dirty="0">
                <a:ea typeface="+mn-lt"/>
                <a:cs typeface="+mn-lt"/>
              </a:rPr>
              <a:t> -&gt; city}</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postal_code</a:t>
            </a:r>
            <a:r>
              <a:rPr lang="en-GB" sz="1900" dirty="0">
                <a:ea typeface="+mn-lt"/>
                <a:cs typeface="+mn-lt"/>
              </a:rPr>
              <a:t>} </a:t>
            </a:r>
            <a:r>
              <a:rPr lang="en-GB" sz="1900" dirty="0"/>
              <a:t>Non-Prime attributes = {</a:t>
            </a:r>
            <a:r>
              <a:rPr lang="en-GB" sz="1900" dirty="0">
                <a:ea typeface="+mn-lt"/>
                <a:cs typeface="+mn-lt"/>
              </a:rPr>
              <a:t>city</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ea typeface="+mn-lt"/>
                <a:cs typeface="+mn-lt"/>
              </a:rPr>
              <a:t>Since there are no non prime attributes there is no Partial Dependency</a:t>
            </a:r>
          </a:p>
          <a:p>
            <a:pPr>
              <a:buNone/>
            </a:pPr>
            <a:r>
              <a:rPr lang="en-GB" sz="1900" dirty="0"/>
              <a:t>- 3NF</a:t>
            </a:r>
          </a:p>
          <a:p>
            <a:pPr>
              <a:buNone/>
            </a:pPr>
            <a:r>
              <a:rPr lang="en-GB" sz="1900" dirty="0">
                <a:ea typeface="+mn-lt"/>
                <a:cs typeface="+mn-lt"/>
              </a:rPr>
              <a:t>Since</a:t>
            </a:r>
            <a:r>
              <a:rPr lang="en-GB" sz="1900" dirty="0">
                <a:solidFill>
                  <a:srgbClr val="000000"/>
                </a:solidFill>
                <a:ea typeface="+mn-lt"/>
                <a:cs typeface="+mn-lt"/>
              </a:rPr>
              <a:t> there are no non prime attributes there is no </a:t>
            </a:r>
            <a:r>
              <a:rPr lang="en-GB" sz="1900" dirty="0" err="1">
                <a:solidFill>
                  <a:srgbClr val="000000"/>
                </a:solidFill>
                <a:ea typeface="+mn-lt"/>
                <a:cs typeface="+mn-lt"/>
              </a:rPr>
              <a:t>Tranisitive</a:t>
            </a:r>
            <a:r>
              <a:rPr lang="en-GB" sz="1900" dirty="0">
                <a:solidFill>
                  <a:srgbClr val="000000"/>
                </a:solidFill>
                <a:ea typeface="+mn-lt"/>
                <a:cs typeface="+mn-lt"/>
              </a:rPr>
              <a:t> Dependency</a:t>
            </a:r>
          </a:p>
          <a:p>
            <a:pPr>
              <a:buNone/>
            </a:pPr>
            <a:r>
              <a:rPr lang="en-GB" sz="1900" dirty="0">
                <a:solidFill>
                  <a:srgbClr val="000000"/>
                </a:solidFill>
                <a:ea typeface="+mn-lt"/>
                <a:cs typeface="+mn-lt"/>
              </a:rPr>
              <a:t>Chosen Primary Key: </a:t>
            </a:r>
            <a:r>
              <a:rPr lang="en-GB" sz="1900" dirty="0" err="1">
                <a:ea typeface="+mn-lt"/>
                <a:cs typeface="+mn-lt"/>
              </a:rPr>
              <a:t>postal_code</a:t>
            </a:r>
            <a:endParaRPr lang="en-GB" sz="1900" dirty="0">
              <a:solidFill>
                <a:srgbClr val="000000"/>
              </a:solidFill>
              <a:ea typeface="+mn-lt"/>
              <a:cs typeface="+mn-lt"/>
            </a:endParaRPr>
          </a:p>
          <a:p>
            <a:pPr>
              <a:buNone/>
            </a:pPr>
            <a:endParaRPr lang="en-GB" sz="1900" dirty="0">
              <a:ea typeface="+mn-lt"/>
              <a:cs typeface="+mn-lt"/>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solidFill>
                <a:srgbClr val="000000"/>
              </a:solidFill>
            </a:endParaRPr>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75255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fontScale="92500"/>
          </a:bodyPr>
          <a:lstStyle/>
          <a:p>
            <a:pPr>
              <a:buNone/>
            </a:pPr>
            <a:r>
              <a:rPr lang="en-GB" sz="1900" b="1" dirty="0">
                <a:ea typeface="+mn-lt"/>
                <a:cs typeface="+mn-lt"/>
              </a:rPr>
              <a:t>Customer</a:t>
            </a:r>
            <a:r>
              <a:rPr lang="en-GB" sz="1900" dirty="0">
                <a:ea typeface="+mn-lt"/>
                <a:cs typeface="+mn-lt"/>
              </a:rPr>
              <a:t>: </a:t>
            </a:r>
            <a:r>
              <a:rPr lang="en-GB" sz="1900" dirty="0" err="1">
                <a:ea typeface="+mn-lt"/>
                <a:cs typeface="+mn-lt"/>
              </a:rPr>
              <a:t>Customer_id</a:t>
            </a:r>
            <a:r>
              <a:rPr lang="en-GB" sz="1900" dirty="0">
                <a:ea typeface="+mn-lt"/>
                <a:cs typeface="+mn-lt"/>
              </a:rPr>
              <a:t>,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a:t>
            </a:r>
            <a:r>
              <a:rPr lang="en-GB" sz="1900" dirty="0" err="1">
                <a:ea typeface="+mn-lt"/>
                <a:cs typeface="+mn-lt"/>
              </a:rPr>
              <a:t>registration_date</a:t>
            </a:r>
            <a:endParaRPr lang="en-GB" sz="1900" dirty="0">
              <a:ea typeface="+mn-lt"/>
              <a:cs typeface="+mn-lt"/>
            </a:endParaRPr>
          </a:p>
          <a:p>
            <a:pPr>
              <a:buFont typeface="Calibri,Sans-Serif" panose="020B0604020202020204" pitchFamily="34" charset="0"/>
              <a:buChar char="-"/>
            </a:pPr>
            <a:r>
              <a:rPr lang="en-GB" sz="1900" dirty="0">
                <a:ea typeface="+mn-lt"/>
                <a:cs typeface="+mn-lt"/>
              </a:rPr>
              <a:t>F.D = {</a:t>
            </a:r>
            <a:r>
              <a:rPr lang="en-GB" sz="1900" dirty="0" err="1">
                <a:ea typeface="+mn-lt"/>
                <a:cs typeface="+mn-lt"/>
              </a:rPr>
              <a:t>Customer_id</a:t>
            </a:r>
            <a:r>
              <a:rPr lang="en-GB" sz="1900" dirty="0">
                <a:ea typeface="+mn-lt"/>
                <a:cs typeface="+mn-lt"/>
              </a:rPr>
              <a:t> -&gt;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a:t>
            </a:r>
            <a:r>
              <a:rPr lang="en-GB" sz="1900" dirty="0" err="1">
                <a:ea typeface="+mn-lt"/>
                <a:cs typeface="+mn-lt"/>
              </a:rPr>
              <a:t>registration_date</a:t>
            </a:r>
            <a:r>
              <a:rPr lang="en-GB" sz="1900" dirty="0">
                <a:ea typeface="+mn-lt"/>
                <a:cs typeface="+mn-lt"/>
              </a:rPr>
              <a:t>  }</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Customer_id</a:t>
            </a:r>
            <a:r>
              <a:rPr lang="en-GB" sz="1900" dirty="0">
                <a:ea typeface="+mn-lt"/>
                <a:cs typeface="+mn-lt"/>
              </a:rPr>
              <a:t> </a:t>
            </a:r>
            <a:r>
              <a:rPr lang="en-GB" sz="1900" dirty="0"/>
              <a:t>}  Non-Prime attributes = {</a:t>
            </a:r>
            <a:r>
              <a:rPr lang="en-GB" sz="1900" dirty="0" err="1">
                <a:ea typeface="+mn-lt"/>
                <a:cs typeface="+mn-lt"/>
              </a:rPr>
              <a:t>Customer_name</a:t>
            </a:r>
            <a:r>
              <a:rPr lang="en-GB" sz="1900" dirty="0">
                <a:ea typeface="+mn-lt"/>
                <a:cs typeface="+mn-lt"/>
              </a:rPr>
              <a:t>, Birthday, </a:t>
            </a:r>
            <a:r>
              <a:rPr lang="en-GB" sz="1900" dirty="0" err="1">
                <a:ea typeface="+mn-lt"/>
                <a:cs typeface="+mn-lt"/>
              </a:rPr>
              <a:t>Phone_Number</a:t>
            </a:r>
            <a:r>
              <a:rPr lang="en-GB" sz="1900" dirty="0">
                <a:ea typeface="+mn-lt"/>
                <a:cs typeface="+mn-lt"/>
              </a:rPr>
              <a:t>, </a:t>
            </a:r>
            <a:r>
              <a:rPr lang="en-GB" sz="1900" dirty="0" err="1">
                <a:ea typeface="+mn-lt"/>
                <a:cs typeface="+mn-lt"/>
              </a:rPr>
              <a:t>postal_code</a:t>
            </a:r>
            <a:r>
              <a:rPr lang="en-GB" sz="1900" dirty="0">
                <a:ea typeface="+mn-lt"/>
                <a:cs typeface="+mn-lt"/>
              </a:rPr>
              <a:t>, </a:t>
            </a:r>
            <a:r>
              <a:rPr lang="en-GB" sz="1900" dirty="0" err="1">
                <a:ea typeface="+mn-lt"/>
                <a:cs typeface="+mn-lt"/>
              </a:rPr>
              <a:t>registration_date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ea typeface="+mn-lt"/>
                <a:cs typeface="+mn-lt"/>
              </a:rPr>
              <a:t>Non prime attributes are fully dependent on prime attributes, i.e. No Partial Dependency</a:t>
            </a:r>
          </a:p>
          <a:p>
            <a:pPr>
              <a:buNone/>
            </a:pPr>
            <a:r>
              <a:rPr lang="en-GB" sz="1900" dirty="0"/>
              <a:t>- 3NF</a:t>
            </a:r>
          </a:p>
          <a:p>
            <a:pPr>
              <a:buNone/>
            </a:pPr>
            <a:r>
              <a:rPr lang="en-GB" sz="1900" dirty="0">
                <a:ea typeface="+mn-lt"/>
                <a:cs typeface="+mn-lt"/>
              </a:rPr>
              <a:t>Non prime attributes </a:t>
            </a:r>
            <a:r>
              <a:rPr lang="en-GB" sz="1900" dirty="0">
                <a:solidFill>
                  <a:srgbClr val="000000"/>
                </a:solidFill>
                <a:ea typeface="+mn-lt"/>
                <a:cs typeface="+mn-lt"/>
              </a:rPr>
              <a:t>are not determining other non prime attributes i.</a:t>
            </a:r>
            <a:r>
              <a:rPr lang="en-GB" sz="1900" dirty="0">
                <a:ea typeface="+mn-lt"/>
                <a:cs typeface="+mn-lt"/>
              </a:rPr>
              <a:t>e. NO </a:t>
            </a:r>
            <a:r>
              <a:rPr lang="en-GB" sz="1900" dirty="0">
                <a:solidFill>
                  <a:srgbClr val="000000"/>
                </a:solidFill>
                <a:ea typeface="+mn-lt"/>
                <a:cs typeface="+mn-lt"/>
              </a:rPr>
              <a:t>Transitive Dependency</a:t>
            </a:r>
          </a:p>
          <a:p>
            <a:pPr>
              <a:buNone/>
            </a:pPr>
            <a:r>
              <a:rPr lang="en-GB" sz="1900" dirty="0">
                <a:ea typeface="+mn-lt"/>
                <a:cs typeface="+mn-lt"/>
              </a:rPr>
              <a:t>Chosen Primary Key:  </a:t>
            </a:r>
            <a:r>
              <a:rPr lang="en-GB" sz="1900" dirty="0" err="1">
                <a:ea typeface="+mn-lt"/>
                <a:cs typeface="+mn-lt"/>
              </a:rPr>
              <a:t>Customer_id</a:t>
            </a:r>
            <a:endParaRPr lang="en-GB" sz="1900" dirty="0">
              <a:ea typeface="+mn-lt"/>
              <a:cs typeface="+mn-lt"/>
            </a:endParaRPr>
          </a:p>
          <a:p>
            <a:pPr>
              <a:buNone/>
            </a:pP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6226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DB2AD2-B64E-4084-2A4C-E4C90806262C}"/>
              </a:ext>
            </a:extLst>
          </p:cNvPr>
          <p:cNvSpPr/>
          <p:nvPr/>
        </p:nvSpPr>
        <p:spPr>
          <a:xfrm>
            <a:off x="-13410" y="13409"/>
            <a:ext cx="12202732" cy="128788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0C3A71A6-44F5-0BCE-490C-315E1B972A41}"/>
              </a:ext>
            </a:extLst>
          </p:cNvPr>
          <p:cNvPicPr>
            <a:picLocks noChangeAspect="1"/>
          </p:cNvPicPr>
          <p:nvPr/>
        </p:nvPicPr>
        <p:blipFill>
          <a:blip r:embed="rId2"/>
          <a:stretch>
            <a:fillRect/>
          </a:stretch>
        </p:blipFill>
        <p:spPr>
          <a:xfrm>
            <a:off x="128788" y="82685"/>
            <a:ext cx="11912957" cy="1165446"/>
          </a:xfrm>
          <a:prstGeom prst="rect">
            <a:avLst/>
          </a:prstGeom>
        </p:spPr>
      </p:pic>
      <p:sp>
        <p:nvSpPr>
          <p:cNvPr id="4" name="TextBox 3">
            <a:extLst>
              <a:ext uri="{FF2B5EF4-FFF2-40B4-BE49-F238E27FC236}">
                <a16:creationId xmlns:a16="http://schemas.microsoft.com/office/drawing/2014/main" id="{70FA5A71-5B02-DD0D-0B10-011133C38E3F}"/>
              </a:ext>
            </a:extLst>
          </p:cNvPr>
          <p:cNvSpPr txBox="1"/>
          <p:nvPr/>
        </p:nvSpPr>
        <p:spPr>
          <a:xfrm>
            <a:off x="230688" y="2875597"/>
            <a:ext cx="1181385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This is to certify that the DBMS Project titled “Music Management System" has been done by V S </a:t>
            </a:r>
            <a:r>
              <a:rPr lang="en-GB" sz="2400" dirty="0" err="1">
                <a:latin typeface="Times New Roman"/>
                <a:cs typeface="Times New Roman"/>
              </a:rPr>
              <a:t>S</a:t>
            </a:r>
            <a:r>
              <a:rPr lang="en-GB" sz="2400" dirty="0">
                <a:latin typeface="Times New Roman"/>
                <a:cs typeface="Times New Roman"/>
              </a:rPr>
              <a:t> Veerendra Kumar(422179), Karthikeya Madhavan(422134), D Issac(422135) pursuing Bachelor of Technology, Computer Science &amp; Engineering during semester IV from National Institute of Technology Andhra Pradesh towards DBMS Lab.</a:t>
            </a:r>
            <a:endParaRPr lang="en-GB" sz="2400" dirty="0"/>
          </a:p>
        </p:txBody>
      </p:sp>
      <p:sp>
        <p:nvSpPr>
          <p:cNvPr id="5" name="TextBox 4">
            <a:extLst>
              <a:ext uri="{FF2B5EF4-FFF2-40B4-BE49-F238E27FC236}">
                <a16:creationId xmlns:a16="http://schemas.microsoft.com/office/drawing/2014/main" id="{396F9A12-1E55-A38F-A307-75DF88CB053A}"/>
              </a:ext>
            </a:extLst>
          </p:cNvPr>
          <p:cNvSpPr txBox="1"/>
          <p:nvPr/>
        </p:nvSpPr>
        <p:spPr>
          <a:xfrm>
            <a:off x="134096" y="1448189"/>
            <a:ext cx="118138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dirty="0">
                <a:latin typeface="Times New Roman"/>
                <a:cs typeface="Times New Roman"/>
              </a:rPr>
              <a:t>CERTIFICATE</a:t>
            </a:r>
          </a:p>
        </p:txBody>
      </p:sp>
      <p:sp>
        <p:nvSpPr>
          <p:cNvPr id="6" name="TextBox 5">
            <a:extLst>
              <a:ext uri="{FF2B5EF4-FFF2-40B4-BE49-F238E27FC236}">
                <a16:creationId xmlns:a16="http://schemas.microsoft.com/office/drawing/2014/main" id="{F37E3FE4-F87F-F79A-10AF-00023D7858E6}"/>
              </a:ext>
            </a:extLst>
          </p:cNvPr>
          <p:cNvSpPr txBox="1"/>
          <p:nvPr/>
        </p:nvSpPr>
        <p:spPr>
          <a:xfrm>
            <a:off x="8423905" y="4894810"/>
            <a:ext cx="337921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cs typeface="Times New Roman"/>
              </a:rPr>
              <a:t>Mr. D. Prasad</a:t>
            </a:r>
          </a:p>
          <a:p>
            <a:r>
              <a:rPr lang="en-GB" sz="2400">
                <a:latin typeface="Times New Roman"/>
                <a:cs typeface="Times New Roman"/>
              </a:rPr>
              <a:t>Faculty</a:t>
            </a:r>
            <a:endParaRPr lang="en-GB" sz="2400" dirty="0">
              <a:latin typeface="Times New Roman"/>
              <a:cs typeface="Times New Roman"/>
            </a:endParaRPr>
          </a:p>
          <a:p>
            <a:r>
              <a:rPr lang="en-GB" sz="2400" dirty="0">
                <a:latin typeface="Times New Roman"/>
                <a:cs typeface="Times New Roman"/>
              </a:rPr>
              <a:t>CSE Department</a:t>
            </a:r>
          </a:p>
          <a:p>
            <a:r>
              <a:rPr lang="en-GB" sz="2400" dirty="0">
                <a:latin typeface="Times New Roman"/>
                <a:cs typeface="Times New Roman"/>
              </a:rPr>
              <a:t>NIT Andhra Pradesh</a:t>
            </a:r>
          </a:p>
        </p:txBody>
      </p:sp>
    </p:spTree>
    <p:extLst>
      <p:ext uri="{BB962C8B-B14F-4D97-AF65-F5344CB8AC3E}">
        <p14:creationId xmlns:p14="http://schemas.microsoft.com/office/powerpoint/2010/main" val="1635332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a:bodyPr>
          <a:lstStyle/>
          <a:p>
            <a:pPr marL="0" indent="0">
              <a:buNone/>
            </a:pPr>
            <a:r>
              <a:rPr lang="en-GB" sz="1900" b="1" dirty="0">
                <a:ea typeface="+mn-lt"/>
                <a:cs typeface="+mn-lt"/>
              </a:rPr>
              <a:t>Purchases</a:t>
            </a:r>
            <a:r>
              <a:rPr lang="en-GB" sz="1900" dirty="0">
                <a:ea typeface="+mn-lt"/>
                <a:cs typeface="+mn-lt"/>
              </a:rPr>
              <a:t>: </a:t>
            </a:r>
            <a:r>
              <a:rPr lang="en-GB" sz="1900" dirty="0" err="1">
                <a:ea typeface="+mn-lt"/>
                <a:cs typeface="+mn-lt"/>
              </a:rPr>
              <a:t>Album_id</a:t>
            </a:r>
            <a:r>
              <a:rPr lang="en-GB" sz="1900" dirty="0">
                <a:ea typeface="+mn-lt"/>
                <a:cs typeface="+mn-lt"/>
              </a:rPr>
              <a:t>, </a:t>
            </a:r>
            <a:r>
              <a:rPr lang="en-GB" sz="1900" dirty="0" err="1">
                <a:ea typeface="+mn-lt"/>
                <a:cs typeface="+mn-lt"/>
              </a:rPr>
              <a:t>Customer_id</a:t>
            </a:r>
            <a:r>
              <a:rPr lang="en-GB" sz="1900" dirty="0">
                <a:ea typeface="+mn-lt"/>
                <a:cs typeface="+mn-lt"/>
              </a:rPr>
              <a:t>, </a:t>
            </a:r>
            <a:r>
              <a:rPr lang="en-GB" sz="1900" dirty="0" err="1">
                <a:ea typeface="+mn-lt"/>
                <a:cs typeface="+mn-lt"/>
              </a:rPr>
              <a:t>quantitiesOrdered</a:t>
            </a:r>
            <a:endParaRPr lang="en-GB" sz="1900" dirty="0">
              <a:ea typeface="+mn-lt"/>
              <a:cs typeface="+mn-lt"/>
            </a:endParaRPr>
          </a:p>
          <a:p>
            <a:pPr marL="0" indent="0">
              <a:buNone/>
            </a:pPr>
            <a:r>
              <a:rPr lang="en-GB" sz="1900" dirty="0">
                <a:ea typeface="+mn-lt"/>
                <a:cs typeface="+mn-lt"/>
              </a:rPr>
              <a:t>F.D = { (</a:t>
            </a:r>
            <a:r>
              <a:rPr lang="en-GB" sz="1900" dirty="0" err="1">
                <a:ea typeface="+mn-lt"/>
                <a:cs typeface="+mn-lt"/>
              </a:rPr>
              <a:t>Album_id</a:t>
            </a:r>
            <a:r>
              <a:rPr lang="en-GB" sz="1900" dirty="0">
                <a:ea typeface="+mn-lt"/>
                <a:cs typeface="+mn-lt"/>
              </a:rPr>
              <a:t>, </a:t>
            </a:r>
            <a:r>
              <a:rPr lang="en-GB" sz="1900" dirty="0" err="1">
                <a:ea typeface="+mn-lt"/>
                <a:cs typeface="+mn-lt"/>
              </a:rPr>
              <a:t>Customer_id</a:t>
            </a:r>
            <a:r>
              <a:rPr lang="en-GB" sz="1900" dirty="0">
                <a:ea typeface="+mn-lt"/>
                <a:cs typeface="+mn-lt"/>
              </a:rPr>
              <a:t>) -&gt; </a:t>
            </a:r>
            <a:r>
              <a:rPr lang="en-GB" sz="1900" dirty="0" err="1">
                <a:ea typeface="+mn-lt"/>
                <a:cs typeface="+mn-lt"/>
              </a:rPr>
              <a:t>quantitiesOrdered</a:t>
            </a:r>
            <a:r>
              <a:rPr lang="en-GB" sz="1900" dirty="0">
                <a:ea typeface="+mn-lt"/>
                <a:cs typeface="+mn-lt"/>
              </a:rPr>
              <a:t>}</a:t>
            </a:r>
            <a:endParaRPr lang="en-US" sz="1900" dirty="0">
              <a:ea typeface="+mn-lt"/>
              <a:cs typeface="+mn-lt"/>
            </a:endParaRPr>
          </a:p>
          <a:p>
            <a:pPr>
              <a:buFont typeface="Calibri" panose="020B0604020202020204" pitchFamily="34" charset="0"/>
              <a:buChar char="-"/>
            </a:pPr>
            <a:r>
              <a:rPr lang="en-GB" sz="1900" dirty="0"/>
              <a:t>Prime attributes = {</a:t>
            </a:r>
            <a:r>
              <a:rPr lang="en-GB" sz="1900" dirty="0">
                <a:ea typeface="+mn-lt"/>
                <a:cs typeface="+mn-lt"/>
              </a:rPr>
              <a:t> (</a:t>
            </a:r>
            <a:r>
              <a:rPr lang="en-GB" sz="1900" dirty="0" err="1">
                <a:ea typeface="+mn-lt"/>
                <a:cs typeface="+mn-lt"/>
              </a:rPr>
              <a:t>Album_id</a:t>
            </a:r>
            <a:r>
              <a:rPr lang="en-GB" sz="1900" dirty="0">
                <a:ea typeface="+mn-lt"/>
                <a:cs typeface="+mn-lt"/>
              </a:rPr>
              <a:t>, </a:t>
            </a:r>
            <a:r>
              <a:rPr lang="en-GB" sz="1900" dirty="0" err="1">
                <a:ea typeface="+mn-lt"/>
                <a:cs typeface="+mn-lt"/>
              </a:rPr>
              <a:t>Customer_id</a:t>
            </a:r>
            <a:r>
              <a:rPr lang="en-GB" sz="1900" dirty="0">
                <a:ea typeface="+mn-lt"/>
                <a:cs typeface="+mn-lt"/>
              </a:rPr>
              <a:t>)</a:t>
            </a:r>
            <a:r>
              <a:rPr lang="en-GB" sz="1900" dirty="0"/>
              <a:t>}  Non-Prime attributes = {</a:t>
            </a:r>
            <a:r>
              <a:rPr lang="en-GB" sz="1900" dirty="0" err="1">
                <a:ea typeface="+mn-lt"/>
                <a:cs typeface="+mn-lt"/>
              </a:rPr>
              <a:t>quantitiesOrdered</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ea typeface="+mn-lt"/>
                <a:cs typeface="+mn-lt"/>
              </a:rPr>
              <a:t>Non prime attributes are fully dependent on prime attributes, i.e. No Partial Dependency</a:t>
            </a:r>
          </a:p>
          <a:p>
            <a:pPr>
              <a:buNone/>
            </a:pPr>
            <a:r>
              <a:rPr lang="en-GB" sz="1900" dirty="0"/>
              <a:t>- 3NF</a:t>
            </a:r>
          </a:p>
          <a:p>
            <a:pPr>
              <a:buNone/>
            </a:pPr>
            <a:r>
              <a:rPr lang="en-GB" sz="1900" dirty="0">
                <a:ea typeface="+mn-lt"/>
                <a:cs typeface="+mn-lt"/>
              </a:rPr>
              <a:t>Non prime attributes </a:t>
            </a:r>
            <a:r>
              <a:rPr lang="en-GB" sz="1900" dirty="0">
                <a:solidFill>
                  <a:srgbClr val="000000"/>
                </a:solidFill>
                <a:ea typeface="+mn-lt"/>
                <a:cs typeface="+mn-lt"/>
              </a:rPr>
              <a:t>are not determining other non prime attributes i.</a:t>
            </a:r>
            <a:r>
              <a:rPr lang="en-GB" sz="1900" dirty="0">
                <a:ea typeface="+mn-lt"/>
                <a:cs typeface="+mn-lt"/>
              </a:rPr>
              <a:t>e. </a:t>
            </a:r>
            <a:r>
              <a:rPr lang="en-GB" sz="1900" dirty="0">
                <a:solidFill>
                  <a:srgbClr val="000000"/>
                </a:solidFill>
                <a:ea typeface="+mn-lt"/>
                <a:cs typeface="+mn-lt"/>
              </a:rPr>
              <a:t>No Transitive Dependency</a:t>
            </a:r>
          </a:p>
          <a:p>
            <a:pPr>
              <a:buNone/>
            </a:pPr>
            <a:r>
              <a:rPr lang="en-GB" sz="1900" dirty="0">
                <a:ea typeface="+mn-lt"/>
                <a:cs typeface="+mn-lt"/>
              </a:rPr>
              <a:t>Chosen Primary Key:  </a:t>
            </a:r>
            <a:r>
              <a:rPr lang="en-GB" sz="1900" dirty="0" err="1">
                <a:ea typeface="+mn-lt"/>
                <a:cs typeface="+mn-lt"/>
              </a:rPr>
              <a:t>Album_id</a:t>
            </a:r>
            <a:r>
              <a:rPr lang="en-GB" sz="1900" dirty="0">
                <a:ea typeface="+mn-lt"/>
                <a:cs typeface="+mn-lt"/>
              </a:rPr>
              <a:t>, </a:t>
            </a:r>
            <a:r>
              <a:rPr lang="en-GB" sz="1900" dirty="0" err="1">
                <a:ea typeface="+mn-lt"/>
                <a:cs typeface="+mn-lt"/>
              </a:rPr>
              <a:t>Customer_id</a:t>
            </a:r>
            <a:endParaRPr lang="en-GB" sz="1900" dirty="0">
              <a:ea typeface="+mn-lt"/>
              <a:cs typeface="+mn-lt"/>
            </a:endParaRPr>
          </a:p>
          <a:p>
            <a:pPr>
              <a:buNone/>
            </a:pPr>
            <a:endParaRPr lang="en-GB" sz="1900" dirty="0">
              <a:ea typeface="+mn-lt"/>
              <a:cs typeface="+mn-lt"/>
            </a:endParaRPr>
          </a:p>
          <a:p>
            <a:pPr>
              <a:buNone/>
            </a:pP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295636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DB7D8-033C-2F15-6F9C-903A1CDA1154}"/>
              </a:ext>
            </a:extLst>
          </p:cNvPr>
          <p:cNvSpPr>
            <a:spLocks noGrp="1"/>
          </p:cNvSpPr>
          <p:nvPr>
            <p:ph idx="1"/>
          </p:nvPr>
        </p:nvSpPr>
        <p:spPr>
          <a:xfrm>
            <a:off x="508177" y="2091503"/>
            <a:ext cx="11208859" cy="4566610"/>
          </a:xfrm>
        </p:spPr>
        <p:txBody>
          <a:bodyPr vert="horz" lIns="91440" tIns="45720" rIns="91440" bIns="45720" rtlCol="0" anchor="t">
            <a:normAutofit lnSpcReduction="10000"/>
          </a:bodyPr>
          <a:lstStyle/>
          <a:p>
            <a:pPr marL="0" indent="0">
              <a:buNone/>
            </a:pPr>
            <a:r>
              <a:rPr lang="en-GB" sz="1900" b="1" dirty="0">
                <a:ea typeface="+mn-lt"/>
                <a:cs typeface="+mn-lt"/>
              </a:rPr>
              <a:t>Orders</a:t>
            </a:r>
            <a:r>
              <a:rPr lang="en-GB" sz="1900" dirty="0">
                <a:ea typeface="+mn-lt"/>
                <a:cs typeface="+mn-lt"/>
              </a:rPr>
              <a:t>: </a:t>
            </a:r>
            <a:r>
              <a:rPr lang="en-GB" sz="1900" dirty="0" err="1">
                <a:ea typeface="+mn-lt"/>
                <a:cs typeface="+mn-lt"/>
              </a:rPr>
              <a:t>Order_id</a:t>
            </a:r>
            <a:r>
              <a:rPr lang="en-GB" sz="1900" dirty="0">
                <a:ea typeface="+mn-lt"/>
                <a:cs typeface="+mn-lt"/>
              </a:rPr>
              <a:t>, </a:t>
            </a:r>
            <a:r>
              <a:rPr lang="en-GB" sz="1900" dirty="0" err="1">
                <a:ea typeface="+mn-lt"/>
                <a:cs typeface="+mn-lt"/>
              </a:rPr>
              <a:t>Order_date</a:t>
            </a:r>
            <a:r>
              <a:rPr lang="en-GB" sz="1900" dirty="0">
                <a:ea typeface="+mn-lt"/>
                <a:cs typeface="+mn-lt"/>
              </a:rPr>
              <a:t>, </a:t>
            </a:r>
            <a:r>
              <a:rPr lang="en-GB" sz="1900" dirty="0" err="1">
                <a:ea typeface="+mn-lt"/>
                <a:cs typeface="+mn-lt"/>
              </a:rPr>
              <a:t>payment_method</a:t>
            </a:r>
            <a:r>
              <a:rPr lang="en-GB" sz="1900" dirty="0">
                <a:ea typeface="+mn-lt"/>
                <a:cs typeface="+mn-lt"/>
              </a:rPr>
              <a:t>, </a:t>
            </a:r>
            <a:r>
              <a:rPr lang="en-GB" sz="1900" dirty="0" err="1">
                <a:ea typeface="+mn-lt"/>
                <a:cs typeface="+mn-lt"/>
              </a:rPr>
              <a:t>total_price</a:t>
            </a:r>
            <a:endParaRPr lang="en-GB" sz="1900" dirty="0">
              <a:ea typeface="+mn-lt"/>
              <a:cs typeface="+mn-lt"/>
            </a:endParaRPr>
          </a:p>
          <a:p>
            <a:pPr marL="0" indent="0">
              <a:buNone/>
            </a:pPr>
            <a:r>
              <a:rPr lang="en-GB" sz="1900" dirty="0">
                <a:ea typeface="+mn-lt"/>
                <a:cs typeface="+mn-lt"/>
              </a:rPr>
              <a:t>F.D = {</a:t>
            </a:r>
            <a:r>
              <a:rPr lang="en-GB" sz="1900" dirty="0" err="1">
                <a:ea typeface="+mn-lt"/>
                <a:cs typeface="+mn-lt"/>
              </a:rPr>
              <a:t>Order_id</a:t>
            </a:r>
            <a:r>
              <a:rPr lang="en-GB" sz="1900" dirty="0">
                <a:ea typeface="+mn-lt"/>
                <a:cs typeface="+mn-lt"/>
              </a:rPr>
              <a:t> -&gt; </a:t>
            </a:r>
            <a:r>
              <a:rPr lang="en-GB" sz="1900" dirty="0" err="1">
                <a:ea typeface="+mn-lt"/>
                <a:cs typeface="+mn-lt"/>
              </a:rPr>
              <a:t>Order_date</a:t>
            </a:r>
            <a:r>
              <a:rPr lang="en-GB" sz="1900" dirty="0">
                <a:ea typeface="+mn-lt"/>
                <a:cs typeface="+mn-lt"/>
              </a:rPr>
              <a:t>, </a:t>
            </a:r>
            <a:r>
              <a:rPr lang="en-GB" sz="1900" dirty="0" err="1">
                <a:ea typeface="+mn-lt"/>
                <a:cs typeface="+mn-lt"/>
              </a:rPr>
              <a:t>payment_method</a:t>
            </a:r>
            <a:r>
              <a:rPr lang="en-GB" sz="1900" dirty="0">
                <a:ea typeface="+mn-lt"/>
                <a:cs typeface="+mn-lt"/>
              </a:rPr>
              <a:t>, </a:t>
            </a:r>
            <a:r>
              <a:rPr lang="en-GB" sz="1900" dirty="0" err="1">
                <a:ea typeface="+mn-lt"/>
                <a:cs typeface="+mn-lt"/>
              </a:rPr>
              <a:t>total_price</a:t>
            </a:r>
            <a:r>
              <a:rPr lang="en-GB" sz="1900" dirty="0">
                <a:ea typeface="+mn-lt"/>
                <a:cs typeface="+mn-lt"/>
              </a:rPr>
              <a:t>}</a:t>
            </a:r>
            <a:endParaRPr lang="en-US" sz="1900" dirty="0">
              <a:ea typeface="+mn-lt"/>
              <a:cs typeface="+mn-lt"/>
            </a:endParaRPr>
          </a:p>
          <a:p>
            <a:pPr>
              <a:buFont typeface="Calibri" panose="020B0604020202020204" pitchFamily="34" charset="0"/>
              <a:buChar char="-"/>
            </a:pPr>
            <a:r>
              <a:rPr lang="en-GB" sz="1900" dirty="0"/>
              <a:t>Prime attributes = {</a:t>
            </a:r>
            <a:r>
              <a:rPr lang="en-GB" sz="1900" dirty="0" err="1">
                <a:ea typeface="+mn-lt"/>
                <a:cs typeface="+mn-lt"/>
              </a:rPr>
              <a:t>Order_id</a:t>
            </a:r>
            <a:r>
              <a:rPr lang="en-GB" sz="1900" dirty="0">
                <a:ea typeface="+mn-lt"/>
                <a:cs typeface="+mn-lt"/>
              </a:rPr>
              <a:t> </a:t>
            </a:r>
            <a:r>
              <a:rPr lang="en-GB" sz="1900" dirty="0"/>
              <a:t>}  Non-Prime attributes =</a:t>
            </a:r>
          </a:p>
          <a:p>
            <a:pPr marL="0" indent="0">
              <a:buNone/>
            </a:pPr>
            <a:r>
              <a:rPr lang="en-GB" sz="1900" dirty="0"/>
              <a:t>    {</a:t>
            </a:r>
            <a:r>
              <a:rPr lang="en-GB" sz="1900" dirty="0" err="1">
                <a:ea typeface="+mn-lt"/>
                <a:cs typeface="+mn-lt"/>
              </a:rPr>
              <a:t>Order_date</a:t>
            </a:r>
            <a:r>
              <a:rPr lang="en-GB" sz="1900" dirty="0">
                <a:ea typeface="+mn-lt"/>
                <a:cs typeface="+mn-lt"/>
              </a:rPr>
              <a:t>, </a:t>
            </a:r>
            <a:r>
              <a:rPr lang="en-GB" sz="1900" dirty="0" err="1">
                <a:ea typeface="+mn-lt"/>
                <a:cs typeface="+mn-lt"/>
              </a:rPr>
              <a:t>payment_method</a:t>
            </a:r>
            <a:r>
              <a:rPr lang="en-GB" sz="1900" dirty="0">
                <a:ea typeface="+mn-lt"/>
                <a:cs typeface="+mn-lt"/>
              </a:rPr>
              <a:t>, </a:t>
            </a:r>
            <a:r>
              <a:rPr lang="en-GB" sz="1900" dirty="0" err="1">
                <a:ea typeface="+mn-lt"/>
                <a:cs typeface="+mn-lt"/>
              </a:rPr>
              <a:t>total_price</a:t>
            </a:r>
            <a:r>
              <a:rPr lang="en-GB" sz="1900" dirty="0"/>
              <a:t>} </a:t>
            </a:r>
          </a:p>
          <a:p>
            <a:pPr marL="0" indent="0">
              <a:buNone/>
            </a:pPr>
            <a:r>
              <a:rPr lang="en-GB" sz="1900" dirty="0"/>
              <a:t>- 1NF</a:t>
            </a:r>
          </a:p>
          <a:p>
            <a:pPr>
              <a:buNone/>
            </a:pPr>
            <a:r>
              <a:rPr lang="en-GB" sz="1900" dirty="0">
                <a:solidFill>
                  <a:srgbClr val="000000"/>
                </a:solidFill>
                <a:ea typeface="+mn-lt"/>
                <a:cs typeface="+mn-lt"/>
              </a:rPr>
              <a:t>The table is already in 1NF as there are no multiple values in any attribute, i.e. attributes are atomic</a:t>
            </a:r>
            <a:endParaRPr lang="en-GB" dirty="0">
              <a:ea typeface="+mn-lt"/>
              <a:cs typeface="+mn-lt"/>
            </a:endParaRPr>
          </a:p>
          <a:p>
            <a:pPr>
              <a:buNone/>
            </a:pPr>
            <a:r>
              <a:rPr lang="en-GB" sz="1900" dirty="0"/>
              <a:t>- 2NF</a:t>
            </a:r>
          </a:p>
          <a:p>
            <a:pPr>
              <a:buNone/>
            </a:pPr>
            <a:r>
              <a:rPr lang="en-GB" sz="1900" dirty="0">
                <a:ea typeface="+mn-lt"/>
                <a:cs typeface="+mn-lt"/>
              </a:rPr>
              <a:t>Non prime attributes are fully dependent on prime attributes, i.e. No Partial Dependency</a:t>
            </a:r>
          </a:p>
          <a:p>
            <a:pPr>
              <a:buNone/>
            </a:pPr>
            <a:r>
              <a:rPr lang="en-GB" sz="1900" dirty="0"/>
              <a:t>- 3NF</a:t>
            </a:r>
          </a:p>
          <a:p>
            <a:pPr>
              <a:buNone/>
            </a:pPr>
            <a:r>
              <a:rPr lang="en-GB" sz="1900" dirty="0">
                <a:ea typeface="+mn-lt"/>
                <a:cs typeface="+mn-lt"/>
              </a:rPr>
              <a:t>Non prime attributes </a:t>
            </a:r>
            <a:r>
              <a:rPr lang="en-GB" sz="1900" dirty="0">
                <a:solidFill>
                  <a:srgbClr val="000000"/>
                </a:solidFill>
                <a:ea typeface="+mn-lt"/>
                <a:cs typeface="+mn-lt"/>
              </a:rPr>
              <a:t>are not determining other non prime attributes i.</a:t>
            </a:r>
            <a:r>
              <a:rPr lang="en-GB" sz="1900" dirty="0">
                <a:ea typeface="+mn-lt"/>
                <a:cs typeface="+mn-lt"/>
              </a:rPr>
              <a:t>e. </a:t>
            </a:r>
            <a:r>
              <a:rPr lang="en-GB" sz="1900" dirty="0">
                <a:solidFill>
                  <a:srgbClr val="000000"/>
                </a:solidFill>
                <a:ea typeface="+mn-lt"/>
                <a:cs typeface="+mn-lt"/>
              </a:rPr>
              <a:t>No Transitive Dependency</a:t>
            </a:r>
          </a:p>
          <a:p>
            <a:pPr>
              <a:buNone/>
            </a:pPr>
            <a:r>
              <a:rPr lang="en-GB" sz="1900" dirty="0">
                <a:ea typeface="+mn-lt"/>
                <a:cs typeface="+mn-lt"/>
              </a:rPr>
              <a:t>Chosen Primary Key:   </a:t>
            </a:r>
            <a:r>
              <a:rPr lang="en-GB" sz="1900" dirty="0" err="1">
                <a:ea typeface="+mn-lt"/>
                <a:cs typeface="+mn-lt"/>
              </a:rPr>
              <a:t>Order_id</a:t>
            </a:r>
            <a:r>
              <a:rPr lang="en-GB" sz="1900" dirty="0">
                <a:ea typeface="+mn-lt"/>
                <a:cs typeface="+mn-lt"/>
              </a:rPr>
              <a:t> </a:t>
            </a:r>
          </a:p>
          <a:p>
            <a:pPr>
              <a:buNone/>
            </a:pPr>
            <a:endParaRPr lang="en-GB" sz="1900" dirty="0">
              <a:ea typeface="+mn-lt"/>
              <a:cs typeface="+mn-lt"/>
            </a:endParaRPr>
          </a:p>
          <a:p>
            <a:pPr>
              <a:buNone/>
            </a:pPr>
            <a:endParaRPr lang="en-GB" sz="1900" dirty="0">
              <a:solidFill>
                <a:srgbClr val="000000"/>
              </a:solidFill>
            </a:endParaRPr>
          </a:p>
          <a:p>
            <a:pPr marL="0" indent="0">
              <a:buNone/>
            </a:pPr>
            <a:endParaRPr lang="en-US" dirty="0">
              <a:solidFill>
                <a:srgbClr val="000000"/>
              </a:solidFill>
            </a:endParaRPr>
          </a:p>
          <a:p>
            <a:pPr>
              <a:buNone/>
            </a:pPr>
            <a:endParaRPr lang="en-GB" sz="1900" dirty="0">
              <a:solidFill>
                <a:srgbClr val="0D0D0D"/>
              </a:solidFill>
            </a:endParaRPr>
          </a:p>
          <a:p>
            <a:pPr>
              <a:buFont typeface="Calibri" panose="020B0604020202020204" pitchFamily="34" charset="0"/>
              <a:buChar char="-"/>
            </a:pPr>
            <a:endParaRPr lang="en-GB" sz="1400" dirty="0"/>
          </a:p>
          <a:p>
            <a:pPr>
              <a:buFont typeface="Calibri" panose="020B0604020202020204" pitchFamily="34" charset="0"/>
              <a:buChar char="-"/>
            </a:pPr>
            <a:endParaRPr lang="en-GB" sz="1400" dirty="0"/>
          </a:p>
        </p:txBody>
      </p:sp>
      <p:sp>
        <p:nvSpPr>
          <p:cNvPr id="2" name="Title 1">
            <a:extLst>
              <a:ext uri="{FF2B5EF4-FFF2-40B4-BE49-F238E27FC236}">
                <a16:creationId xmlns:a16="http://schemas.microsoft.com/office/drawing/2014/main" id="{A6A01BD3-C020-C6CE-08FD-05FA59284350}"/>
              </a:ext>
            </a:extLst>
          </p:cNvPr>
          <p:cNvSpPr>
            <a:spLocks noGrp="1"/>
          </p:cNvSpPr>
          <p:nvPr>
            <p:ph type="title"/>
          </p:nvPr>
        </p:nvSpPr>
        <p:spPr/>
        <p:txBody>
          <a:bodyPr/>
          <a:lstStyle/>
          <a:p>
            <a:r>
              <a:rPr lang="en-GB"/>
              <a:t>Schema Refinement(Normalization)</a:t>
            </a:r>
          </a:p>
        </p:txBody>
      </p:sp>
    </p:spTree>
    <p:extLst>
      <p:ext uri="{BB962C8B-B14F-4D97-AF65-F5344CB8AC3E}">
        <p14:creationId xmlns:p14="http://schemas.microsoft.com/office/powerpoint/2010/main" val="423295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C288-D8E4-4BB9-0C33-896E1B06AF3A}"/>
              </a:ext>
            </a:extLst>
          </p:cNvPr>
          <p:cNvSpPr>
            <a:spLocks noGrp="1"/>
          </p:cNvSpPr>
          <p:nvPr>
            <p:ph type="title"/>
          </p:nvPr>
        </p:nvSpPr>
        <p:spPr/>
        <p:txBody>
          <a:bodyPr/>
          <a:lstStyle/>
          <a:p>
            <a:r>
              <a:rPr lang="en-GB"/>
              <a:t>Relational Schema after Normalization</a:t>
            </a:r>
          </a:p>
        </p:txBody>
      </p:sp>
      <p:sp>
        <p:nvSpPr>
          <p:cNvPr id="3" name="Rectangle 2">
            <a:extLst>
              <a:ext uri="{FF2B5EF4-FFF2-40B4-BE49-F238E27FC236}">
                <a16:creationId xmlns:a16="http://schemas.microsoft.com/office/drawing/2014/main" id="{928D2827-C50D-9650-8912-DEF21266F829}"/>
              </a:ext>
            </a:extLst>
          </p:cNvPr>
          <p:cNvSpPr/>
          <p:nvPr/>
        </p:nvSpPr>
        <p:spPr>
          <a:xfrm>
            <a:off x="10790650" y="6346521"/>
            <a:ext cx="1263041" cy="41753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0C729EB3-779F-B74D-8938-2F1F3A4D94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39" b="8450"/>
          <a:stretch/>
        </p:blipFill>
        <p:spPr>
          <a:xfrm>
            <a:off x="1022555" y="2074606"/>
            <a:ext cx="10168128" cy="4234754"/>
          </a:xfrm>
        </p:spPr>
      </p:pic>
    </p:spTree>
    <p:extLst>
      <p:ext uri="{BB962C8B-B14F-4D97-AF65-F5344CB8AC3E}">
        <p14:creationId xmlns:p14="http://schemas.microsoft.com/office/powerpoint/2010/main" val="330576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8D21-EDDA-FF2F-279D-9685A1949A35}"/>
              </a:ext>
            </a:extLst>
          </p:cNvPr>
          <p:cNvSpPr>
            <a:spLocks noGrp="1"/>
          </p:cNvSpPr>
          <p:nvPr>
            <p:ph type="title"/>
          </p:nvPr>
        </p:nvSpPr>
        <p:spPr/>
        <p:txBody>
          <a:bodyPr/>
          <a:lstStyle/>
          <a:p>
            <a:r>
              <a:rPr lang="en-US"/>
              <a:t>INTEGRITY CONSTRAINTS</a:t>
            </a:r>
          </a:p>
        </p:txBody>
      </p:sp>
      <p:sp>
        <p:nvSpPr>
          <p:cNvPr id="3" name="Content Placeholder 2">
            <a:extLst>
              <a:ext uri="{FF2B5EF4-FFF2-40B4-BE49-F238E27FC236}">
                <a16:creationId xmlns:a16="http://schemas.microsoft.com/office/drawing/2014/main" id="{B80B47CD-AA6A-684E-A8D0-7C56BCEC2640}"/>
              </a:ext>
            </a:extLst>
          </p:cNvPr>
          <p:cNvSpPr>
            <a:spLocks noGrp="1"/>
          </p:cNvSpPr>
          <p:nvPr>
            <p:ph idx="1"/>
          </p:nvPr>
        </p:nvSpPr>
        <p:spPr/>
        <p:txBody>
          <a:bodyPr vert="horz" lIns="91440" tIns="45720" rIns="91440" bIns="45720" rtlCol="0" anchor="t">
            <a:normAutofit/>
          </a:bodyPr>
          <a:lstStyle/>
          <a:p>
            <a:r>
              <a:rPr lang="en-US" sz="2400" dirty="0">
                <a:ea typeface="+mn-lt"/>
                <a:cs typeface="+mn-lt"/>
              </a:rPr>
              <a:t> </a:t>
            </a:r>
            <a:r>
              <a:rPr lang="en-US" sz="2400" dirty="0" err="1">
                <a:ea typeface="+mn-lt"/>
                <a:cs typeface="+mn-lt"/>
              </a:rPr>
              <a:t>Album_id</a:t>
            </a:r>
            <a:r>
              <a:rPr lang="en-US" sz="2400" dirty="0">
                <a:ea typeface="+mn-lt"/>
                <a:cs typeface="+mn-lt"/>
              </a:rPr>
              <a:t> int primary key not null,</a:t>
            </a:r>
          </a:p>
          <a:p>
            <a:r>
              <a:rPr lang="en-US" sz="2400" dirty="0">
                <a:ea typeface="+mn-lt"/>
                <a:cs typeface="+mn-lt"/>
              </a:rPr>
              <a:t> </a:t>
            </a:r>
            <a:r>
              <a:rPr lang="en-US" sz="2400" dirty="0" err="1">
                <a:ea typeface="+mn-lt"/>
                <a:cs typeface="+mn-lt"/>
              </a:rPr>
              <a:t>Album_title</a:t>
            </a:r>
            <a:r>
              <a:rPr lang="en-US" sz="2400" dirty="0">
                <a:ea typeface="+mn-lt"/>
                <a:cs typeface="+mn-lt"/>
              </a:rPr>
              <a:t> Varchar(20) not null,</a:t>
            </a:r>
          </a:p>
          <a:p>
            <a:r>
              <a:rPr lang="en-US" sz="2400" dirty="0">
                <a:ea typeface="+mn-lt"/>
                <a:cs typeface="+mn-lt"/>
              </a:rPr>
              <a:t> </a:t>
            </a:r>
            <a:r>
              <a:rPr lang="en-US" sz="2400" dirty="0" err="1">
                <a:ea typeface="+mn-lt"/>
                <a:cs typeface="+mn-lt"/>
              </a:rPr>
              <a:t>Song_title</a:t>
            </a:r>
            <a:r>
              <a:rPr lang="en-US" sz="2400" dirty="0">
                <a:ea typeface="+mn-lt"/>
                <a:cs typeface="+mn-lt"/>
              </a:rPr>
              <a:t> Varchar(20) not null,</a:t>
            </a:r>
          </a:p>
          <a:p>
            <a:r>
              <a:rPr lang="en-US" sz="2400" dirty="0">
                <a:ea typeface="+mn-lt"/>
                <a:cs typeface="+mn-lt"/>
              </a:rPr>
              <a:t> </a:t>
            </a:r>
            <a:r>
              <a:rPr lang="en-US" sz="2400" dirty="0" err="1">
                <a:ea typeface="+mn-lt"/>
                <a:cs typeface="+mn-lt"/>
              </a:rPr>
              <a:t>play_time</a:t>
            </a:r>
            <a:r>
              <a:rPr lang="en-US" sz="2400" dirty="0">
                <a:ea typeface="+mn-lt"/>
                <a:cs typeface="+mn-lt"/>
              </a:rPr>
              <a:t> int not null,</a:t>
            </a:r>
          </a:p>
          <a:p>
            <a:r>
              <a:rPr lang="en-US" sz="2400" dirty="0">
                <a:ea typeface="+mn-lt"/>
                <a:cs typeface="+mn-lt"/>
              </a:rPr>
              <a:t> </a:t>
            </a:r>
            <a:r>
              <a:rPr lang="en-US" sz="2400" dirty="0" err="1">
                <a:ea typeface="+mn-lt"/>
                <a:cs typeface="+mn-lt"/>
              </a:rPr>
              <a:t>Customer_name</a:t>
            </a:r>
            <a:r>
              <a:rPr lang="en-US" sz="2400" dirty="0">
                <a:ea typeface="+mn-lt"/>
                <a:cs typeface="+mn-lt"/>
              </a:rPr>
              <a:t> Varchar(20) not null,</a:t>
            </a:r>
          </a:p>
          <a:p>
            <a:r>
              <a:rPr lang="en-US" sz="2400" dirty="0">
                <a:ea typeface="+mn-lt"/>
                <a:cs typeface="+mn-lt"/>
              </a:rPr>
              <a:t> </a:t>
            </a:r>
            <a:r>
              <a:rPr lang="en-US" sz="2400" dirty="0" err="1">
                <a:ea typeface="+mn-lt"/>
                <a:cs typeface="+mn-lt"/>
              </a:rPr>
              <a:t>Phone_Number</a:t>
            </a:r>
            <a:r>
              <a:rPr lang="en-US" sz="2400" dirty="0">
                <a:ea typeface="+mn-lt"/>
                <a:cs typeface="+mn-lt"/>
              </a:rPr>
              <a:t> Varchar(20) check(length(</a:t>
            </a:r>
            <a:r>
              <a:rPr lang="en-US" sz="2400" dirty="0" err="1">
                <a:ea typeface="+mn-lt"/>
                <a:cs typeface="+mn-lt"/>
              </a:rPr>
              <a:t>Phone_Number</a:t>
            </a:r>
            <a:r>
              <a:rPr lang="en-US" sz="2400" dirty="0">
                <a:ea typeface="+mn-lt"/>
                <a:cs typeface="+mn-lt"/>
              </a:rPr>
              <a:t>)=10),</a:t>
            </a:r>
            <a:endParaRPr lang="en-US" sz="2400" dirty="0"/>
          </a:p>
        </p:txBody>
      </p:sp>
    </p:spTree>
    <p:extLst>
      <p:ext uri="{BB962C8B-B14F-4D97-AF65-F5344CB8AC3E}">
        <p14:creationId xmlns:p14="http://schemas.microsoft.com/office/powerpoint/2010/main" val="177877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94EC-A63F-368A-F005-C1F94BA3B437}"/>
              </a:ext>
            </a:extLst>
          </p:cNvPr>
          <p:cNvSpPr>
            <a:spLocks noGrp="1"/>
          </p:cNvSpPr>
          <p:nvPr>
            <p:ph type="title"/>
          </p:nvPr>
        </p:nvSpPr>
        <p:spPr/>
        <p:txBody>
          <a:bodyPr/>
          <a:lstStyle/>
          <a:p>
            <a:r>
              <a:rPr lang="en-GB"/>
              <a:t>Schema Creation in MySQL</a:t>
            </a:r>
          </a:p>
        </p:txBody>
      </p:sp>
      <p:sp>
        <p:nvSpPr>
          <p:cNvPr id="3" name="Content Placeholder 2">
            <a:extLst>
              <a:ext uri="{FF2B5EF4-FFF2-40B4-BE49-F238E27FC236}">
                <a16:creationId xmlns:a16="http://schemas.microsoft.com/office/drawing/2014/main" id="{3A9F9235-3BEF-1E80-3E2C-0947578134AD}"/>
              </a:ext>
            </a:extLst>
          </p:cNvPr>
          <p:cNvSpPr>
            <a:spLocks noGrp="1"/>
          </p:cNvSpPr>
          <p:nvPr>
            <p:ph idx="1"/>
          </p:nvPr>
        </p:nvSpPr>
        <p:spPr>
          <a:xfrm>
            <a:off x="8679538" y="2578877"/>
            <a:ext cx="2604158" cy="2831324"/>
          </a:xfrm>
        </p:spPr>
        <p:txBody>
          <a:bodyPr vert="horz" lIns="91440" tIns="45720" rIns="91440" bIns="45720" rtlCol="0" anchor="t">
            <a:normAutofit fontScale="92500" lnSpcReduction="10000"/>
          </a:bodyPr>
          <a:lstStyle/>
          <a:p>
            <a:pPr>
              <a:buNone/>
            </a:pPr>
            <a:br>
              <a:rPr lang="en-US"/>
            </a:br>
            <a:endParaRPr lang="en-US"/>
          </a:p>
          <a:p>
            <a:pPr>
              <a:buNone/>
            </a:pPr>
            <a:br>
              <a:rPr lang="en-US"/>
            </a:br>
            <a:endParaRPr lang="en-US"/>
          </a:p>
          <a:p>
            <a:pPr marL="0" indent="0">
              <a:buNone/>
            </a:pPr>
            <a:br>
              <a:rPr lang="en-US"/>
            </a:br>
            <a:endParaRPr lang="en-US"/>
          </a:p>
        </p:txBody>
      </p:sp>
      <p:sp>
        <p:nvSpPr>
          <p:cNvPr id="4" name="TextBox 3">
            <a:extLst>
              <a:ext uri="{FF2B5EF4-FFF2-40B4-BE49-F238E27FC236}">
                <a16:creationId xmlns:a16="http://schemas.microsoft.com/office/drawing/2014/main" id="{5DEE789E-4015-C6E4-103E-2A3AADECAD68}"/>
              </a:ext>
            </a:extLst>
          </p:cNvPr>
          <p:cNvSpPr txBox="1"/>
          <p:nvPr/>
        </p:nvSpPr>
        <p:spPr>
          <a:xfrm>
            <a:off x="5436158" y="2158253"/>
            <a:ext cx="6551527" cy="45795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latin typeface="Arial"/>
                <a:cs typeface="Arial"/>
              </a:rPr>
              <a:t>-- Create Artist table</a:t>
            </a:r>
          </a:p>
          <a:p>
            <a:pPr>
              <a:lnSpc>
                <a:spcPct val="150000"/>
              </a:lnSpc>
            </a:pPr>
            <a:r>
              <a:rPr lang="en-US" sz="1400" dirty="0">
                <a:latin typeface="Arial"/>
                <a:cs typeface="Arial"/>
              </a:rPr>
              <a:t>create table Artist (    </a:t>
            </a:r>
          </a:p>
          <a:p>
            <a:pPr>
              <a:lnSpc>
                <a:spcPct val="150000"/>
              </a:lnSpc>
            </a:pPr>
            <a:r>
              <a:rPr lang="en-US" sz="1400" dirty="0">
                <a:latin typeface="Arial"/>
                <a:cs typeface="Arial"/>
              </a:rPr>
              <a:t>	</a:t>
            </a:r>
            <a:r>
              <a:rPr lang="en-US" sz="1400" dirty="0" err="1">
                <a:latin typeface="Arial"/>
                <a:cs typeface="Arial"/>
              </a:rPr>
              <a:t>Artist_id</a:t>
            </a:r>
            <a:r>
              <a:rPr lang="en-US" sz="1400" dirty="0">
                <a:latin typeface="Arial"/>
                <a:cs typeface="Arial"/>
              </a:rPr>
              <a:t> int primary key not null,    </a:t>
            </a:r>
          </a:p>
          <a:p>
            <a:pPr>
              <a:lnSpc>
                <a:spcPct val="150000"/>
              </a:lnSpc>
            </a:pPr>
            <a:r>
              <a:rPr lang="en-US" sz="1400" dirty="0">
                <a:latin typeface="Arial"/>
                <a:cs typeface="Arial"/>
              </a:rPr>
              <a:t>	</a:t>
            </a:r>
            <a:r>
              <a:rPr lang="en-US" sz="1400" dirty="0" err="1">
                <a:latin typeface="Arial"/>
                <a:cs typeface="Arial"/>
              </a:rPr>
              <a:t>Artist_name</a:t>
            </a:r>
            <a:r>
              <a:rPr lang="en-US" sz="1400" dirty="0">
                <a:latin typeface="Arial"/>
                <a:cs typeface="Arial"/>
              </a:rPr>
              <a:t> Varchar(20) not null,    </a:t>
            </a:r>
          </a:p>
          <a:p>
            <a:pPr>
              <a:lnSpc>
                <a:spcPct val="150000"/>
              </a:lnSpc>
            </a:pPr>
            <a:r>
              <a:rPr lang="en-US" sz="1400" dirty="0">
                <a:latin typeface="Arial"/>
                <a:cs typeface="Arial"/>
              </a:rPr>
              <a:t>	</a:t>
            </a:r>
            <a:r>
              <a:rPr lang="en-US" sz="1400" dirty="0" err="1">
                <a:latin typeface="Arial"/>
                <a:cs typeface="Arial"/>
              </a:rPr>
              <a:t>Debut_date</a:t>
            </a:r>
            <a:r>
              <a:rPr lang="en-US" sz="1400" dirty="0">
                <a:latin typeface="Arial"/>
                <a:cs typeface="Arial"/>
              </a:rPr>
              <a:t> date);</a:t>
            </a:r>
          </a:p>
          <a:p>
            <a:pPr>
              <a:lnSpc>
                <a:spcPct val="150000"/>
              </a:lnSpc>
            </a:pPr>
            <a:r>
              <a:rPr lang="en-US" sz="1400" dirty="0">
                <a:latin typeface="Arial"/>
                <a:cs typeface="Arial"/>
              </a:rPr>
              <a:t>-- Create Song table</a:t>
            </a:r>
          </a:p>
          <a:p>
            <a:pPr>
              <a:lnSpc>
                <a:spcPct val="150000"/>
              </a:lnSpc>
            </a:pPr>
            <a:r>
              <a:rPr lang="en-US" sz="1400" dirty="0">
                <a:latin typeface="Arial"/>
                <a:cs typeface="Arial"/>
              </a:rPr>
              <a:t>create table Song (    </a:t>
            </a:r>
          </a:p>
          <a:p>
            <a:pPr>
              <a:lnSpc>
                <a:spcPct val="150000"/>
              </a:lnSpc>
            </a:pPr>
            <a:r>
              <a:rPr lang="en-US" sz="1400" dirty="0">
                <a:latin typeface="Arial"/>
                <a:cs typeface="Arial"/>
              </a:rPr>
              <a:t>	</a:t>
            </a:r>
            <a:r>
              <a:rPr lang="en-US" sz="1400" dirty="0" err="1">
                <a:latin typeface="Arial"/>
                <a:cs typeface="Arial"/>
              </a:rPr>
              <a:t>Song_id</a:t>
            </a:r>
            <a:r>
              <a:rPr lang="en-US" sz="1400" dirty="0">
                <a:latin typeface="Arial"/>
                <a:cs typeface="Arial"/>
              </a:rPr>
              <a:t> int primary key not null,    </a:t>
            </a:r>
          </a:p>
          <a:p>
            <a:pPr>
              <a:lnSpc>
                <a:spcPct val="150000"/>
              </a:lnSpc>
            </a:pPr>
            <a:r>
              <a:rPr lang="en-US" sz="1400" dirty="0">
                <a:latin typeface="Arial"/>
                <a:cs typeface="Arial"/>
              </a:rPr>
              <a:t>	</a:t>
            </a:r>
            <a:r>
              <a:rPr lang="en-US" sz="1400" dirty="0" err="1">
                <a:latin typeface="Arial"/>
                <a:cs typeface="Arial"/>
              </a:rPr>
              <a:t>Song_title</a:t>
            </a:r>
            <a:r>
              <a:rPr lang="en-US" sz="1400" dirty="0">
                <a:latin typeface="Arial"/>
                <a:cs typeface="Arial"/>
              </a:rPr>
              <a:t> Varchar(20) not null,    </a:t>
            </a:r>
          </a:p>
          <a:p>
            <a:pPr>
              <a:lnSpc>
                <a:spcPct val="150000"/>
              </a:lnSpc>
            </a:pPr>
            <a:r>
              <a:rPr lang="en-US" sz="1400" dirty="0">
                <a:latin typeface="Arial"/>
                <a:cs typeface="Arial"/>
              </a:rPr>
              <a:t>	</a:t>
            </a:r>
            <a:r>
              <a:rPr lang="en-US" sz="1400" dirty="0" err="1">
                <a:latin typeface="Arial"/>
                <a:cs typeface="Arial"/>
              </a:rPr>
              <a:t>play_time</a:t>
            </a:r>
            <a:r>
              <a:rPr lang="en-US" sz="1400" dirty="0">
                <a:latin typeface="Arial"/>
                <a:cs typeface="Arial"/>
              </a:rPr>
              <a:t> int not null,    </a:t>
            </a:r>
          </a:p>
          <a:p>
            <a:pPr>
              <a:lnSpc>
                <a:spcPct val="150000"/>
              </a:lnSpc>
            </a:pPr>
            <a:r>
              <a:rPr lang="en-US" sz="1400" dirty="0">
                <a:latin typeface="Arial"/>
                <a:cs typeface="Arial"/>
              </a:rPr>
              <a:t>	</a:t>
            </a:r>
            <a:r>
              <a:rPr lang="en-US" sz="1400" dirty="0" err="1">
                <a:latin typeface="Arial"/>
                <a:cs typeface="Arial"/>
              </a:rPr>
              <a:t>Album_id</a:t>
            </a:r>
            <a:r>
              <a:rPr lang="en-US" sz="1400" dirty="0">
                <a:latin typeface="Arial"/>
                <a:cs typeface="Arial"/>
              </a:rPr>
              <a:t> int,   </a:t>
            </a:r>
          </a:p>
          <a:p>
            <a:pPr>
              <a:lnSpc>
                <a:spcPct val="150000"/>
              </a:lnSpc>
            </a:pPr>
            <a:r>
              <a:rPr lang="en-US" sz="1400" dirty="0">
                <a:latin typeface="Arial"/>
                <a:cs typeface="Arial"/>
              </a:rPr>
              <a:t>	</a:t>
            </a:r>
            <a:r>
              <a:rPr lang="en-US" sz="1400" dirty="0" err="1">
                <a:latin typeface="Arial"/>
                <a:cs typeface="Arial"/>
              </a:rPr>
              <a:t>Artist_id</a:t>
            </a:r>
            <a:r>
              <a:rPr lang="en-US" sz="1400" dirty="0">
                <a:latin typeface="Arial"/>
                <a:cs typeface="Arial"/>
              </a:rPr>
              <a:t> int,    </a:t>
            </a:r>
          </a:p>
          <a:p>
            <a:pPr>
              <a:lnSpc>
                <a:spcPct val="150000"/>
              </a:lnSpc>
            </a:pPr>
            <a:r>
              <a:rPr lang="en-US" sz="1400" dirty="0">
                <a:latin typeface="Arial"/>
                <a:cs typeface="Arial"/>
              </a:rPr>
              <a:t>	foreign key (</a:t>
            </a:r>
            <a:r>
              <a:rPr lang="en-US" sz="1400" dirty="0" err="1">
                <a:latin typeface="Arial"/>
                <a:cs typeface="Arial"/>
              </a:rPr>
              <a:t>Album_id</a:t>
            </a:r>
            <a:r>
              <a:rPr lang="en-US" sz="1400" dirty="0">
                <a:latin typeface="Arial"/>
                <a:cs typeface="Arial"/>
              </a:rPr>
              <a:t>) REFERENCES Album(</a:t>
            </a:r>
            <a:r>
              <a:rPr lang="en-US" sz="1400" dirty="0" err="1">
                <a:latin typeface="Arial"/>
                <a:cs typeface="Arial"/>
              </a:rPr>
              <a:t>Album_id</a:t>
            </a:r>
            <a:r>
              <a:rPr lang="en-US" sz="1400" dirty="0">
                <a:latin typeface="Arial"/>
                <a:cs typeface="Arial"/>
              </a:rPr>
              <a:t>),	</a:t>
            </a:r>
          </a:p>
          <a:p>
            <a:pPr>
              <a:lnSpc>
                <a:spcPct val="150000"/>
              </a:lnSpc>
            </a:pPr>
            <a:r>
              <a:rPr lang="en-US" sz="1400" dirty="0">
                <a:latin typeface="Arial"/>
                <a:cs typeface="Arial"/>
              </a:rPr>
              <a:t>	foreign key (</a:t>
            </a:r>
            <a:r>
              <a:rPr lang="en-US" sz="1400" dirty="0" err="1">
                <a:latin typeface="Arial"/>
                <a:cs typeface="Arial"/>
              </a:rPr>
              <a:t>Artist_id</a:t>
            </a:r>
            <a:r>
              <a:rPr lang="en-US" sz="1400" dirty="0">
                <a:latin typeface="Arial"/>
                <a:cs typeface="Arial"/>
              </a:rPr>
              <a:t>) REFERENCES Artist(</a:t>
            </a:r>
            <a:r>
              <a:rPr lang="en-US" sz="1400" dirty="0" err="1">
                <a:latin typeface="Arial"/>
                <a:cs typeface="Arial"/>
              </a:rPr>
              <a:t>Artist_id</a:t>
            </a:r>
            <a:r>
              <a:rPr lang="en-US" sz="1400" dirty="0">
                <a:latin typeface="Arial"/>
                <a:cs typeface="Arial"/>
              </a:rPr>
              <a:t>));</a:t>
            </a:r>
            <a:endParaRPr lang="en-US" sz="1400" dirty="0"/>
          </a:p>
        </p:txBody>
      </p:sp>
      <p:sp>
        <p:nvSpPr>
          <p:cNvPr id="7" name="TextBox 6">
            <a:extLst>
              <a:ext uri="{FF2B5EF4-FFF2-40B4-BE49-F238E27FC236}">
                <a16:creationId xmlns:a16="http://schemas.microsoft.com/office/drawing/2014/main" id="{C650FD31-2B30-BBE4-987E-2CCF0CA5D417}"/>
              </a:ext>
            </a:extLst>
          </p:cNvPr>
          <p:cNvSpPr txBox="1"/>
          <p:nvPr/>
        </p:nvSpPr>
        <p:spPr>
          <a:xfrm>
            <a:off x="387723" y="2158253"/>
            <a:ext cx="4803709" cy="3001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dirty="0">
                <a:latin typeface="Arial"/>
                <a:cs typeface="Segoe UI"/>
              </a:rPr>
              <a:t>Create </a:t>
            </a:r>
            <a:r>
              <a:rPr lang="en-US" sz="1600" dirty="0" err="1">
                <a:latin typeface="Arial"/>
                <a:cs typeface="Segoe UI"/>
              </a:rPr>
              <a:t>databasecreate</a:t>
            </a:r>
            <a:r>
              <a:rPr lang="en-US" sz="1600" dirty="0">
                <a:latin typeface="Arial"/>
                <a:cs typeface="Segoe UI"/>
              </a:rPr>
              <a:t> database </a:t>
            </a:r>
            <a:r>
              <a:rPr lang="en-US" sz="1600" dirty="0" err="1">
                <a:latin typeface="Arial"/>
                <a:cs typeface="Segoe UI"/>
              </a:rPr>
              <a:t>musicDB</a:t>
            </a:r>
            <a:r>
              <a:rPr lang="en-US" sz="1600" dirty="0">
                <a:latin typeface="Arial"/>
                <a:cs typeface="Segoe UI"/>
              </a:rPr>
              <a:t>;</a:t>
            </a:r>
          </a:p>
          <a:p>
            <a:pPr>
              <a:lnSpc>
                <a:spcPct val="150000"/>
              </a:lnSpc>
            </a:pPr>
            <a:r>
              <a:rPr lang="en-US" sz="1600" dirty="0">
                <a:latin typeface="Arial"/>
                <a:cs typeface="Segoe UI"/>
              </a:rPr>
              <a:t>use </a:t>
            </a:r>
            <a:r>
              <a:rPr lang="en-US" sz="1600" dirty="0" err="1">
                <a:latin typeface="Arial"/>
                <a:cs typeface="Segoe UI"/>
              </a:rPr>
              <a:t>musicDB</a:t>
            </a:r>
            <a:r>
              <a:rPr lang="en-US" sz="1600" dirty="0">
                <a:latin typeface="Arial"/>
                <a:cs typeface="Segoe UI"/>
              </a:rPr>
              <a:t>;</a:t>
            </a:r>
          </a:p>
          <a:p>
            <a:pPr>
              <a:lnSpc>
                <a:spcPct val="150000"/>
              </a:lnSpc>
            </a:pPr>
            <a:r>
              <a:rPr lang="en-US" sz="1600" dirty="0">
                <a:latin typeface="Arial"/>
                <a:cs typeface="Segoe UI"/>
              </a:rPr>
              <a:t>Create Album table</a:t>
            </a:r>
          </a:p>
          <a:p>
            <a:pPr>
              <a:lnSpc>
                <a:spcPct val="150000"/>
              </a:lnSpc>
            </a:pPr>
            <a:r>
              <a:rPr lang="en-US" sz="1600" dirty="0">
                <a:latin typeface="Arial"/>
                <a:cs typeface="Segoe UI"/>
              </a:rPr>
              <a:t>create table Album (    </a:t>
            </a:r>
          </a:p>
          <a:p>
            <a:pPr>
              <a:lnSpc>
                <a:spcPct val="150000"/>
              </a:lnSpc>
            </a:pPr>
            <a:r>
              <a:rPr lang="en-US" sz="1600" dirty="0">
                <a:latin typeface="Arial"/>
                <a:cs typeface="Segoe UI"/>
              </a:rPr>
              <a:t>	</a:t>
            </a:r>
            <a:r>
              <a:rPr lang="en-US" sz="1600" dirty="0" err="1">
                <a:latin typeface="Arial"/>
                <a:cs typeface="Segoe UI"/>
              </a:rPr>
              <a:t>Album_id</a:t>
            </a:r>
            <a:r>
              <a:rPr lang="en-US" sz="1600" dirty="0">
                <a:latin typeface="Arial"/>
                <a:cs typeface="Segoe UI"/>
              </a:rPr>
              <a:t> int primary key not null,    	</a:t>
            </a:r>
            <a:r>
              <a:rPr lang="en-US" sz="1600" dirty="0" err="1">
                <a:latin typeface="Arial"/>
                <a:cs typeface="Segoe UI"/>
              </a:rPr>
              <a:t>Album_title</a:t>
            </a:r>
            <a:r>
              <a:rPr lang="en-US" sz="1600" dirty="0">
                <a:latin typeface="Arial"/>
                <a:cs typeface="Segoe UI"/>
              </a:rPr>
              <a:t> Varchar(20) not null,    	</a:t>
            </a:r>
            <a:r>
              <a:rPr lang="en-US" sz="1600" dirty="0" err="1">
                <a:latin typeface="Arial"/>
                <a:cs typeface="Segoe UI"/>
              </a:rPr>
              <a:t>Album_price</a:t>
            </a:r>
            <a:r>
              <a:rPr lang="en-US" sz="1600" dirty="0">
                <a:latin typeface="Arial"/>
                <a:cs typeface="Segoe UI"/>
              </a:rPr>
              <a:t> int,    </a:t>
            </a:r>
          </a:p>
          <a:p>
            <a:pPr>
              <a:lnSpc>
                <a:spcPct val="150000"/>
              </a:lnSpc>
            </a:pPr>
            <a:r>
              <a:rPr lang="en-US" sz="1600" dirty="0">
                <a:latin typeface="Arial"/>
                <a:cs typeface="Segoe UI"/>
              </a:rPr>
              <a:t>	</a:t>
            </a:r>
            <a:r>
              <a:rPr lang="en-US" sz="1600" dirty="0" err="1">
                <a:latin typeface="Arial"/>
                <a:cs typeface="Segoe UI"/>
              </a:rPr>
              <a:t>release_date</a:t>
            </a:r>
            <a:r>
              <a:rPr lang="en-US" sz="1600" dirty="0">
                <a:latin typeface="Arial"/>
                <a:cs typeface="Segoe UI"/>
              </a:rPr>
              <a:t> date);</a:t>
            </a:r>
          </a:p>
        </p:txBody>
      </p:sp>
    </p:spTree>
    <p:extLst>
      <p:ext uri="{BB962C8B-B14F-4D97-AF65-F5344CB8AC3E}">
        <p14:creationId xmlns:p14="http://schemas.microsoft.com/office/powerpoint/2010/main" val="1958321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78ED-8ADD-8840-3E37-056EC01BAB33}"/>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C285B6C2-5886-C75B-F7ED-FBBDA7F3430D}"/>
              </a:ext>
            </a:extLst>
          </p:cNvPr>
          <p:cNvSpPr>
            <a:spLocks noGrp="1"/>
          </p:cNvSpPr>
          <p:nvPr>
            <p:ph idx="1"/>
          </p:nvPr>
        </p:nvSpPr>
        <p:spPr>
          <a:xfrm>
            <a:off x="1115568" y="2478024"/>
            <a:ext cx="3298033" cy="3694176"/>
          </a:xfrm>
        </p:spPr>
        <p:txBody>
          <a:bodyPr vert="horz" lIns="91440" tIns="45720" rIns="91440" bIns="45720" rtlCol="0" anchor="t">
            <a:normAutofit/>
          </a:bodyPr>
          <a:lstStyle/>
          <a:p>
            <a:pPr marL="0" indent="0">
              <a:buNone/>
            </a:pPr>
            <a:br>
              <a:rPr lang="en-US"/>
            </a:br>
            <a:endParaRPr lang="en-US"/>
          </a:p>
        </p:txBody>
      </p:sp>
      <p:sp>
        <p:nvSpPr>
          <p:cNvPr id="4" name="TextBox 3">
            <a:extLst>
              <a:ext uri="{FF2B5EF4-FFF2-40B4-BE49-F238E27FC236}">
                <a16:creationId xmlns:a16="http://schemas.microsoft.com/office/drawing/2014/main" id="{E8B6A03F-83AF-FF45-13FF-7B27B5336AF4}"/>
              </a:ext>
            </a:extLst>
          </p:cNvPr>
          <p:cNvSpPr txBox="1"/>
          <p:nvPr/>
        </p:nvSpPr>
        <p:spPr>
          <a:xfrm>
            <a:off x="126269" y="2292724"/>
            <a:ext cx="5557919" cy="3790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Avenir Next LT Pro"/>
                <a:cs typeface="Segoe UI"/>
              </a:rPr>
              <a:t> </a:t>
            </a:r>
            <a:r>
              <a:rPr lang="en-US" sz="1600" dirty="0">
                <a:latin typeface="Avenir Next LT Pro"/>
                <a:cs typeface="Segoe UI"/>
              </a:rPr>
              <a:t>-- Create Genre table</a:t>
            </a:r>
          </a:p>
          <a:p>
            <a:pPr>
              <a:lnSpc>
                <a:spcPct val="150000"/>
              </a:lnSpc>
            </a:pPr>
            <a:r>
              <a:rPr lang="en-US" sz="1600" dirty="0">
                <a:latin typeface="Avenir Next LT Pro"/>
                <a:cs typeface="Segoe UI"/>
              </a:rPr>
              <a:t>create table Genre (    </a:t>
            </a:r>
          </a:p>
          <a:p>
            <a:pPr>
              <a:lnSpc>
                <a:spcPct val="150000"/>
              </a:lnSpc>
            </a:pPr>
            <a:r>
              <a:rPr lang="en-US" sz="1600" dirty="0" err="1">
                <a:latin typeface="Avenir Next LT Pro"/>
                <a:cs typeface="Segoe UI"/>
              </a:rPr>
              <a:t>genre_id</a:t>
            </a:r>
            <a:r>
              <a:rPr lang="en-US" sz="1600" dirty="0">
                <a:latin typeface="Avenir Next LT Pro"/>
                <a:cs typeface="Segoe UI"/>
              </a:rPr>
              <a:t> int primary key not null,    </a:t>
            </a:r>
          </a:p>
          <a:p>
            <a:pPr>
              <a:lnSpc>
                <a:spcPct val="150000"/>
              </a:lnSpc>
            </a:pPr>
            <a:r>
              <a:rPr lang="en-US" sz="1600" dirty="0" err="1">
                <a:latin typeface="Avenir Next LT Pro"/>
                <a:cs typeface="Segoe UI"/>
              </a:rPr>
              <a:t>genre_name</a:t>
            </a:r>
            <a:r>
              <a:rPr lang="en-US" sz="1600" dirty="0">
                <a:latin typeface="Avenir Next LT Pro"/>
                <a:cs typeface="Segoe UI"/>
              </a:rPr>
              <a:t> Varchar(20) not null);</a:t>
            </a:r>
          </a:p>
          <a:p>
            <a:pPr>
              <a:lnSpc>
                <a:spcPct val="150000"/>
              </a:lnSpc>
            </a:pPr>
            <a:r>
              <a:rPr lang="en-US" sz="1600" dirty="0">
                <a:latin typeface="Avenir Next LT Pro"/>
                <a:cs typeface="Segoe UI"/>
              </a:rPr>
              <a:t>Create Belongs table</a:t>
            </a:r>
          </a:p>
          <a:p>
            <a:pPr>
              <a:lnSpc>
                <a:spcPct val="150000"/>
              </a:lnSpc>
            </a:pPr>
            <a:r>
              <a:rPr lang="en-US" sz="1600" dirty="0">
                <a:latin typeface="Avenir Next LT Pro"/>
                <a:cs typeface="Segoe UI"/>
              </a:rPr>
              <a:t>create table Belongs (    </a:t>
            </a:r>
          </a:p>
          <a:p>
            <a:pPr>
              <a:lnSpc>
                <a:spcPct val="150000"/>
              </a:lnSpc>
            </a:pPr>
            <a:r>
              <a:rPr lang="en-US" sz="1600" dirty="0" err="1">
                <a:latin typeface="Avenir Next LT Pro"/>
                <a:cs typeface="Segoe UI"/>
              </a:rPr>
              <a:t>genre_id</a:t>
            </a:r>
            <a:r>
              <a:rPr lang="en-US" sz="1600" dirty="0">
                <a:latin typeface="Avenir Next LT Pro"/>
                <a:cs typeface="Segoe UI"/>
              </a:rPr>
              <a:t> int,    </a:t>
            </a:r>
          </a:p>
          <a:p>
            <a:pPr>
              <a:lnSpc>
                <a:spcPct val="150000"/>
              </a:lnSpc>
            </a:pPr>
            <a:r>
              <a:rPr lang="en-US" sz="1600" dirty="0" err="1">
                <a:latin typeface="Avenir Next LT Pro"/>
                <a:cs typeface="Segoe UI"/>
              </a:rPr>
              <a:t>Song_id</a:t>
            </a:r>
            <a:r>
              <a:rPr lang="en-US" sz="1600" dirty="0">
                <a:latin typeface="Avenir Next LT Pro"/>
                <a:cs typeface="Segoe UI"/>
              </a:rPr>
              <a:t> int,    </a:t>
            </a:r>
          </a:p>
          <a:p>
            <a:pPr>
              <a:lnSpc>
                <a:spcPct val="150000"/>
              </a:lnSpc>
            </a:pPr>
            <a:r>
              <a:rPr lang="en-US" sz="1600" dirty="0">
                <a:latin typeface="Avenir Next LT Pro"/>
                <a:cs typeface="Segoe UI"/>
              </a:rPr>
              <a:t>foreign key (</a:t>
            </a:r>
            <a:r>
              <a:rPr lang="en-US" sz="1600" dirty="0" err="1">
                <a:latin typeface="Avenir Next LT Pro"/>
                <a:cs typeface="Segoe UI"/>
              </a:rPr>
              <a:t>genre_id</a:t>
            </a:r>
            <a:r>
              <a:rPr lang="en-US" sz="1600" dirty="0">
                <a:latin typeface="Avenir Next LT Pro"/>
                <a:cs typeface="Segoe UI"/>
              </a:rPr>
              <a:t>) REFERENCES Genre(</a:t>
            </a:r>
            <a:r>
              <a:rPr lang="en-US" sz="1600" dirty="0" err="1">
                <a:latin typeface="Avenir Next LT Pro"/>
                <a:cs typeface="Segoe UI"/>
              </a:rPr>
              <a:t>genre_id</a:t>
            </a:r>
            <a:r>
              <a:rPr lang="en-US" sz="1600" dirty="0">
                <a:latin typeface="Avenir Next LT Pro"/>
                <a:cs typeface="Segoe UI"/>
              </a:rPr>
              <a:t>),</a:t>
            </a:r>
          </a:p>
          <a:p>
            <a:pPr>
              <a:lnSpc>
                <a:spcPct val="150000"/>
              </a:lnSpc>
            </a:pPr>
            <a:r>
              <a:rPr lang="en-US" sz="1600" dirty="0">
                <a:latin typeface="Avenir Next LT Pro"/>
                <a:cs typeface="Segoe UI"/>
              </a:rPr>
              <a:t>foreign key (</a:t>
            </a:r>
            <a:r>
              <a:rPr lang="en-US" sz="1600" dirty="0" err="1">
                <a:latin typeface="Avenir Next LT Pro"/>
                <a:cs typeface="Segoe UI"/>
              </a:rPr>
              <a:t>Song_id</a:t>
            </a:r>
            <a:r>
              <a:rPr lang="en-US" sz="1600" dirty="0">
                <a:latin typeface="Avenir Next LT Pro"/>
                <a:cs typeface="Segoe UI"/>
              </a:rPr>
              <a:t>) REFERENCES Song(</a:t>
            </a:r>
            <a:r>
              <a:rPr lang="en-US" sz="1600" dirty="0" err="1">
                <a:latin typeface="Avenir Next LT Pro"/>
                <a:cs typeface="Segoe UI"/>
              </a:rPr>
              <a:t>Song_id</a:t>
            </a:r>
            <a:r>
              <a:rPr lang="en-US" sz="1600" dirty="0">
                <a:latin typeface="Avenir Next LT Pro"/>
                <a:cs typeface="Segoe UI"/>
              </a:rPr>
              <a:t>));</a:t>
            </a:r>
          </a:p>
        </p:txBody>
      </p:sp>
      <p:sp>
        <p:nvSpPr>
          <p:cNvPr id="5" name="TextBox 4">
            <a:extLst>
              <a:ext uri="{FF2B5EF4-FFF2-40B4-BE49-F238E27FC236}">
                <a16:creationId xmlns:a16="http://schemas.microsoft.com/office/drawing/2014/main" id="{4C7005AF-7EF4-A783-8989-BD3BB03A2BD3}"/>
              </a:ext>
            </a:extLst>
          </p:cNvPr>
          <p:cNvSpPr txBox="1"/>
          <p:nvPr/>
        </p:nvSpPr>
        <p:spPr>
          <a:xfrm>
            <a:off x="5245476" y="2407685"/>
            <a:ext cx="6946524" cy="3005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dirty="0">
                <a:latin typeface="Avenir Next LT Pro"/>
              </a:rPr>
              <a:t>-- Create Customer table</a:t>
            </a:r>
          </a:p>
          <a:p>
            <a:pPr>
              <a:lnSpc>
                <a:spcPct val="150000"/>
              </a:lnSpc>
            </a:pPr>
            <a:r>
              <a:rPr lang="en-US" sz="1600" dirty="0">
                <a:latin typeface="Avenir Next LT Pro"/>
              </a:rPr>
              <a:t>create table Customer (    </a:t>
            </a:r>
          </a:p>
          <a:p>
            <a:pPr>
              <a:lnSpc>
                <a:spcPct val="150000"/>
              </a:lnSpc>
            </a:pPr>
            <a:r>
              <a:rPr lang="en-US" sz="1600" dirty="0">
                <a:latin typeface="Avenir Next LT Pro"/>
              </a:rPr>
              <a:t>	</a:t>
            </a:r>
            <a:r>
              <a:rPr lang="en-US" sz="1600" dirty="0" err="1">
                <a:latin typeface="Avenir Next LT Pro"/>
              </a:rPr>
              <a:t>Customer_id</a:t>
            </a:r>
            <a:r>
              <a:rPr lang="en-US" sz="1600" dirty="0">
                <a:latin typeface="Avenir Next LT Pro"/>
              </a:rPr>
              <a:t> int primary key not null,    </a:t>
            </a:r>
          </a:p>
          <a:p>
            <a:pPr>
              <a:lnSpc>
                <a:spcPct val="150000"/>
              </a:lnSpc>
            </a:pPr>
            <a:r>
              <a:rPr lang="en-US" sz="1600" dirty="0">
                <a:latin typeface="Avenir Next LT Pro"/>
              </a:rPr>
              <a:t>	</a:t>
            </a:r>
            <a:r>
              <a:rPr lang="en-US" sz="1600" dirty="0" err="1">
                <a:latin typeface="Avenir Next LT Pro"/>
              </a:rPr>
              <a:t>Customer_name</a:t>
            </a:r>
            <a:r>
              <a:rPr lang="en-US" sz="1600" dirty="0">
                <a:latin typeface="Avenir Next LT Pro"/>
              </a:rPr>
              <a:t> Varchar(20) not null,    </a:t>
            </a:r>
          </a:p>
          <a:p>
            <a:pPr>
              <a:lnSpc>
                <a:spcPct val="150000"/>
              </a:lnSpc>
            </a:pPr>
            <a:r>
              <a:rPr lang="en-US" sz="1600" dirty="0">
                <a:latin typeface="Avenir Next LT Pro"/>
              </a:rPr>
              <a:t>	Birthday date,    </a:t>
            </a:r>
          </a:p>
          <a:p>
            <a:pPr>
              <a:lnSpc>
                <a:spcPct val="150000"/>
              </a:lnSpc>
            </a:pPr>
            <a:r>
              <a:rPr lang="en-US" sz="1600" dirty="0">
                <a:latin typeface="Avenir Next LT Pro"/>
              </a:rPr>
              <a:t>	</a:t>
            </a:r>
            <a:r>
              <a:rPr lang="en-US" sz="1600" dirty="0" err="1">
                <a:latin typeface="Avenir Next LT Pro"/>
              </a:rPr>
              <a:t>Phone_NumberVarchar</a:t>
            </a:r>
            <a:r>
              <a:rPr lang="en-US" sz="1600" dirty="0">
                <a:latin typeface="Avenir Next LT Pro"/>
              </a:rPr>
              <a:t>(20)check(length(</a:t>
            </a:r>
            <a:r>
              <a:rPr lang="en-US" sz="1600" dirty="0" err="1">
                <a:latin typeface="Avenir Next LT Pro"/>
              </a:rPr>
              <a:t>Phone_Number</a:t>
            </a:r>
            <a:r>
              <a:rPr lang="en-US" sz="1600" dirty="0">
                <a:latin typeface="Avenir Next LT Pro"/>
              </a:rPr>
              <a:t>)=10),    </a:t>
            </a:r>
          </a:p>
          <a:p>
            <a:pPr>
              <a:lnSpc>
                <a:spcPct val="150000"/>
              </a:lnSpc>
            </a:pPr>
            <a:r>
              <a:rPr lang="en-US" sz="1600" dirty="0">
                <a:latin typeface="Avenir Next LT Pro"/>
              </a:rPr>
              <a:t>	</a:t>
            </a:r>
            <a:r>
              <a:rPr lang="en-US" sz="1600" dirty="0" err="1">
                <a:latin typeface="Avenir Next LT Pro"/>
              </a:rPr>
              <a:t>postal_code</a:t>
            </a:r>
            <a:r>
              <a:rPr lang="en-US" sz="1600" dirty="0">
                <a:latin typeface="Avenir Next LT Pro"/>
              </a:rPr>
              <a:t> int);</a:t>
            </a:r>
          </a:p>
          <a:p>
            <a:pPr>
              <a:lnSpc>
                <a:spcPct val="150000"/>
              </a:lnSpc>
            </a:pPr>
            <a:r>
              <a:rPr lang="en-US" sz="1600" dirty="0">
                <a:latin typeface="Avenir Next LT Pro"/>
              </a:rPr>
              <a:t>ALTER TABLE Customer ADD INDEX </a:t>
            </a:r>
            <a:r>
              <a:rPr lang="en-US" sz="1600" dirty="0" err="1">
                <a:latin typeface="Avenir Next LT Pro"/>
              </a:rPr>
              <a:t>idx_postal_code</a:t>
            </a:r>
            <a:r>
              <a:rPr lang="en-US" sz="1600" dirty="0">
                <a:latin typeface="Avenir Next LT Pro"/>
              </a:rPr>
              <a:t> (</a:t>
            </a:r>
            <a:r>
              <a:rPr lang="en-US" sz="1600" dirty="0" err="1">
                <a:latin typeface="Avenir Next LT Pro"/>
              </a:rPr>
              <a:t>postal_code</a:t>
            </a:r>
            <a:r>
              <a:rPr lang="en-US" sz="1600" dirty="0">
                <a:latin typeface="Avenir Next LT Pro"/>
              </a:rPr>
              <a:t>);</a:t>
            </a:r>
          </a:p>
        </p:txBody>
      </p:sp>
    </p:spTree>
    <p:extLst>
      <p:ext uri="{BB962C8B-B14F-4D97-AF65-F5344CB8AC3E}">
        <p14:creationId xmlns:p14="http://schemas.microsoft.com/office/powerpoint/2010/main" val="84914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367F-38F8-D979-E2CA-BC0F1F3B4178}"/>
              </a:ext>
            </a:extLst>
          </p:cNvPr>
          <p:cNvSpPr>
            <a:spLocks noGrp="1"/>
          </p:cNvSpPr>
          <p:nvPr>
            <p:ph type="title"/>
          </p:nvPr>
        </p:nvSpPr>
        <p:spPr/>
        <p:txBody>
          <a:bodyPr/>
          <a:lstStyle/>
          <a:p>
            <a:r>
              <a:rPr lang="en-US">
                <a:ea typeface="+mj-lt"/>
                <a:cs typeface="+mj-lt"/>
              </a:rPr>
              <a:t>Continuation</a:t>
            </a:r>
            <a:endParaRPr lang="en-US"/>
          </a:p>
        </p:txBody>
      </p:sp>
      <p:sp>
        <p:nvSpPr>
          <p:cNvPr id="4" name="TextBox 3">
            <a:extLst>
              <a:ext uri="{FF2B5EF4-FFF2-40B4-BE49-F238E27FC236}">
                <a16:creationId xmlns:a16="http://schemas.microsoft.com/office/drawing/2014/main" id="{B1DF270A-893D-B90E-3076-EED56B4E6029}"/>
              </a:ext>
            </a:extLst>
          </p:cNvPr>
          <p:cNvSpPr txBox="1"/>
          <p:nvPr/>
        </p:nvSpPr>
        <p:spPr>
          <a:xfrm>
            <a:off x="645459" y="1958132"/>
            <a:ext cx="4939264" cy="4899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latin typeface="Arial"/>
                <a:cs typeface="Arial"/>
              </a:rPr>
              <a:t>-- Create Address table</a:t>
            </a:r>
          </a:p>
          <a:p>
            <a:pPr>
              <a:lnSpc>
                <a:spcPct val="150000"/>
              </a:lnSpc>
            </a:pPr>
            <a:r>
              <a:rPr lang="en-US" sz="1400" dirty="0">
                <a:latin typeface="Arial"/>
                <a:cs typeface="Arial"/>
              </a:rPr>
              <a:t>create table Address (    </a:t>
            </a:r>
          </a:p>
          <a:p>
            <a:pPr>
              <a:lnSpc>
                <a:spcPct val="150000"/>
              </a:lnSpc>
            </a:pPr>
            <a:r>
              <a:rPr lang="en-US" sz="1400" dirty="0">
                <a:latin typeface="Arial"/>
                <a:cs typeface="Arial"/>
              </a:rPr>
              <a:t>	</a:t>
            </a:r>
            <a:r>
              <a:rPr lang="en-US" sz="1400" dirty="0" err="1">
                <a:latin typeface="Arial"/>
                <a:cs typeface="Arial"/>
              </a:rPr>
              <a:t>postal_code</a:t>
            </a:r>
            <a:r>
              <a:rPr lang="en-US" sz="1400" dirty="0">
                <a:latin typeface="Arial"/>
                <a:cs typeface="Arial"/>
              </a:rPr>
              <a:t> int primary key,    </a:t>
            </a:r>
          </a:p>
          <a:p>
            <a:pPr>
              <a:lnSpc>
                <a:spcPct val="150000"/>
              </a:lnSpc>
            </a:pPr>
            <a:r>
              <a:rPr lang="en-US" sz="1400" dirty="0">
                <a:latin typeface="Arial"/>
                <a:cs typeface="Arial"/>
              </a:rPr>
              <a:t>	city Varchar(20) not null,    </a:t>
            </a:r>
          </a:p>
          <a:p>
            <a:pPr>
              <a:lnSpc>
                <a:spcPct val="150000"/>
              </a:lnSpc>
            </a:pPr>
            <a:r>
              <a:rPr lang="en-US" sz="1400" dirty="0">
                <a:latin typeface="Arial"/>
                <a:cs typeface="Arial"/>
              </a:rPr>
              <a:t>	FOREIGN KEY (</a:t>
            </a:r>
            <a:r>
              <a:rPr lang="en-US" sz="1400" dirty="0" err="1">
                <a:latin typeface="Arial"/>
                <a:cs typeface="Arial"/>
              </a:rPr>
              <a:t>postal_code</a:t>
            </a:r>
            <a:r>
              <a:rPr lang="en-US" sz="1400" dirty="0">
                <a:latin typeface="Arial"/>
                <a:cs typeface="Arial"/>
              </a:rPr>
              <a:t>) REFERENCES 	Customer(</a:t>
            </a:r>
            <a:r>
              <a:rPr lang="en-US" sz="1400" dirty="0" err="1">
                <a:latin typeface="Arial"/>
                <a:cs typeface="Arial"/>
              </a:rPr>
              <a:t>postal_code</a:t>
            </a:r>
            <a:r>
              <a:rPr lang="en-US" sz="1400" dirty="0">
                <a:latin typeface="Arial"/>
                <a:cs typeface="Arial"/>
              </a:rPr>
              <a:t>));</a:t>
            </a:r>
          </a:p>
          <a:p>
            <a:pPr>
              <a:lnSpc>
                <a:spcPct val="150000"/>
              </a:lnSpc>
            </a:pPr>
            <a:r>
              <a:rPr lang="en-US" sz="1400" dirty="0">
                <a:latin typeface="Arial"/>
                <a:cs typeface="Arial"/>
              </a:rPr>
              <a:t>-- Create Purchases table</a:t>
            </a:r>
          </a:p>
          <a:p>
            <a:pPr>
              <a:lnSpc>
                <a:spcPct val="150000"/>
              </a:lnSpc>
            </a:pPr>
            <a:r>
              <a:rPr lang="en-US" sz="1400" dirty="0">
                <a:latin typeface="Arial"/>
                <a:cs typeface="Arial"/>
              </a:rPr>
              <a:t>create table Purchases (    </a:t>
            </a:r>
          </a:p>
          <a:p>
            <a:pPr>
              <a:lnSpc>
                <a:spcPct val="150000"/>
              </a:lnSpc>
            </a:pPr>
            <a:r>
              <a:rPr lang="en-US" sz="1400" dirty="0">
                <a:latin typeface="Arial"/>
                <a:cs typeface="Arial"/>
              </a:rPr>
              <a:t>	</a:t>
            </a:r>
            <a:r>
              <a:rPr lang="en-US" sz="1400" dirty="0" err="1">
                <a:latin typeface="Arial"/>
                <a:cs typeface="Arial"/>
              </a:rPr>
              <a:t>Album_id</a:t>
            </a:r>
            <a:r>
              <a:rPr lang="en-US" sz="1400" dirty="0">
                <a:latin typeface="Arial"/>
                <a:cs typeface="Arial"/>
              </a:rPr>
              <a:t> int,    </a:t>
            </a:r>
          </a:p>
          <a:p>
            <a:pPr>
              <a:lnSpc>
                <a:spcPct val="150000"/>
              </a:lnSpc>
            </a:pPr>
            <a:r>
              <a:rPr lang="en-US" sz="1400" dirty="0">
                <a:latin typeface="Arial"/>
                <a:cs typeface="Arial"/>
              </a:rPr>
              <a:t>	</a:t>
            </a:r>
            <a:r>
              <a:rPr lang="en-US" sz="1400" dirty="0" err="1">
                <a:latin typeface="Arial"/>
                <a:cs typeface="Arial"/>
              </a:rPr>
              <a:t>Customer_id</a:t>
            </a:r>
            <a:r>
              <a:rPr lang="en-US" sz="1400" dirty="0">
                <a:latin typeface="Arial"/>
                <a:cs typeface="Arial"/>
              </a:rPr>
              <a:t> int,    </a:t>
            </a:r>
          </a:p>
          <a:p>
            <a:pPr>
              <a:lnSpc>
                <a:spcPct val="150000"/>
              </a:lnSpc>
            </a:pPr>
            <a:r>
              <a:rPr lang="en-US" sz="1400" dirty="0">
                <a:latin typeface="Arial"/>
                <a:cs typeface="Arial"/>
              </a:rPr>
              <a:t>	</a:t>
            </a:r>
            <a:r>
              <a:rPr lang="en-US" sz="1400" dirty="0" err="1">
                <a:latin typeface="Arial"/>
                <a:cs typeface="Arial"/>
              </a:rPr>
              <a:t>quantitiesOrdered</a:t>
            </a:r>
            <a:r>
              <a:rPr lang="en-US" sz="1400" dirty="0">
                <a:latin typeface="Arial"/>
                <a:cs typeface="Arial"/>
              </a:rPr>
              <a:t> int,    </a:t>
            </a:r>
          </a:p>
          <a:p>
            <a:pPr>
              <a:lnSpc>
                <a:spcPct val="150000"/>
              </a:lnSpc>
            </a:pPr>
            <a:r>
              <a:rPr lang="en-US" sz="1400" dirty="0">
                <a:latin typeface="Arial"/>
                <a:cs typeface="Arial"/>
              </a:rPr>
              <a:t>	foreign key (</a:t>
            </a:r>
            <a:r>
              <a:rPr lang="en-US" sz="1400" dirty="0" err="1">
                <a:latin typeface="Arial"/>
                <a:cs typeface="Arial"/>
              </a:rPr>
              <a:t>Album_id</a:t>
            </a:r>
            <a:r>
              <a:rPr lang="en-US" sz="1400" dirty="0">
                <a:latin typeface="Arial"/>
                <a:cs typeface="Arial"/>
              </a:rPr>
              <a:t>) REFERENCES 	Album(</a:t>
            </a:r>
            <a:r>
              <a:rPr lang="en-US" sz="1400" dirty="0" err="1">
                <a:latin typeface="Arial"/>
                <a:cs typeface="Arial"/>
              </a:rPr>
              <a:t>Album_id</a:t>
            </a:r>
            <a:r>
              <a:rPr lang="en-US" sz="1400" dirty="0">
                <a:latin typeface="Arial"/>
                <a:cs typeface="Arial"/>
              </a:rPr>
              <a:t>),	</a:t>
            </a:r>
          </a:p>
          <a:p>
            <a:pPr>
              <a:lnSpc>
                <a:spcPct val="150000"/>
              </a:lnSpc>
            </a:pPr>
            <a:r>
              <a:rPr lang="en-US" sz="1400" dirty="0">
                <a:latin typeface="Arial"/>
                <a:cs typeface="Arial"/>
              </a:rPr>
              <a:t>	foreign key (</a:t>
            </a:r>
            <a:r>
              <a:rPr lang="en-US" sz="1400" dirty="0" err="1">
                <a:latin typeface="Arial"/>
                <a:cs typeface="Arial"/>
              </a:rPr>
              <a:t>Customer_id</a:t>
            </a:r>
            <a:r>
              <a:rPr lang="en-US" sz="1400" dirty="0">
                <a:latin typeface="Arial"/>
                <a:cs typeface="Arial"/>
              </a:rPr>
              <a:t>) REFERENCES 	Customer(</a:t>
            </a:r>
            <a:r>
              <a:rPr lang="en-US" sz="1400" dirty="0" err="1">
                <a:latin typeface="Arial"/>
                <a:cs typeface="Arial"/>
              </a:rPr>
              <a:t>Customer_id</a:t>
            </a:r>
            <a:r>
              <a:rPr lang="en-US" sz="1400" dirty="0">
                <a:latin typeface="Arial"/>
                <a:cs typeface="Arial"/>
              </a:rPr>
              <a:t>));</a:t>
            </a:r>
          </a:p>
        </p:txBody>
      </p:sp>
      <p:sp>
        <p:nvSpPr>
          <p:cNvPr id="7" name="TextBox 6">
            <a:extLst>
              <a:ext uri="{FF2B5EF4-FFF2-40B4-BE49-F238E27FC236}">
                <a16:creationId xmlns:a16="http://schemas.microsoft.com/office/drawing/2014/main" id="{6FA497C0-8BA4-A875-5A34-FD6476DA0A19}"/>
              </a:ext>
            </a:extLst>
          </p:cNvPr>
          <p:cNvSpPr txBox="1"/>
          <p:nvPr/>
        </p:nvSpPr>
        <p:spPr>
          <a:xfrm>
            <a:off x="5773220" y="2192846"/>
            <a:ext cx="551047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venir Next LT Pro"/>
              </a:rPr>
              <a:t>-- Create Orders table</a:t>
            </a:r>
          </a:p>
          <a:p>
            <a:r>
              <a:rPr lang="en-US" sz="1600" dirty="0">
                <a:latin typeface="Avenir Next LT Pro"/>
              </a:rPr>
              <a:t>create table Orders (    </a:t>
            </a:r>
          </a:p>
          <a:p>
            <a:r>
              <a:rPr lang="en-US" sz="1600" dirty="0">
                <a:latin typeface="Avenir Next LT Pro"/>
              </a:rPr>
              <a:t>	</a:t>
            </a:r>
            <a:r>
              <a:rPr lang="en-US" sz="1600" dirty="0" err="1">
                <a:latin typeface="Avenir Next LT Pro"/>
              </a:rPr>
              <a:t>Order_id</a:t>
            </a:r>
            <a:r>
              <a:rPr lang="en-US" sz="1600" dirty="0">
                <a:latin typeface="Avenir Next LT Pro"/>
              </a:rPr>
              <a:t> int primary key not null,   </a:t>
            </a:r>
          </a:p>
          <a:p>
            <a:r>
              <a:rPr lang="en-US" sz="1600" dirty="0">
                <a:latin typeface="Avenir Next LT Pro"/>
              </a:rPr>
              <a:t>	</a:t>
            </a:r>
            <a:r>
              <a:rPr lang="en-US" sz="1600" dirty="0" err="1">
                <a:latin typeface="Avenir Next LT Pro"/>
              </a:rPr>
              <a:t>Order_date</a:t>
            </a:r>
            <a:r>
              <a:rPr lang="en-US" sz="1600" dirty="0">
                <a:latin typeface="Avenir Next LT Pro"/>
              </a:rPr>
              <a:t> date,    </a:t>
            </a:r>
          </a:p>
          <a:p>
            <a:r>
              <a:rPr lang="en-US" sz="1600" dirty="0">
                <a:latin typeface="Avenir Next LT Pro"/>
              </a:rPr>
              <a:t>	</a:t>
            </a:r>
            <a:r>
              <a:rPr lang="en-US" sz="1600" dirty="0" err="1">
                <a:latin typeface="Avenir Next LT Pro"/>
              </a:rPr>
              <a:t>payment_method</a:t>
            </a:r>
            <a:r>
              <a:rPr lang="en-US" sz="1600" dirty="0">
                <a:latin typeface="Avenir Next LT Pro"/>
              </a:rPr>
              <a:t> Varchar(20),    </a:t>
            </a:r>
          </a:p>
          <a:p>
            <a:r>
              <a:rPr lang="en-US" sz="1600" dirty="0">
                <a:latin typeface="Avenir Next LT Pro"/>
              </a:rPr>
              <a:t>	</a:t>
            </a:r>
            <a:r>
              <a:rPr lang="en-US" sz="1600" dirty="0" err="1">
                <a:latin typeface="Avenir Next LT Pro"/>
              </a:rPr>
              <a:t>total_price</a:t>
            </a:r>
            <a:r>
              <a:rPr lang="en-US" sz="1600" dirty="0">
                <a:latin typeface="Avenir Next LT Pro"/>
              </a:rPr>
              <a:t> int,    </a:t>
            </a:r>
          </a:p>
          <a:p>
            <a:r>
              <a:rPr lang="en-US" sz="1600" dirty="0">
                <a:latin typeface="Avenir Next LT Pro"/>
              </a:rPr>
              <a:t>	</a:t>
            </a:r>
            <a:r>
              <a:rPr lang="en-US" sz="1600" dirty="0" err="1">
                <a:latin typeface="Avenir Next LT Pro"/>
              </a:rPr>
              <a:t>Customer_id</a:t>
            </a:r>
            <a:r>
              <a:rPr lang="en-US" sz="1600" dirty="0">
                <a:latin typeface="Avenir Next LT Pro"/>
              </a:rPr>
              <a:t> int,	</a:t>
            </a:r>
          </a:p>
          <a:p>
            <a:r>
              <a:rPr lang="en-US" sz="1600" dirty="0">
                <a:latin typeface="Avenir Next LT Pro"/>
              </a:rPr>
              <a:t>	foreign key (</a:t>
            </a:r>
            <a:r>
              <a:rPr lang="en-US" sz="1600" dirty="0" err="1">
                <a:latin typeface="Avenir Next LT Pro"/>
              </a:rPr>
              <a:t>Customer_id</a:t>
            </a:r>
            <a:r>
              <a:rPr lang="en-US" sz="1600" dirty="0">
                <a:latin typeface="Avenir Next LT Pro"/>
              </a:rPr>
              <a:t>)  REFERENCES 	Customer(</a:t>
            </a:r>
            <a:r>
              <a:rPr lang="en-US" sz="1600" dirty="0" err="1">
                <a:latin typeface="Avenir Next LT Pro"/>
              </a:rPr>
              <a:t>Customer_id</a:t>
            </a:r>
            <a:r>
              <a:rPr lang="en-US" sz="1600" dirty="0">
                <a:latin typeface="Avenir Next LT Pro"/>
              </a:rPr>
              <a:t>));</a:t>
            </a:r>
          </a:p>
        </p:txBody>
      </p:sp>
    </p:spTree>
    <p:extLst>
      <p:ext uri="{BB962C8B-B14F-4D97-AF65-F5344CB8AC3E}">
        <p14:creationId xmlns:p14="http://schemas.microsoft.com/office/powerpoint/2010/main" val="404914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F7D6-3912-A891-1C32-6BE788D144EB}"/>
              </a:ext>
            </a:extLst>
          </p:cNvPr>
          <p:cNvSpPr>
            <a:spLocks noGrp="1"/>
          </p:cNvSpPr>
          <p:nvPr>
            <p:ph type="title"/>
          </p:nvPr>
        </p:nvSpPr>
        <p:spPr/>
        <p:txBody>
          <a:bodyPr/>
          <a:lstStyle/>
          <a:p>
            <a:r>
              <a:rPr lang="en-US"/>
              <a:t>Output Screenshots</a:t>
            </a:r>
          </a:p>
        </p:txBody>
      </p:sp>
      <p:pic>
        <p:nvPicPr>
          <p:cNvPr id="12" name="Content Placeholder 11">
            <a:extLst>
              <a:ext uri="{FF2B5EF4-FFF2-40B4-BE49-F238E27FC236}">
                <a16:creationId xmlns:a16="http://schemas.microsoft.com/office/drawing/2014/main" id="{B62A29F8-C391-1BA5-26A4-A5961C3E2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3" y="2458065"/>
            <a:ext cx="10795819" cy="3451122"/>
          </a:xfrm>
        </p:spPr>
      </p:pic>
    </p:spTree>
    <p:extLst>
      <p:ext uri="{BB962C8B-B14F-4D97-AF65-F5344CB8AC3E}">
        <p14:creationId xmlns:p14="http://schemas.microsoft.com/office/powerpoint/2010/main" val="104371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F7D6-3912-A891-1C32-6BE788D144EB}"/>
              </a:ext>
            </a:extLst>
          </p:cNvPr>
          <p:cNvSpPr>
            <a:spLocks noGrp="1"/>
          </p:cNvSpPr>
          <p:nvPr>
            <p:ph type="title"/>
          </p:nvPr>
        </p:nvSpPr>
        <p:spPr/>
        <p:txBody>
          <a:bodyPr/>
          <a:lstStyle/>
          <a:p>
            <a:r>
              <a:rPr lang="en-US"/>
              <a:t>Output Screenshots</a:t>
            </a:r>
          </a:p>
        </p:txBody>
      </p:sp>
      <p:pic>
        <p:nvPicPr>
          <p:cNvPr id="6" name="Picture 5" descr="A screenshot of a computer&#10;&#10;Description automatically generated">
            <a:extLst>
              <a:ext uri="{FF2B5EF4-FFF2-40B4-BE49-F238E27FC236}">
                <a16:creationId xmlns:a16="http://schemas.microsoft.com/office/drawing/2014/main" id="{C334A639-C057-82C1-41C7-52EEC9B6F0C1}"/>
              </a:ext>
            </a:extLst>
          </p:cNvPr>
          <p:cNvPicPr>
            <a:picLocks noChangeAspect="1"/>
          </p:cNvPicPr>
          <p:nvPr/>
        </p:nvPicPr>
        <p:blipFill>
          <a:blip r:embed="rId2"/>
          <a:stretch>
            <a:fillRect/>
          </a:stretch>
        </p:blipFill>
        <p:spPr>
          <a:xfrm>
            <a:off x="1118886" y="3426859"/>
            <a:ext cx="8729241" cy="2579647"/>
          </a:xfrm>
          <a:prstGeom prst="rect">
            <a:avLst/>
          </a:prstGeom>
        </p:spPr>
      </p:pic>
      <p:pic>
        <p:nvPicPr>
          <p:cNvPr id="7" name="Content Placeholder 6" descr="A screenshot of a computer&#10;&#10;Description automatically generated">
            <a:extLst>
              <a:ext uri="{FF2B5EF4-FFF2-40B4-BE49-F238E27FC236}">
                <a16:creationId xmlns:a16="http://schemas.microsoft.com/office/drawing/2014/main" id="{8B200A42-E283-801E-C19C-AE3217076FED}"/>
              </a:ext>
            </a:extLst>
          </p:cNvPr>
          <p:cNvPicPr>
            <a:picLocks noGrp="1" noChangeAspect="1"/>
          </p:cNvPicPr>
          <p:nvPr>
            <p:ph idx="1"/>
          </p:nvPr>
        </p:nvPicPr>
        <p:blipFill>
          <a:blip r:embed="rId3"/>
          <a:stretch>
            <a:fillRect/>
          </a:stretch>
        </p:blipFill>
        <p:spPr>
          <a:xfrm>
            <a:off x="441226" y="3107480"/>
            <a:ext cx="11343190" cy="2927189"/>
          </a:xfrm>
        </p:spPr>
      </p:pic>
    </p:spTree>
    <p:extLst>
      <p:ext uri="{BB962C8B-B14F-4D97-AF65-F5344CB8AC3E}">
        <p14:creationId xmlns:p14="http://schemas.microsoft.com/office/powerpoint/2010/main" val="38718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9307-84D5-8D44-D8F8-A99139755DFF}"/>
              </a:ext>
            </a:extLst>
          </p:cNvPr>
          <p:cNvSpPr>
            <a:spLocks noGrp="1"/>
          </p:cNvSpPr>
          <p:nvPr>
            <p:ph type="title"/>
          </p:nvPr>
        </p:nvSpPr>
        <p:spPr/>
        <p:txBody>
          <a:bodyPr>
            <a:normAutofit/>
          </a:bodyPr>
          <a:lstStyle/>
          <a:p>
            <a:r>
              <a:rPr lang="en-US" b="0" dirty="0">
                <a:latin typeface="Avenir Next LT Pro"/>
                <a:cs typeface="Arial"/>
              </a:rPr>
              <a:t>Insert sample values into Album table </a:t>
            </a:r>
            <a:endParaRPr lang="en-US" dirty="0">
              <a:latin typeface="Avenir Next LT Pro"/>
            </a:endParaRPr>
          </a:p>
        </p:txBody>
      </p:sp>
      <p:sp>
        <p:nvSpPr>
          <p:cNvPr id="4" name="TextBox 3">
            <a:extLst>
              <a:ext uri="{FF2B5EF4-FFF2-40B4-BE49-F238E27FC236}">
                <a16:creationId xmlns:a16="http://schemas.microsoft.com/office/drawing/2014/main" id="{B896FA99-61FA-0D25-631A-11A8571F571C}"/>
              </a:ext>
            </a:extLst>
          </p:cNvPr>
          <p:cNvSpPr txBox="1"/>
          <p:nvPr/>
        </p:nvSpPr>
        <p:spPr>
          <a:xfrm>
            <a:off x="697543" y="2366540"/>
            <a:ext cx="10803857" cy="2954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ea typeface="+mn-lt"/>
                <a:cs typeface="+mn-lt"/>
              </a:rPr>
              <a:t>insert into Album (</a:t>
            </a:r>
            <a:r>
              <a:rPr lang="en-US" dirty="0" err="1">
                <a:ea typeface="+mn-lt"/>
                <a:cs typeface="+mn-lt"/>
              </a:rPr>
              <a:t>Album_id,Album_title,Album_price,release_date</a:t>
            </a:r>
            <a:r>
              <a:rPr lang="en-US" dirty="0">
                <a:ea typeface="+mn-lt"/>
                <a:cs typeface="+mn-lt"/>
              </a:rPr>
              <a:t>) values(7701,"MELODY_HITS",500,"2002-05-20"),			(7823,"AR_RAHMAN_HITS",1500,"2013-06-10"),						 (7093,"PAWAN_KALYAN_HITS", 25000, "2019-11-13"),					 (7983, "THAMAN_HITS",400, "2005-08-11"),						 (7121, "DSP_HITS" ,1500 ,"2008-07-07"),							 (7345, "MAD_HIT_SONGS", 2000,"2020-12-08");</a:t>
            </a:r>
          </a:p>
        </p:txBody>
      </p:sp>
    </p:spTree>
    <p:extLst>
      <p:ext uri="{BB962C8B-B14F-4D97-AF65-F5344CB8AC3E}">
        <p14:creationId xmlns:p14="http://schemas.microsoft.com/office/powerpoint/2010/main" val="18229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E4E4-D846-82A8-D389-A2CFC44E0B00}"/>
              </a:ext>
            </a:extLst>
          </p:cNvPr>
          <p:cNvSpPr>
            <a:spLocks noGrp="1"/>
          </p:cNvSpPr>
          <p:nvPr>
            <p:ph type="title"/>
          </p:nvPr>
        </p:nvSpPr>
        <p:spPr/>
        <p:txBody>
          <a:bodyPr/>
          <a:lstStyle/>
          <a:p>
            <a:r>
              <a:rPr lang="en-GB"/>
              <a:t>Table of Contents</a:t>
            </a:r>
          </a:p>
        </p:txBody>
      </p:sp>
      <p:graphicFrame>
        <p:nvGraphicFramePr>
          <p:cNvPr id="4" name="Content Placeholder 3">
            <a:extLst>
              <a:ext uri="{FF2B5EF4-FFF2-40B4-BE49-F238E27FC236}">
                <a16:creationId xmlns:a16="http://schemas.microsoft.com/office/drawing/2014/main" id="{5B918C7B-5718-09C7-7BE9-887371CECCE0}"/>
              </a:ext>
            </a:extLst>
          </p:cNvPr>
          <p:cNvGraphicFramePr>
            <a:graphicFrameLocks noGrp="1"/>
          </p:cNvGraphicFramePr>
          <p:nvPr>
            <p:ph idx="1"/>
            <p:extLst>
              <p:ext uri="{D42A27DB-BD31-4B8C-83A1-F6EECF244321}">
                <p14:modId xmlns:p14="http://schemas.microsoft.com/office/powerpoint/2010/main" val="3339771873"/>
              </p:ext>
            </p:extLst>
          </p:nvPr>
        </p:nvGraphicFramePr>
        <p:xfrm>
          <a:off x="934126" y="2024262"/>
          <a:ext cx="10167934" cy="4754880"/>
        </p:xfrm>
        <a:graphic>
          <a:graphicData uri="http://schemas.openxmlformats.org/drawingml/2006/table">
            <a:tbl>
              <a:tblPr firstRow="1" bandRow="1">
                <a:tableStyleId>{5C22544A-7EE6-4342-B048-85BDC9FD1C3A}</a:tableStyleId>
              </a:tblPr>
              <a:tblGrid>
                <a:gridCol w="895634">
                  <a:extLst>
                    <a:ext uri="{9D8B030D-6E8A-4147-A177-3AD203B41FA5}">
                      <a16:colId xmlns:a16="http://schemas.microsoft.com/office/drawing/2014/main" val="3681159124"/>
                    </a:ext>
                  </a:extLst>
                </a:gridCol>
                <a:gridCol w="9272300">
                  <a:extLst>
                    <a:ext uri="{9D8B030D-6E8A-4147-A177-3AD203B41FA5}">
                      <a16:colId xmlns:a16="http://schemas.microsoft.com/office/drawing/2014/main" val="3119163143"/>
                    </a:ext>
                  </a:extLst>
                </a:gridCol>
              </a:tblGrid>
              <a:tr h="351027">
                <a:tc>
                  <a:txBody>
                    <a:bodyPr/>
                    <a:lstStyle/>
                    <a:p>
                      <a:r>
                        <a:rPr lang="en-GB"/>
                        <a:t>S.no</a:t>
                      </a:r>
                    </a:p>
                  </a:txBody>
                  <a:tcPr/>
                </a:tc>
                <a:tc>
                  <a:txBody>
                    <a:bodyPr/>
                    <a:lstStyle/>
                    <a:p>
                      <a:pPr algn="ctr"/>
                      <a:r>
                        <a:rPr lang="en-GB"/>
                        <a:t>Name</a:t>
                      </a:r>
                    </a:p>
                  </a:txBody>
                  <a:tcPr/>
                </a:tc>
                <a:extLst>
                  <a:ext uri="{0D108BD9-81ED-4DB2-BD59-A6C34878D82A}">
                    <a16:rowId xmlns:a16="http://schemas.microsoft.com/office/drawing/2014/main" val="1142753213"/>
                  </a:ext>
                </a:extLst>
              </a:tr>
              <a:tr h="351027">
                <a:tc>
                  <a:txBody>
                    <a:bodyPr/>
                    <a:lstStyle/>
                    <a:p>
                      <a:r>
                        <a:rPr lang="en-GB"/>
                        <a:t>1</a:t>
                      </a:r>
                    </a:p>
                  </a:txBody>
                  <a:tcPr/>
                </a:tc>
                <a:tc>
                  <a:txBody>
                    <a:bodyPr/>
                    <a:lstStyle/>
                    <a:p>
                      <a:r>
                        <a:rPr lang="en-GB"/>
                        <a:t>Abstract</a:t>
                      </a:r>
                    </a:p>
                  </a:txBody>
                  <a:tcPr/>
                </a:tc>
                <a:extLst>
                  <a:ext uri="{0D108BD9-81ED-4DB2-BD59-A6C34878D82A}">
                    <a16:rowId xmlns:a16="http://schemas.microsoft.com/office/drawing/2014/main" val="3684388831"/>
                  </a:ext>
                </a:extLst>
              </a:tr>
              <a:tr h="351027">
                <a:tc>
                  <a:txBody>
                    <a:bodyPr/>
                    <a:lstStyle/>
                    <a:p>
                      <a:pPr lvl="0">
                        <a:buNone/>
                      </a:pPr>
                      <a:r>
                        <a:rPr lang="en-GB"/>
                        <a:t>2</a:t>
                      </a:r>
                    </a:p>
                  </a:txBody>
                  <a:tcPr/>
                </a:tc>
                <a:tc>
                  <a:txBody>
                    <a:bodyPr/>
                    <a:lstStyle/>
                    <a:p>
                      <a:pPr lvl="0">
                        <a:buNone/>
                      </a:pPr>
                      <a:r>
                        <a:rPr lang="en-GB"/>
                        <a:t>Introduction</a:t>
                      </a:r>
                    </a:p>
                  </a:txBody>
                  <a:tcPr/>
                </a:tc>
                <a:extLst>
                  <a:ext uri="{0D108BD9-81ED-4DB2-BD59-A6C34878D82A}">
                    <a16:rowId xmlns:a16="http://schemas.microsoft.com/office/drawing/2014/main" val="1239249602"/>
                  </a:ext>
                </a:extLst>
              </a:tr>
              <a:tr h="351027">
                <a:tc>
                  <a:txBody>
                    <a:bodyPr/>
                    <a:lstStyle/>
                    <a:p>
                      <a:pPr lvl="0">
                        <a:buNone/>
                      </a:pPr>
                      <a:r>
                        <a:rPr lang="en-GB"/>
                        <a:t>3</a:t>
                      </a:r>
                    </a:p>
                  </a:txBody>
                  <a:tcPr/>
                </a:tc>
                <a:tc>
                  <a:txBody>
                    <a:bodyPr/>
                    <a:lstStyle/>
                    <a:p>
                      <a:pPr lvl="0">
                        <a:buNone/>
                      </a:pPr>
                      <a:r>
                        <a:rPr lang="en-GB"/>
                        <a:t>Existing System and Disadvantages</a:t>
                      </a:r>
                    </a:p>
                  </a:txBody>
                  <a:tcPr/>
                </a:tc>
                <a:extLst>
                  <a:ext uri="{0D108BD9-81ED-4DB2-BD59-A6C34878D82A}">
                    <a16:rowId xmlns:a16="http://schemas.microsoft.com/office/drawing/2014/main" val="967344634"/>
                  </a:ext>
                </a:extLst>
              </a:tr>
              <a:tr h="351027">
                <a:tc>
                  <a:txBody>
                    <a:bodyPr/>
                    <a:lstStyle/>
                    <a:p>
                      <a:pPr lvl="0">
                        <a:buNone/>
                      </a:pPr>
                      <a:r>
                        <a:rPr lang="en-GB"/>
                        <a:t>4</a:t>
                      </a:r>
                    </a:p>
                  </a:txBody>
                  <a:tcPr/>
                </a:tc>
                <a:tc>
                  <a:txBody>
                    <a:bodyPr/>
                    <a:lstStyle/>
                    <a:p>
                      <a:pPr lvl="0">
                        <a:buNone/>
                      </a:pPr>
                      <a:r>
                        <a:rPr lang="en-GB" dirty="0"/>
                        <a:t>Proposed System and Disadvantages</a:t>
                      </a:r>
                    </a:p>
                  </a:txBody>
                  <a:tcPr/>
                </a:tc>
                <a:extLst>
                  <a:ext uri="{0D108BD9-81ED-4DB2-BD59-A6C34878D82A}">
                    <a16:rowId xmlns:a16="http://schemas.microsoft.com/office/drawing/2014/main" val="1835941909"/>
                  </a:ext>
                </a:extLst>
              </a:tr>
              <a:tr h="351027">
                <a:tc>
                  <a:txBody>
                    <a:bodyPr/>
                    <a:lstStyle/>
                    <a:p>
                      <a:r>
                        <a:rPr lang="en-GB"/>
                        <a:t>5</a:t>
                      </a:r>
                    </a:p>
                  </a:txBody>
                  <a:tcPr/>
                </a:tc>
                <a:tc>
                  <a:txBody>
                    <a:bodyPr/>
                    <a:lstStyle/>
                    <a:p>
                      <a:pPr lvl="0">
                        <a:buNone/>
                      </a:pPr>
                      <a:r>
                        <a:rPr lang="en-GB"/>
                        <a:t>Entities and their attributes</a:t>
                      </a:r>
                    </a:p>
                  </a:txBody>
                  <a:tcPr/>
                </a:tc>
                <a:extLst>
                  <a:ext uri="{0D108BD9-81ED-4DB2-BD59-A6C34878D82A}">
                    <a16:rowId xmlns:a16="http://schemas.microsoft.com/office/drawing/2014/main" val="889264115"/>
                  </a:ext>
                </a:extLst>
              </a:tr>
              <a:tr h="351027">
                <a:tc>
                  <a:txBody>
                    <a:bodyPr/>
                    <a:lstStyle/>
                    <a:p>
                      <a:r>
                        <a:rPr lang="en-GB"/>
                        <a:t>6</a:t>
                      </a:r>
                    </a:p>
                  </a:txBody>
                  <a:tcPr/>
                </a:tc>
                <a:tc>
                  <a:txBody>
                    <a:bodyPr/>
                    <a:lstStyle/>
                    <a:p>
                      <a:r>
                        <a:rPr lang="en-GB"/>
                        <a:t>Relationships and Cardinalities</a:t>
                      </a:r>
                    </a:p>
                  </a:txBody>
                  <a:tcPr/>
                </a:tc>
                <a:extLst>
                  <a:ext uri="{0D108BD9-81ED-4DB2-BD59-A6C34878D82A}">
                    <a16:rowId xmlns:a16="http://schemas.microsoft.com/office/drawing/2014/main" val="1015612301"/>
                  </a:ext>
                </a:extLst>
              </a:tr>
              <a:tr h="351027">
                <a:tc>
                  <a:txBody>
                    <a:bodyPr/>
                    <a:lstStyle/>
                    <a:p>
                      <a:r>
                        <a:rPr lang="en-GB"/>
                        <a:t>7</a:t>
                      </a:r>
                    </a:p>
                  </a:txBody>
                  <a:tcPr/>
                </a:tc>
                <a:tc>
                  <a:txBody>
                    <a:bodyPr/>
                    <a:lstStyle/>
                    <a:p>
                      <a:r>
                        <a:rPr lang="en-GB"/>
                        <a:t>Entity-Relationship Diagram</a:t>
                      </a:r>
                    </a:p>
                  </a:txBody>
                  <a:tcPr/>
                </a:tc>
                <a:extLst>
                  <a:ext uri="{0D108BD9-81ED-4DB2-BD59-A6C34878D82A}">
                    <a16:rowId xmlns:a16="http://schemas.microsoft.com/office/drawing/2014/main" val="3658373758"/>
                  </a:ext>
                </a:extLst>
              </a:tr>
              <a:tr h="351027">
                <a:tc>
                  <a:txBody>
                    <a:bodyPr/>
                    <a:lstStyle/>
                    <a:p>
                      <a:pPr lvl="0">
                        <a:buNone/>
                      </a:pPr>
                      <a:r>
                        <a:rPr lang="en-GB"/>
                        <a:t>8</a:t>
                      </a:r>
                    </a:p>
                  </a:txBody>
                  <a:tcPr/>
                </a:tc>
                <a:tc>
                  <a:txBody>
                    <a:bodyPr/>
                    <a:lstStyle/>
                    <a:p>
                      <a:pPr lvl="0">
                        <a:buNone/>
                      </a:pPr>
                      <a:r>
                        <a:rPr lang="en-GB"/>
                        <a:t>Normalization</a:t>
                      </a:r>
                    </a:p>
                  </a:txBody>
                  <a:tcPr/>
                </a:tc>
                <a:extLst>
                  <a:ext uri="{0D108BD9-81ED-4DB2-BD59-A6C34878D82A}">
                    <a16:rowId xmlns:a16="http://schemas.microsoft.com/office/drawing/2014/main" val="830603009"/>
                  </a:ext>
                </a:extLst>
              </a:tr>
              <a:tr h="351027">
                <a:tc>
                  <a:txBody>
                    <a:bodyPr/>
                    <a:lstStyle/>
                    <a:p>
                      <a:pPr lvl="0">
                        <a:buNone/>
                      </a:pPr>
                      <a:r>
                        <a:rPr lang="en-GB"/>
                        <a:t>9</a:t>
                      </a:r>
                    </a:p>
                  </a:txBody>
                  <a:tcPr/>
                </a:tc>
                <a:tc>
                  <a:txBody>
                    <a:bodyPr/>
                    <a:lstStyle/>
                    <a:p>
                      <a:pPr lvl="0">
                        <a:buNone/>
                      </a:pPr>
                      <a:r>
                        <a:rPr lang="en-GB"/>
                        <a:t>Schema Creation in MySQL</a:t>
                      </a:r>
                    </a:p>
                  </a:txBody>
                  <a:tcPr/>
                </a:tc>
                <a:extLst>
                  <a:ext uri="{0D108BD9-81ED-4DB2-BD59-A6C34878D82A}">
                    <a16:rowId xmlns:a16="http://schemas.microsoft.com/office/drawing/2014/main" val="3652254691"/>
                  </a:ext>
                </a:extLst>
              </a:tr>
              <a:tr h="351027">
                <a:tc>
                  <a:txBody>
                    <a:bodyPr/>
                    <a:lstStyle/>
                    <a:p>
                      <a:pPr lvl="0">
                        <a:buNone/>
                      </a:pPr>
                      <a:r>
                        <a:rPr lang="en-GB"/>
                        <a:t>10</a:t>
                      </a:r>
                    </a:p>
                  </a:txBody>
                  <a:tcPr/>
                </a:tc>
                <a:tc>
                  <a:txBody>
                    <a:bodyPr/>
                    <a:lstStyle/>
                    <a:p>
                      <a:pPr lvl="0">
                        <a:buNone/>
                      </a:pPr>
                      <a:r>
                        <a:rPr lang="en-GB"/>
                        <a:t>Integrity Constraints</a:t>
                      </a:r>
                    </a:p>
                  </a:txBody>
                  <a:tcPr/>
                </a:tc>
                <a:extLst>
                  <a:ext uri="{0D108BD9-81ED-4DB2-BD59-A6C34878D82A}">
                    <a16:rowId xmlns:a16="http://schemas.microsoft.com/office/drawing/2014/main" val="1872689233"/>
                  </a:ext>
                </a:extLst>
              </a:tr>
              <a:tr h="351027">
                <a:tc>
                  <a:txBody>
                    <a:bodyPr/>
                    <a:lstStyle/>
                    <a:p>
                      <a:pPr lvl="0">
                        <a:buNone/>
                      </a:pPr>
                      <a:r>
                        <a:rPr lang="en-GB"/>
                        <a:t>11</a:t>
                      </a:r>
                    </a:p>
                  </a:txBody>
                  <a:tcPr/>
                </a:tc>
                <a:tc>
                  <a:txBody>
                    <a:bodyPr/>
                    <a:lstStyle/>
                    <a:p>
                      <a:pPr lvl="0">
                        <a:buNone/>
                      </a:pPr>
                      <a:r>
                        <a:rPr lang="en-GB"/>
                        <a:t>Sample </a:t>
                      </a:r>
                      <a:r>
                        <a:rPr lang="en-GB" err="1"/>
                        <a:t>MySQl</a:t>
                      </a:r>
                      <a:r>
                        <a:rPr lang="en-GB"/>
                        <a:t> Queries</a:t>
                      </a:r>
                    </a:p>
                  </a:txBody>
                  <a:tcPr/>
                </a:tc>
                <a:extLst>
                  <a:ext uri="{0D108BD9-81ED-4DB2-BD59-A6C34878D82A}">
                    <a16:rowId xmlns:a16="http://schemas.microsoft.com/office/drawing/2014/main" val="925441008"/>
                  </a:ext>
                </a:extLst>
              </a:tr>
              <a:tr h="351027">
                <a:tc>
                  <a:txBody>
                    <a:bodyPr/>
                    <a:lstStyle/>
                    <a:p>
                      <a:pPr lvl="0">
                        <a:buNone/>
                      </a:pPr>
                      <a:r>
                        <a:rPr lang="en-GB"/>
                        <a:t>12</a:t>
                      </a:r>
                    </a:p>
                  </a:txBody>
                  <a:tcPr/>
                </a:tc>
                <a:tc>
                  <a:txBody>
                    <a:bodyPr/>
                    <a:lstStyle/>
                    <a:p>
                      <a:pPr lvl="0">
                        <a:buNone/>
                      </a:pPr>
                      <a:r>
                        <a:rPr lang="en-GB" dirty="0"/>
                        <a:t>Conclusion</a:t>
                      </a:r>
                    </a:p>
                  </a:txBody>
                  <a:tcPr/>
                </a:tc>
                <a:extLst>
                  <a:ext uri="{0D108BD9-81ED-4DB2-BD59-A6C34878D82A}">
                    <a16:rowId xmlns:a16="http://schemas.microsoft.com/office/drawing/2014/main" val="1601070071"/>
                  </a:ext>
                </a:extLst>
              </a:tr>
            </a:tbl>
          </a:graphicData>
        </a:graphic>
      </p:graphicFrame>
    </p:spTree>
    <p:extLst>
      <p:ext uri="{BB962C8B-B14F-4D97-AF65-F5344CB8AC3E}">
        <p14:creationId xmlns:p14="http://schemas.microsoft.com/office/powerpoint/2010/main" val="3329809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A72F-8D98-5689-2405-F179B64E7D9B}"/>
              </a:ext>
            </a:extLst>
          </p:cNvPr>
          <p:cNvSpPr>
            <a:spLocks noGrp="1"/>
          </p:cNvSpPr>
          <p:nvPr>
            <p:ph type="title"/>
          </p:nvPr>
        </p:nvSpPr>
        <p:spPr/>
        <p:txBody>
          <a:bodyPr/>
          <a:lstStyle/>
          <a:p>
            <a:r>
              <a:rPr lang="en-US" b="0" dirty="0">
                <a:ea typeface="+mj-lt"/>
                <a:cs typeface="+mj-lt"/>
              </a:rPr>
              <a:t>select * from Album;</a:t>
            </a:r>
            <a:endParaRPr lang="en-US" dirty="0"/>
          </a:p>
        </p:txBody>
      </p:sp>
      <p:pic>
        <p:nvPicPr>
          <p:cNvPr id="7" name="Content Placeholder 6">
            <a:extLst>
              <a:ext uri="{FF2B5EF4-FFF2-40B4-BE49-F238E27FC236}">
                <a16:creationId xmlns:a16="http://schemas.microsoft.com/office/drawing/2014/main" id="{72BEC814-323E-4195-0261-2E00C2E36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19" y="2605547"/>
            <a:ext cx="6469626" cy="2851355"/>
          </a:xfrm>
        </p:spPr>
      </p:pic>
    </p:spTree>
    <p:extLst>
      <p:ext uri="{BB962C8B-B14F-4D97-AF65-F5344CB8AC3E}">
        <p14:creationId xmlns:p14="http://schemas.microsoft.com/office/powerpoint/2010/main" val="186045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BAA9-D7C4-7272-ADA8-B7932010B618}"/>
              </a:ext>
            </a:extLst>
          </p:cNvPr>
          <p:cNvSpPr>
            <a:spLocks noGrp="1"/>
          </p:cNvSpPr>
          <p:nvPr>
            <p:ph type="title"/>
          </p:nvPr>
        </p:nvSpPr>
        <p:spPr>
          <a:xfrm>
            <a:off x="1490521" y="669592"/>
            <a:ext cx="11038984" cy="1179576"/>
          </a:xfrm>
        </p:spPr>
        <p:txBody>
          <a:bodyPr vert="horz" lIns="91440" tIns="45720" rIns="91440" bIns="45720" rtlCol="0" anchor="ctr">
            <a:noAutofit/>
          </a:bodyPr>
          <a:lstStyle/>
          <a:p>
            <a:r>
              <a:rPr lang="en-US" b="0" dirty="0">
                <a:latin typeface="Avenir Next LT Pro"/>
                <a:cs typeface="Arial"/>
              </a:rPr>
              <a:t>Insert sample values into Artist table</a:t>
            </a:r>
            <a:endParaRPr lang="en-US" dirty="0">
              <a:latin typeface="Avenir Next LT Pro"/>
            </a:endParaRPr>
          </a:p>
        </p:txBody>
      </p:sp>
      <p:sp>
        <p:nvSpPr>
          <p:cNvPr id="4" name="TextBox 3">
            <a:extLst>
              <a:ext uri="{FF2B5EF4-FFF2-40B4-BE49-F238E27FC236}">
                <a16:creationId xmlns:a16="http://schemas.microsoft.com/office/drawing/2014/main" id="{423D5445-608B-455F-4FD2-A91B7CE9C808}"/>
              </a:ext>
            </a:extLst>
          </p:cNvPr>
          <p:cNvSpPr txBox="1"/>
          <p:nvPr/>
        </p:nvSpPr>
        <p:spPr>
          <a:xfrm>
            <a:off x="1060077" y="2281517"/>
            <a:ext cx="10071846" cy="3230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Arial"/>
            </a:endParaRPr>
          </a:p>
          <a:p>
            <a:pPr>
              <a:lnSpc>
                <a:spcPct val="150000"/>
              </a:lnSpc>
            </a:pPr>
            <a:r>
              <a:rPr lang="en-US" dirty="0">
                <a:latin typeface="Arial"/>
                <a:cs typeface="Arial"/>
              </a:rPr>
              <a:t>insert into Artist (</a:t>
            </a:r>
            <a:r>
              <a:rPr lang="en-US" dirty="0" err="1">
                <a:latin typeface="Arial"/>
                <a:cs typeface="Arial"/>
              </a:rPr>
              <a:t>Artist_id,Artist_name,Debut_date</a:t>
            </a:r>
            <a:r>
              <a:rPr lang="en-US" dirty="0">
                <a:latin typeface="Arial"/>
                <a:cs typeface="Arial"/>
              </a:rPr>
              <a:t>) values</a:t>
            </a:r>
          </a:p>
          <a:p>
            <a:pPr>
              <a:lnSpc>
                <a:spcPct val="150000"/>
              </a:lnSpc>
            </a:pPr>
            <a:r>
              <a:rPr lang="en-US" dirty="0">
                <a:latin typeface="Arial"/>
                <a:cs typeface="Arial"/>
              </a:rPr>
              <a:t>	(8769,"BALASUBRAMANYAM","1981-05-20"),					 (8469,"AR_RAHMAN","1982-06-10"),						 (8596,"ANIRUDH","1981-11-13"),							 (8367, "THAMAN","1982-08-11"),							 (8473, "DSP","1982-07-07"),							 (8639, "BHEEM","1981-12-08");</a:t>
            </a:r>
            <a:endParaRPr lang="en-US" dirty="0"/>
          </a:p>
        </p:txBody>
      </p:sp>
    </p:spTree>
    <p:extLst>
      <p:ext uri="{BB962C8B-B14F-4D97-AF65-F5344CB8AC3E}">
        <p14:creationId xmlns:p14="http://schemas.microsoft.com/office/powerpoint/2010/main" val="720905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F9A7-A5B5-0A35-08FA-05E29124BD1A}"/>
              </a:ext>
            </a:extLst>
          </p:cNvPr>
          <p:cNvSpPr>
            <a:spLocks noGrp="1"/>
          </p:cNvSpPr>
          <p:nvPr>
            <p:ph type="title"/>
          </p:nvPr>
        </p:nvSpPr>
        <p:spPr/>
        <p:txBody>
          <a:bodyPr/>
          <a:lstStyle/>
          <a:p>
            <a:r>
              <a:rPr lang="en-US" b="0" dirty="0">
                <a:ea typeface="+mj-lt"/>
                <a:cs typeface="+mj-lt"/>
              </a:rPr>
              <a:t>select * from Artist;</a:t>
            </a:r>
            <a:endParaRPr lang="en-US" dirty="0">
              <a:ea typeface="+mj-lt"/>
              <a:cs typeface="+mj-lt"/>
            </a:endParaRPr>
          </a:p>
        </p:txBody>
      </p:sp>
      <p:pic>
        <p:nvPicPr>
          <p:cNvPr id="6" name="Content Placeholder 5">
            <a:extLst>
              <a:ext uri="{FF2B5EF4-FFF2-40B4-BE49-F238E27FC236}">
                <a16:creationId xmlns:a16="http://schemas.microsoft.com/office/drawing/2014/main" id="{E6DA4FF0-5305-C8AB-4385-21475F8CF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174" y="2251587"/>
            <a:ext cx="6272981" cy="3078585"/>
          </a:xfrm>
        </p:spPr>
      </p:pic>
    </p:spTree>
    <p:extLst>
      <p:ext uri="{BB962C8B-B14F-4D97-AF65-F5344CB8AC3E}">
        <p14:creationId xmlns:p14="http://schemas.microsoft.com/office/powerpoint/2010/main" val="218828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1496-E547-1F6A-E95B-AB3C2BD0ABE6}"/>
              </a:ext>
            </a:extLst>
          </p:cNvPr>
          <p:cNvSpPr>
            <a:spLocks noGrp="1"/>
          </p:cNvSpPr>
          <p:nvPr>
            <p:ph type="title"/>
          </p:nvPr>
        </p:nvSpPr>
        <p:spPr/>
        <p:txBody>
          <a:bodyPr vert="horz" lIns="91440" tIns="45720" rIns="91440" bIns="45720" rtlCol="0" anchor="ctr">
            <a:noAutofit/>
          </a:bodyPr>
          <a:lstStyle/>
          <a:p>
            <a:r>
              <a:rPr lang="en-US" b="0" dirty="0">
                <a:latin typeface="Avenir Next LT Pro"/>
                <a:cs typeface="Arial"/>
              </a:rPr>
              <a:t>Insert sample values into Song table </a:t>
            </a:r>
            <a:endParaRPr lang="en-US" dirty="0">
              <a:latin typeface="Avenir Next LT Pro"/>
            </a:endParaRPr>
          </a:p>
        </p:txBody>
      </p:sp>
      <p:sp>
        <p:nvSpPr>
          <p:cNvPr id="6" name="TextBox 5">
            <a:extLst>
              <a:ext uri="{FF2B5EF4-FFF2-40B4-BE49-F238E27FC236}">
                <a16:creationId xmlns:a16="http://schemas.microsoft.com/office/drawing/2014/main" id="{BB8B578C-EBB3-EE25-5477-E5B9E4FED9A3}"/>
              </a:ext>
            </a:extLst>
          </p:cNvPr>
          <p:cNvSpPr txBox="1"/>
          <p:nvPr/>
        </p:nvSpPr>
        <p:spPr>
          <a:xfrm>
            <a:off x="619432" y="2497394"/>
            <a:ext cx="11267768" cy="2954078"/>
          </a:xfrm>
          <a:prstGeom prst="rect">
            <a:avLst/>
          </a:prstGeom>
          <a:noFill/>
        </p:spPr>
        <p:txBody>
          <a:bodyPr wrap="square" rtlCol="0">
            <a:spAutoFit/>
          </a:bodyPr>
          <a:lstStyle/>
          <a:p>
            <a:pPr>
              <a:lnSpc>
                <a:spcPct val="150000"/>
              </a:lnSpc>
            </a:pPr>
            <a:r>
              <a:rPr lang="en-IN" dirty="0"/>
              <a:t>insert into Song (</a:t>
            </a:r>
            <a:r>
              <a:rPr lang="en-IN" dirty="0" err="1"/>
              <a:t>Song_id,Song_title,play_time,Album_id,Artist_id</a:t>
            </a:r>
            <a:r>
              <a:rPr lang="en-IN" dirty="0"/>
              <a:t>)values</a:t>
            </a:r>
          </a:p>
          <a:p>
            <a:pPr>
              <a:lnSpc>
                <a:spcPct val="150000"/>
              </a:lnSpc>
            </a:pPr>
            <a:r>
              <a:rPr lang="en-IN" dirty="0"/>
              <a:t>	(9769,"BALAPAMPATTI",189,7701,8769),								(9469,"AGAR_TUM_SATH_HO",256,7823, 8469),							(9596,"WHY_THIS_KOLEVERI", 90, 7093, 8596),							(9367, "AKANDA",110,7983, 8367),								(9473, "OH_MADHU" ,153,7121, 8473),								(9639, "SWATHI_REDDY",152,7345, 8639);</a:t>
            </a:r>
          </a:p>
        </p:txBody>
      </p:sp>
    </p:spTree>
    <p:extLst>
      <p:ext uri="{BB962C8B-B14F-4D97-AF65-F5344CB8AC3E}">
        <p14:creationId xmlns:p14="http://schemas.microsoft.com/office/powerpoint/2010/main" val="3848699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EB14-35A4-492D-BB38-376AE734E029}"/>
              </a:ext>
            </a:extLst>
          </p:cNvPr>
          <p:cNvSpPr>
            <a:spLocks noGrp="1"/>
          </p:cNvSpPr>
          <p:nvPr>
            <p:ph type="title"/>
          </p:nvPr>
        </p:nvSpPr>
        <p:spPr/>
        <p:txBody>
          <a:bodyPr/>
          <a:lstStyle/>
          <a:p>
            <a:r>
              <a:rPr lang="en-US" b="0" dirty="0">
                <a:ea typeface="+mj-lt"/>
                <a:cs typeface="+mj-lt"/>
              </a:rPr>
              <a:t>select * from Song;</a:t>
            </a:r>
            <a:endParaRPr lang="en-US" dirty="0"/>
          </a:p>
        </p:txBody>
      </p:sp>
      <p:pic>
        <p:nvPicPr>
          <p:cNvPr id="7" name="Content Placeholder 6">
            <a:extLst>
              <a:ext uri="{FF2B5EF4-FFF2-40B4-BE49-F238E27FC236}">
                <a16:creationId xmlns:a16="http://schemas.microsoft.com/office/drawing/2014/main" id="{C68CFE00-1234-C402-35D6-63FA713AF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55" y="2802195"/>
            <a:ext cx="7305367" cy="2664540"/>
          </a:xfrm>
        </p:spPr>
      </p:pic>
    </p:spTree>
    <p:extLst>
      <p:ext uri="{BB962C8B-B14F-4D97-AF65-F5344CB8AC3E}">
        <p14:creationId xmlns:p14="http://schemas.microsoft.com/office/powerpoint/2010/main" val="2211444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55A3-2CFE-4FB7-8F9D-6F1CF25B396B}"/>
              </a:ext>
            </a:extLst>
          </p:cNvPr>
          <p:cNvSpPr>
            <a:spLocks noGrp="1"/>
          </p:cNvSpPr>
          <p:nvPr>
            <p:ph type="title"/>
          </p:nvPr>
        </p:nvSpPr>
        <p:spPr/>
        <p:txBody>
          <a:bodyPr>
            <a:normAutofit/>
          </a:bodyPr>
          <a:lstStyle/>
          <a:p>
            <a:r>
              <a:rPr lang="en-US" b="0" dirty="0">
                <a:ea typeface="+mj-lt"/>
                <a:cs typeface="+mj-lt"/>
              </a:rPr>
              <a:t>Insert sample values into Genre table</a:t>
            </a:r>
            <a:endParaRPr lang="en-US" dirty="0">
              <a:ea typeface="+mj-lt"/>
              <a:cs typeface="+mj-lt"/>
            </a:endParaRPr>
          </a:p>
        </p:txBody>
      </p:sp>
      <p:sp>
        <p:nvSpPr>
          <p:cNvPr id="4" name="TextBox 3">
            <a:extLst>
              <a:ext uri="{FF2B5EF4-FFF2-40B4-BE49-F238E27FC236}">
                <a16:creationId xmlns:a16="http://schemas.microsoft.com/office/drawing/2014/main" id="{EE00B2B8-16D2-7CCA-9FAB-DDB59B1EFBA6}"/>
              </a:ext>
            </a:extLst>
          </p:cNvPr>
          <p:cNvSpPr txBox="1"/>
          <p:nvPr/>
        </p:nvSpPr>
        <p:spPr>
          <a:xfrm>
            <a:off x="1894115" y="2208591"/>
            <a:ext cx="7617580" cy="29531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Arial"/>
                <a:cs typeface="Arial"/>
              </a:rPr>
              <a:t>insert into Genre (</a:t>
            </a:r>
            <a:r>
              <a:rPr lang="en-US" dirty="0" err="1">
                <a:latin typeface="Arial"/>
                <a:cs typeface="Arial"/>
              </a:rPr>
              <a:t>genre_id,genre_name</a:t>
            </a:r>
            <a:r>
              <a:rPr lang="en-US" dirty="0">
                <a:latin typeface="Arial"/>
                <a:cs typeface="Arial"/>
              </a:rPr>
              <a:t>) values</a:t>
            </a:r>
          </a:p>
          <a:p>
            <a:pPr>
              <a:lnSpc>
                <a:spcPct val="150000"/>
              </a:lnSpc>
            </a:pPr>
            <a:r>
              <a:rPr lang="en-US" dirty="0">
                <a:latin typeface="Arial"/>
                <a:cs typeface="Arial"/>
              </a:rPr>
              <a:t>	(1769,"MELODY"),					  	(1469,"ROMANTIC"),						(1596,"RAP"),							(1367, "MIX"),							(1473, "MASS"),							(1639, "JUST_FEEL");</a:t>
            </a:r>
            <a:endParaRPr lang="en-US" dirty="0">
              <a:ea typeface="+mn-lt"/>
              <a:cs typeface="+mn-lt"/>
            </a:endParaRPr>
          </a:p>
        </p:txBody>
      </p:sp>
    </p:spTree>
    <p:extLst>
      <p:ext uri="{BB962C8B-B14F-4D97-AF65-F5344CB8AC3E}">
        <p14:creationId xmlns:p14="http://schemas.microsoft.com/office/powerpoint/2010/main" val="3644563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F9C-6CC4-9781-CBC9-32FBDCFDD9F3}"/>
              </a:ext>
            </a:extLst>
          </p:cNvPr>
          <p:cNvSpPr>
            <a:spLocks noGrp="1"/>
          </p:cNvSpPr>
          <p:nvPr>
            <p:ph type="title"/>
          </p:nvPr>
        </p:nvSpPr>
        <p:spPr/>
        <p:txBody>
          <a:bodyPr/>
          <a:lstStyle/>
          <a:p>
            <a:r>
              <a:rPr lang="en-US" b="0" dirty="0">
                <a:ea typeface="+mj-lt"/>
                <a:cs typeface="+mj-lt"/>
              </a:rPr>
              <a:t>select * from Genre;</a:t>
            </a:r>
            <a:endParaRPr lang="en-US" dirty="0"/>
          </a:p>
        </p:txBody>
      </p:sp>
      <p:pic>
        <p:nvPicPr>
          <p:cNvPr id="7" name="Content Placeholder 6">
            <a:extLst>
              <a:ext uri="{FF2B5EF4-FFF2-40B4-BE49-F238E27FC236}">
                <a16:creationId xmlns:a16="http://schemas.microsoft.com/office/drawing/2014/main" id="{5DFEB6AD-BE34-8FD3-B66B-B564CE6D2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806" y="2399071"/>
            <a:ext cx="4050891" cy="3578942"/>
          </a:xfrm>
        </p:spPr>
      </p:pic>
    </p:spTree>
    <p:extLst>
      <p:ext uri="{BB962C8B-B14F-4D97-AF65-F5344CB8AC3E}">
        <p14:creationId xmlns:p14="http://schemas.microsoft.com/office/powerpoint/2010/main" val="3400916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5B9-09B4-5C81-6146-ABA71882E906}"/>
              </a:ext>
            </a:extLst>
          </p:cNvPr>
          <p:cNvSpPr>
            <a:spLocks noGrp="1"/>
          </p:cNvSpPr>
          <p:nvPr>
            <p:ph type="title"/>
          </p:nvPr>
        </p:nvSpPr>
        <p:spPr/>
        <p:txBody>
          <a:bodyPr vert="horz" lIns="91440" tIns="45720" rIns="91440" bIns="45720" rtlCol="0" anchor="ctr">
            <a:noAutofit/>
          </a:bodyPr>
          <a:lstStyle/>
          <a:p>
            <a:r>
              <a:rPr lang="en-US" b="0" dirty="0">
                <a:ea typeface="+mj-lt"/>
                <a:cs typeface="+mj-lt"/>
              </a:rPr>
              <a:t>Insert sample values into Belongs table </a:t>
            </a:r>
            <a:endParaRPr lang="en-US" b="0" dirty="0"/>
          </a:p>
        </p:txBody>
      </p:sp>
      <p:sp>
        <p:nvSpPr>
          <p:cNvPr id="5" name="TextBox 4">
            <a:extLst>
              <a:ext uri="{FF2B5EF4-FFF2-40B4-BE49-F238E27FC236}">
                <a16:creationId xmlns:a16="http://schemas.microsoft.com/office/drawing/2014/main" id="{8C274081-1529-26F4-162F-D13841928401}"/>
              </a:ext>
            </a:extLst>
          </p:cNvPr>
          <p:cNvSpPr txBox="1"/>
          <p:nvPr/>
        </p:nvSpPr>
        <p:spPr>
          <a:xfrm>
            <a:off x="1422401" y="2305353"/>
            <a:ext cx="8004627" cy="2954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insert into Belongs (</a:t>
            </a:r>
            <a:r>
              <a:rPr lang="en-US" dirty="0" err="1"/>
              <a:t>genre_id,Song_id</a:t>
            </a:r>
            <a:r>
              <a:rPr lang="en-US" dirty="0"/>
              <a:t>) values</a:t>
            </a:r>
          </a:p>
          <a:p>
            <a:pPr>
              <a:lnSpc>
                <a:spcPct val="150000"/>
              </a:lnSpc>
            </a:pPr>
            <a:r>
              <a:rPr lang="en-US" dirty="0"/>
              <a:t>	(1769,9769),							(1469,9469),							(1596,9596),							(1367,9367),							(1473,9473),							(1639,9639);</a:t>
            </a:r>
          </a:p>
        </p:txBody>
      </p:sp>
    </p:spTree>
    <p:extLst>
      <p:ext uri="{BB962C8B-B14F-4D97-AF65-F5344CB8AC3E}">
        <p14:creationId xmlns:p14="http://schemas.microsoft.com/office/powerpoint/2010/main" val="1019852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B41-1E14-6BF4-6CC9-4A0509774A3D}"/>
              </a:ext>
            </a:extLst>
          </p:cNvPr>
          <p:cNvSpPr>
            <a:spLocks noGrp="1"/>
          </p:cNvSpPr>
          <p:nvPr>
            <p:ph type="title"/>
          </p:nvPr>
        </p:nvSpPr>
        <p:spPr/>
        <p:txBody>
          <a:bodyPr/>
          <a:lstStyle/>
          <a:p>
            <a:r>
              <a:rPr lang="en-US" b="0" dirty="0">
                <a:ea typeface="+mj-lt"/>
                <a:cs typeface="+mj-lt"/>
              </a:rPr>
              <a:t>select * from Belongs;</a:t>
            </a:r>
            <a:endParaRPr lang="en-US" dirty="0"/>
          </a:p>
        </p:txBody>
      </p:sp>
      <p:pic>
        <p:nvPicPr>
          <p:cNvPr id="7" name="Content Placeholder 6">
            <a:extLst>
              <a:ext uri="{FF2B5EF4-FFF2-40B4-BE49-F238E27FC236}">
                <a16:creationId xmlns:a16="http://schemas.microsoft.com/office/drawing/2014/main" id="{FD759C5B-4CFD-08E9-A177-5D5AA405A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782" y="2526890"/>
            <a:ext cx="3854244" cy="3480620"/>
          </a:xfrm>
        </p:spPr>
      </p:pic>
    </p:spTree>
    <p:extLst>
      <p:ext uri="{BB962C8B-B14F-4D97-AF65-F5344CB8AC3E}">
        <p14:creationId xmlns:p14="http://schemas.microsoft.com/office/powerpoint/2010/main" val="166748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5B9-09B4-5C81-6146-ABA71882E906}"/>
              </a:ext>
            </a:extLst>
          </p:cNvPr>
          <p:cNvSpPr>
            <a:spLocks noGrp="1"/>
          </p:cNvSpPr>
          <p:nvPr>
            <p:ph type="title"/>
          </p:nvPr>
        </p:nvSpPr>
        <p:spPr/>
        <p:txBody>
          <a:bodyPr vert="horz" lIns="91440" tIns="45720" rIns="91440" bIns="45720" rtlCol="0" anchor="ctr">
            <a:noAutofit/>
          </a:bodyPr>
          <a:lstStyle/>
          <a:p>
            <a:r>
              <a:rPr lang="en-US" b="0" dirty="0">
                <a:ea typeface="+mj-lt"/>
                <a:cs typeface="+mj-lt"/>
              </a:rPr>
              <a:t>Insert sample values into Customer table </a:t>
            </a:r>
            <a:endParaRPr lang="en-US" b="0" dirty="0"/>
          </a:p>
        </p:txBody>
      </p:sp>
      <p:sp>
        <p:nvSpPr>
          <p:cNvPr id="5" name="TextBox 4">
            <a:extLst>
              <a:ext uri="{FF2B5EF4-FFF2-40B4-BE49-F238E27FC236}">
                <a16:creationId xmlns:a16="http://schemas.microsoft.com/office/drawing/2014/main" id="{8C274081-1529-26F4-162F-D13841928401}"/>
              </a:ext>
            </a:extLst>
          </p:cNvPr>
          <p:cNvSpPr txBox="1"/>
          <p:nvPr/>
        </p:nvSpPr>
        <p:spPr>
          <a:xfrm>
            <a:off x="1422401" y="2305353"/>
            <a:ext cx="8095225" cy="3369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insert into Customer (</a:t>
            </a:r>
            <a:r>
              <a:rPr lang="en-US" dirty="0" err="1"/>
              <a:t>Customer_id,Customer_name,Birthday,Phone_Number,postal_code</a:t>
            </a:r>
            <a:r>
              <a:rPr lang="en-US" dirty="0"/>
              <a:t>)values(3769,"MADHAVAN","2004-03-21","4567890123",534101),			 (3469,"VEERENDRA","2005-04-07","5678901234",533342),		 (3596,"ISSAC", "2004-08-01","7890123456",502355),		 (3367, "TEJA","2003-09-07","8901234567",532201),		 (3473, "SRINIVAS","1986-09-25" ,"9012345678",531001),		 (3639, "CHANDU","1999-10-17","3456789012",535001); </a:t>
            </a:r>
          </a:p>
        </p:txBody>
      </p:sp>
    </p:spTree>
    <p:extLst>
      <p:ext uri="{BB962C8B-B14F-4D97-AF65-F5344CB8AC3E}">
        <p14:creationId xmlns:p14="http://schemas.microsoft.com/office/powerpoint/2010/main" val="15960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B504-52DF-C79C-E54E-A4F9094773D1}"/>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A8DAE9DB-79CF-E7F8-3B8B-822FB1163ECB}"/>
              </a:ext>
            </a:extLst>
          </p:cNvPr>
          <p:cNvSpPr>
            <a:spLocks noGrp="1"/>
          </p:cNvSpPr>
          <p:nvPr>
            <p:ph idx="1"/>
          </p:nvPr>
        </p:nvSpPr>
        <p:spPr>
          <a:xfrm>
            <a:off x="570271" y="2104397"/>
            <a:ext cx="10713425" cy="4620862"/>
          </a:xfrm>
        </p:spPr>
        <p:txBody>
          <a:bodyPr vert="horz" lIns="91440" tIns="45720" rIns="91440" bIns="45720" rtlCol="0" anchor="t">
            <a:noAutofit/>
          </a:bodyPr>
          <a:lstStyle/>
          <a:p>
            <a:pPr>
              <a:lnSpc>
                <a:spcPct val="150000"/>
              </a:lnSpc>
            </a:pPr>
            <a:r>
              <a:rPr lang="en-US" sz="2000" b="0" i="0" dirty="0">
                <a:solidFill>
                  <a:srgbClr val="0D0D0D"/>
                </a:solidFill>
                <a:effectLst/>
                <a:highlight>
                  <a:srgbClr val="FFFFFF"/>
                </a:highlight>
                <a:latin typeface="Söhne"/>
              </a:rPr>
              <a:t>The Music Management System (MMS) is designed to streamline the organization and accessibility of music-related data within an online platform. It encompasses functionalities to manage albums, songs, artists, and customer interactions. Each album is uniquely identified by an Album ID and features attributes such as Title, Price, and Release Date. Songs, identified by Song ID, can belong to multiple albums and genres, each with attributes like Title and Play Time. Artists are represented by Artist IDs and include details like Name and Debut Date. Customers register with the system, providing essential information like Customer ID, Name, Address, Phone Number, and Birthday. Orders, identified by Order ID, include details such as Order Date, Total Price, Payment Method, and Delivery Option, facilitating seamless transactions. The MMS aims to optimize data management practices, enhance operational efficiency, and improve user experience within the music platform.</a:t>
            </a:r>
            <a:endParaRPr lang="en-GB" sz="3200" dirty="0"/>
          </a:p>
        </p:txBody>
      </p:sp>
      <p:sp>
        <p:nvSpPr>
          <p:cNvPr id="7" name="Rectangle 4">
            <a:extLst>
              <a:ext uri="{FF2B5EF4-FFF2-40B4-BE49-F238E27FC236}">
                <a16:creationId xmlns:a16="http://schemas.microsoft.com/office/drawing/2014/main" id="{02E234DC-3D4B-ED67-C613-E2BF1B9D70AD}"/>
              </a:ext>
            </a:extLst>
          </p:cNvPr>
          <p:cNvSpPr>
            <a:spLocks noChangeArrowheads="1"/>
          </p:cNvSpPr>
          <p:nvPr/>
        </p:nvSpPr>
        <p:spPr bwMode="auto">
          <a:xfrm>
            <a:off x="0" y="0"/>
            <a:ext cx="3860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488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B41-1E14-6BF4-6CC9-4A0509774A3D}"/>
              </a:ext>
            </a:extLst>
          </p:cNvPr>
          <p:cNvSpPr>
            <a:spLocks noGrp="1"/>
          </p:cNvSpPr>
          <p:nvPr>
            <p:ph type="title"/>
          </p:nvPr>
        </p:nvSpPr>
        <p:spPr/>
        <p:txBody>
          <a:bodyPr/>
          <a:lstStyle/>
          <a:p>
            <a:r>
              <a:rPr lang="en-US" b="0" dirty="0">
                <a:ea typeface="+mj-lt"/>
                <a:cs typeface="+mj-lt"/>
              </a:rPr>
              <a:t>select * from Customer;</a:t>
            </a:r>
            <a:endParaRPr lang="en-US" dirty="0"/>
          </a:p>
        </p:txBody>
      </p:sp>
      <p:pic>
        <p:nvPicPr>
          <p:cNvPr id="6" name="Content Placeholder 5">
            <a:extLst>
              <a:ext uri="{FF2B5EF4-FFF2-40B4-BE49-F238E27FC236}">
                <a16:creationId xmlns:a16="http://schemas.microsoft.com/office/drawing/2014/main" id="{28FC6566-9DCC-CE5C-5FEC-8A37B436E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580" y="2762865"/>
            <a:ext cx="6892413" cy="2529201"/>
          </a:xfrm>
        </p:spPr>
      </p:pic>
    </p:spTree>
    <p:extLst>
      <p:ext uri="{BB962C8B-B14F-4D97-AF65-F5344CB8AC3E}">
        <p14:creationId xmlns:p14="http://schemas.microsoft.com/office/powerpoint/2010/main" val="2015897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5B9-09B4-5C81-6146-ABA71882E906}"/>
              </a:ext>
            </a:extLst>
          </p:cNvPr>
          <p:cNvSpPr>
            <a:spLocks noGrp="1"/>
          </p:cNvSpPr>
          <p:nvPr>
            <p:ph type="title"/>
          </p:nvPr>
        </p:nvSpPr>
        <p:spPr/>
        <p:txBody>
          <a:bodyPr vert="horz" lIns="91440" tIns="45720" rIns="91440" bIns="45720" rtlCol="0" anchor="ctr">
            <a:noAutofit/>
          </a:bodyPr>
          <a:lstStyle/>
          <a:p>
            <a:r>
              <a:rPr lang="en-US" b="0" dirty="0">
                <a:ea typeface="+mj-lt"/>
                <a:cs typeface="+mj-lt"/>
              </a:rPr>
              <a:t>Insert sample values into Address table </a:t>
            </a:r>
            <a:endParaRPr lang="en-US" b="0" dirty="0"/>
          </a:p>
        </p:txBody>
      </p:sp>
      <p:sp>
        <p:nvSpPr>
          <p:cNvPr id="5" name="TextBox 4">
            <a:extLst>
              <a:ext uri="{FF2B5EF4-FFF2-40B4-BE49-F238E27FC236}">
                <a16:creationId xmlns:a16="http://schemas.microsoft.com/office/drawing/2014/main" id="{8C274081-1529-26F4-162F-D13841928401}"/>
              </a:ext>
            </a:extLst>
          </p:cNvPr>
          <p:cNvSpPr txBox="1"/>
          <p:nvPr/>
        </p:nvSpPr>
        <p:spPr>
          <a:xfrm>
            <a:off x="1422401" y="2305353"/>
            <a:ext cx="10258322" cy="25385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insert into Address (</a:t>
            </a:r>
            <a:r>
              <a:rPr lang="en-US" dirty="0" err="1"/>
              <a:t>postal_code,city</a:t>
            </a:r>
            <a:r>
              <a:rPr lang="en-US" dirty="0"/>
              <a:t>)values(534101,"TADEPALLIGUDEM"),								 (533342,"ANAPARTHI"),									 (502355,"VIJAYAWADA"),								 (532201, "TEKKALI"),									 (531001, "ANAKAPALLI"),									 (535001, "VIZIANAGARAM");</a:t>
            </a:r>
          </a:p>
        </p:txBody>
      </p:sp>
    </p:spTree>
    <p:extLst>
      <p:ext uri="{BB962C8B-B14F-4D97-AF65-F5344CB8AC3E}">
        <p14:creationId xmlns:p14="http://schemas.microsoft.com/office/powerpoint/2010/main" val="3949378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B41-1E14-6BF4-6CC9-4A0509774A3D}"/>
              </a:ext>
            </a:extLst>
          </p:cNvPr>
          <p:cNvSpPr>
            <a:spLocks noGrp="1"/>
          </p:cNvSpPr>
          <p:nvPr>
            <p:ph type="title"/>
          </p:nvPr>
        </p:nvSpPr>
        <p:spPr/>
        <p:txBody>
          <a:bodyPr/>
          <a:lstStyle/>
          <a:p>
            <a:r>
              <a:rPr lang="en-US" b="0" dirty="0">
                <a:ea typeface="+mj-lt"/>
                <a:cs typeface="+mj-lt"/>
              </a:rPr>
              <a:t>select * from Address;</a:t>
            </a:r>
            <a:endParaRPr lang="en-US" dirty="0"/>
          </a:p>
        </p:txBody>
      </p:sp>
      <p:pic>
        <p:nvPicPr>
          <p:cNvPr id="6" name="Content Placeholder 5">
            <a:extLst>
              <a:ext uri="{FF2B5EF4-FFF2-40B4-BE49-F238E27FC236}">
                <a16:creationId xmlns:a16="http://schemas.microsoft.com/office/drawing/2014/main" id="{49AFE9A5-949F-1F48-891A-FF22ACA15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774" y="2330245"/>
            <a:ext cx="3916314" cy="3578942"/>
          </a:xfrm>
        </p:spPr>
      </p:pic>
    </p:spTree>
    <p:extLst>
      <p:ext uri="{BB962C8B-B14F-4D97-AF65-F5344CB8AC3E}">
        <p14:creationId xmlns:p14="http://schemas.microsoft.com/office/powerpoint/2010/main" val="1277419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5B9-09B4-5C81-6146-ABA71882E906}"/>
              </a:ext>
            </a:extLst>
          </p:cNvPr>
          <p:cNvSpPr>
            <a:spLocks noGrp="1"/>
          </p:cNvSpPr>
          <p:nvPr>
            <p:ph type="title"/>
          </p:nvPr>
        </p:nvSpPr>
        <p:spPr/>
        <p:txBody>
          <a:bodyPr vert="horz" lIns="91440" tIns="45720" rIns="91440" bIns="45720" rtlCol="0" anchor="ctr">
            <a:noAutofit/>
          </a:bodyPr>
          <a:lstStyle/>
          <a:p>
            <a:r>
              <a:rPr lang="en-US" b="0" dirty="0">
                <a:ea typeface="+mj-lt"/>
                <a:cs typeface="+mj-lt"/>
              </a:rPr>
              <a:t>Insert sample values into Purchases table </a:t>
            </a:r>
            <a:endParaRPr lang="en-US" b="0" dirty="0"/>
          </a:p>
        </p:txBody>
      </p:sp>
      <p:sp>
        <p:nvSpPr>
          <p:cNvPr id="5" name="TextBox 4">
            <a:extLst>
              <a:ext uri="{FF2B5EF4-FFF2-40B4-BE49-F238E27FC236}">
                <a16:creationId xmlns:a16="http://schemas.microsoft.com/office/drawing/2014/main" id="{8C274081-1529-26F4-162F-D13841928401}"/>
              </a:ext>
            </a:extLst>
          </p:cNvPr>
          <p:cNvSpPr txBox="1"/>
          <p:nvPr/>
        </p:nvSpPr>
        <p:spPr>
          <a:xfrm>
            <a:off x="1422401" y="2305353"/>
            <a:ext cx="10258322" cy="25385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insert into Purchases (</a:t>
            </a:r>
            <a:r>
              <a:rPr lang="en-US" dirty="0" err="1"/>
              <a:t>Album_id,Customer_id,quantitiesOrdered</a:t>
            </a:r>
            <a:r>
              <a:rPr lang="en-US" dirty="0"/>
              <a:t>)values(7701,3769,5),										 (7823,3469,2),										 (7093,3596,0),										 (7983,3367,6),										 (7121,3473,10),										 (7345,3639,6);</a:t>
            </a:r>
          </a:p>
        </p:txBody>
      </p:sp>
    </p:spTree>
    <p:extLst>
      <p:ext uri="{BB962C8B-B14F-4D97-AF65-F5344CB8AC3E}">
        <p14:creationId xmlns:p14="http://schemas.microsoft.com/office/powerpoint/2010/main" val="2639888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B41-1E14-6BF4-6CC9-4A0509774A3D}"/>
              </a:ext>
            </a:extLst>
          </p:cNvPr>
          <p:cNvSpPr>
            <a:spLocks noGrp="1"/>
          </p:cNvSpPr>
          <p:nvPr>
            <p:ph type="title"/>
          </p:nvPr>
        </p:nvSpPr>
        <p:spPr/>
        <p:txBody>
          <a:bodyPr/>
          <a:lstStyle/>
          <a:p>
            <a:r>
              <a:rPr lang="en-US" b="0" dirty="0">
                <a:ea typeface="+mj-lt"/>
                <a:cs typeface="+mj-lt"/>
              </a:rPr>
              <a:t>select * from Purchases;</a:t>
            </a:r>
            <a:endParaRPr lang="en-US" dirty="0"/>
          </a:p>
        </p:txBody>
      </p:sp>
      <p:pic>
        <p:nvPicPr>
          <p:cNvPr id="11" name="Content Placeholder 10">
            <a:extLst>
              <a:ext uri="{FF2B5EF4-FFF2-40B4-BE49-F238E27FC236}">
                <a16:creationId xmlns:a16="http://schemas.microsoft.com/office/drawing/2014/main" id="{1025080D-7760-AB54-76F2-59AB67A79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162" y="2526890"/>
            <a:ext cx="5122606" cy="2890683"/>
          </a:xfrm>
        </p:spPr>
      </p:pic>
    </p:spTree>
    <p:extLst>
      <p:ext uri="{BB962C8B-B14F-4D97-AF65-F5344CB8AC3E}">
        <p14:creationId xmlns:p14="http://schemas.microsoft.com/office/powerpoint/2010/main" val="3831635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5B9-09B4-5C81-6146-ABA71882E906}"/>
              </a:ext>
            </a:extLst>
          </p:cNvPr>
          <p:cNvSpPr>
            <a:spLocks noGrp="1"/>
          </p:cNvSpPr>
          <p:nvPr>
            <p:ph type="title"/>
          </p:nvPr>
        </p:nvSpPr>
        <p:spPr/>
        <p:txBody>
          <a:bodyPr vert="horz" lIns="91440" tIns="45720" rIns="91440" bIns="45720" rtlCol="0" anchor="ctr">
            <a:noAutofit/>
          </a:bodyPr>
          <a:lstStyle/>
          <a:p>
            <a:r>
              <a:rPr lang="en-US" b="0" dirty="0">
                <a:ea typeface="+mj-lt"/>
                <a:cs typeface="+mj-lt"/>
              </a:rPr>
              <a:t>Insert sample values into Orders table </a:t>
            </a:r>
            <a:endParaRPr lang="en-US" b="0" dirty="0"/>
          </a:p>
        </p:txBody>
      </p:sp>
      <p:sp>
        <p:nvSpPr>
          <p:cNvPr id="5" name="TextBox 4">
            <a:extLst>
              <a:ext uri="{FF2B5EF4-FFF2-40B4-BE49-F238E27FC236}">
                <a16:creationId xmlns:a16="http://schemas.microsoft.com/office/drawing/2014/main" id="{8C274081-1529-26F4-162F-D13841928401}"/>
              </a:ext>
            </a:extLst>
          </p:cNvPr>
          <p:cNvSpPr txBox="1"/>
          <p:nvPr/>
        </p:nvSpPr>
        <p:spPr>
          <a:xfrm>
            <a:off x="1422401" y="2305353"/>
            <a:ext cx="10258322" cy="2954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insert into Orders (</a:t>
            </a:r>
            <a:r>
              <a:rPr lang="en-US" dirty="0" err="1"/>
              <a:t>Order_id,Order_date,payment_method,total_price,Customer_id</a:t>
            </a:r>
            <a:r>
              <a:rPr lang="en-US" dirty="0"/>
              <a:t>)values</a:t>
            </a:r>
          </a:p>
          <a:p>
            <a:pPr>
              <a:lnSpc>
                <a:spcPct val="150000"/>
              </a:lnSpc>
            </a:pPr>
            <a:r>
              <a:rPr lang="en-US" dirty="0"/>
              <a:t>	(4769,"2023-09-08","COD",2500,3769),							 (4469,"2024-01-02","UPI",500, 3469),							 (4596,"2020-07-15", "COD", 1032, 3596),							 (4367, "2021-09-09","RUPAY",561, 3367),							 (4473, "2022-10-09" ,"RUPAY",861, 3473),							 (4639, "2023-01-10","UPI",259, 3639);</a:t>
            </a:r>
          </a:p>
        </p:txBody>
      </p:sp>
    </p:spTree>
    <p:extLst>
      <p:ext uri="{BB962C8B-B14F-4D97-AF65-F5344CB8AC3E}">
        <p14:creationId xmlns:p14="http://schemas.microsoft.com/office/powerpoint/2010/main" val="36457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B41-1E14-6BF4-6CC9-4A0509774A3D}"/>
              </a:ext>
            </a:extLst>
          </p:cNvPr>
          <p:cNvSpPr>
            <a:spLocks noGrp="1"/>
          </p:cNvSpPr>
          <p:nvPr>
            <p:ph type="title"/>
          </p:nvPr>
        </p:nvSpPr>
        <p:spPr/>
        <p:txBody>
          <a:bodyPr/>
          <a:lstStyle/>
          <a:p>
            <a:r>
              <a:rPr lang="en-US" b="0" dirty="0">
                <a:ea typeface="+mj-lt"/>
                <a:cs typeface="+mj-lt"/>
              </a:rPr>
              <a:t>select * from Orders;</a:t>
            </a:r>
            <a:endParaRPr lang="en-US" dirty="0"/>
          </a:p>
        </p:txBody>
      </p:sp>
      <p:pic>
        <p:nvPicPr>
          <p:cNvPr id="6" name="Content Placeholder 5">
            <a:extLst>
              <a:ext uri="{FF2B5EF4-FFF2-40B4-BE49-F238E27FC236}">
                <a16:creationId xmlns:a16="http://schemas.microsoft.com/office/drawing/2014/main" id="{4913D6F1-CAF0-CFC3-959B-13AF5DDA28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206" y="2458065"/>
            <a:ext cx="6459794" cy="2843528"/>
          </a:xfrm>
        </p:spPr>
      </p:pic>
    </p:spTree>
    <p:extLst>
      <p:ext uri="{BB962C8B-B14F-4D97-AF65-F5344CB8AC3E}">
        <p14:creationId xmlns:p14="http://schemas.microsoft.com/office/powerpoint/2010/main" val="1388805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FCB5-95BA-4E54-9608-1FD05E3EA59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762A56F-F3EF-D4C2-08E0-A84592E9FDF5}"/>
              </a:ext>
            </a:extLst>
          </p:cNvPr>
          <p:cNvSpPr>
            <a:spLocks noGrp="1"/>
          </p:cNvSpPr>
          <p:nvPr>
            <p:ph idx="1"/>
          </p:nvPr>
        </p:nvSpPr>
        <p:spPr/>
        <p:txBody>
          <a:bodyPr vert="horz" lIns="91440" tIns="45720" rIns="91440" bIns="45720" rtlCol="0" anchor="t">
            <a:normAutofit fontScale="85000" lnSpcReduction="10000"/>
          </a:bodyPr>
          <a:lstStyle/>
          <a:p>
            <a:pPr>
              <a:lnSpc>
                <a:spcPct val="120000"/>
              </a:lnSpc>
            </a:pPr>
            <a:r>
              <a:rPr lang="en-US" sz="2400" b="0" i="0" dirty="0">
                <a:solidFill>
                  <a:srgbClr val="0D0D0D"/>
                </a:solidFill>
                <a:effectLst/>
                <a:highlight>
                  <a:srgbClr val="FFFFFF"/>
                </a:highlight>
                <a:latin typeface="Söhne"/>
              </a:rPr>
              <a:t>In conclusion, the implementation of a music management system offers significant advantages for S Record and its operations. By centralizing data and automating processes, the system enhances efficiency, improves data integrity, and provides valuable insights through analytics. Additionally, personalized user experiences and robust security measures contribute to customer satisfaction and trust in the platform. With scalability to accommodate growth and adaptability to evolving industry needs, the music management system positions S Record for long-term success in the competitive online music market. Through continuous refinement and innovation, S Record can leverage its enhanced data management practices to drive business growth, foster artist collaborations, and deliver exceptional music experiences to its customers.</a:t>
            </a:r>
            <a:endParaRPr lang="en-US" sz="2400" dirty="0"/>
          </a:p>
        </p:txBody>
      </p:sp>
    </p:spTree>
    <p:extLst>
      <p:ext uri="{BB962C8B-B14F-4D97-AF65-F5344CB8AC3E}">
        <p14:creationId xmlns:p14="http://schemas.microsoft.com/office/powerpoint/2010/main" val="4034648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76B8-E2D4-5993-F6B9-BB3D19A87F1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860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6066-BB5D-53B7-0875-42ACD3FB52D6}"/>
              </a:ext>
            </a:extLst>
          </p:cNvPr>
          <p:cNvSpPr>
            <a:spLocks noGrp="1"/>
          </p:cNvSpPr>
          <p:nvPr>
            <p:ph type="title"/>
          </p:nvPr>
        </p:nvSpPr>
        <p:spPr/>
        <p:txBody>
          <a:bodyPr/>
          <a:lstStyle/>
          <a:p>
            <a:r>
              <a:rPr lang="en-US"/>
              <a:t>INTRODUCTION</a:t>
            </a:r>
          </a:p>
        </p:txBody>
      </p:sp>
      <p:sp>
        <p:nvSpPr>
          <p:cNvPr id="5" name="Rectangle 2">
            <a:extLst>
              <a:ext uri="{FF2B5EF4-FFF2-40B4-BE49-F238E27FC236}">
                <a16:creationId xmlns:a16="http://schemas.microsoft.com/office/drawing/2014/main" id="{E91DCA67-3936-827C-1790-F4F1DA2B47E2}"/>
              </a:ext>
            </a:extLst>
          </p:cNvPr>
          <p:cNvSpPr>
            <a:spLocks noChangeArrowheads="1"/>
          </p:cNvSpPr>
          <p:nvPr/>
        </p:nvSpPr>
        <p:spPr bwMode="auto">
          <a:xfrm>
            <a:off x="0" y="0"/>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892644F-8959-8359-A362-3C7409CFB725}"/>
              </a:ext>
            </a:extLst>
          </p:cNvPr>
          <p:cNvSpPr txBox="1"/>
          <p:nvPr/>
        </p:nvSpPr>
        <p:spPr>
          <a:xfrm>
            <a:off x="433012" y="2110710"/>
            <a:ext cx="11670891" cy="41986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solidFill>
                  <a:srgbClr val="0D0D0D"/>
                </a:solidFill>
                <a:effectLst/>
                <a:highlight>
                  <a:srgbClr val="FFFFFF"/>
                </a:highlight>
                <a:latin typeface="Söhne"/>
              </a:rPr>
              <a:t>In the ever-evolving landscape of digital music consumption, effective management of music-related data is paramount for online platforms to thrive. This project introduces the Music Management System (MMS), a comprehensive solution designed to streamline the organization and accessibility of music-related information. With a focus on albums, songs, artists, and customer interactions, the MMS aims to revolutionize the way online music platforms operate. By centralizing and efficiently managing data pertaining to albums, songs, artists, and customers, the MMS promises to enhance operational efficiency, improve user experience, and ultimately elevate the success of music platforms in the digital age. This introduction provides an overview of the MMS project, highlighting its significance in the context of the evolving digital music industry and outlining the key objectives and functionalities it aims to achieve.</a:t>
            </a:r>
            <a:endParaRPr lang="en-GB" sz="2000" dirty="0"/>
          </a:p>
        </p:txBody>
      </p:sp>
    </p:spTree>
    <p:extLst>
      <p:ext uri="{BB962C8B-B14F-4D97-AF65-F5344CB8AC3E}">
        <p14:creationId xmlns:p14="http://schemas.microsoft.com/office/powerpoint/2010/main" val="228773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1EA0-ED4A-9A57-DB51-2506D8258B8D}"/>
              </a:ext>
            </a:extLst>
          </p:cNvPr>
          <p:cNvSpPr>
            <a:spLocks noGrp="1"/>
          </p:cNvSpPr>
          <p:nvPr>
            <p:ph type="title"/>
          </p:nvPr>
        </p:nvSpPr>
        <p:spPr/>
        <p:txBody>
          <a:bodyPr>
            <a:normAutofit/>
          </a:bodyPr>
          <a:lstStyle/>
          <a:p>
            <a:r>
              <a:rPr lang="en-US" dirty="0"/>
              <a:t>EXISTING SYSTEM AND ADVANTAGES</a:t>
            </a:r>
          </a:p>
        </p:txBody>
      </p:sp>
      <p:sp>
        <p:nvSpPr>
          <p:cNvPr id="3" name="Text Placeholder 2">
            <a:extLst>
              <a:ext uri="{FF2B5EF4-FFF2-40B4-BE49-F238E27FC236}">
                <a16:creationId xmlns:a16="http://schemas.microsoft.com/office/drawing/2014/main" id="{B22BCA7A-01CF-33BC-4B42-18DE101CBC02}"/>
              </a:ext>
            </a:extLst>
          </p:cNvPr>
          <p:cNvSpPr>
            <a:spLocks noGrp="1"/>
          </p:cNvSpPr>
          <p:nvPr>
            <p:ph type="body" idx="1"/>
          </p:nvPr>
        </p:nvSpPr>
        <p:spPr>
          <a:xfrm>
            <a:off x="1115568" y="2372650"/>
            <a:ext cx="4969075" cy="583830"/>
          </a:xfrm>
        </p:spPr>
        <p:txBody>
          <a:bodyPr/>
          <a:lstStyle/>
          <a:p>
            <a:r>
              <a:rPr lang="en-US"/>
              <a:t>EXISTING SYSTEM</a:t>
            </a:r>
          </a:p>
        </p:txBody>
      </p:sp>
      <p:sp>
        <p:nvSpPr>
          <p:cNvPr id="4" name="Content Placeholder 3">
            <a:extLst>
              <a:ext uri="{FF2B5EF4-FFF2-40B4-BE49-F238E27FC236}">
                <a16:creationId xmlns:a16="http://schemas.microsoft.com/office/drawing/2014/main" id="{800D0324-7655-F344-5FE5-CB54236C0623}"/>
              </a:ext>
            </a:extLst>
          </p:cNvPr>
          <p:cNvSpPr>
            <a:spLocks noGrp="1"/>
          </p:cNvSpPr>
          <p:nvPr>
            <p:ph sz="half" idx="2"/>
          </p:nvPr>
        </p:nvSpPr>
        <p:spPr/>
        <p:txBody>
          <a:bodyPr vert="horz" lIns="91440" tIns="45720" rIns="91440" bIns="45720" rtlCol="0" anchor="t">
            <a:normAutofit/>
          </a:bodyPr>
          <a:lstStyle/>
          <a:p>
            <a:r>
              <a:rPr lang="en-US" sz="2000" b="0" i="0" dirty="0">
                <a:solidFill>
                  <a:srgbClr val="0D0D0D"/>
                </a:solidFill>
                <a:effectLst/>
                <a:highlight>
                  <a:srgbClr val="FFFFFF"/>
                </a:highlight>
                <a:latin typeface="Söhne"/>
              </a:rPr>
              <a:t>Handling of transactions such as album purchases and customer orders through manual processes.</a:t>
            </a:r>
          </a:p>
          <a:p>
            <a:r>
              <a:rPr lang="en-US" sz="2000" b="0" i="0" dirty="0">
                <a:solidFill>
                  <a:srgbClr val="0D0D0D"/>
                </a:solidFill>
                <a:effectLst/>
                <a:highlight>
                  <a:srgbClr val="FFFFFF"/>
                </a:highlight>
                <a:latin typeface="Söhne"/>
              </a:rPr>
              <a:t>Utilization of separate databases or spreadsheets for storing various types of data</a:t>
            </a:r>
            <a:endParaRPr lang="en-US" sz="2800" dirty="0">
              <a:solidFill>
                <a:srgbClr val="000000"/>
              </a:solidFill>
              <a:ea typeface="+mn-lt"/>
              <a:cs typeface="+mn-lt"/>
            </a:endParaRPr>
          </a:p>
        </p:txBody>
      </p:sp>
      <p:sp>
        <p:nvSpPr>
          <p:cNvPr id="5" name="Text Placeholder 4">
            <a:extLst>
              <a:ext uri="{FF2B5EF4-FFF2-40B4-BE49-F238E27FC236}">
                <a16:creationId xmlns:a16="http://schemas.microsoft.com/office/drawing/2014/main" id="{C7FD9832-0E14-0A7A-E026-B6E9FCB7F9DB}"/>
              </a:ext>
            </a:extLst>
          </p:cNvPr>
          <p:cNvSpPr>
            <a:spLocks noGrp="1"/>
          </p:cNvSpPr>
          <p:nvPr>
            <p:ph type="body" sz="quarter" idx="3"/>
          </p:nvPr>
        </p:nvSpPr>
        <p:spPr>
          <a:xfrm>
            <a:off x="6345936" y="2372650"/>
            <a:ext cx="4937760" cy="583830"/>
          </a:xfrm>
        </p:spPr>
        <p:txBody>
          <a:bodyPr/>
          <a:lstStyle/>
          <a:p>
            <a:r>
              <a:rPr lang="en-US" dirty="0"/>
              <a:t>ADVANTAGES</a:t>
            </a:r>
          </a:p>
        </p:txBody>
      </p:sp>
      <p:sp>
        <p:nvSpPr>
          <p:cNvPr id="6" name="Content Placeholder 5">
            <a:extLst>
              <a:ext uri="{FF2B5EF4-FFF2-40B4-BE49-F238E27FC236}">
                <a16:creationId xmlns:a16="http://schemas.microsoft.com/office/drawing/2014/main" id="{8AD19B34-8B18-EC80-28E4-3F483DC88025}"/>
              </a:ext>
            </a:extLst>
          </p:cNvPr>
          <p:cNvSpPr>
            <a:spLocks noGrp="1"/>
          </p:cNvSpPr>
          <p:nvPr>
            <p:ph sz="quarter" idx="4"/>
          </p:nvPr>
        </p:nvSpPr>
        <p:spPr/>
        <p:txBody>
          <a:bodyPr vert="horz" lIns="91440" tIns="45720" rIns="91440" bIns="45720" rtlCol="0" anchor="t">
            <a:normAutofit/>
          </a:bodyPr>
          <a:lstStyle/>
          <a:p>
            <a:r>
              <a:rPr lang="en-US" sz="2000" b="0" i="0" dirty="0">
                <a:solidFill>
                  <a:srgbClr val="0D0D0D"/>
                </a:solidFill>
                <a:effectLst/>
                <a:highlight>
                  <a:srgbClr val="FFFFFF"/>
                </a:highlight>
                <a:latin typeface="Söhne"/>
              </a:rPr>
              <a:t>Stability: Established processes provide stability.</a:t>
            </a:r>
          </a:p>
          <a:p>
            <a:r>
              <a:rPr lang="en-US" sz="2000" b="0" i="0" dirty="0">
                <a:solidFill>
                  <a:srgbClr val="0D0D0D"/>
                </a:solidFill>
                <a:effectLst/>
                <a:highlight>
                  <a:srgbClr val="FFFFFF"/>
                </a:highlight>
                <a:latin typeface="Söhne"/>
              </a:rPr>
              <a:t>Minimal Disruption: Avoids potential downtime.</a:t>
            </a:r>
          </a:p>
          <a:p>
            <a:r>
              <a:rPr lang="en-US" sz="2000" b="0" i="0" dirty="0">
                <a:solidFill>
                  <a:srgbClr val="0D0D0D"/>
                </a:solidFill>
                <a:effectLst/>
                <a:highlight>
                  <a:srgbClr val="FFFFFF"/>
                </a:highlight>
                <a:latin typeface="Söhne"/>
              </a:rPr>
              <a:t>Historical Data: Valuable for analysis</a:t>
            </a:r>
            <a:r>
              <a:rPr lang="en-US" sz="1600"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8394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9AD6-614F-1401-8B07-71ED68F5A9F9}"/>
              </a:ext>
            </a:extLst>
          </p:cNvPr>
          <p:cNvSpPr>
            <a:spLocks noGrp="1"/>
          </p:cNvSpPr>
          <p:nvPr>
            <p:ph type="title"/>
          </p:nvPr>
        </p:nvSpPr>
        <p:spPr/>
        <p:txBody>
          <a:bodyPr>
            <a:normAutofit fontScale="90000"/>
          </a:bodyPr>
          <a:lstStyle/>
          <a:p>
            <a:r>
              <a:rPr lang="en-US"/>
              <a:t>PROPOSED SYSTEM AND DISADVANTAGES</a:t>
            </a:r>
          </a:p>
        </p:txBody>
      </p:sp>
      <p:sp>
        <p:nvSpPr>
          <p:cNvPr id="3" name="Text Placeholder 2">
            <a:extLst>
              <a:ext uri="{FF2B5EF4-FFF2-40B4-BE49-F238E27FC236}">
                <a16:creationId xmlns:a16="http://schemas.microsoft.com/office/drawing/2014/main" id="{5572DA2B-32CF-A750-FA97-291D0C52A325}"/>
              </a:ext>
            </a:extLst>
          </p:cNvPr>
          <p:cNvSpPr>
            <a:spLocks noGrp="1"/>
          </p:cNvSpPr>
          <p:nvPr>
            <p:ph type="body" idx="1"/>
          </p:nvPr>
        </p:nvSpPr>
        <p:spPr>
          <a:xfrm>
            <a:off x="1115568" y="2372650"/>
            <a:ext cx="4969075" cy="562954"/>
          </a:xfrm>
        </p:spPr>
        <p:txBody>
          <a:bodyPr/>
          <a:lstStyle/>
          <a:p>
            <a:r>
              <a:rPr lang="en-US"/>
              <a:t>PROPOSED SYSTEM</a:t>
            </a:r>
          </a:p>
        </p:txBody>
      </p:sp>
      <p:sp>
        <p:nvSpPr>
          <p:cNvPr id="4" name="Content Placeholder 3">
            <a:extLst>
              <a:ext uri="{FF2B5EF4-FFF2-40B4-BE49-F238E27FC236}">
                <a16:creationId xmlns:a16="http://schemas.microsoft.com/office/drawing/2014/main" id="{D95CE2A1-4DF2-3525-5AD7-4302F696BD27}"/>
              </a:ext>
            </a:extLst>
          </p:cNvPr>
          <p:cNvSpPr>
            <a:spLocks noGrp="1"/>
          </p:cNvSpPr>
          <p:nvPr>
            <p:ph sz="half" idx="2"/>
          </p:nvPr>
        </p:nvSpPr>
        <p:spPr>
          <a:xfrm>
            <a:off x="1115568" y="2953168"/>
            <a:ext cx="4969074" cy="3219032"/>
          </a:xfrm>
        </p:spPr>
        <p:txBody>
          <a:bodyPr vert="horz" lIns="91440" tIns="45720" rIns="91440" bIns="45720" rtlCol="0" anchor="t">
            <a:normAutofit/>
          </a:bodyPr>
          <a:lstStyle/>
          <a:p>
            <a:r>
              <a:rPr lang="en-US" sz="2000" b="0" i="0" dirty="0">
                <a:solidFill>
                  <a:srgbClr val="0D0D0D"/>
                </a:solidFill>
                <a:effectLst/>
                <a:highlight>
                  <a:srgbClr val="FFFFFF"/>
                </a:highlight>
                <a:latin typeface="Söhne"/>
              </a:rPr>
              <a:t>Centralized Database: Single storage for all music data.</a:t>
            </a:r>
          </a:p>
          <a:p>
            <a:r>
              <a:rPr lang="en-US" sz="2000" b="0" i="0" dirty="0">
                <a:solidFill>
                  <a:srgbClr val="0D0D0D"/>
                </a:solidFill>
                <a:effectLst/>
                <a:highlight>
                  <a:srgbClr val="FFFFFF"/>
                </a:highlight>
                <a:latin typeface="Söhne"/>
              </a:rPr>
              <a:t>Enhanced Efficiency: Streamlined operations.</a:t>
            </a:r>
          </a:p>
          <a:p>
            <a:r>
              <a:rPr lang="en-US" sz="2000" b="0" i="0" dirty="0">
                <a:solidFill>
                  <a:srgbClr val="0D0D0D"/>
                </a:solidFill>
                <a:effectLst/>
                <a:highlight>
                  <a:srgbClr val="FFFFFF"/>
                </a:highlight>
                <a:latin typeface="Söhne"/>
              </a:rPr>
              <a:t>Improved Data Integrity: Ensuring accuracy.</a:t>
            </a:r>
          </a:p>
          <a:p>
            <a:r>
              <a:rPr lang="en-US" sz="2000" b="0" i="0" dirty="0">
                <a:solidFill>
                  <a:srgbClr val="0D0D0D"/>
                </a:solidFill>
                <a:effectLst/>
                <a:highlight>
                  <a:srgbClr val="FFFFFF"/>
                </a:highlight>
                <a:latin typeface="Söhne"/>
              </a:rPr>
              <a:t>Scalability: Designed for future growth.</a:t>
            </a:r>
          </a:p>
          <a:p>
            <a:endParaRPr lang="en-US" sz="2000" dirty="0"/>
          </a:p>
        </p:txBody>
      </p:sp>
      <p:sp>
        <p:nvSpPr>
          <p:cNvPr id="5" name="Text Placeholder 4">
            <a:extLst>
              <a:ext uri="{FF2B5EF4-FFF2-40B4-BE49-F238E27FC236}">
                <a16:creationId xmlns:a16="http://schemas.microsoft.com/office/drawing/2014/main" id="{A44CD8F5-3ED2-A7C2-C345-99D93CF71E63}"/>
              </a:ext>
            </a:extLst>
          </p:cNvPr>
          <p:cNvSpPr>
            <a:spLocks noGrp="1"/>
          </p:cNvSpPr>
          <p:nvPr>
            <p:ph type="body" sz="quarter" idx="3"/>
          </p:nvPr>
        </p:nvSpPr>
        <p:spPr>
          <a:xfrm>
            <a:off x="6345936" y="2372650"/>
            <a:ext cx="4937760" cy="562954"/>
          </a:xfrm>
        </p:spPr>
        <p:txBody>
          <a:bodyPr/>
          <a:lstStyle/>
          <a:p>
            <a:r>
              <a:rPr lang="en-US"/>
              <a:t>DISADVANTAGES</a:t>
            </a:r>
          </a:p>
        </p:txBody>
      </p:sp>
      <p:sp>
        <p:nvSpPr>
          <p:cNvPr id="6" name="Content Placeholder 5">
            <a:extLst>
              <a:ext uri="{FF2B5EF4-FFF2-40B4-BE49-F238E27FC236}">
                <a16:creationId xmlns:a16="http://schemas.microsoft.com/office/drawing/2014/main" id="{757E3778-01CA-C8A3-7480-B78F98BB51BC}"/>
              </a:ext>
            </a:extLst>
          </p:cNvPr>
          <p:cNvSpPr>
            <a:spLocks noGrp="1"/>
          </p:cNvSpPr>
          <p:nvPr>
            <p:ph sz="quarter" idx="4"/>
          </p:nvPr>
        </p:nvSpPr>
        <p:spPr>
          <a:xfrm>
            <a:off x="6345936" y="2953167"/>
            <a:ext cx="4937760" cy="3219031"/>
          </a:xfrm>
        </p:spPr>
        <p:txBody>
          <a:bodyPr vert="horz" lIns="91440" tIns="45720" rIns="91440" bIns="45720" rtlCol="0" anchor="t">
            <a:normAutofit/>
          </a:bodyPr>
          <a:lstStyle/>
          <a:p>
            <a:r>
              <a:rPr lang="en-US" sz="2000" b="0" i="0" dirty="0">
                <a:solidFill>
                  <a:srgbClr val="0D0D0D"/>
                </a:solidFill>
                <a:effectLst/>
                <a:highlight>
                  <a:srgbClr val="FFFFFF"/>
                </a:highlight>
                <a:latin typeface="Söhne"/>
              </a:rPr>
              <a:t>Initial Cost: Setting up and automation require investment.</a:t>
            </a:r>
          </a:p>
          <a:p>
            <a:r>
              <a:rPr lang="en-US" sz="2000" b="0" i="0" dirty="0">
                <a:solidFill>
                  <a:srgbClr val="0D0D0D"/>
                </a:solidFill>
                <a:effectLst/>
                <a:highlight>
                  <a:srgbClr val="FFFFFF"/>
                </a:highlight>
                <a:latin typeface="Söhne"/>
              </a:rPr>
              <a:t>Data Migration Challenges: Transitioning data poses risks.</a:t>
            </a:r>
          </a:p>
          <a:p>
            <a:pPr marL="0" indent="0">
              <a:buNone/>
            </a:pPr>
            <a:endParaRPr lang="en-US" dirty="0"/>
          </a:p>
        </p:txBody>
      </p:sp>
    </p:spTree>
    <p:extLst>
      <p:ext uri="{BB962C8B-B14F-4D97-AF65-F5344CB8AC3E}">
        <p14:creationId xmlns:p14="http://schemas.microsoft.com/office/powerpoint/2010/main" val="421538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341E-9AB0-004B-9DF4-D3DB828C8397}"/>
              </a:ext>
            </a:extLst>
          </p:cNvPr>
          <p:cNvSpPr>
            <a:spLocks noGrp="1"/>
          </p:cNvSpPr>
          <p:nvPr>
            <p:ph type="title"/>
          </p:nvPr>
        </p:nvSpPr>
        <p:spPr/>
        <p:txBody>
          <a:bodyPr/>
          <a:lstStyle/>
          <a:p>
            <a:r>
              <a:rPr lang="en-GB"/>
              <a:t>Entities &amp; their Attributes</a:t>
            </a:r>
          </a:p>
        </p:txBody>
      </p:sp>
      <p:graphicFrame>
        <p:nvGraphicFramePr>
          <p:cNvPr id="4" name="Content Placeholder 3">
            <a:extLst>
              <a:ext uri="{FF2B5EF4-FFF2-40B4-BE49-F238E27FC236}">
                <a16:creationId xmlns:a16="http://schemas.microsoft.com/office/drawing/2014/main" id="{2BF28331-9E1D-7714-B51A-3A66C2B75FF2}"/>
              </a:ext>
            </a:extLst>
          </p:cNvPr>
          <p:cNvGraphicFramePr>
            <a:graphicFrameLocks noGrp="1"/>
          </p:cNvGraphicFramePr>
          <p:nvPr>
            <p:ph idx="1"/>
            <p:extLst>
              <p:ext uri="{D42A27DB-BD31-4B8C-83A1-F6EECF244321}">
                <p14:modId xmlns:p14="http://schemas.microsoft.com/office/powerpoint/2010/main" val="2289682856"/>
              </p:ext>
            </p:extLst>
          </p:nvPr>
        </p:nvGraphicFramePr>
        <p:xfrm>
          <a:off x="592849" y="2159640"/>
          <a:ext cx="11134914" cy="3827669"/>
        </p:xfrm>
        <a:graphic>
          <a:graphicData uri="http://schemas.openxmlformats.org/drawingml/2006/table">
            <a:tbl>
              <a:tblPr firstRow="1" bandRow="1">
                <a:tableStyleId>{5C22544A-7EE6-4342-B048-85BDC9FD1C3A}</a:tableStyleId>
              </a:tblPr>
              <a:tblGrid>
                <a:gridCol w="2023892">
                  <a:extLst>
                    <a:ext uri="{9D8B030D-6E8A-4147-A177-3AD203B41FA5}">
                      <a16:colId xmlns:a16="http://schemas.microsoft.com/office/drawing/2014/main" val="4076470257"/>
                    </a:ext>
                  </a:extLst>
                </a:gridCol>
                <a:gridCol w="5046828">
                  <a:extLst>
                    <a:ext uri="{9D8B030D-6E8A-4147-A177-3AD203B41FA5}">
                      <a16:colId xmlns:a16="http://schemas.microsoft.com/office/drawing/2014/main" val="1671571954"/>
                    </a:ext>
                  </a:extLst>
                </a:gridCol>
                <a:gridCol w="4064194">
                  <a:extLst>
                    <a:ext uri="{9D8B030D-6E8A-4147-A177-3AD203B41FA5}">
                      <a16:colId xmlns:a16="http://schemas.microsoft.com/office/drawing/2014/main" val="1408136595"/>
                    </a:ext>
                  </a:extLst>
                </a:gridCol>
              </a:tblGrid>
              <a:tr h="324322">
                <a:tc>
                  <a:txBody>
                    <a:bodyPr/>
                    <a:lstStyle/>
                    <a:p>
                      <a:pPr lvl="0">
                        <a:buNone/>
                      </a:pPr>
                      <a:r>
                        <a:rPr lang="en-GB"/>
                        <a:t>Entity Name</a:t>
                      </a:r>
                      <a:endParaRPr lang="en-US"/>
                    </a:p>
                  </a:txBody>
                  <a:tcPr/>
                </a:tc>
                <a:tc>
                  <a:txBody>
                    <a:bodyPr/>
                    <a:lstStyle/>
                    <a:p>
                      <a:r>
                        <a:rPr lang="en-GB"/>
                        <a:t>Attributes</a:t>
                      </a:r>
                    </a:p>
                  </a:txBody>
                  <a:tcPr/>
                </a:tc>
                <a:tc>
                  <a:txBody>
                    <a:bodyPr/>
                    <a:lstStyle/>
                    <a:p>
                      <a:r>
                        <a:rPr lang="en-GB"/>
                        <a:t>Description</a:t>
                      </a:r>
                    </a:p>
                  </a:txBody>
                  <a:tcPr/>
                </a:tc>
                <a:extLst>
                  <a:ext uri="{0D108BD9-81ED-4DB2-BD59-A6C34878D82A}">
                    <a16:rowId xmlns:a16="http://schemas.microsoft.com/office/drawing/2014/main" val="2256113403"/>
                  </a:ext>
                </a:extLst>
              </a:tr>
              <a:tr h="484258">
                <a:tc>
                  <a:txBody>
                    <a:bodyPr/>
                    <a:lstStyle/>
                    <a:p>
                      <a:r>
                        <a:rPr lang="en-GB" sz="1400" dirty="0"/>
                        <a:t>Album</a:t>
                      </a:r>
                    </a:p>
                  </a:txBody>
                  <a:tcPr/>
                </a:tc>
                <a:tc>
                  <a:txBody>
                    <a:bodyPr/>
                    <a:lstStyle/>
                    <a:p>
                      <a:pPr lvl="0">
                        <a:buNone/>
                      </a:pPr>
                      <a:r>
                        <a:rPr lang="en-GB" sz="1400" dirty="0" err="1"/>
                        <a:t>Album_id</a:t>
                      </a:r>
                      <a:r>
                        <a:rPr lang="en-GB" sz="1400" dirty="0"/>
                        <a:t>, </a:t>
                      </a:r>
                      <a:r>
                        <a:rPr lang="en-GB" sz="1400" dirty="0" err="1"/>
                        <a:t>Album_title</a:t>
                      </a:r>
                      <a:r>
                        <a:rPr lang="en-GB" sz="1400" dirty="0"/>
                        <a:t>, </a:t>
                      </a:r>
                      <a:r>
                        <a:rPr lang="en-GB" sz="1400" dirty="0" err="1"/>
                        <a:t>Album_price</a:t>
                      </a:r>
                      <a:r>
                        <a:rPr lang="en-GB" sz="1400" dirty="0"/>
                        <a:t>, </a:t>
                      </a:r>
                      <a:r>
                        <a:rPr lang="en-GB" sz="1400" dirty="0" err="1"/>
                        <a:t>release_date</a:t>
                      </a:r>
                      <a:endParaRPr lang="en-GB" sz="1400" dirty="0"/>
                    </a:p>
                  </a:txBody>
                  <a:tcPr/>
                </a:tc>
                <a:tc>
                  <a:txBody>
                    <a:bodyPr/>
                    <a:lstStyle/>
                    <a:p>
                      <a:pPr lvl="0">
                        <a:buNone/>
                      </a:pPr>
                      <a:r>
                        <a:rPr lang="en-US" sz="1400" b="0" i="0" kern="1200" dirty="0">
                          <a:solidFill>
                            <a:schemeClr val="dk1"/>
                          </a:solidFill>
                          <a:effectLst/>
                          <a:latin typeface="+mn-lt"/>
                          <a:ea typeface="+mn-ea"/>
                          <a:cs typeface="+mn-cs"/>
                        </a:rPr>
                        <a:t>Collection of music tracks released together, identified by Album ID.</a:t>
                      </a:r>
                      <a:endParaRPr lang="en-US" sz="1050" dirty="0"/>
                    </a:p>
                  </a:txBody>
                  <a:tcPr/>
                </a:tc>
                <a:extLst>
                  <a:ext uri="{0D108BD9-81ED-4DB2-BD59-A6C34878D82A}">
                    <a16:rowId xmlns:a16="http://schemas.microsoft.com/office/drawing/2014/main" val="3875484067"/>
                  </a:ext>
                </a:extLst>
              </a:tr>
              <a:tr h="596789">
                <a:tc>
                  <a:txBody>
                    <a:bodyPr/>
                    <a:lstStyle/>
                    <a:p>
                      <a:r>
                        <a:rPr lang="en-GB" sz="1400" dirty="0"/>
                        <a:t>Song</a:t>
                      </a:r>
                    </a:p>
                  </a:txBody>
                  <a:tcPr/>
                </a:tc>
                <a:tc>
                  <a:txBody>
                    <a:bodyPr/>
                    <a:lstStyle/>
                    <a:p>
                      <a:pPr marL="0" lvl="0" indent="0" algn="l">
                        <a:lnSpc>
                          <a:spcPct val="100000"/>
                        </a:lnSpc>
                        <a:spcBef>
                          <a:spcPts val="0"/>
                        </a:spcBef>
                        <a:spcAft>
                          <a:spcPts val="0"/>
                        </a:spcAft>
                        <a:buNone/>
                      </a:pPr>
                      <a:r>
                        <a:rPr lang="en-GB" sz="12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Song_id</a:t>
                      </a:r>
                      <a:r>
                        <a:rPr lang="en-GB" sz="14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Song_title</a:t>
                      </a:r>
                      <a:r>
                        <a:rPr lang="en-GB" sz="14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play_time</a:t>
                      </a:r>
                      <a:endParaRPr lang="en-GB" sz="1400" b="0" i="0" u="none" strike="noStrike" noProof="0" dirty="0">
                        <a:solidFill>
                          <a:srgbClr val="242424"/>
                        </a:solidFill>
                        <a:latin typeface="Avenir Next LT Pro"/>
                      </a:endParaRPr>
                    </a:p>
                    <a:p>
                      <a:pPr lvl="0">
                        <a:buNone/>
                      </a:pPr>
                      <a:endParaRPr lang="en-GB" sz="1500" b="0" i="0" u="none" strike="noStrike" kern="1200" dirty="0">
                        <a:solidFill>
                          <a:srgbClr val="242424"/>
                        </a:solidFill>
                        <a:latin typeface="Avenir Next LT Pro"/>
                        <a:ea typeface="+mn-ea"/>
                        <a:cs typeface="+mn-cs"/>
                      </a:endParaRPr>
                    </a:p>
                  </a:txBody>
                  <a:tcPr/>
                </a:tc>
                <a:tc>
                  <a:txBody>
                    <a:bodyPr/>
                    <a:lstStyle/>
                    <a:p>
                      <a:pPr lvl="0">
                        <a:buNone/>
                      </a:pPr>
                      <a:r>
                        <a:rPr lang="en-US" sz="1400" b="0" i="0" kern="1200" dirty="0">
                          <a:solidFill>
                            <a:schemeClr val="dk1"/>
                          </a:solidFill>
                          <a:effectLst/>
                          <a:latin typeface="+mn-lt"/>
                          <a:ea typeface="+mn-ea"/>
                          <a:cs typeface="+mn-cs"/>
                        </a:rPr>
                        <a:t>Individual music piece with unique Song ID, including title, playtime, and genre.</a:t>
                      </a:r>
                      <a:endParaRPr lang="en-US" sz="1050" dirty="0"/>
                    </a:p>
                  </a:txBody>
                  <a:tcPr/>
                </a:tc>
                <a:extLst>
                  <a:ext uri="{0D108BD9-81ED-4DB2-BD59-A6C34878D82A}">
                    <a16:rowId xmlns:a16="http://schemas.microsoft.com/office/drawing/2014/main" val="3364899716"/>
                  </a:ext>
                </a:extLst>
              </a:tr>
              <a:tr h="559788">
                <a:tc>
                  <a:txBody>
                    <a:bodyPr/>
                    <a:lstStyle/>
                    <a:p>
                      <a:r>
                        <a:rPr lang="en-GB" sz="1400" dirty="0"/>
                        <a:t>Artist</a:t>
                      </a:r>
                    </a:p>
                  </a:txBody>
                  <a:tcPr/>
                </a:tc>
                <a:tc>
                  <a:txBody>
                    <a:bodyPr/>
                    <a:lstStyle/>
                    <a:p>
                      <a:pPr marL="0" lvl="0" indent="0" algn="l">
                        <a:lnSpc>
                          <a:spcPct val="100000"/>
                        </a:lnSpc>
                        <a:spcBef>
                          <a:spcPts val="0"/>
                        </a:spcBef>
                        <a:spcAft>
                          <a:spcPts val="0"/>
                        </a:spcAft>
                        <a:buNone/>
                      </a:pPr>
                      <a:r>
                        <a:rPr lang="en-GB" sz="12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Artist_id</a:t>
                      </a:r>
                      <a:r>
                        <a:rPr lang="en-GB" sz="14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Artist_name</a:t>
                      </a:r>
                      <a:r>
                        <a:rPr lang="en-GB" sz="1400" b="0" i="0" u="none" strike="noStrike" noProof="0" dirty="0">
                          <a:solidFill>
                            <a:srgbClr val="242424"/>
                          </a:solidFill>
                          <a:latin typeface="Avenir Next LT Pro"/>
                        </a:rPr>
                        <a:t>, </a:t>
                      </a:r>
                      <a:r>
                        <a:rPr lang="en-GB" sz="1400" b="0" i="0" u="none" strike="noStrike" noProof="0" dirty="0" err="1">
                          <a:solidFill>
                            <a:srgbClr val="242424"/>
                          </a:solidFill>
                          <a:latin typeface="Avenir Next LT Pro"/>
                        </a:rPr>
                        <a:t>Debut_date</a:t>
                      </a:r>
                      <a:endParaRPr lang="en-GB" sz="1400" dirty="0"/>
                    </a:p>
                    <a:p>
                      <a:pPr lvl="0">
                        <a:buNone/>
                      </a:pPr>
                      <a:endParaRPr lang="en-GB" dirty="0"/>
                    </a:p>
                  </a:txBody>
                  <a:tcPr/>
                </a:tc>
                <a:tc>
                  <a:txBody>
                    <a:bodyPr/>
                    <a:lstStyle/>
                    <a:p>
                      <a:pPr lvl="0">
                        <a:buNone/>
                      </a:pPr>
                      <a:r>
                        <a:rPr lang="en-US" sz="1400" b="0" i="0" kern="1200" dirty="0">
                          <a:solidFill>
                            <a:schemeClr val="dk1"/>
                          </a:solidFill>
                          <a:effectLst/>
                          <a:latin typeface="+mn-lt"/>
                          <a:ea typeface="+mn-ea"/>
                          <a:cs typeface="+mn-cs"/>
                        </a:rPr>
                        <a:t>Creator of music, identified by Artist ID, with attributes like name and debut date.</a:t>
                      </a:r>
                      <a:endParaRPr lang="en-US" sz="1050" dirty="0"/>
                    </a:p>
                  </a:txBody>
                  <a:tcPr/>
                </a:tc>
                <a:extLst>
                  <a:ext uri="{0D108BD9-81ED-4DB2-BD59-A6C34878D82A}">
                    <a16:rowId xmlns:a16="http://schemas.microsoft.com/office/drawing/2014/main" val="2015312452"/>
                  </a:ext>
                </a:extLst>
              </a:tr>
              <a:tr h="479818">
                <a:tc>
                  <a:txBody>
                    <a:bodyPr/>
                    <a:lstStyle/>
                    <a:p>
                      <a:r>
                        <a:rPr lang="en-GB" sz="1400" dirty="0"/>
                        <a:t>Genre</a:t>
                      </a:r>
                    </a:p>
                  </a:txBody>
                  <a:tcPr/>
                </a:tc>
                <a:tc>
                  <a:txBody>
                    <a:bodyPr/>
                    <a:lstStyle/>
                    <a:p>
                      <a:pPr lvl="0">
                        <a:buNone/>
                      </a:pPr>
                      <a:r>
                        <a:rPr lang="en-GB" sz="1400" dirty="0" err="1"/>
                        <a:t>genre_id</a:t>
                      </a:r>
                      <a:r>
                        <a:rPr lang="en-GB" sz="1400" dirty="0"/>
                        <a:t>, </a:t>
                      </a:r>
                      <a:r>
                        <a:rPr lang="en-GB" sz="1400" dirty="0" err="1"/>
                        <a:t>genre_name</a:t>
                      </a:r>
                      <a:endParaRPr lang="en-GB" sz="1400" dirty="0"/>
                    </a:p>
                  </a:txBody>
                  <a:tcPr/>
                </a:tc>
                <a:tc>
                  <a:txBody>
                    <a:bodyPr/>
                    <a:lstStyle/>
                    <a:p>
                      <a:pPr lvl="0">
                        <a:buNone/>
                      </a:pPr>
                      <a:r>
                        <a:rPr lang="en-US" sz="1400" b="0" i="0" kern="1200" dirty="0">
                          <a:solidFill>
                            <a:schemeClr val="dk1"/>
                          </a:solidFill>
                          <a:effectLst/>
                          <a:latin typeface="+mn-lt"/>
                          <a:ea typeface="+mn-ea"/>
                          <a:cs typeface="+mn-cs"/>
                        </a:rPr>
                        <a:t>Category or style of music that songs can belong to, defining their musical characteristics.</a:t>
                      </a:r>
                      <a:endParaRPr lang="en-US" sz="1050" dirty="0"/>
                    </a:p>
                  </a:txBody>
                  <a:tcPr/>
                </a:tc>
                <a:extLst>
                  <a:ext uri="{0D108BD9-81ED-4DB2-BD59-A6C34878D82A}">
                    <a16:rowId xmlns:a16="http://schemas.microsoft.com/office/drawing/2014/main" val="153338342"/>
                  </a:ext>
                </a:extLst>
              </a:tr>
              <a:tr h="492476">
                <a:tc>
                  <a:txBody>
                    <a:bodyPr/>
                    <a:lstStyle/>
                    <a:p>
                      <a:r>
                        <a:rPr lang="en-GB" sz="1400" dirty="0"/>
                        <a:t>Customer</a:t>
                      </a:r>
                    </a:p>
                  </a:txBody>
                  <a:tcPr/>
                </a:tc>
                <a:tc>
                  <a:txBody>
                    <a:bodyPr/>
                    <a:lstStyle/>
                    <a:p>
                      <a:r>
                        <a:rPr lang="en-GB" sz="1400" dirty="0" err="1"/>
                        <a:t>Customer_id</a:t>
                      </a:r>
                      <a:r>
                        <a:rPr lang="en-GB" sz="1400" dirty="0"/>
                        <a:t>, Birthday, </a:t>
                      </a:r>
                      <a:r>
                        <a:rPr lang="en-GB" sz="1400" dirty="0" err="1"/>
                        <a:t>Phone_Number</a:t>
                      </a:r>
                      <a:r>
                        <a:rPr lang="en-GB" sz="1400" dirty="0"/>
                        <a:t>, Address, </a:t>
                      </a:r>
                      <a:r>
                        <a:rPr lang="en-GB" sz="1400" dirty="0" err="1"/>
                        <a:t>Customer_name</a:t>
                      </a:r>
                      <a:r>
                        <a:rPr lang="en-GB" sz="1400" dirty="0"/>
                        <a:t>, </a:t>
                      </a:r>
                      <a:r>
                        <a:rPr lang="en-GB" sz="1400" dirty="0" err="1"/>
                        <a:t>Registration_date</a:t>
                      </a:r>
                      <a:endParaRPr lang="en-GB" sz="1200" dirty="0"/>
                    </a:p>
                  </a:txBody>
                  <a:tcPr/>
                </a:tc>
                <a:tc>
                  <a:txBody>
                    <a:bodyPr/>
                    <a:lstStyle/>
                    <a:p>
                      <a:pPr lvl="0">
                        <a:buNone/>
                      </a:pPr>
                      <a:r>
                        <a:rPr lang="en-US" sz="1400" b="0" i="0" kern="1200" dirty="0">
                          <a:solidFill>
                            <a:schemeClr val="dk1"/>
                          </a:solidFill>
                          <a:effectLst/>
                          <a:latin typeface="+mn-lt"/>
                          <a:ea typeface="+mn-ea"/>
                          <a:cs typeface="+mn-cs"/>
                        </a:rPr>
                        <a:t>Platform member providing personal details like name, address, and contact information.</a:t>
                      </a:r>
                      <a:endParaRPr lang="en-US" sz="1050" dirty="0"/>
                    </a:p>
                  </a:txBody>
                  <a:tcPr/>
                </a:tc>
                <a:extLst>
                  <a:ext uri="{0D108BD9-81ED-4DB2-BD59-A6C34878D82A}">
                    <a16:rowId xmlns:a16="http://schemas.microsoft.com/office/drawing/2014/main" val="3403968602"/>
                  </a:ext>
                </a:extLst>
              </a:tr>
              <a:tr h="446597">
                <a:tc>
                  <a:txBody>
                    <a:bodyPr/>
                    <a:lstStyle/>
                    <a:p>
                      <a:pPr lvl="0">
                        <a:buNone/>
                      </a:pPr>
                      <a:r>
                        <a:rPr lang="en-GB" sz="1400" dirty="0"/>
                        <a:t>Order</a:t>
                      </a:r>
                    </a:p>
                  </a:txBody>
                  <a:tcPr/>
                </a:tc>
                <a:tc>
                  <a:txBody>
                    <a:bodyPr/>
                    <a:lstStyle/>
                    <a:p>
                      <a:pPr lvl="0">
                        <a:buNone/>
                      </a:pPr>
                      <a:r>
                        <a:rPr lang="en-GB" sz="1400" dirty="0" err="1"/>
                        <a:t>Order_id</a:t>
                      </a:r>
                      <a:r>
                        <a:rPr lang="en-GB" sz="1400" dirty="0"/>
                        <a:t>, </a:t>
                      </a:r>
                      <a:r>
                        <a:rPr lang="en-GB" sz="1400" dirty="0" err="1"/>
                        <a:t>Order_date</a:t>
                      </a:r>
                      <a:r>
                        <a:rPr lang="en-GB" sz="1400" dirty="0"/>
                        <a:t>, </a:t>
                      </a:r>
                      <a:r>
                        <a:rPr lang="en-GB" sz="1400" dirty="0" err="1"/>
                        <a:t>total_price</a:t>
                      </a:r>
                      <a:r>
                        <a:rPr lang="en-GB" sz="1400" dirty="0"/>
                        <a:t>, </a:t>
                      </a:r>
                      <a:r>
                        <a:rPr lang="en-GB" sz="1400" dirty="0" err="1"/>
                        <a:t>payment_method</a:t>
                      </a:r>
                      <a:endParaRPr lang="en-GB" sz="1400" dirty="0"/>
                    </a:p>
                  </a:txBody>
                  <a:tcPr/>
                </a:tc>
                <a:tc>
                  <a:txBody>
                    <a:bodyPr/>
                    <a:lstStyle/>
                    <a:p>
                      <a:pPr lvl="0">
                        <a:buNone/>
                      </a:pPr>
                      <a:r>
                        <a:rPr lang="en-US" sz="1400" b="0" i="0" kern="1200" dirty="0">
                          <a:solidFill>
                            <a:schemeClr val="dk1"/>
                          </a:solidFill>
                          <a:effectLst/>
                          <a:latin typeface="+mn-lt"/>
                          <a:ea typeface="+mn-ea"/>
                          <a:cs typeface="+mn-cs"/>
                        </a:rPr>
                        <a:t>Transaction initiated by a customer to purchase albums, identified by Order ID, including order details and payment information.</a:t>
                      </a:r>
                      <a:endParaRPr lang="en-US" sz="1050" dirty="0"/>
                    </a:p>
                  </a:txBody>
                  <a:tcPr/>
                </a:tc>
                <a:extLst>
                  <a:ext uri="{0D108BD9-81ED-4DB2-BD59-A6C34878D82A}">
                    <a16:rowId xmlns:a16="http://schemas.microsoft.com/office/drawing/2014/main" val="3730431577"/>
                  </a:ext>
                </a:extLst>
              </a:tr>
            </a:tbl>
          </a:graphicData>
        </a:graphic>
      </p:graphicFrame>
    </p:spTree>
    <p:extLst>
      <p:ext uri="{BB962C8B-B14F-4D97-AF65-F5344CB8AC3E}">
        <p14:creationId xmlns:p14="http://schemas.microsoft.com/office/powerpoint/2010/main" val="184046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F77A-E8D5-0E4B-62F1-598F2A7A929D}"/>
              </a:ext>
            </a:extLst>
          </p:cNvPr>
          <p:cNvSpPr>
            <a:spLocks noGrp="1"/>
          </p:cNvSpPr>
          <p:nvPr>
            <p:ph type="title"/>
          </p:nvPr>
        </p:nvSpPr>
        <p:spPr/>
        <p:txBody>
          <a:bodyPr/>
          <a:lstStyle/>
          <a:p>
            <a:r>
              <a:rPr lang="en-GB"/>
              <a:t>Relationship &amp; Cardinalities</a:t>
            </a:r>
          </a:p>
        </p:txBody>
      </p:sp>
      <p:graphicFrame>
        <p:nvGraphicFramePr>
          <p:cNvPr id="5" name="Content Placeholder 3">
            <a:extLst>
              <a:ext uri="{FF2B5EF4-FFF2-40B4-BE49-F238E27FC236}">
                <a16:creationId xmlns:a16="http://schemas.microsoft.com/office/drawing/2014/main" id="{540F9CF5-FF82-D784-3EFD-730C9CCF4D84}"/>
              </a:ext>
            </a:extLst>
          </p:cNvPr>
          <p:cNvGraphicFramePr>
            <a:graphicFrameLocks/>
          </p:cNvGraphicFramePr>
          <p:nvPr>
            <p:extLst>
              <p:ext uri="{D42A27DB-BD31-4B8C-83A1-F6EECF244321}">
                <p14:modId xmlns:p14="http://schemas.microsoft.com/office/powerpoint/2010/main" val="3314742871"/>
              </p:ext>
            </p:extLst>
          </p:nvPr>
        </p:nvGraphicFramePr>
        <p:xfrm>
          <a:off x="796119" y="2172268"/>
          <a:ext cx="10748299" cy="3352572"/>
        </p:xfrm>
        <a:graphic>
          <a:graphicData uri="http://schemas.openxmlformats.org/drawingml/2006/table">
            <a:tbl>
              <a:tblPr firstRow="1" bandRow="1">
                <a:tableStyleId>{5C22544A-7EE6-4342-B048-85BDC9FD1C3A}</a:tableStyleId>
              </a:tblPr>
              <a:tblGrid>
                <a:gridCol w="2432916">
                  <a:extLst>
                    <a:ext uri="{9D8B030D-6E8A-4147-A177-3AD203B41FA5}">
                      <a16:colId xmlns:a16="http://schemas.microsoft.com/office/drawing/2014/main" val="4076470257"/>
                    </a:ext>
                  </a:extLst>
                </a:gridCol>
                <a:gridCol w="1677536">
                  <a:extLst>
                    <a:ext uri="{9D8B030D-6E8A-4147-A177-3AD203B41FA5}">
                      <a16:colId xmlns:a16="http://schemas.microsoft.com/office/drawing/2014/main" val="1671571954"/>
                    </a:ext>
                  </a:extLst>
                </a:gridCol>
                <a:gridCol w="1705970">
                  <a:extLst>
                    <a:ext uri="{9D8B030D-6E8A-4147-A177-3AD203B41FA5}">
                      <a16:colId xmlns:a16="http://schemas.microsoft.com/office/drawing/2014/main" val="1408136595"/>
                    </a:ext>
                  </a:extLst>
                </a:gridCol>
                <a:gridCol w="4931877">
                  <a:extLst>
                    <a:ext uri="{9D8B030D-6E8A-4147-A177-3AD203B41FA5}">
                      <a16:colId xmlns:a16="http://schemas.microsoft.com/office/drawing/2014/main" val="1548918807"/>
                    </a:ext>
                  </a:extLst>
                </a:gridCol>
              </a:tblGrid>
              <a:tr h="269453">
                <a:tc>
                  <a:txBody>
                    <a:bodyPr/>
                    <a:lstStyle/>
                    <a:p>
                      <a:pPr lvl="0">
                        <a:buNone/>
                      </a:pPr>
                      <a:r>
                        <a:rPr lang="en-GB"/>
                        <a:t>Entities</a:t>
                      </a:r>
                    </a:p>
                  </a:txBody>
                  <a:tcPr/>
                </a:tc>
                <a:tc>
                  <a:txBody>
                    <a:bodyPr/>
                    <a:lstStyle/>
                    <a:p>
                      <a:r>
                        <a:rPr lang="en-GB"/>
                        <a:t>Relationship</a:t>
                      </a:r>
                    </a:p>
                  </a:txBody>
                  <a:tcPr/>
                </a:tc>
                <a:tc>
                  <a:txBody>
                    <a:bodyPr/>
                    <a:lstStyle/>
                    <a:p>
                      <a:r>
                        <a:rPr lang="en-GB"/>
                        <a:t>Cardinality</a:t>
                      </a:r>
                    </a:p>
                  </a:txBody>
                  <a:tcPr/>
                </a:tc>
                <a:tc>
                  <a:txBody>
                    <a:bodyPr/>
                    <a:lstStyle/>
                    <a:p>
                      <a:pPr lvl="0">
                        <a:buNone/>
                      </a:pPr>
                      <a:r>
                        <a:rPr lang="en-GB"/>
                        <a:t>Explanation</a:t>
                      </a:r>
                    </a:p>
                  </a:txBody>
                  <a:tcPr/>
                </a:tc>
                <a:extLst>
                  <a:ext uri="{0D108BD9-81ED-4DB2-BD59-A6C34878D82A}">
                    <a16:rowId xmlns:a16="http://schemas.microsoft.com/office/drawing/2014/main" val="2256113403"/>
                  </a:ext>
                </a:extLst>
              </a:tr>
              <a:tr h="409569">
                <a:tc>
                  <a:txBody>
                    <a:bodyPr/>
                    <a:lstStyle/>
                    <a:p>
                      <a:r>
                        <a:rPr lang="en-GB" sz="1400" dirty="0"/>
                        <a:t>Album &amp; Song</a:t>
                      </a:r>
                      <a:endParaRPr lang="en-US" dirty="0"/>
                    </a:p>
                  </a:txBody>
                  <a:tcPr/>
                </a:tc>
                <a:tc>
                  <a:txBody>
                    <a:bodyPr/>
                    <a:lstStyle/>
                    <a:p>
                      <a:pPr marL="0" lvl="0" indent="0" algn="l">
                        <a:lnSpc>
                          <a:spcPct val="100000"/>
                        </a:lnSpc>
                        <a:spcBef>
                          <a:spcPts val="0"/>
                        </a:spcBef>
                        <a:spcAft>
                          <a:spcPts val="0"/>
                        </a:spcAft>
                        <a:buNone/>
                      </a:pPr>
                      <a:r>
                        <a:rPr lang="en-GB" sz="1400" b="0" i="0" u="none" strike="noStrike" noProof="0" dirty="0">
                          <a:latin typeface="Avenir Next LT Pro"/>
                        </a:rPr>
                        <a:t>contains</a:t>
                      </a:r>
                    </a:p>
                    <a:p>
                      <a:pPr lvl="0">
                        <a:buNone/>
                      </a:pPr>
                      <a:endParaRPr lang="en-GB" sz="2000" dirty="0"/>
                    </a:p>
                  </a:txBody>
                  <a:tcPr/>
                </a:tc>
                <a:tc>
                  <a:txBody>
                    <a:bodyPr/>
                    <a:lstStyle/>
                    <a:p>
                      <a:pPr lvl="0">
                        <a:buNone/>
                      </a:pPr>
                      <a:r>
                        <a:rPr lang="en-GB" sz="1400" b="0" i="0" u="none" strike="noStrike" noProof="0" dirty="0">
                          <a:latin typeface="Avenir Next LT Pro"/>
                        </a:rPr>
                        <a:t>One to Many</a:t>
                      </a:r>
                    </a:p>
                  </a:txBody>
                  <a:tcPr/>
                </a:tc>
                <a:tc>
                  <a:txBody>
                    <a:bodyPr/>
                    <a:lstStyle/>
                    <a:p>
                      <a:pPr lvl="0">
                        <a:buNone/>
                      </a:pPr>
                      <a:r>
                        <a:rPr lang="en-IN" sz="1400" b="0" i="0" kern="1200" dirty="0">
                          <a:solidFill>
                            <a:schemeClr val="dk1"/>
                          </a:solidFill>
                          <a:effectLst/>
                          <a:latin typeface="+mn-lt"/>
                          <a:ea typeface="+mn-ea"/>
                          <a:cs typeface="+mn-cs"/>
                        </a:rPr>
                        <a:t>An album can contain multiple songs</a:t>
                      </a:r>
                      <a:endParaRPr lang="en-GB" sz="1050" b="0" i="0" u="none" strike="noStrike" noProof="0" dirty="0">
                        <a:latin typeface="Avenir Next LT Pro"/>
                      </a:endParaRPr>
                    </a:p>
                  </a:txBody>
                  <a:tcPr/>
                </a:tc>
                <a:extLst>
                  <a:ext uri="{0D108BD9-81ED-4DB2-BD59-A6C34878D82A}">
                    <a16:rowId xmlns:a16="http://schemas.microsoft.com/office/drawing/2014/main" val="3875484067"/>
                  </a:ext>
                </a:extLst>
              </a:tr>
              <a:tr h="657466">
                <a:tc>
                  <a:txBody>
                    <a:bodyPr/>
                    <a:lstStyle/>
                    <a:p>
                      <a:r>
                        <a:rPr lang="en-GB" sz="1400" dirty="0"/>
                        <a:t>Song &amp; Artist</a:t>
                      </a:r>
                    </a:p>
                  </a:txBody>
                  <a:tcPr/>
                </a:tc>
                <a:tc>
                  <a:txBody>
                    <a:bodyPr/>
                    <a:lstStyle/>
                    <a:p>
                      <a:pPr marL="0" lvl="0" indent="0" algn="l">
                        <a:lnSpc>
                          <a:spcPct val="100000"/>
                        </a:lnSpc>
                        <a:spcBef>
                          <a:spcPts val="0"/>
                        </a:spcBef>
                        <a:spcAft>
                          <a:spcPts val="0"/>
                        </a:spcAft>
                        <a:buNone/>
                      </a:pPr>
                      <a:r>
                        <a:rPr lang="en-GB" sz="1400" b="0" i="0" u="none" strike="noStrike" noProof="0" dirty="0">
                          <a:solidFill>
                            <a:srgbClr val="242424"/>
                          </a:solidFill>
                          <a:latin typeface="Avenir Next LT Pro"/>
                        </a:rPr>
                        <a:t>written</a:t>
                      </a:r>
                      <a:endParaRPr lang="en-US" sz="2000" dirty="0"/>
                    </a:p>
                    <a:p>
                      <a:pPr lvl="0">
                        <a:buNone/>
                      </a:pPr>
                      <a:endParaRPr lang="en-GB" sz="1600" b="0" i="0" u="none" strike="noStrike" kern="1200" dirty="0">
                        <a:solidFill>
                          <a:srgbClr val="242424"/>
                        </a:solidFill>
                        <a:latin typeface="Avenir Next LT Pro"/>
                        <a:ea typeface="+mn-ea"/>
                        <a:cs typeface="+mn-cs"/>
                      </a:endParaRPr>
                    </a:p>
                  </a:txBody>
                  <a:tcPr/>
                </a:tc>
                <a:tc>
                  <a:txBody>
                    <a:bodyPr/>
                    <a:lstStyle/>
                    <a:p>
                      <a:pPr lvl="0">
                        <a:buNone/>
                      </a:pPr>
                      <a:r>
                        <a:rPr lang="en-GB" sz="1400" b="0" i="0" u="none" strike="noStrike" noProof="0" dirty="0">
                          <a:latin typeface="Avenir Next LT Pro"/>
                        </a:rPr>
                        <a:t>Many to One</a:t>
                      </a:r>
                    </a:p>
                  </a:txBody>
                  <a:tcPr/>
                </a:tc>
                <a:tc>
                  <a:txBody>
                    <a:bodyPr/>
                    <a:lstStyle/>
                    <a:p>
                      <a:pPr lvl="0">
                        <a:buNone/>
                      </a:pPr>
                      <a:r>
                        <a:rPr lang="en-US" sz="1400" b="0" i="0" kern="1200" dirty="0">
                          <a:solidFill>
                            <a:schemeClr val="dk1"/>
                          </a:solidFill>
                          <a:effectLst/>
                          <a:latin typeface="+mn-lt"/>
                          <a:ea typeface="+mn-ea"/>
                          <a:cs typeface="+mn-cs"/>
                        </a:rPr>
                        <a:t>A song can be written by multiple artists, and an artist can write multiple songs</a:t>
                      </a:r>
                      <a:endParaRPr lang="en-GB" sz="1050" b="0" i="0" u="none" strike="noStrike" noProof="0" dirty="0">
                        <a:latin typeface="+mn-lt"/>
                      </a:endParaRPr>
                    </a:p>
                  </a:txBody>
                  <a:tcPr/>
                </a:tc>
                <a:extLst>
                  <a:ext uri="{0D108BD9-81ED-4DB2-BD59-A6C34878D82A}">
                    <a16:rowId xmlns:a16="http://schemas.microsoft.com/office/drawing/2014/main" val="3364899716"/>
                  </a:ext>
                </a:extLst>
              </a:tr>
              <a:tr h="625131">
                <a:tc>
                  <a:txBody>
                    <a:bodyPr/>
                    <a:lstStyle/>
                    <a:p>
                      <a:r>
                        <a:rPr lang="en-GB" sz="1400" dirty="0"/>
                        <a:t>Song &amp; Genre</a:t>
                      </a:r>
                    </a:p>
                  </a:txBody>
                  <a:tcPr/>
                </a:tc>
                <a:tc>
                  <a:txBody>
                    <a:bodyPr/>
                    <a:lstStyle/>
                    <a:p>
                      <a:pPr marL="0" lvl="0" indent="0" algn="l">
                        <a:lnSpc>
                          <a:spcPct val="100000"/>
                        </a:lnSpc>
                        <a:spcBef>
                          <a:spcPts val="0"/>
                        </a:spcBef>
                        <a:spcAft>
                          <a:spcPts val="0"/>
                        </a:spcAft>
                        <a:buNone/>
                      </a:pPr>
                      <a:r>
                        <a:rPr lang="en-GB" sz="1400" b="0" i="0" u="none" strike="noStrike" noProof="0" dirty="0">
                          <a:solidFill>
                            <a:srgbClr val="242424"/>
                          </a:solidFill>
                          <a:latin typeface="Avenir Next LT Pro"/>
                        </a:rPr>
                        <a:t>belongs</a:t>
                      </a:r>
                    </a:p>
                  </a:txBody>
                  <a:tcPr/>
                </a:tc>
                <a:tc>
                  <a:txBody>
                    <a:bodyPr/>
                    <a:lstStyle/>
                    <a:p>
                      <a:pPr lvl="0">
                        <a:buNone/>
                      </a:pPr>
                      <a:r>
                        <a:rPr lang="en-GB" sz="1400" b="0" i="0" u="none" strike="noStrike" noProof="0" dirty="0">
                          <a:latin typeface="Avenir Next LT Pro"/>
                        </a:rPr>
                        <a:t>Many to Many</a:t>
                      </a:r>
                    </a:p>
                  </a:txBody>
                  <a:tcPr/>
                </a:tc>
                <a:tc>
                  <a:txBody>
                    <a:bodyPr/>
                    <a:lstStyle/>
                    <a:p>
                      <a:pPr lvl="0">
                        <a:buNone/>
                      </a:pPr>
                      <a:r>
                        <a:rPr lang="en-US" sz="1400" b="0" i="0" kern="1200" dirty="0">
                          <a:solidFill>
                            <a:schemeClr val="dk1"/>
                          </a:solidFill>
                          <a:effectLst/>
                          <a:latin typeface="+mn-lt"/>
                          <a:ea typeface="+mn-ea"/>
                          <a:cs typeface="+mn-cs"/>
                        </a:rPr>
                        <a:t>A song can belong to multiple genres, and a genre can have multiple songs</a:t>
                      </a:r>
                      <a:endParaRPr lang="en-GB" sz="1050" b="0" i="0" u="none" strike="noStrike" noProof="0" dirty="0">
                        <a:latin typeface="+mn-lt"/>
                      </a:endParaRPr>
                    </a:p>
                  </a:txBody>
                  <a:tcPr/>
                </a:tc>
                <a:extLst>
                  <a:ext uri="{0D108BD9-81ED-4DB2-BD59-A6C34878D82A}">
                    <a16:rowId xmlns:a16="http://schemas.microsoft.com/office/drawing/2014/main" val="2015312452"/>
                  </a:ext>
                </a:extLst>
              </a:tr>
              <a:tr h="549684">
                <a:tc>
                  <a:txBody>
                    <a:bodyPr/>
                    <a:lstStyle/>
                    <a:p>
                      <a:r>
                        <a:rPr lang="en-GB" sz="1400" dirty="0"/>
                        <a:t>Album &amp; Customer</a:t>
                      </a:r>
                    </a:p>
                  </a:txBody>
                  <a:tcPr/>
                </a:tc>
                <a:tc>
                  <a:txBody>
                    <a:bodyPr/>
                    <a:lstStyle/>
                    <a:p>
                      <a:pPr marL="0" lvl="0" indent="0" algn="l">
                        <a:lnSpc>
                          <a:spcPct val="100000"/>
                        </a:lnSpc>
                        <a:spcBef>
                          <a:spcPts val="0"/>
                        </a:spcBef>
                        <a:spcAft>
                          <a:spcPts val="0"/>
                        </a:spcAft>
                        <a:buNone/>
                      </a:pPr>
                      <a:r>
                        <a:rPr lang="en-GB" sz="1400" b="0" i="0" u="none" strike="noStrike" noProof="0" dirty="0">
                          <a:solidFill>
                            <a:srgbClr val="242424"/>
                          </a:solidFill>
                          <a:latin typeface="Avenir Next LT Pro"/>
                        </a:rPr>
                        <a:t>purchases</a:t>
                      </a:r>
                    </a:p>
                    <a:p>
                      <a:pPr lvl="0">
                        <a:buNone/>
                      </a:pPr>
                      <a:endParaRPr lang="en-GB" sz="2000" dirty="0"/>
                    </a:p>
                  </a:txBody>
                  <a:tcPr/>
                </a:tc>
                <a:tc>
                  <a:txBody>
                    <a:bodyPr/>
                    <a:lstStyle/>
                    <a:p>
                      <a:pPr lvl="0">
                        <a:buNone/>
                      </a:pPr>
                      <a:r>
                        <a:rPr lang="en-GB" sz="1400" b="0" i="0" u="none" strike="noStrike" noProof="0">
                          <a:latin typeface="Avenir Next LT Pro"/>
                        </a:rPr>
                        <a:t>Many to Many</a:t>
                      </a:r>
                    </a:p>
                  </a:txBody>
                  <a:tcPr/>
                </a:tc>
                <a:tc>
                  <a:txBody>
                    <a:bodyPr/>
                    <a:lstStyle/>
                    <a:p>
                      <a:pPr lvl="0">
                        <a:buNone/>
                      </a:pPr>
                      <a:r>
                        <a:rPr lang="en-US" sz="1400" b="0" i="0" kern="1200" dirty="0">
                          <a:solidFill>
                            <a:schemeClr val="dk1"/>
                          </a:solidFill>
                          <a:effectLst/>
                          <a:latin typeface="+mn-lt"/>
                          <a:ea typeface="+mn-ea"/>
                          <a:cs typeface="+mn-cs"/>
                        </a:rPr>
                        <a:t>Multiple album can be purchased by multiple customers</a:t>
                      </a:r>
                      <a:endParaRPr lang="en-GB" sz="800" b="0" i="0" u="none" strike="noStrike" noProof="0" dirty="0">
                        <a:latin typeface="+mn-lt"/>
                      </a:endParaRPr>
                    </a:p>
                  </a:txBody>
                  <a:tcPr/>
                </a:tc>
                <a:extLst>
                  <a:ext uri="{0D108BD9-81ED-4DB2-BD59-A6C34878D82A}">
                    <a16:rowId xmlns:a16="http://schemas.microsoft.com/office/drawing/2014/main" val="153338342"/>
                  </a:ext>
                </a:extLst>
              </a:tr>
              <a:tr h="485015">
                <a:tc>
                  <a:txBody>
                    <a:bodyPr/>
                    <a:lstStyle/>
                    <a:p>
                      <a:r>
                        <a:rPr lang="en-GB" sz="1400" dirty="0"/>
                        <a:t>Customer &amp; Order</a:t>
                      </a:r>
                    </a:p>
                  </a:txBody>
                  <a:tcPr/>
                </a:tc>
                <a:tc>
                  <a:txBody>
                    <a:bodyPr/>
                    <a:lstStyle/>
                    <a:p>
                      <a:pPr lvl="0">
                        <a:buNone/>
                      </a:pPr>
                      <a:r>
                        <a:rPr lang="en-GB" sz="1400" dirty="0"/>
                        <a:t>places</a:t>
                      </a:r>
                    </a:p>
                  </a:txBody>
                  <a:tcPr/>
                </a:tc>
                <a:tc>
                  <a:txBody>
                    <a:bodyPr/>
                    <a:lstStyle/>
                    <a:p>
                      <a:pPr lvl="0">
                        <a:buNone/>
                      </a:pPr>
                      <a:r>
                        <a:rPr lang="en-GB" sz="1400" b="0" i="0" u="none" strike="noStrike" noProof="0" dirty="0">
                          <a:solidFill>
                            <a:srgbClr val="242424"/>
                          </a:solidFill>
                          <a:latin typeface="Avenir Next LT Pro"/>
                        </a:rPr>
                        <a:t>One to Many</a:t>
                      </a:r>
                    </a:p>
                  </a:txBody>
                  <a:tcPr/>
                </a:tc>
                <a:tc>
                  <a:txBody>
                    <a:bodyPr/>
                    <a:lstStyle/>
                    <a:p>
                      <a:pPr lvl="0">
                        <a:buNone/>
                      </a:pPr>
                      <a:r>
                        <a:rPr lang="en-US" sz="1400" b="0" i="0" kern="1200" dirty="0">
                          <a:solidFill>
                            <a:schemeClr val="dk1"/>
                          </a:solidFill>
                          <a:effectLst/>
                          <a:latin typeface="+mn-lt"/>
                          <a:ea typeface="+mn-ea"/>
                          <a:cs typeface="+mn-cs"/>
                        </a:rPr>
                        <a:t>A customer can place multiple orders</a:t>
                      </a:r>
                      <a:endParaRPr lang="en-GB" sz="1050" b="0" i="0" u="none" strike="noStrike" noProof="0" dirty="0">
                        <a:solidFill>
                          <a:srgbClr val="242424"/>
                        </a:solidFill>
                        <a:latin typeface="Avenir Next LT Pro"/>
                      </a:endParaRPr>
                    </a:p>
                  </a:txBody>
                  <a:tcPr/>
                </a:tc>
                <a:extLst>
                  <a:ext uri="{0D108BD9-81ED-4DB2-BD59-A6C34878D82A}">
                    <a16:rowId xmlns:a16="http://schemas.microsoft.com/office/drawing/2014/main" val="3403968602"/>
                  </a:ext>
                </a:extLst>
              </a:tr>
            </a:tbl>
          </a:graphicData>
        </a:graphic>
      </p:graphicFrame>
    </p:spTree>
    <p:extLst>
      <p:ext uri="{BB962C8B-B14F-4D97-AF65-F5344CB8AC3E}">
        <p14:creationId xmlns:p14="http://schemas.microsoft.com/office/powerpoint/2010/main" val="168188214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3833</Words>
  <Application>Microsoft Office PowerPoint</Application>
  <PresentationFormat>Widescreen</PresentationFormat>
  <Paragraphs>360</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Avenir Next LT Pro</vt:lpstr>
      <vt:lpstr>Calibri</vt:lpstr>
      <vt:lpstr>Calibri,Sans-Serif</vt:lpstr>
      <vt:lpstr>Söhne</vt:lpstr>
      <vt:lpstr>Times New Roman</vt:lpstr>
      <vt:lpstr>AccentBoxVTI</vt:lpstr>
      <vt:lpstr>DBMS Project</vt:lpstr>
      <vt:lpstr>PowerPoint Presentation</vt:lpstr>
      <vt:lpstr>Table of Contents</vt:lpstr>
      <vt:lpstr>ABSTRACT</vt:lpstr>
      <vt:lpstr>INTRODUCTION</vt:lpstr>
      <vt:lpstr>EXISTING SYSTEM AND ADVANTAGES</vt:lpstr>
      <vt:lpstr>PROPOSED SYSTEM AND DISADVANTAGES</vt:lpstr>
      <vt:lpstr>Entities &amp; their Attributes</vt:lpstr>
      <vt:lpstr>Relationship &amp; Cardinalities</vt:lpstr>
      <vt:lpstr>ER Diagram</vt:lpstr>
      <vt:lpstr>Relational Schema Before Normalization</vt:lpstr>
      <vt:lpstr>Schema Refinement(Normalization)</vt:lpstr>
      <vt:lpstr>Schema Refinement(Normalization)</vt:lpstr>
      <vt:lpstr>Schema Refinement(Normalization)</vt:lpstr>
      <vt:lpstr>Schema Refinement(Normalization)</vt:lpstr>
      <vt:lpstr>Schema Refinement(Normalization)</vt:lpstr>
      <vt:lpstr>Schema Refinement(Normalization)</vt:lpstr>
      <vt:lpstr>Schema Refinement(Normalization)</vt:lpstr>
      <vt:lpstr>Schema Refinement(Normalization)</vt:lpstr>
      <vt:lpstr>Schema Refinement(Normalization)</vt:lpstr>
      <vt:lpstr>Schema Refinement(Normalization)</vt:lpstr>
      <vt:lpstr>Relational Schema after Normalization</vt:lpstr>
      <vt:lpstr>INTEGRITY CONSTRAINTS</vt:lpstr>
      <vt:lpstr>Schema Creation in MySQL</vt:lpstr>
      <vt:lpstr>Continuation</vt:lpstr>
      <vt:lpstr>Continuation</vt:lpstr>
      <vt:lpstr>Output Screenshots</vt:lpstr>
      <vt:lpstr>Output Screenshots</vt:lpstr>
      <vt:lpstr>Insert sample values into Album table </vt:lpstr>
      <vt:lpstr>select * from Album;</vt:lpstr>
      <vt:lpstr>Insert sample values into Artist table</vt:lpstr>
      <vt:lpstr>select * from Artist;</vt:lpstr>
      <vt:lpstr>Insert sample values into Song table </vt:lpstr>
      <vt:lpstr>select * from Song;</vt:lpstr>
      <vt:lpstr>Insert sample values into Genre table</vt:lpstr>
      <vt:lpstr>select * from Genre;</vt:lpstr>
      <vt:lpstr>Insert sample values into Belongs table </vt:lpstr>
      <vt:lpstr>select * from Belongs;</vt:lpstr>
      <vt:lpstr>Insert sample values into Customer table </vt:lpstr>
      <vt:lpstr>select * from Customer;</vt:lpstr>
      <vt:lpstr>Insert sample values into Address table </vt:lpstr>
      <vt:lpstr>select * from Address;</vt:lpstr>
      <vt:lpstr>Insert sample values into Purchases table </vt:lpstr>
      <vt:lpstr>select * from Purchases;</vt:lpstr>
      <vt:lpstr>Insert sample values into Orders table </vt:lpstr>
      <vt:lpstr>select * from Orders;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Veerendra Vallabasetti</cp:lastModifiedBy>
  <cp:revision>382</cp:revision>
  <dcterms:created xsi:type="dcterms:W3CDTF">2024-03-31T13:56:07Z</dcterms:created>
  <dcterms:modified xsi:type="dcterms:W3CDTF">2024-04-05T19:06:12Z</dcterms:modified>
</cp:coreProperties>
</file>