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9" r:id="rId2"/>
    <p:sldId id="260" r:id="rId3"/>
    <p:sldId id="261" r:id="rId4"/>
    <p:sldId id="262" r:id="rId5"/>
    <p:sldId id="278" r:id="rId6"/>
    <p:sldId id="263" r:id="rId7"/>
    <p:sldId id="264" r:id="rId8"/>
    <p:sldId id="275" r:id="rId9"/>
    <p:sldId id="265" r:id="rId10"/>
    <p:sldId id="268" r:id="rId11"/>
    <p:sldId id="267" r:id="rId12"/>
    <p:sldId id="269" r:id="rId13"/>
    <p:sldId id="270" r:id="rId14"/>
    <p:sldId id="271" r:id="rId15"/>
    <p:sldId id="272" r:id="rId16"/>
    <p:sldId id="273" r:id="rId17"/>
    <p:sldId id="283" r:id="rId18"/>
    <p:sldId id="276" r:id="rId19"/>
    <p:sldId id="277" r:id="rId20"/>
    <p:sldId id="279" r:id="rId21"/>
    <p:sldId id="280" r:id="rId22"/>
    <p:sldId id="281" r:id="rId23"/>
    <p:sldId id="282"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38DAB3-512D-4CAC-9C75-F3BB6C417665}"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111B71-E99D-40E9-B481-97598A14AD2F}" type="slidenum">
              <a:rPr lang="en-IN" smtClean="0"/>
              <a:t>‹#›</a:t>
            </a:fld>
            <a:endParaRPr lang="en-IN"/>
          </a:p>
        </p:txBody>
      </p:sp>
    </p:spTree>
    <p:extLst>
      <p:ext uri="{BB962C8B-B14F-4D97-AF65-F5344CB8AC3E}">
        <p14:creationId xmlns:p14="http://schemas.microsoft.com/office/powerpoint/2010/main" val="3605407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38DAB3-512D-4CAC-9C75-F3BB6C417665}"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111B71-E99D-40E9-B481-97598A14AD2F}" type="slidenum">
              <a:rPr lang="en-IN" smtClean="0"/>
              <a:t>‹#›</a:t>
            </a:fld>
            <a:endParaRPr lang="en-IN"/>
          </a:p>
        </p:txBody>
      </p:sp>
    </p:spTree>
    <p:extLst>
      <p:ext uri="{BB962C8B-B14F-4D97-AF65-F5344CB8AC3E}">
        <p14:creationId xmlns:p14="http://schemas.microsoft.com/office/powerpoint/2010/main" val="397878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38DAB3-512D-4CAC-9C75-F3BB6C417665}"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111B71-E99D-40E9-B481-97598A14AD2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14708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038DAB3-512D-4CAC-9C75-F3BB6C417665}"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111B71-E99D-40E9-B481-97598A14AD2F}" type="slidenum">
              <a:rPr lang="en-IN" smtClean="0"/>
              <a:t>‹#›</a:t>
            </a:fld>
            <a:endParaRPr lang="en-IN"/>
          </a:p>
        </p:txBody>
      </p:sp>
    </p:spTree>
    <p:extLst>
      <p:ext uri="{BB962C8B-B14F-4D97-AF65-F5344CB8AC3E}">
        <p14:creationId xmlns:p14="http://schemas.microsoft.com/office/powerpoint/2010/main" val="1622463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038DAB3-512D-4CAC-9C75-F3BB6C417665}"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111B71-E99D-40E9-B481-97598A14AD2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2244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038DAB3-512D-4CAC-9C75-F3BB6C417665}"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111B71-E99D-40E9-B481-97598A14AD2F}" type="slidenum">
              <a:rPr lang="en-IN" smtClean="0"/>
              <a:t>‹#›</a:t>
            </a:fld>
            <a:endParaRPr lang="en-IN"/>
          </a:p>
        </p:txBody>
      </p:sp>
    </p:spTree>
    <p:extLst>
      <p:ext uri="{BB962C8B-B14F-4D97-AF65-F5344CB8AC3E}">
        <p14:creationId xmlns:p14="http://schemas.microsoft.com/office/powerpoint/2010/main" val="3452506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38DAB3-512D-4CAC-9C75-F3BB6C417665}"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111B71-E99D-40E9-B481-97598A14AD2F}" type="slidenum">
              <a:rPr lang="en-IN" smtClean="0"/>
              <a:t>‹#›</a:t>
            </a:fld>
            <a:endParaRPr lang="en-IN"/>
          </a:p>
        </p:txBody>
      </p:sp>
    </p:spTree>
    <p:extLst>
      <p:ext uri="{BB962C8B-B14F-4D97-AF65-F5344CB8AC3E}">
        <p14:creationId xmlns:p14="http://schemas.microsoft.com/office/powerpoint/2010/main" val="86353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38DAB3-512D-4CAC-9C75-F3BB6C417665}"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111B71-E99D-40E9-B481-97598A14AD2F}" type="slidenum">
              <a:rPr lang="en-IN" smtClean="0"/>
              <a:t>‹#›</a:t>
            </a:fld>
            <a:endParaRPr lang="en-IN"/>
          </a:p>
        </p:txBody>
      </p:sp>
    </p:spTree>
    <p:extLst>
      <p:ext uri="{BB962C8B-B14F-4D97-AF65-F5344CB8AC3E}">
        <p14:creationId xmlns:p14="http://schemas.microsoft.com/office/powerpoint/2010/main" val="340627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038DAB3-512D-4CAC-9C75-F3BB6C417665}"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111B71-E99D-40E9-B481-97598A14AD2F}" type="slidenum">
              <a:rPr lang="en-IN" smtClean="0"/>
              <a:t>‹#›</a:t>
            </a:fld>
            <a:endParaRPr lang="en-IN"/>
          </a:p>
        </p:txBody>
      </p:sp>
    </p:spTree>
    <p:extLst>
      <p:ext uri="{BB962C8B-B14F-4D97-AF65-F5344CB8AC3E}">
        <p14:creationId xmlns:p14="http://schemas.microsoft.com/office/powerpoint/2010/main" val="257917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38DAB3-512D-4CAC-9C75-F3BB6C417665}" type="datetimeFigureOut">
              <a:rPr lang="en-IN" smtClean="0"/>
              <a:t>03-06-2022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111B71-E99D-40E9-B481-97598A14AD2F}" type="slidenum">
              <a:rPr lang="en-IN" smtClean="0"/>
              <a:t>‹#›</a:t>
            </a:fld>
            <a:endParaRPr lang="en-IN"/>
          </a:p>
        </p:txBody>
      </p:sp>
    </p:spTree>
    <p:extLst>
      <p:ext uri="{BB962C8B-B14F-4D97-AF65-F5344CB8AC3E}">
        <p14:creationId xmlns:p14="http://schemas.microsoft.com/office/powerpoint/2010/main" val="135546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38DAB3-512D-4CAC-9C75-F3BB6C417665}"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111B71-E99D-40E9-B481-97598A14AD2F}" type="slidenum">
              <a:rPr lang="en-IN" smtClean="0"/>
              <a:t>‹#›</a:t>
            </a:fld>
            <a:endParaRPr lang="en-IN"/>
          </a:p>
        </p:txBody>
      </p:sp>
    </p:spTree>
    <p:extLst>
      <p:ext uri="{BB962C8B-B14F-4D97-AF65-F5344CB8AC3E}">
        <p14:creationId xmlns:p14="http://schemas.microsoft.com/office/powerpoint/2010/main" val="103324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38DAB3-512D-4CAC-9C75-F3BB6C417665}" type="datetimeFigureOut">
              <a:rPr lang="en-IN" smtClean="0"/>
              <a:t>03-06-2022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111B71-E99D-40E9-B481-97598A14AD2F}" type="slidenum">
              <a:rPr lang="en-IN" smtClean="0"/>
              <a:t>‹#›</a:t>
            </a:fld>
            <a:endParaRPr lang="en-IN"/>
          </a:p>
        </p:txBody>
      </p:sp>
    </p:spTree>
    <p:extLst>
      <p:ext uri="{BB962C8B-B14F-4D97-AF65-F5344CB8AC3E}">
        <p14:creationId xmlns:p14="http://schemas.microsoft.com/office/powerpoint/2010/main" val="304933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38DAB3-512D-4CAC-9C75-F3BB6C417665}" type="datetimeFigureOut">
              <a:rPr lang="en-IN" smtClean="0"/>
              <a:t>03-06-2022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111B71-E99D-40E9-B481-97598A14AD2F}" type="slidenum">
              <a:rPr lang="en-IN" smtClean="0"/>
              <a:t>‹#›</a:t>
            </a:fld>
            <a:endParaRPr lang="en-IN"/>
          </a:p>
        </p:txBody>
      </p:sp>
    </p:spTree>
    <p:extLst>
      <p:ext uri="{BB962C8B-B14F-4D97-AF65-F5344CB8AC3E}">
        <p14:creationId xmlns:p14="http://schemas.microsoft.com/office/powerpoint/2010/main" val="67201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38DAB3-512D-4CAC-9C75-F3BB6C417665}" type="datetimeFigureOut">
              <a:rPr lang="en-IN" smtClean="0"/>
              <a:t>03-06-2022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111B71-E99D-40E9-B481-97598A14AD2F}" type="slidenum">
              <a:rPr lang="en-IN" smtClean="0"/>
              <a:t>‹#›</a:t>
            </a:fld>
            <a:endParaRPr lang="en-IN"/>
          </a:p>
        </p:txBody>
      </p:sp>
    </p:spTree>
    <p:extLst>
      <p:ext uri="{BB962C8B-B14F-4D97-AF65-F5344CB8AC3E}">
        <p14:creationId xmlns:p14="http://schemas.microsoft.com/office/powerpoint/2010/main" val="385226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038DAB3-512D-4CAC-9C75-F3BB6C417665}"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111B71-E99D-40E9-B481-97598A14AD2F}" type="slidenum">
              <a:rPr lang="en-IN" smtClean="0"/>
              <a:t>‹#›</a:t>
            </a:fld>
            <a:endParaRPr lang="en-IN"/>
          </a:p>
        </p:txBody>
      </p:sp>
    </p:spTree>
    <p:extLst>
      <p:ext uri="{BB962C8B-B14F-4D97-AF65-F5344CB8AC3E}">
        <p14:creationId xmlns:p14="http://schemas.microsoft.com/office/powerpoint/2010/main" val="3521288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038DAB3-512D-4CAC-9C75-F3BB6C417665}" type="datetimeFigureOut">
              <a:rPr lang="en-IN" smtClean="0"/>
              <a:t>03-06-2022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111B71-E99D-40E9-B481-97598A14AD2F}" type="slidenum">
              <a:rPr lang="en-IN" smtClean="0"/>
              <a:t>‹#›</a:t>
            </a:fld>
            <a:endParaRPr lang="en-IN"/>
          </a:p>
        </p:txBody>
      </p:sp>
    </p:spTree>
    <p:extLst>
      <p:ext uri="{BB962C8B-B14F-4D97-AF65-F5344CB8AC3E}">
        <p14:creationId xmlns:p14="http://schemas.microsoft.com/office/powerpoint/2010/main" val="4578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038DAB3-512D-4CAC-9C75-F3BB6C417665}" type="datetimeFigureOut">
              <a:rPr lang="en-IN" smtClean="0"/>
              <a:t>03-06-2022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111B71-E99D-40E9-B481-97598A14AD2F}" type="slidenum">
              <a:rPr lang="en-IN" smtClean="0"/>
              <a:t>‹#›</a:t>
            </a:fld>
            <a:endParaRPr lang="en-IN"/>
          </a:p>
        </p:txBody>
      </p:sp>
    </p:spTree>
    <p:extLst>
      <p:ext uri="{BB962C8B-B14F-4D97-AF65-F5344CB8AC3E}">
        <p14:creationId xmlns:p14="http://schemas.microsoft.com/office/powerpoint/2010/main" val="152787652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9397" y="2037273"/>
            <a:ext cx="8911687" cy="1280890"/>
          </a:xfrm>
        </p:spPr>
        <p:txBody>
          <a:bodyPr/>
          <a:lstStyle/>
          <a:p>
            <a:r>
              <a:rPr lang="en-US" dirty="0">
                <a:latin typeface="Times New Roman" panose="02020603050405020304" pitchFamily="18" charset="0"/>
                <a:cs typeface="Times New Roman" panose="02020603050405020304" pitchFamily="18" charset="0"/>
              </a:rPr>
              <a:t>BUS RESERVATION SYSTEM</a:t>
            </a:r>
            <a:endParaRPr lang="en-IN" dirty="0"/>
          </a:p>
        </p:txBody>
      </p:sp>
      <p:sp>
        <p:nvSpPr>
          <p:cNvPr id="4" name="Rectangle 3"/>
          <p:cNvSpPr/>
          <p:nvPr/>
        </p:nvSpPr>
        <p:spPr>
          <a:xfrm>
            <a:off x="4682836" y="376442"/>
            <a:ext cx="3810101" cy="1384995"/>
          </a:xfrm>
          <a:prstGeom prst="rect">
            <a:avLst/>
          </a:prstGeom>
        </p:spPr>
        <p:txBody>
          <a:bodyPr wrap="square">
            <a:spAutoFit/>
          </a:bodyPr>
          <a:lstStyle/>
          <a:p>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  </a:t>
            </a:r>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Capstone </a:t>
            </a:r>
            <a:r>
              <a:rPr lang="en-US" sz="2800" b="1" dirty="0">
                <a:latin typeface="Times New Roman" panose="02020603050405020304" pitchFamily="18" charset="0"/>
                <a:cs typeface="Times New Roman" panose="02020603050405020304" pitchFamily="18" charset="0"/>
              </a:rPr>
              <a:t>Project  </a:t>
            </a:r>
            <a:endParaRPr lang="en-US" sz="2800" b="1" dirty="0" smtClean="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On</a:t>
            </a:r>
            <a:endParaRPr lang="en-IN"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2984" y="3496131"/>
            <a:ext cx="2452256" cy="2063346"/>
          </a:xfrm>
          <a:prstGeom prst="rect">
            <a:avLst/>
          </a:prstGeom>
        </p:spPr>
      </p:pic>
      <p:sp>
        <p:nvSpPr>
          <p:cNvPr id="6" name="Rectangle 5"/>
          <p:cNvSpPr/>
          <p:nvPr/>
        </p:nvSpPr>
        <p:spPr>
          <a:xfrm>
            <a:off x="8811492" y="3959768"/>
            <a:ext cx="6096000" cy="2831544"/>
          </a:xfrm>
          <a:prstGeom prst="rect">
            <a:avLst/>
          </a:prstGeom>
        </p:spPr>
        <p:txBody>
          <a:bodyPr>
            <a:spAutoFit/>
          </a:bodyPr>
          <a:lstStyle/>
          <a:p>
            <a:r>
              <a:rPr lang="en-US" sz="2400" b="1" dirty="0" smtClean="0">
                <a:latin typeface="Times New Roman" panose="02020603050405020304" pitchFamily="18" charset="0"/>
                <a:cs typeface="Times New Roman" panose="02020603050405020304" pitchFamily="18" charset="0"/>
              </a:rPr>
              <a:t>Developed </a:t>
            </a:r>
            <a:r>
              <a:rPr lang="en-US" sz="2400" b="1" dirty="0" smtClean="0">
                <a:latin typeface="Times New Roman" panose="02020603050405020304" pitchFamily="18" charset="0"/>
                <a:cs typeface="Times New Roman" panose="02020603050405020304" pitchFamily="18" charset="0"/>
              </a:rPr>
              <a:t>By:-</a:t>
            </a:r>
            <a:endParaRPr lang="en-US" sz="2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Siva </a:t>
            </a:r>
            <a:r>
              <a:rPr lang="en-US" sz="2200" dirty="0">
                <a:latin typeface="Times New Roman" panose="02020603050405020304" pitchFamily="18" charset="0"/>
                <a:cs typeface="Times New Roman" panose="02020603050405020304" pitchFamily="18" charset="0"/>
              </a:rPr>
              <a:t>Lahari</a:t>
            </a:r>
          </a:p>
          <a:p>
            <a:pPr marL="285750" indent="-285750">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Nishitha </a:t>
            </a: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Veerendra</a:t>
            </a:r>
          </a:p>
          <a:p>
            <a:pPr marL="285750" indent="-28575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Anil</a:t>
            </a:r>
          </a:p>
          <a:p>
            <a:pPr marL="285750" indent="-285750">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Aditya</a:t>
            </a:r>
          </a:p>
          <a:p>
            <a:pPr marL="285750" indent="-28575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Prakash</a:t>
            </a:r>
          </a:p>
          <a:p>
            <a:endParaRPr lang="en-IN" sz="2200" dirty="0">
              <a:latin typeface="Times New Roman" panose="02020603050405020304" pitchFamily="18" charset="0"/>
              <a:cs typeface="Times New Roman" panose="02020603050405020304" pitchFamily="18" charset="0"/>
            </a:endParaRPr>
          </a:p>
        </p:txBody>
      </p:sp>
      <p:sp>
        <p:nvSpPr>
          <p:cNvPr id="3" name="Rectangle 2"/>
          <p:cNvSpPr/>
          <p:nvPr/>
        </p:nvSpPr>
        <p:spPr>
          <a:xfrm>
            <a:off x="5687340" y="2856498"/>
            <a:ext cx="1801091"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Batch-2</a:t>
            </a:r>
          </a:p>
        </p:txBody>
      </p:sp>
    </p:spTree>
    <p:extLst>
      <p:ext uri="{BB962C8B-B14F-4D97-AF65-F5344CB8AC3E}">
        <p14:creationId xmlns:p14="http://schemas.microsoft.com/office/powerpoint/2010/main" val="621570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543" y="637964"/>
            <a:ext cx="8911687" cy="1280890"/>
          </a:xfrm>
        </p:spPr>
        <p:txBody>
          <a:bodyPr/>
          <a:lstStyle/>
          <a:p>
            <a:pPr marL="571500" indent="-571500">
              <a:buFont typeface="Wingdings" panose="05000000000000000000" pitchFamily="2" charset="2"/>
              <a:buChar char="v"/>
            </a:pPr>
            <a:r>
              <a:rPr lang="en-US" b="1" dirty="0" smtClean="0">
                <a:solidFill>
                  <a:srgbClr val="00B050"/>
                </a:solidFill>
                <a:latin typeface="Times New Roman" panose="02020603050405020304" pitchFamily="18" charset="0"/>
                <a:cs typeface="Times New Roman" panose="02020603050405020304" pitchFamily="18" charset="0"/>
              </a:rPr>
              <a:t>Registration</a:t>
            </a:r>
            <a:r>
              <a:rPr lang="en-US" b="1" dirty="0" smtClean="0">
                <a:solidFill>
                  <a:schemeClr val="tx1"/>
                </a:solidFill>
              </a:rPr>
              <a:t> </a:t>
            </a:r>
            <a:endParaRPr lang="en-IN"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7346" y="1413164"/>
            <a:ext cx="8853054" cy="5140035"/>
          </a:xfrm>
        </p:spPr>
      </p:pic>
    </p:spTree>
    <p:extLst>
      <p:ext uri="{BB962C8B-B14F-4D97-AF65-F5344CB8AC3E}">
        <p14:creationId xmlns:p14="http://schemas.microsoft.com/office/powerpoint/2010/main" val="1530539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398" y="513274"/>
            <a:ext cx="8911687" cy="1280890"/>
          </a:xfrm>
        </p:spPr>
        <p:txBody>
          <a:bodyPr/>
          <a:lstStyle/>
          <a:p>
            <a:pPr marL="571500" indent="-571500">
              <a:buFont typeface="Wingdings" panose="05000000000000000000" pitchFamily="2" charset="2"/>
              <a:buChar char="v"/>
            </a:pPr>
            <a:r>
              <a:rPr lang="en-US" b="1" dirty="0" smtClean="0">
                <a:solidFill>
                  <a:srgbClr val="00B050"/>
                </a:solidFill>
                <a:latin typeface="Times New Roman" panose="02020603050405020304" pitchFamily="18" charset="0"/>
                <a:cs typeface="Times New Roman" panose="02020603050405020304" pitchFamily="18" charset="0"/>
              </a:rPr>
              <a:t>Login Page</a:t>
            </a:r>
            <a:endParaRPr lang="en-IN" b="1" dirty="0">
              <a:solidFill>
                <a:srgbClr val="00B050"/>
              </a:solidFill>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398" y="1191491"/>
            <a:ext cx="9495127" cy="5237018"/>
          </a:xfrm>
        </p:spPr>
      </p:pic>
    </p:spTree>
    <p:extLst>
      <p:ext uri="{BB962C8B-B14F-4D97-AF65-F5344CB8AC3E}">
        <p14:creationId xmlns:p14="http://schemas.microsoft.com/office/powerpoint/2010/main" val="1830767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834" y="637965"/>
            <a:ext cx="8911687" cy="1280890"/>
          </a:xfrm>
        </p:spPr>
        <p:txBody>
          <a:bodyPr/>
          <a:lstStyle/>
          <a:p>
            <a:pPr marL="571500" indent="-571500">
              <a:buFont typeface="Wingdings" panose="05000000000000000000" pitchFamily="2" charset="2"/>
              <a:buChar char="v"/>
            </a:pPr>
            <a:r>
              <a:rPr lang="en-US" b="1" dirty="0" smtClean="0">
                <a:solidFill>
                  <a:srgbClr val="00B050"/>
                </a:solidFill>
                <a:latin typeface="Times New Roman" panose="02020603050405020304" pitchFamily="18" charset="0"/>
                <a:cs typeface="Times New Roman" panose="02020603050405020304" pitchFamily="18" charset="0"/>
              </a:rPr>
              <a:t>Book a Ticket</a:t>
            </a:r>
            <a:endParaRPr lang="en-IN" b="1" dirty="0">
              <a:solidFill>
                <a:srgbClr val="00B05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909" y="1371600"/>
            <a:ext cx="8583575" cy="5278582"/>
          </a:xfrm>
        </p:spPr>
      </p:pic>
    </p:spTree>
    <p:extLst>
      <p:ext uri="{BB962C8B-B14F-4D97-AF65-F5344CB8AC3E}">
        <p14:creationId xmlns:p14="http://schemas.microsoft.com/office/powerpoint/2010/main" val="10791892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411" y="665674"/>
            <a:ext cx="8911687" cy="1280890"/>
          </a:xfrm>
        </p:spPr>
        <p:txBody>
          <a:bodyPr/>
          <a:lstStyle/>
          <a:p>
            <a:pPr marL="571500" indent="-571500">
              <a:buFont typeface="Wingdings" panose="05000000000000000000" pitchFamily="2" charset="2"/>
              <a:buChar char="v"/>
            </a:pPr>
            <a:r>
              <a:rPr lang="en-US" b="1" dirty="0">
                <a:solidFill>
                  <a:srgbClr val="00B050"/>
                </a:solidFill>
                <a:latin typeface="Times New Roman" panose="02020603050405020304" pitchFamily="18" charset="0"/>
                <a:cs typeface="Times New Roman" panose="02020603050405020304" pitchFamily="18" charset="0"/>
              </a:rPr>
              <a:t>Bus Availability</a:t>
            </a:r>
            <a:endParaRPr lang="en-IN" b="1" dirty="0">
              <a:solidFill>
                <a:srgbClr val="00B050"/>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1710" y="1565564"/>
            <a:ext cx="9421090" cy="5181600"/>
          </a:xfrm>
        </p:spPr>
      </p:pic>
    </p:spTree>
    <p:extLst>
      <p:ext uri="{BB962C8B-B14F-4D97-AF65-F5344CB8AC3E}">
        <p14:creationId xmlns:p14="http://schemas.microsoft.com/office/powerpoint/2010/main" val="714682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655" y="665674"/>
            <a:ext cx="8911687" cy="1280890"/>
          </a:xfrm>
        </p:spPr>
        <p:txBody>
          <a:bodyPr/>
          <a:lstStyle/>
          <a:p>
            <a:pPr marL="571500" indent="-571500">
              <a:buFont typeface="Wingdings" panose="05000000000000000000" pitchFamily="2" charset="2"/>
              <a:buChar char="v"/>
            </a:pPr>
            <a:r>
              <a:rPr lang="en-US" b="1" dirty="0" smtClean="0">
                <a:solidFill>
                  <a:srgbClr val="00B050"/>
                </a:solidFill>
                <a:latin typeface="Times New Roman" panose="02020603050405020304" pitchFamily="18" charset="0"/>
                <a:cs typeface="Times New Roman" panose="02020603050405020304" pitchFamily="18" charset="0"/>
              </a:rPr>
              <a:t>Seat </a:t>
            </a:r>
            <a:r>
              <a:rPr lang="en-US" b="1" dirty="0">
                <a:solidFill>
                  <a:srgbClr val="00B050"/>
                </a:solidFill>
                <a:latin typeface="Times New Roman" panose="02020603050405020304" pitchFamily="18" charset="0"/>
                <a:cs typeface="Times New Roman" panose="02020603050405020304" pitchFamily="18" charset="0"/>
              </a:rPr>
              <a:t>Availability</a:t>
            </a:r>
            <a:endParaRPr lang="en-IN" b="1" dirty="0">
              <a:solidFill>
                <a:srgbClr val="00B05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655" y="1468582"/>
            <a:ext cx="9448800" cy="5389418"/>
          </a:xfrm>
        </p:spPr>
      </p:pic>
    </p:spTree>
    <p:extLst>
      <p:ext uri="{BB962C8B-B14F-4D97-AF65-F5344CB8AC3E}">
        <p14:creationId xmlns:p14="http://schemas.microsoft.com/office/powerpoint/2010/main" val="3315976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07" y="624110"/>
            <a:ext cx="8911687" cy="1280890"/>
          </a:xfrm>
        </p:spPr>
        <p:txBody>
          <a:bodyPr/>
          <a:lstStyle/>
          <a:p>
            <a:pPr marL="571500" indent="-571500">
              <a:buFont typeface="Wingdings" panose="05000000000000000000" pitchFamily="2" charset="2"/>
              <a:buChar char="v"/>
            </a:pPr>
            <a:r>
              <a:rPr lang="en-US" b="1" dirty="0" smtClean="0">
                <a:solidFill>
                  <a:srgbClr val="00B050"/>
                </a:solidFill>
                <a:latin typeface="Times New Roman" panose="02020603050405020304" pitchFamily="18" charset="0"/>
                <a:cs typeface="Times New Roman" panose="02020603050405020304" pitchFamily="18" charset="0"/>
              </a:rPr>
              <a:t>Bookings</a:t>
            </a:r>
            <a:endParaRPr lang="en-IN" b="1" dirty="0">
              <a:solidFill>
                <a:srgbClr val="00B05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507" y="1330036"/>
            <a:ext cx="8963891" cy="5334000"/>
          </a:xfrm>
        </p:spPr>
      </p:pic>
    </p:spTree>
    <p:extLst>
      <p:ext uri="{BB962C8B-B14F-4D97-AF65-F5344CB8AC3E}">
        <p14:creationId xmlns:p14="http://schemas.microsoft.com/office/powerpoint/2010/main" val="3228966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9527" y="624110"/>
            <a:ext cx="8911687" cy="1280890"/>
          </a:xfrm>
        </p:spPr>
        <p:txBody>
          <a:bodyPr/>
          <a:lstStyle/>
          <a:p>
            <a:pPr marL="571500" indent="-571500">
              <a:buFont typeface="Wingdings" panose="05000000000000000000" pitchFamily="2" charset="2"/>
              <a:buChar char="v"/>
            </a:pPr>
            <a:r>
              <a:rPr lang="en-US" b="1" dirty="0" smtClean="0">
                <a:solidFill>
                  <a:srgbClr val="00B050"/>
                </a:solidFill>
                <a:latin typeface="Times New Roman" panose="02020603050405020304" pitchFamily="18" charset="0"/>
                <a:cs typeface="Times New Roman" panose="02020603050405020304" pitchFamily="18" charset="0"/>
              </a:rPr>
              <a:t>Wallet Payments</a:t>
            </a:r>
            <a:endParaRPr lang="en-IN" b="1" dirty="0">
              <a:solidFill>
                <a:srgbClr val="00B05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9527" y="1427018"/>
            <a:ext cx="9351818" cy="5084618"/>
          </a:xfrm>
        </p:spPr>
      </p:pic>
    </p:spTree>
    <p:extLst>
      <p:ext uri="{BB962C8B-B14F-4D97-AF65-F5344CB8AC3E}">
        <p14:creationId xmlns:p14="http://schemas.microsoft.com/office/powerpoint/2010/main" val="3974641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6234" y="693383"/>
            <a:ext cx="8911687" cy="1280890"/>
          </a:xfrm>
        </p:spPr>
        <p:txBody>
          <a:bodyPr/>
          <a:lstStyle/>
          <a:p>
            <a:pPr marL="571500" indent="-571500">
              <a:buFont typeface="Wingdings" panose="05000000000000000000" pitchFamily="2" charset="2"/>
              <a:buChar char="v"/>
            </a:pPr>
            <a:r>
              <a:rPr lang="en-US" b="1" dirty="0" smtClean="0">
                <a:solidFill>
                  <a:srgbClr val="00B050"/>
                </a:solidFill>
                <a:latin typeface="Times New Roman" panose="02020603050405020304" pitchFamily="18" charset="0"/>
                <a:cs typeface="Times New Roman" panose="02020603050405020304" pitchFamily="18" charset="0"/>
              </a:rPr>
              <a:t>Feedback Form </a:t>
            </a:r>
            <a:endParaRPr lang="en-IN" b="1" dirty="0">
              <a:solidFill>
                <a:srgbClr val="00B05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764" y="1524000"/>
            <a:ext cx="8700654" cy="4932218"/>
          </a:xfrm>
        </p:spPr>
      </p:pic>
    </p:spTree>
    <p:extLst>
      <p:ext uri="{BB962C8B-B14F-4D97-AF65-F5344CB8AC3E}">
        <p14:creationId xmlns:p14="http://schemas.microsoft.com/office/powerpoint/2010/main" val="3674283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921" y="1787236"/>
            <a:ext cx="8915399" cy="3117040"/>
          </a:xfrm>
        </p:spPr>
        <p:txBody>
          <a:bodyPr/>
          <a:lstStyle/>
          <a:p>
            <a:r>
              <a:rPr lang="en-US" b="1" dirty="0">
                <a:solidFill>
                  <a:srgbClr val="00B050"/>
                </a:solidFill>
                <a:latin typeface="Times New Roman" panose="02020603050405020304" pitchFamily="18" charset="0"/>
                <a:cs typeface="Times New Roman" panose="02020603050405020304" pitchFamily="18" charset="0"/>
              </a:rPr>
              <a:t>Screenshots of </a:t>
            </a:r>
            <a:r>
              <a:rPr lang="en-US" b="1" dirty="0" smtClean="0">
                <a:solidFill>
                  <a:srgbClr val="00B050"/>
                </a:solidFill>
                <a:latin typeface="Times New Roman" panose="02020603050405020304" pitchFamily="18" charset="0"/>
                <a:cs typeface="Times New Roman" panose="02020603050405020304" pitchFamily="18" charset="0"/>
              </a:rPr>
              <a:t>Admin Modules</a:t>
            </a:r>
            <a:endParaRPr lang="en-IN" b="1" dirty="0"/>
          </a:p>
        </p:txBody>
      </p:sp>
    </p:spTree>
    <p:extLst>
      <p:ext uri="{BB962C8B-B14F-4D97-AF65-F5344CB8AC3E}">
        <p14:creationId xmlns:p14="http://schemas.microsoft.com/office/powerpoint/2010/main" val="240479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107" y="665673"/>
            <a:ext cx="8911687" cy="1280890"/>
          </a:xfrm>
        </p:spPr>
        <p:txBody>
          <a:bodyPr/>
          <a:lstStyle/>
          <a:p>
            <a:pPr marL="571500" indent="-571500">
              <a:buFont typeface="Wingdings" panose="05000000000000000000" pitchFamily="2" charset="2"/>
              <a:buChar char="v"/>
            </a:pPr>
            <a:r>
              <a:rPr lang="en-US" b="1" dirty="0" smtClean="0">
                <a:solidFill>
                  <a:srgbClr val="00B050"/>
                </a:solidFill>
                <a:latin typeface="Times New Roman" panose="02020603050405020304" pitchFamily="18" charset="0"/>
                <a:cs typeface="Times New Roman" panose="02020603050405020304" pitchFamily="18" charset="0"/>
              </a:rPr>
              <a:t>Frequently Travelled Routes</a:t>
            </a:r>
            <a:endParaRPr lang="en-IN" b="1" dirty="0">
              <a:solidFill>
                <a:srgbClr val="00B05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362" y="1496291"/>
            <a:ext cx="8989474" cy="5070764"/>
          </a:xfrm>
        </p:spPr>
      </p:pic>
    </p:spTree>
    <p:extLst>
      <p:ext uri="{BB962C8B-B14F-4D97-AF65-F5344CB8AC3E}">
        <p14:creationId xmlns:p14="http://schemas.microsoft.com/office/powerpoint/2010/main" val="55270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216" y="637964"/>
            <a:ext cx="8911687" cy="1280890"/>
          </a:xfrm>
        </p:spPr>
        <p:txBody>
          <a:bodyPr/>
          <a:lstStyle/>
          <a:p>
            <a:r>
              <a:rPr lang="en-US" b="1" dirty="0" smtClean="0">
                <a:solidFill>
                  <a:srgbClr val="00B050"/>
                </a:solidFill>
                <a:latin typeface="Times New Roman" panose="02020603050405020304" pitchFamily="18" charset="0"/>
                <a:cs typeface="Times New Roman" panose="02020603050405020304" pitchFamily="18" charset="0"/>
              </a:rPr>
              <a:t>Contents</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4819" y="1492313"/>
            <a:ext cx="8915400" cy="4437431"/>
          </a:xfrm>
        </p:spPr>
        <p:txBody>
          <a:bodyPr>
            <a:normAutofit fontScale="92500" lnSpcReduction="10000"/>
          </a:bodyPr>
          <a:lstStyle/>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Objective </a:t>
            </a:r>
            <a:r>
              <a:rPr lang="en-US" sz="2400" dirty="0" smtClean="0">
                <a:solidFill>
                  <a:schemeClr val="tx1"/>
                </a:solidFill>
                <a:latin typeface="Times New Roman" panose="02020603050405020304" pitchFamily="18" charset="0"/>
                <a:cs typeface="Times New Roman" panose="02020603050405020304" pitchFamily="18" charset="0"/>
              </a:rPr>
              <a:t>of </a:t>
            </a:r>
            <a:r>
              <a:rPr lang="en-US" sz="2400" dirty="0">
                <a:solidFill>
                  <a:schemeClr val="tx1"/>
                </a:solidFill>
                <a:latin typeface="Times New Roman" panose="02020603050405020304" pitchFamily="18" charset="0"/>
                <a:cs typeface="Times New Roman" panose="02020603050405020304" pitchFamily="18" charset="0"/>
              </a:rPr>
              <a:t>the </a:t>
            </a:r>
            <a:r>
              <a:rPr lang="en-US" sz="2400" dirty="0" smtClean="0">
                <a:solidFill>
                  <a:schemeClr val="tx1"/>
                </a:solidFill>
                <a:latin typeface="Times New Roman" panose="02020603050405020304" pitchFamily="18" charset="0"/>
                <a:cs typeface="Times New Roman" panose="02020603050405020304" pitchFamily="18" charset="0"/>
              </a:rPr>
              <a:t>project</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Aim and Goals To Be </a:t>
            </a:r>
            <a:r>
              <a:rPr lang="en-US" sz="2400" dirty="0" smtClean="0">
                <a:solidFill>
                  <a:schemeClr val="tx1"/>
                </a:solidFill>
                <a:latin typeface="Times New Roman" panose="02020603050405020304" pitchFamily="18" charset="0"/>
                <a:cs typeface="Times New Roman" panose="02020603050405020304" pitchFamily="18" charset="0"/>
              </a:rPr>
              <a:t>Achieved</a:t>
            </a:r>
            <a:endParaRPr lang="en-US" sz="24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System </a:t>
            </a:r>
            <a:r>
              <a:rPr lang="en-US" sz="2400" dirty="0" smtClean="0">
                <a:solidFill>
                  <a:schemeClr val="tx1"/>
                </a:solidFill>
                <a:latin typeface="Times New Roman" panose="02020603050405020304" pitchFamily="18" charset="0"/>
                <a:cs typeface="Times New Roman" panose="02020603050405020304" pitchFamily="18" charset="0"/>
              </a:rPr>
              <a:t>Requirements</a:t>
            </a: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Technologies </a:t>
            </a:r>
            <a:r>
              <a:rPr lang="en-US" sz="2400" dirty="0" smtClean="0">
                <a:solidFill>
                  <a:schemeClr val="tx1"/>
                </a:solidFill>
                <a:latin typeface="Times New Roman" panose="02020603050405020304" pitchFamily="18" charset="0"/>
                <a:cs typeface="Times New Roman" panose="02020603050405020304" pitchFamily="18" charset="0"/>
              </a:rPr>
              <a:t>Used</a:t>
            </a: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Admin </a:t>
            </a:r>
            <a:r>
              <a:rPr lang="en-US" sz="2400" dirty="0">
                <a:solidFill>
                  <a:schemeClr val="tx1"/>
                </a:solidFill>
                <a:latin typeface="Times New Roman" panose="02020603050405020304" pitchFamily="18" charset="0"/>
                <a:cs typeface="Times New Roman" panose="02020603050405020304" pitchFamily="18" charset="0"/>
              </a:rPr>
              <a:t>Modules &amp; </a:t>
            </a:r>
            <a:r>
              <a:rPr lang="en-US" sz="2400" dirty="0" smtClean="0">
                <a:solidFill>
                  <a:schemeClr val="tx1"/>
                </a:solidFill>
                <a:latin typeface="Times New Roman" panose="02020603050405020304" pitchFamily="18" charset="0"/>
                <a:cs typeface="Times New Roman" panose="02020603050405020304" pitchFamily="18" charset="0"/>
              </a:rPr>
              <a:t>Customer </a:t>
            </a:r>
            <a:r>
              <a:rPr lang="en-US" sz="2400" dirty="0" smtClean="0">
                <a:solidFill>
                  <a:schemeClr val="tx1"/>
                </a:solidFill>
                <a:latin typeface="Times New Roman" panose="02020603050405020304" pitchFamily="18" charset="0"/>
                <a:cs typeface="Times New Roman" panose="02020603050405020304" pitchFamily="18" charset="0"/>
              </a:rPr>
              <a:t>Modules</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Problem </a:t>
            </a:r>
            <a:r>
              <a:rPr lang="en-US" sz="2400" dirty="0" smtClean="0">
                <a:solidFill>
                  <a:schemeClr val="tx1"/>
                </a:solidFill>
                <a:latin typeface="Times New Roman" panose="02020603050405020304" pitchFamily="18" charset="0"/>
                <a:cs typeface="Times New Roman" panose="02020603050405020304" pitchFamily="18" charset="0"/>
              </a:rPr>
              <a:t>Statement </a:t>
            </a:r>
          </a:p>
          <a:p>
            <a:pPr>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 Solution</a:t>
            </a:r>
            <a:endParaRPr lang="en-US" sz="2400" dirty="0" smtClean="0">
              <a:solidFill>
                <a:schemeClr val="tx1"/>
              </a:solidFill>
              <a:latin typeface="Times New Roman" panose="02020603050405020304" pitchFamily="18" charset="0"/>
              <a:cs typeface="Times New Roman" panose="02020603050405020304" pitchFamily="18" charset="0"/>
            </a:endParaRPr>
          </a:p>
          <a:p>
            <a:pPr marL="342900" lvl="1" indent="-342900">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Screenshots of the </a:t>
            </a:r>
            <a:r>
              <a:rPr lang="en-US" sz="2400" dirty="0" smtClean="0">
                <a:solidFill>
                  <a:schemeClr val="tx1"/>
                </a:solidFill>
                <a:latin typeface="Times New Roman" panose="02020603050405020304" pitchFamily="18" charset="0"/>
                <a:cs typeface="Times New Roman" panose="02020603050405020304" pitchFamily="18" charset="0"/>
              </a:rPr>
              <a:t>project</a:t>
            </a:r>
          </a:p>
          <a:p>
            <a:pPr marL="342900" lvl="1" indent="-342900">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Future Scope</a:t>
            </a:r>
            <a:endParaRPr lang="en-US" sz="2400" dirty="0">
              <a:solidFill>
                <a:schemeClr val="tx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4271" y="637964"/>
            <a:ext cx="1941263" cy="1667138"/>
          </a:xfrm>
          <a:prstGeom prst="rect">
            <a:avLst/>
          </a:prstGeom>
        </p:spPr>
      </p:pic>
    </p:spTree>
    <p:extLst>
      <p:ext uri="{BB962C8B-B14F-4D97-AF65-F5344CB8AC3E}">
        <p14:creationId xmlns:p14="http://schemas.microsoft.com/office/powerpoint/2010/main" val="1382705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255" y="603327"/>
            <a:ext cx="8911687" cy="1280890"/>
          </a:xfrm>
        </p:spPr>
        <p:txBody>
          <a:bodyPr/>
          <a:lstStyle/>
          <a:p>
            <a:pPr marL="571500" indent="-571500">
              <a:buFont typeface="Wingdings" panose="05000000000000000000" pitchFamily="2" charset="2"/>
              <a:buChar char="v"/>
            </a:pPr>
            <a:r>
              <a:rPr lang="en-US" b="1" dirty="0">
                <a:solidFill>
                  <a:srgbClr val="00B050"/>
                </a:solidFill>
                <a:latin typeface="Times New Roman" panose="02020603050405020304" pitchFamily="18" charset="0"/>
                <a:cs typeface="Times New Roman" panose="02020603050405020304" pitchFamily="18" charset="0"/>
              </a:rPr>
              <a:t>customer who has registered but not made any reservation</a:t>
            </a:r>
            <a:endParaRPr lang="en-IN" b="1" dirty="0">
              <a:solidFill>
                <a:srgbClr val="00B05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759527"/>
            <a:ext cx="9116289" cy="4946073"/>
          </a:xfrm>
        </p:spPr>
      </p:pic>
    </p:spTree>
    <p:extLst>
      <p:ext uri="{BB962C8B-B14F-4D97-AF65-F5344CB8AC3E}">
        <p14:creationId xmlns:p14="http://schemas.microsoft.com/office/powerpoint/2010/main" val="2358562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216" y="637965"/>
            <a:ext cx="8911687" cy="1280890"/>
          </a:xfrm>
        </p:spPr>
        <p:txBody>
          <a:bodyPr/>
          <a:lstStyle/>
          <a:p>
            <a:pPr marL="571500" indent="-571500">
              <a:buFont typeface="Wingdings" panose="05000000000000000000" pitchFamily="2" charset="2"/>
              <a:buChar char="v"/>
            </a:pPr>
            <a:r>
              <a:rPr lang="en-US" b="1" dirty="0">
                <a:solidFill>
                  <a:srgbClr val="00B050"/>
                </a:solidFill>
                <a:latin typeface="Times New Roman" panose="02020603050405020304" pitchFamily="18" charset="0"/>
                <a:cs typeface="Times New Roman" panose="02020603050405020304" pitchFamily="18" charset="0"/>
              </a:rPr>
              <a:t>Last month record and profits.</a:t>
            </a:r>
            <a:endParaRPr lang="en-IN" b="1" dirty="0">
              <a:solidFill>
                <a:srgbClr val="00B05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2873" y="1523999"/>
            <a:ext cx="8700654" cy="5056909"/>
          </a:xfrm>
        </p:spPr>
      </p:pic>
    </p:spTree>
    <p:extLst>
      <p:ext uri="{BB962C8B-B14F-4D97-AF65-F5344CB8AC3E}">
        <p14:creationId xmlns:p14="http://schemas.microsoft.com/office/powerpoint/2010/main" val="383522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542" y="679529"/>
            <a:ext cx="8911687" cy="1280890"/>
          </a:xfrm>
        </p:spPr>
        <p:txBody>
          <a:bodyPr/>
          <a:lstStyle/>
          <a:p>
            <a:pPr marL="571500" indent="-571500">
              <a:buFont typeface="Wingdings" panose="05000000000000000000" pitchFamily="2" charset="2"/>
              <a:buChar char="v"/>
            </a:pPr>
            <a:r>
              <a:rPr lang="en-US" dirty="0" smtClean="0">
                <a:solidFill>
                  <a:srgbClr val="00B050"/>
                </a:solidFill>
                <a:latin typeface="Times New Roman" panose="02020603050405020304" pitchFamily="18" charset="0"/>
                <a:cs typeface="Times New Roman" panose="02020603050405020304" pitchFamily="18" charset="0"/>
              </a:rPr>
              <a:t>Adding New Bus</a:t>
            </a:r>
            <a:endParaRPr lang="en-IN" dirty="0">
              <a:solidFill>
                <a:srgbClr val="00B05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2488" y="1524000"/>
            <a:ext cx="9044894" cy="5070764"/>
          </a:xfrm>
        </p:spPr>
      </p:pic>
    </p:spTree>
    <p:extLst>
      <p:ext uri="{BB962C8B-B14F-4D97-AF65-F5344CB8AC3E}">
        <p14:creationId xmlns:p14="http://schemas.microsoft.com/office/powerpoint/2010/main" val="1267457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089" y="624110"/>
            <a:ext cx="8911687" cy="1280890"/>
          </a:xfrm>
        </p:spPr>
        <p:txBody>
          <a:bodyPr>
            <a:normAutofit fontScale="90000"/>
          </a:bodyPr>
          <a:lstStyle/>
          <a:p>
            <a:pPr marL="571500" indent="-571500">
              <a:buFont typeface="Wingdings" panose="05000000000000000000" pitchFamily="2" charset="2"/>
              <a:buChar char="v"/>
            </a:pPr>
            <a:r>
              <a:rPr lang="en-US" sz="4000" b="1" dirty="0" smtClean="0">
                <a:solidFill>
                  <a:srgbClr val="00B050"/>
                </a:solidFill>
                <a:latin typeface="Times New Roman" panose="02020603050405020304" pitchFamily="18" charset="0"/>
                <a:cs typeface="Times New Roman" panose="02020603050405020304" pitchFamily="18" charset="0"/>
              </a:rPr>
              <a:t>Future Scope</a:t>
            </a:r>
            <a:r>
              <a:rPr lang="en-US" dirty="0" smtClean="0"/>
              <a:t/>
            </a:r>
            <a:br>
              <a:rPr lang="en-US" dirty="0" smtClean="0"/>
            </a:b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2436812" y="1752600"/>
            <a:ext cx="8915400" cy="3777622"/>
          </a:xfrm>
        </p:spPr>
        <p:txBody>
          <a:bodyPr>
            <a:normAutofit/>
          </a:bodyPr>
          <a:lstStyle/>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To allow the admin message the clients within the system.</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Integrating the system with Digital card for customers to make payments using the system.</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Implementing tracking system for the clients to track the Bus.</a:t>
            </a:r>
          </a:p>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Notification System, Chat Functionality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024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997526" y="1552958"/>
            <a:ext cx="5638800" cy="1569660"/>
          </a:xfrm>
          <a:prstGeom prst="rect">
            <a:avLst/>
          </a:prstGeom>
        </p:spPr>
        <p:txBody>
          <a:bodyPr wrap="square">
            <a:spAutoFit/>
          </a:bodyPr>
          <a:lstStyle/>
          <a:p>
            <a:r>
              <a:rPr lang="en-US" sz="9600" b="1" dirty="0">
                <a:solidFill>
                  <a:srgbClr val="000000"/>
                </a:solidFill>
                <a:latin typeface="Pristina" panose="03060402040406080204" pitchFamily="66" charset="0"/>
                <a:cs typeface="Times New Roman" panose="02020603050405020304" pitchFamily="18" charset="0"/>
              </a:rPr>
              <a:t>Thank You</a:t>
            </a:r>
            <a:endParaRPr lang="en-IN" sz="9600" b="1" dirty="0">
              <a:solidFill>
                <a:srgbClr val="000000"/>
              </a:solidFill>
              <a:latin typeface="Pristina" panose="03060402040406080204" pitchFamily="66" charset="0"/>
              <a:cs typeface="Times New Roman" panose="02020603050405020304" pitchFamily="18" charset="0"/>
            </a:endParaRPr>
          </a:p>
        </p:txBody>
      </p:sp>
    </p:spTree>
    <p:extLst>
      <p:ext uri="{BB962C8B-B14F-4D97-AF65-F5344CB8AC3E}">
        <p14:creationId xmlns:p14="http://schemas.microsoft.com/office/powerpoint/2010/main" val="2585975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198" y="734946"/>
            <a:ext cx="8911687" cy="1280890"/>
          </a:xfrm>
        </p:spPr>
        <p:txBody>
          <a:bodyPr/>
          <a:lstStyle/>
          <a:p>
            <a:r>
              <a:rPr lang="en-US" b="1" dirty="0" smtClean="0">
                <a:solidFill>
                  <a:srgbClr val="00B0F0"/>
                </a:solidFill>
                <a:latin typeface="Times New Roman" panose="02020603050405020304" pitchFamily="18" charset="0"/>
                <a:cs typeface="Times New Roman" panose="02020603050405020304" pitchFamily="18" charset="0"/>
              </a:rPr>
              <a:t>Introduction</a:t>
            </a:r>
            <a:endParaRPr lang="en-IN"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90447" y="1690255"/>
            <a:ext cx="9311843" cy="4932217"/>
          </a:xfrm>
        </p:spPr>
        <p:txBody>
          <a:bodyPr>
            <a:normAutofit fontScale="92500" lnSpcReduction="20000"/>
          </a:bodyPr>
          <a:lstStyle/>
          <a:p>
            <a:pPr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Traveling </a:t>
            </a:r>
            <a:r>
              <a:rPr lang="en-US" sz="2400" dirty="0">
                <a:solidFill>
                  <a:schemeClr val="tx1"/>
                </a:solidFill>
                <a:latin typeface="Times New Roman" panose="02020603050405020304" pitchFamily="18" charset="0"/>
                <a:cs typeface="Times New Roman" panose="02020603050405020304" pitchFamily="18" charset="0"/>
              </a:rPr>
              <a:t>is a large growing business across all </a:t>
            </a:r>
            <a:r>
              <a:rPr lang="en-US" sz="2400" dirty="0" smtClean="0">
                <a:solidFill>
                  <a:schemeClr val="tx1"/>
                </a:solidFill>
                <a:latin typeface="Times New Roman" panose="02020603050405020304" pitchFamily="18" charset="0"/>
                <a:cs typeface="Times New Roman" panose="02020603050405020304" pitchFamily="18" charset="0"/>
              </a:rPr>
              <a:t>countries.</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focus of the project is to computerize traveling company to manage data, so that all the transactions become fast and there should not be any error in transaction like calculation mistake, bill generation and other things.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It </a:t>
            </a:r>
            <a:r>
              <a:rPr lang="en-US" sz="2400" dirty="0">
                <a:solidFill>
                  <a:schemeClr val="tx1"/>
                </a:solidFill>
                <a:latin typeface="Times New Roman" panose="02020603050405020304" pitchFamily="18" charset="0"/>
                <a:cs typeface="Times New Roman" panose="02020603050405020304" pitchFamily="18" charset="0"/>
              </a:rPr>
              <a:t>replaces all the paper work. It keeps records of all bills also, giving to ensure 100% successful implementation of the computerized Bus reservation system.</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This reservation system has three modules. </a:t>
            </a:r>
            <a:endParaRPr lang="en-US" sz="2400"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First </a:t>
            </a:r>
            <a:r>
              <a:rPr lang="en-US" sz="2400" dirty="0">
                <a:solidFill>
                  <a:schemeClr val="tx1"/>
                </a:solidFill>
                <a:latin typeface="Times New Roman" panose="02020603050405020304" pitchFamily="18" charset="0"/>
                <a:cs typeface="Times New Roman" panose="02020603050405020304" pitchFamily="18" charset="0"/>
              </a:rPr>
              <a:t>module helps the customer to enquire the availability of seats in a </a:t>
            </a:r>
            <a:r>
              <a:rPr lang="en-US" sz="2400" dirty="0" smtClean="0">
                <a:solidFill>
                  <a:schemeClr val="tx1"/>
                </a:solidFill>
                <a:latin typeface="Times New Roman" panose="02020603050405020304" pitchFamily="18" charset="0"/>
                <a:cs typeface="Times New Roman" panose="02020603050405020304" pitchFamily="18" charset="0"/>
              </a:rPr>
              <a:t>particular. </a:t>
            </a:r>
          </a:p>
          <a:p>
            <a:pPr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Second </a:t>
            </a:r>
            <a:r>
              <a:rPr lang="en-US" sz="2400" dirty="0">
                <a:solidFill>
                  <a:schemeClr val="tx1"/>
                </a:solidFill>
                <a:latin typeface="Times New Roman" panose="02020603050405020304" pitchFamily="18" charset="0"/>
                <a:cs typeface="Times New Roman" panose="02020603050405020304" pitchFamily="18" charset="0"/>
              </a:rPr>
              <a:t>module helps him to reserve a ticket</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Using third module </a:t>
            </a:r>
            <a:r>
              <a:rPr lang="en-US" sz="2400" dirty="0" smtClean="0">
                <a:solidFill>
                  <a:schemeClr val="tx1"/>
                </a:solidFill>
                <a:latin typeface="Times New Roman" panose="02020603050405020304" pitchFamily="18" charset="0"/>
                <a:cs typeface="Times New Roman" panose="02020603050405020304" pitchFamily="18" charset="0"/>
              </a:rPr>
              <a:t>we </a:t>
            </a:r>
            <a:r>
              <a:rPr lang="en-US" sz="2400" dirty="0">
                <a:solidFill>
                  <a:schemeClr val="tx1"/>
                </a:solidFill>
                <a:latin typeface="Times New Roman" panose="02020603050405020304" pitchFamily="18" charset="0"/>
                <a:cs typeface="Times New Roman" panose="02020603050405020304" pitchFamily="18" charset="0"/>
              </a:rPr>
              <a:t>can cancel a reserved ticket</a:t>
            </a:r>
            <a:r>
              <a:rPr lang="en-US" sz="2400" dirty="0" smtClean="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we can reserve tickets from any part of the world, through telephone lines, via internet.</a:t>
            </a:r>
            <a:endParaRPr lang="en-US" sz="24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537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2380" y="734947"/>
            <a:ext cx="8911687" cy="1280890"/>
          </a:xfrm>
        </p:spPr>
        <p:txBody>
          <a:bodyPr/>
          <a:lstStyle/>
          <a:p>
            <a:r>
              <a:rPr lang="en-US" b="1" dirty="0" smtClean="0">
                <a:solidFill>
                  <a:srgbClr val="00B0F0"/>
                </a:solidFill>
                <a:latin typeface="Times New Roman" panose="02020603050405020304" pitchFamily="18" charset="0"/>
                <a:cs typeface="Times New Roman" panose="02020603050405020304" pitchFamily="18" charset="0"/>
              </a:rPr>
              <a:t>Objective </a:t>
            </a:r>
            <a:r>
              <a:rPr lang="en-US" b="1" dirty="0" smtClean="0">
                <a:solidFill>
                  <a:srgbClr val="00B0F0"/>
                </a:solidFill>
                <a:latin typeface="Times New Roman" panose="02020603050405020304" pitchFamily="18" charset="0"/>
                <a:cs typeface="Times New Roman" panose="02020603050405020304" pitchFamily="18" charset="0"/>
              </a:rPr>
              <a:t>of </a:t>
            </a:r>
            <a:r>
              <a:rPr lang="en-US" b="1" dirty="0">
                <a:solidFill>
                  <a:srgbClr val="00B0F0"/>
                </a:solidFill>
                <a:latin typeface="Times New Roman" panose="02020603050405020304" pitchFamily="18" charset="0"/>
                <a:cs typeface="Times New Roman" panose="02020603050405020304" pitchFamily="18" charset="0"/>
              </a:rPr>
              <a:t>the </a:t>
            </a:r>
            <a:r>
              <a:rPr lang="en-US" b="1" dirty="0" smtClean="0">
                <a:solidFill>
                  <a:srgbClr val="00B0F0"/>
                </a:solidFill>
                <a:latin typeface="Times New Roman" panose="02020603050405020304" pitchFamily="18" charset="0"/>
                <a:cs typeface="Times New Roman" panose="02020603050405020304" pitchFamily="18" charset="0"/>
              </a:rPr>
              <a:t>Project</a:t>
            </a:r>
            <a:endParaRPr lang="en-IN"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32012" y="1586766"/>
            <a:ext cx="9339552" cy="3777622"/>
          </a:xfrm>
        </p:spPr>
        <p:txBody>
          <a:bodyPr>
            <a:no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main objective of the proposed system” Bus Reservation System” is to eliminate the manual reservation system. Making the reservation system, fast, user </a:t>
            </a:r>
            <a:r>
              <a:rPr lang="en-US" sz="2200" dirty="0" smtClean="0">
                <a:latin typeface="Times New Roman" panose="02020603050405020304" pitchFamily="18" charset="0"/>
                <a:cs typeface="Times New Roman" panose="02020603050405020304" pitchFamily="18" charset="0"/>
              </a:rPr>
              <a:t>friendly </a:t>
            </a:r>
            <a:r>
              <a:rPr lang="en-US" sz="2200" dirty="0">
                <a:latin typeface="Times New Roman" panose="02020603050405020304" pitchFamily="18" charset="0"/>
                <a:cs typeface="Times New Roman" panose="02020603050405020304" pitchFamily="18" charset="0"/>
              </a:rPr>
              <a:t>avoid the unnecessary delay in </a:t>
            </a:r>
            <a:r>
              <a:rPr lang="en-US" sz="2200" dirty="0" smtClean="0">
                <a:latin typeface="Times New Roman" panose="02020603050405020304" pitchFamily="18" charset="0"/>
                <a:cs typeface="Times New Roman" panose="02020603050405020304" pitchFamily="18" charset="0"/>
              </a:rPr>
              <a:t>reservation.</a:t>
            </a:r>
            <a:r>
              <a:rPr lang="en-US" sz="2200" b="1" dirty="0" smtClean="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2214594" y="3183189"/>
            <a:ext cx="7867257" cy="3416320"/>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Conserve data safely</a:t>
            </a:r>
            <a:endParaRPr lang="en-IN" sz="22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Reduce time in transactions.</a:t>
            </a:r>
            <a:endParaRPr lang="en-IN" sz="22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Creating a login for administrator, which should be easy to manage.</a:t>
            </a:r>
            <a:endParaRPr lang="en-IN" sz="22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Facilitating the administrator to view the approved request list.</a:t>
            </a:r>
            <a:endParaRPr lang="en-IN" sz="22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Add or delete the customer/bus list.</a:t>
            </a:r>
            <a:endParaRPr lang="en-IN" sz="2200" dirty="0">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Enter the route and, bus timings.</a:t>
            </a:r>
          </a:p>
          <a:p>
            <a:pPr marL="285750" lvl="0" indent="-28575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Cancellation of the bus seats.</a:t>
            </a:r>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5" name="Rectangle 4"/>
          <p:cNvSpPr/>
          <p:nvPr/>
        </p:nvSpPr>
        <p:spPr>
          <a:xfrm>
            <a:off x="1692380" y="2890802"/>
            <a:ext cx="5600764" cy="584775"/>
          </a:xfrm>
          <a:prstGeom prst="rect">
            <a:avLst/>
          </a:prstGeom>
        </p:spPr>
        <p:txBody>
          <a:bodyPr wrap="none">
            <a:spAutoFit/>
          </a:bodyPr>
          <a:lstStyle/>
          <a:p>
            <a:r>
              <a:rPr lang="en-US" sz="3200" b="1" dirty="0" smtClean="0">
                <a:solidFill>
                  <a:srgbClr val="00B0F0"/>
                </a:solidFill>
                <a:latin typeface="Times New Roman" panose="02020603050405020304" pitchFamily="18" charset="0"/>
                <a:cs typeface="Times New Roman" panose="02020603050405020304" pitchFamily="18" charset="0"/>
              </a:rPr>
              <a:t>Aim and Goals To Be Achieved</a:t>
            </a:r>
            <a:endParaRPr lang="en-US" sz="32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3978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931" y="722792"/>
            <a:ext cx="8911687" cy="1280890"/>
          </a:xfrm>
        </p:spPr>
        <p:txBody>
          <a:bodyPr/>
          <a:lstStyle/>
          <a:p>
            <a:r>
              <a:rPr lang="en-US" b="1" dirty="0">
                <a:solidFill>
                  <a:srgbClr val="00B0F0"/>
                </a:solidFill>
                <a:latin typeface="Times New Roman" panose="02020603050405020304" pitchFamily="18" charset="0"/>
                <a:cs typeface="Times New Roman" panose="02020603050405020304" pitchFamily="18" charset="0"/>
              </a:rPr>
              <a:t>System Requirements</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Text Placeholder 2"/>
          <p:cNvSpPr>
            <a:spLocks noGrp="1"/>
          </p:cNvSpPr>
          <p:nvPr>
            <p:ph type="body" idx="1"/>
          </p:nvPr>
        </p:nvSpPr>
        <p:spPr>
          <a:xfrm>
            <a:off x="2880954" y="2082441"/>
            <a:ext cx="3992732" cy="576262"/>
          </a:xfrm>
        </p:spPr>
        <p:txBody>
          <a:bodyPr/>
          <a:lstStyle/>
          <a:p>
            <a:r>
              <a:rPr lang="en-US" b="1" dirty="0" smtClean="0">
                <a:latin typeface="Times New Roman" panose="02020603050405020304" pitchFamily="18" charset="0"/>
                <a:cs typeface="Times New Roman" panose="02020603050405020304" pitchFamily="18" charset="0"/>
              </a:rPr>
              <a:t>Hardware</a:t>
            </a:r>
            <a:endParaRPr lang="en-IN"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2705874" y="2784693"/>
            <a:ext cx="4342893" cy="3357289"/>
          </a:xfrm>
        </p:spPr>
        <p:txBody>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Intel processor</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Ram : 4 GB or Above</a:t>
            </a:r>
          </a:p>
          <a:p>
            <a:endParaRPr lang="en-IN" dirty="0"/>
          </a:p>
        </p:txBody>
      </p:sp>
      <p:sp>
        <p:nvSpPr>
          <p:cNvPr id="5" name="Text Placeholder 4"/>
          <p:cNvSpPr>
            <a:spLocks noGrp="1"/>
          </p:cNvSpPr>
          <p:nvPr>
            <p:ph type="body" sz="quarter" idx="3"/>
          </p:nvPr>
        </p:nvSpPr>
        <p:spPr>
          <a:xfrm>
            <a:off x="6581944" y="2053288"/>
            <a:ext cx="3999001" cy="576262"/>
          </a:xfrm>
        </p:spPr>
        <p:txBody>
          <a:bodyPr/>
          <a:lstStyle/>
          <a:p>
            <a:r>
              <a:rPr lang="en-US" b="1" dirty="0" smtClean="0">
                <a:latin typeface="Times New Roman" panose="02020603050405020304" pitchFamily="18" charset="0"/>
                <a:cs typeface="Times New Roman" panose="02020603050405020304" pitchFamily="18" charset="0"/>
              </a:rPr>
              <a:t>Software</a:t>
            </a:r>
            <a:endParaRPr lang="en-IN"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581944" y="2781265"/>
            <a:ext cx="4338674" cy="3354060"/>
          </a:xfrm>
        </p:spPr>
        <p:txBody>
          <a:bodyPr>
            <a:norm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Eclipse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Java 1.8</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Front-End Using Angular, Bootstrap5 ,Html 5, CSS</a:t>
            </a:r>
            <a:endParaRPr lang="en-IN"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4271" y="637964"/>
            <a:ext cx="1941263" cy="1667138"/>
          </a:xfrm>
          <a:prstGeom prst="rect">
            <a:avLst/>
          </a:prstGeom>
        </p:spPr>
      </p:pic>
    </p:spTree>
    <p:extLst>
      <p:ext uri="{BB962C8B-B14F-4D97-AF65-F5344CB8AC3E}">
        <p14:creationId xmlns:p14="http://schemas.microsoft.com/office/powerpoint/2010/main" val="305304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888" y="745337"/>
            <a:ext cx="8911687" cy="1280890"/>
          </a:xfrm>
        </p:spPr>
        <p:txBody>
          <a:bodyPr/>
          <a:lstStyle/>
          <a:p>
            <a:r>
              <a:rPr lang="en-US" b="1" dirty="0">
                <a:solidFill>
                  <a:srgbClr val="00B0F0"/>
                </a:solidFill>
                <a:latin typeface="Times New Roman" panose="02020603050405020304" pitchFamily="18" charset="0"/>
                <a:cs typeface="Times New Roman" panose="02020603050405020304" pitchFamily="18" charset="0"/>
              </a:rPr>
              <a:t>Technologies Used</a:t>
            </a:r>
            <a:endParaRPr lang="en-IN" b="1" dirty="0">
              <a:solidFill>
                <a:srgbClr val="00B0F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Spring boot.</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Angular </a:t>
            </a:r>
            <a:r>
              <a:rPr lang="en-IN" sz="2400" dirty="0" smtClean="0">
                <a:latin typeface="Times New Roman" panose="02020603050405020304" pitchFamily="18" charset="0"/>
                <a:cs typeface="Times New Roman" panose="02020603050405020304" pitchFamily="18" charset="0"/>
              </a:rPr>
              <a:t>13.</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CSS3.</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HTML5.</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JSP.</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JPA( Java Persistence API).</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4271" y="637964"/>
            <a:ext cx="1941263" cy="1667138"/>
          </a:xfrm>
          <a:prstGeom prst="rect">
            <a:avLst/>
          </a:prstGeom>
        </p:spPr>
      </p:pic>
    </p:spTree>
    <p:extLst>
      <p:ext uri="{BB962C8B-B14F-4D97-AF65-F5344CB8AC3E}">
        <p14:creationId xmlns:p14="http://schemas.microsoft.com/office/powerpoint/2010/main" val="3586971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337" y="624110"/>
            <a:ext cx="8911687" cy="1280890"/>
          </a:xfrm>
        </p:spPr>
        <p:txBody>
          <a:bodyPr/>
          <a:lstStyle/>
          <a:p>
            <a:pPr marL="571500" indent="-571500">
              <a:buFont typeface="Wingdings" panose="05000000000000000000" pitchFamily="2" charset="2"/>
              <a:buChar char="v"/>
            </a:pPr>
            <a:r>
              <a:rPr lang="en-US" b="1" dirty="0">
                <a:solidFill>
                  <a:srgbClr val="00B0F0"/>
                </a:solidFill>
                <a:latin typeface="Times New Roman" panose="02020603050405020304" pitchFamily="18" charset="0"/>
                <a:cs typeface="Times New Roman" panose="02020603050405020304" pitchFamily="18" charset="0"/>
              </a:rPr>
              <a:t>Admin Modules &amp; Customer </a:t>
            </a:r>
            <a:r>
              <a:rPr lang="en-US" b="1" dirty="0" smtClean="0">
                <a:solidFill>
                  <a:srgbClr val="00B0F0"/>
                </a:solidFill>
                <a:latin typeface="Times New Roman" panose="02020603050405020304" pitchFamily="18" charset="0"/>
                <a:cs typeface="Times New Roman" panose="02020603050405020304" pitchFamily="18" charset="0"/>
              </a:rPr>
              <a:t>Modules</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Text Placeholder 2"/>
          <p:cNvSpPr>
            <a:spLocks noGrp="1"/>
          </p:cNvSpPr>
          <p:nvPr>
            <p:ph type="body" idx="1"/>
          </p:nvPr>
        </p:nvSpPr>
        <p:spPr>
          <a:xfrm>
            <a:off x="2589212" y="1905000"/>
            <a:ext cx="3992732" cy="576262"/>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Admin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rmAutofit/>
          </a:bodyPr>
          <a:lstStyle/>
          <a:p>
            <a:pP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Update Reservation </a:t>
            </a:r>
            <a:endParaRPr lang="en-US" sz="22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Update Route </a:t>
            </a:r>
            <a:endParaRPr lang="en-US" sz="22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Update Bus</a:t>
            </a: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6932105" y="1905000"/>
            <a:ext cx="3999001" cy="576262"/>
          </a:xfrm>
        </p:spPr>
        <p:txBody>
          <a:bodyPr/>
          <a:lstStyle/>
          <a:p>
            <a:endParaRPr lang="en-IN" dirty="0"/>
          </a:p>
          <a:p>
            <a:r>
              <a:rPr lang="en-US" b="1" dirty="0" smtClean="0">
                <a:solidFill>
                  <a:schemeClr val="tx1"/>
                </a:solidFill>
                <a:latin typeface="Times New Roman" panose="02020603050405020304" pitchFamily="18" charset="0"/>
                <a:cs typeface="Times New Roman" panose="02020603050405020304" pitchFamily="18" charset="0"/>
              </a:rPr>
              <a:t>Customer</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699113" y="2548966"/>
            <a:ext cx="4338674" cy="3354060"/>
          </a:xfrm>
        </p:spPr>
        <p:txBody>
          <a:bodyPr>
            <a:normAutofit/>
          </a:bodyPr>
          <a:lstStyle/>
          <a:p>
            <a:pPr>
              <a:buFont typeface="Wingdings" panose="05000000000000000000"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Registration </a:t>
            </a:r>
            <a:endParaRPr lang="en-US" sz="22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Login </a:t>
            </a:r>
          </a:p>
          <a:p>
            <a:pPr>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Bus Availability Enquiry </a:t>
            </a:r>
            <a:endParaRPr lang="en-US" sz="22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Make Reservation </a:t>
            </a:r>
            <a:endParaRPr lang="en-US" sz="22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Cancel Reservation </a:t>
            </a:r>
            <a:endParaRPr lang="en-US" sz="22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Wallet payment</a:t>
            </a: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759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687" y="658746"/>
            <a:ext cx="8911687" cy="1280890"/>
          </a:xfrm>
        </p:spPr>
        <p:txBody>
          <a:bodyPr/>
          <a:lstStyle/>
          <a:p>
            <a:pPr marL="571500" indent="-571500">
              <a:buFont typeface="Wingdings" panose="05000000000000000000" pitchFamily="2" charset="2"/>
              <a:buChar char="v"/>
            </a:pPr>
            <a:r>
              <a:rPr lang="en-US" b="1" dirty="0">
                <a:solidFill>
                  <a:srgbClr val="00B0F0"/>
                </a:solidFill>
                <a:latin typeface="Times New Roman" panose="02020603050405020304" pitchFamily="18" charset="0"/>
                <a:cs typeface="Times New Roman" panose="02020603050405020304" pitchFamily="18" charset="0"/>
              </a:rPr>
              <a:t>Problem Statement</a:t>
            </a:r>
            <a:endParaRPr lang="en-IN"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28994" y="1482784"/>
            <a:ext cx="9505806" cy="3777622"/>
          </a:xfrm>
        </p:spPr>
        <p:txBody>
          <a:bodyPr>
            <a:normAutofit/>
          </a:bodyPr>
          <a:lstStyle/>
          <a:p>
            <a:pPr algn="just">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today’s world of bus transportation many private bus transportation company have traditional approach of managing work on paper which seems to be money and time consuming. Also not guaranteed that all transaction to be error free and may lead to many calculation mistakes in bill generation and costing.</a:t>
            </a:r>
            <a:endParaRPr lang="en-IN"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2371252" y="3845706"/>
            <a:ext cx="9363548" cy="2462213"/>
          </a:xfrm>
          <a:prstGeom prst="rect">
            <a:avLst/>
          </a:prstGeom>
        </p:spPr>
        <p:txBody>
          <a:bodyPr wrap="square">
            <a:spAutoFit/>
          </a:bodyPr>
          <a:lstStyle/>
          <a:p>
            <a:pPr marL="342900" indent="-342900" algn="just">
              <a:buFont typeface="Wingdings" panose="05000000000000000000" pitchFamily="2" charset="2"/>
              <a:buChar char="Ø"/>
            </a:pPr>
            <a:r>
              <a:rPr lang="en-US" sz="2200" dirty="0" smtClean="0">
                <a:solidFill>
                  <a:srgbClr val="3B3835"/>
                </a:solidFill>
                <a:latin typeface="Times New Roman" panose="02020603050405020304" pitchFamily="18" charset="0"/>
                <a:cs typeface="Times New Roman" panose="02020603050405020304" pitchFamily="18" charset="0"/>
              </a:rPr>
              <a:t>The method to solve this problem is to create an online booking bus ticket system. Customer can buy the book ticket over the Internet, 24 hours a day, 7 days a week and the bus ticket can't be lost, stolen or left behind. </a:t>
            </a:r>
          </a:p>
          <a:p>
            <a:pPr marL="342900" indent="-342900" algn="just">
              <a:buFont typeface="Wingdings" panose="05000000000000000000" pitchFamily="2" charset="2"/>
              <a:buChar char="Ø"/>
            </a:pPr>
            <a:r>
              <a:rPr lang="en-US" sz="2200" dirty="0" smtClean="0">
                <a:solidFill>
                  <a:srgbClr val="3B3835"/>
                </a:solidFill>
                <a:latin typeface="Times New Roman" panose="02020603050405020304" pitchFamily="18" charset="0"/>
                <a:cs typeface="Times New Roman" panose="02020603050405020304" pitchFamily="18" charset="0"/>
              </a:rPr>
              <a:t>In addition, the online system lets the customers check the availability of the bus ticket before they buy bus ticket.</a:t>
            </a:r>
          </a:p>
          <a:p>
            <a:pPr marL="342900" indent="-342900" algn="just">
              <a:buFont typeface="Wingdings" panose="05000000000000000000" pitchFamily="2" charset="2"/>
              <a:buChar char="Ø"/>
            </a:pPr>
            <a:r>
              <a:rPr lang="en-US" sz="2200" dirty="0" smtClean="0">
                <a:solidFill>
                  <a:srgbClr val="3B3835"/>
                </a:solidFill>
                <a:latin typeface="Times New Roman" panose="02020603050405020304" pitchFamily="18" charset="0"/>
                <a:cs typeface="Times New Roman" panose="02020603050405020304" pitchFamily="18" charset="0"/>
              </a:rPr>
              <a:t> Furthermore, customers no need to pay cash to buy bus ticket because they can pay the bus ticket on the traveling time.</a:t>
            </a:r>
            <a:endParaRPr lang="en-IN" sz="2200" dirty="0">
              <a:latin typeface="Times New Roman" panose="02020603050405020304" pitchFamily="18" charset="0"/>
              <a:cs typeface="Times New Roman" panose="02020603050405020304" pitchFamily="18" charset="0"/>
            </a:endParaRPr>
          </a:p>
        </p:txBody>
      </p:sp>
      <p:sp>
        <p:nvSpPr>
          <p:cNvPr id="5" name="Rectangle 4"/>
          <p:cNvSpPr/>
          <p:nvPr/>
        </p:nvSpPr>
        <p:spPr>
          <a:xfrm>
            <a:off x="1704109" y="3048430"/>
            <a:ext cx="3200400" cy="646331"/>
          </a:xfrm>
          <a:prstGeom prst="rect">
            <a:avLst/>
          </a:prstGeom>
        </p:spPr>
        <p:txBody>
          <a:bodyPr wrap="square">
            <a:spAutoFit/>
          </a:bodyPr>
          <a:lstStyle/>
          <a:p>
            <a:pPr marL="571500" indent="-571500">
              <a:buFont typeface="Wingdings" panose="05000000000000000000" pitchFamily="2" charset="2"/>
              <a:buChar char="v"/>
            </a:pPr>
            <a:r>
              <a:rPr lang="en-US" sz="3600" b="1" dirty="0">
                <a:solidFill>
                  <a:srgbClr val="00B0F0"/>
                </a:solidFill>
                <a:latin typeface="Times New Roman" panose="02020603050405020304" pitchFamily="18" charset="0"/>
                <a:cs typeface="Times New Roman" panose="02020603050405020304" pitchFamily="18" charset="0"/>
              </a:rPr>
              <a:t>Solution</a:t>
            </a:r>
            <a:endParaRPr lang="en-IN" sz="36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352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175" y="2335841"/>
            <a:ext cx="8915399" cy="1468800"/>
          </a:xfrm>
        </p:spPr>
        <p:txBody>
          <a:bodyPr/>
          <a:lstStyle/>
          <a:p>
            <a:r>
              <a:rPr lang="en-US" b="1" dirty="0" smtClean="0">
                <a:solidFill>
                  <a:srgbClr val="00B050"/>
                </a:solidFill>
                <a:latin typeface="Times New Roman" panose="02020603050405020304" pitchFamily="18" charset="0"/>
                <a:cs typeface="Times New Roman" panose="02020603050405020304" pitchFamily="18" charset="0"/>
              </a:rPr>
              <a:t>Screenshots of Customer Modules</a:t>
            </a:r>
            <a:endParaRPr lang="en-IN"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61507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626</TotalTime>
  <Words>604</Words>
  <Application>Microsoft Office PowerPoint</Application>
  <PresentationFormat>Widescreen</PresentationFormat>
  <Paragraphs>97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Century Gothic</vt:lpstr>
      <vt:lpstr>Pristina</vt:lpstr>
      <vt:lpstr>Times New Roman</vt:lpstr>
      <vt:lpstr>Wingdings</vt:lpstr>
      <vt:lpstr>Wingdings 3</vt:lpstr>
      <vt:lpstr>Wisp</vt:lpstr>
      <vt:lpstr>BUS RESERVATION SYSTEM</vt:lpstr>
      <vt:lpstr>Contents</vt:lpstr>
      <vt:lpstr>Introduction</vt:lpstr>
      <vt:lpstr>Objective of the Project</vt:lpstr>
      <vt:lpstr>System Requirements </vt:lpstr>
      <vt:lpstr>Technologies Used</vt:lpstr>
      <vt:lpstr>Admin Modules &amp; Customer Modules </vt:lpstr>
      <vt:lpstr>Problem Statement</vt:lpstr>
      <vt:lpstr>Screenshots of Customer Modules</vt:lpstr>
      <vt:lpstr>Registration </vt:lpstr>
      <vt:lpstr>Login Page</vt:lpstr>
      <vt:lpstr>Book a Ticket</vt:lpstr>
      <vt:lpstr>Bus Availability</vt:lpstr>
      <vt:lpstr>Seat Availability</vt:lpstr>
      <vt:lpstr>Bookings</vt:lpstr>
      <vt:lpstr>Wallet Payments</vt:lpstr>
      <vt:lpstr>Feedback Form </vt:lpstr>
      <vt:lpstr>Screenshots of Admin Modules</vt:lpstr>
      <vt:lpstr>Frequently Travelled Routes</vt:lpstr>
      <vt:lpstr>customer who has registered but not made any reservation</vt:lpstr>
      <vt:lpstr>Last month record and profits.</vt:lpstr>
      <vt:lpstr>Adding New Bus</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RESERVATION SYSTEM</dc:title>
  <dc:creator>hp</dc:creator>
  <cp:lastModifiedBy>hp</cp:lastModifiedBy>
  <cp:revision>40</cp:revision>
  <dcterms:created xsi:type="dcterms:W3CDTF">2022-06-02T17:18:12Z</dcterms:created>
  <dcterms:modified xsi:type="dcterms:W3CDTF">2022-06-03T17:42:55Z</dcterms:modified>
</cp:coreProperties>
</file>