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9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5" r:id="rId15"/>
    <p:sldId id="268" r:id="rId16"/>
    <p:sldId id="264" r:id="rId17"/>
    <p:sldId id="266" r:id="rId18"/>
    <p:sldId id="276" r:id="rId19"/>
    <p:sldId id="267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8198F96-FC75-48F3-8174-54ED814C77C3}">
          <p14:sldIdLst>
            <p14:sldId id="256"/>
            <p14:sldId id="259"/>
            <p14:sldId id="257"/>
            <p14:sldId id="258"/>
            <p14:sldId id="260"/>
            <p14:sldId id="263"/>
            <p14:sldId id="269"/>
            <p14:sldId id="270"/>
            <p14:sldId id="271"/>
            <p14:sldId id="272"/>
            <p14:sldId id="273"/>
            <p14:sldId id="274"/>
            <p14:sldId id="275"/>
            <p14:sldId id="265"/>
            <p14:sldId id="268"/>
            <p14:sldId id="264"/>
            <p14:sldId id="266"/>
            <p14:sldId id="276"/>
            <p14:sldId id="267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C7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52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3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1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3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11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6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8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8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2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3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rocs.2018.10.306" TargetMode="External"/><Relationship Id="rId2" Type="http://schemas.openxmlformats.org/officeDocument/2006/relationships/hyperlink" Target="https://doi.org/10.3390/brainsci111012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371/journal.pone.015707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C5DA-F9DE-8FD8-8D8B-C30C51775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en-US" sz="3500" dirty="0"/>
              <a:t>Analysis of Telemonitoring Data Collected From Parkinson’s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81A34-B3A0-E846-D6C3-BEEB6595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Clustering, Classification, Association Rules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FF2AD9-9015-007B-77A0-E16CE942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6476" y="936576"/>
            <a:ext cx="4819048" cy="186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3FC243-E4B3-B2D4-9B7D-3A351A96CCBD}"/>
              </a:ext>
            </a:extLst>
          </p:cNvPr>
          <p:cNvSpPr txBox="1"/>
          <p:nvPr/>
        </p:nvSpPr>
        <p:spPr>
          <a:xfrm>
            <a:off x="505082" y="5980837"/>
            <a:ext cx="702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Submitted by,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 err="1">
                <a:solidFill>
                  <a:schemeClr val="bg1"/>
                </a:solidFill>
              </a:rPr>
              <a:t>Veeresh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Kondapaneni</a:t>
            </a:r>
            <a:r>
              <a:rPr lang="en-US" sz="1400" dirty="0">
                <a:solidFill>
                  <a:schemeClr val="bg1"/>
                </a:solidFill>
              </a:rPr>
              <a:t>, Parth Bhatt, Brian Lear, </a:t>
            </a:r>
            <a:r>
              <a:rPr lang="en-US" sz="1400" dirty="0" err="1">
                <a:solidFill>
                  <a:schemeClr val="bg1"/>
                </a:solidFill>
              </a:rPr>
              <a:t>Srushti</a:t>
            </a:r>
            <a:r>
              <a:rPr lang="en-US" sz="1400" dirty="0">
                <a:solidFill>
                  <a:schemeClr val="bg1"/>
                </a:solidFill>
              </a:rPr>
              <a:t> Nayak, Priya Dobariya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85DB-DF65-23A5-3BE7-435DE2888C62}"/>
              </a:ext>
            </a:extLst>
          </p:cNvPr>
          <p:cNvSpPr txBox="1"/>
          <p:nvPr/>
        </p:nvSpPr>
        <p:spPr>
          <a:xfrm>
            <a:off x="9139518" y="5979946"/>
            <a:ext cx="3052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Guided by,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Prof. Dr. </a:t>
            </a:r>
            <a:r>
              <a:rPr lang="en-US" dirty="0" err="1">
                <a:solidFill>
                  <a:schemeClr val="bg1"/>
                </a:solidFill>
              </a:rPr>
              <a:t>Changcui</a:t>
            </a:r>
            <a:r>
              <a:rPr lang="en-US" dirty="0">
                <a:solidFill>
                  <a:schemeClr val="bg1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37475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6B65F-EC8D-AA46-D034-FA838143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dirty="0"/>
              <a:t>DBSCAN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7426-CDCD-02A1-8177-3B44774A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DBSCAN is a </a:t>
            </a:r>
            <a:r>
              <a:rPr lang="en-IN" sz="1700" b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density-based clustering algorithm </a:t>
            </a:r>
            <a:r>
              <a:rPr lang="en-IN" sz="17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divides a dataset into groups based on the density of data points in the feature space. </a:t>
            </a:r>
          </a:p>
          <a:p>
            <a:pPr>
              <a:lnSpc>
                <a:spcPct val="90000"/>
              </a:lnSpc>
            </a:pPr>
            <a:r>
              <a:rPr lang="en-IN" sz="17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Unlike partitioning methods like K-Means, DBSCAN does not require the number of clusters as an input and can discover clusters of arbitrary shapes.</a:t>
            </a:r>
          </a:p>
          <a:p>
            <a:pPr>
              <a:lnSpc>
                <a:spcPct val="90000"/>
              </a:lnSpc>
            </a:pPr>
            <a:r>
              <a:rPr lang="en-IN" sz="17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particularly effective in identifying clusters embedded in noise and handling varying cluster shapes and sizes.</a:t>
            </a:r>
          </a:p>
          <a:p>
            <a:pPr>
              <a:lnSpc>
                <a:spcPct val="90000"/>
              </a:lnSpc>
            </a:pPr>
            <a:r>
              <a:rPr lang="en-IN" sz="1700" dirty="0">
                <a:solidFill>
                  <a:srgbClr val="404040"/>
                </a:solidFill>
              </a:rPr>
              <a:t>The accuracy of DBSCAN clustering is :</a:t>
            </a:r>
          </a:p>
          <a:p>
            <a:pPr lvl="1">
              <a:lnSpc>
                <a:spcPct val="90000"/>
              </a:lnSpc>
            </a:pPr>
            <a:r>
              <a:rPr lang="en-IN" sz="1700" b="1" dirty="0">
                <a:solidFill>
                  <a:srgbClr val="404040"/>
                </a:solidFill>
              </a:rPr>
              <a:t>Accuracy : 100%</a:t>
            </a:r>
          </a:p>
          <a:p>
            <a:pPr lvl="1">
              <a:lnSpc>
                <a:spcPct val="90000"/>
              </a:lnSpc>
            </a:pPr>
            <a:endParaRPr lang="en-IN" sz="17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6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49C00-5712-8281-6F8D-6267D329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Dbscan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58140-6C3D-0130-D092-B383A2552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188" y="640078"/>
            <a:ext cx="725562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2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A0FF6-21DD-0D7C-1C88-F6A9F171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dirty="0" err="1"/>
              <a:t>OPtics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FF0F-81E3-779E-81AC-D8DC1954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OPTICS </a:t>
            </a:r>
            <a:r>
              <a:rPr lang="en-IN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Ordering Points To Identify the Clustering Structure)</a:t>
            </a:r>
            <a:r>
              <a:rPr lang="en-IN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density-based clustering algorithm that extends the concept of DBSCAN. </a:t>
            </a:r>
          </a:p>
          <a:p>
            <a:r>
              <a:rPr lang="en-IN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aims to identify clusters of arbitrary shapes and sizes in a dataset while addressing some limitations of DBSCAN.</a:t>
            </a:r>
          </a:p>
          <a:p>
            <a:r>
              <a:rPr lang="en-IN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OPTICS introduces the concept of reachability and produces an "ordered" list of points, providing a more flexible representation of the cluster structure.</a:t>
            </a:r>
          </a:p>
          <a:p>
            <a:r>
              <a:rPr lang="en-IN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accuracy for OPTICS algorithm is : </a:t>
            </a:r>
            <a:r>
              <a:rPr lang="en-IN" b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96.82%  and 97.56% </a:t>
            </a:r>
            <a:endParaRPr lang="en-IN" b="1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4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B344-8715-FD3A-662E-07FC075F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Optics plot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06655-B970-47ED-BFDA-5838E0B1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4128B-B32E-45A4-BB94-297D82C3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CD0D3-FF80-CBC5-82F0-A4DA9C8A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5979"/>
          <a:stretch/>
        </p:blipFill>
        <p:spPr>
          <a:xfrm>
            <a:off x="970790" y="970704"/>
            <a:ext cx="5036481" cy="265176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0DD16-5EDC-E3A0-93E8-3611969B0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202" r="3" b="3"/>
          <a:stretch/>
        </p:blipFill>
        <p:spPr>
          <a:xfrm>
            <a:off x="6173383" y="970705"/>
            <a:ext cx="5047828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1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D166C8-B145-1E95-EC8D-2811A3171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8119" y="2185147"/>
            <a:ext cx="8737456" cy="31869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Used SVM classification method as common classification method for all clustering models so that we can know more about data how it is acting based on different clusters . And as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DBScan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 is not good with clustering in this dataset we used Random forest to make a difference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SVM Classification on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KMeans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 Clustered Data: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Trained SVM on features 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motor_UPDRS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 and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total_UPDRS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) with labels from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KMeans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 clustering.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Evaluated performance with accuracy and confusion matrix.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Visualized results with a scatter plot showing the SVM decision boundary.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SVM Classification on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KMeans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++ Clustered Data: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Söhne"/>
            </a:endParaRP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Applied SVM classification on data clustered using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KMeans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++.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Assessed performance with accuracy and confusion matrix.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Visualized results with a scatter plot depicting the SVM decision boundary.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</a:b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3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BF043-479A-E605-3DC6-970389E9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B333-B729-23CC-3A14-2909FAE5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 startAt="3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Random Forest Classification for DBSCAN: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Söhne"/>
            </a:endParaRP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Implemented Random Forest within DBSCAN-generated clusters.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Created binary target variable based on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motor_UPDRS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' thresholds within each cluster.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Trained, tested, and evaluated Random Forest models for each cluster.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Provided insights into model performance across diverse subsets.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 startAt="4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SVM Classification on OPTICS Clustered Data: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Söhne"/>
            </a:endParaRP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Used Support Vector Regression (SVR) to predict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motor_UPDRS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' based on features.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Applied SVR for non-linear relationships and complex patterns.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Trained on a subset, evaluated using Mean Squared Error and R-squared.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Customized kernel type and regularization parameter for different data characteristics.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8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Used for evaluating classification model for clustering methods such as k-means, k-means++, optics etc.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solidFill>
                  <a:srgbClr val="404040"/>
                </a:solidFill>
              </a:rPr>
              <a:t>Here, we used two method of cross validation: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K-Fold Cross-Validation: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dataset is divided into k subsets or folds. The model is trained k times, each time using k-1 folds for training and the remaining fold for validation.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a good balance between computational efficiency and reliable performance estimation.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K-means:0.92, K-means++: 0.95, Optics: 0.96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Stratified K-Fold Cross-Validation: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Similar to k-fold cross-validation, but it ensures that each fold maintains the same class distribution as the original dataset. This is particularly useful when dealing with imbalanced datasets.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Ensures that each fold represents the overall class distribution.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K-means:0.92, K-means++: 0.96, Optics: 0.96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Association Rules and </a:t>
            </a:r>
            <a:br>
              <a:rPr lang="en-US" dirty="0"/>
            </a:br>
            <a:r>
              <a:rPr lang="en-US" dirty="0"/>
              <a:t>Frequent Item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b="1" i="0">
                <a:solidFill>
                  <a:srgbClr val="404040"/>
                </a:solidFill>
                <a:effectLst/>
                <a:latin typeface="Söhne"/>
              </a:rPr>
              <a:t>Data Transformation:</a:t>
            </a:r>
            <a:endParaRPr lang="en-US" sz="1100" b="0" i="0">
              <a:solidFill>
                <a:srgbClr val="404040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Applied normalization to prepare data for Association Rules analysis.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Conducted a second encoding process for enhanced representation.</a:t>
            </a:r>
          </a:p>
          <a:p>
            <a:pPr>
              <a:lnSpc>
                <a:spcPct val="90000"/>
              </a:lnSpc>
            </a:pPr>
            <a:r>
              <a:rPr lang="en-US" sz="1100" b="1" i="0">
                <a:solidFill>
                  <a:srgbClr val="404040"/>
                </a:solidFill>
                <a:effectLst/>
                <a:latin typeface="Söhne"/>
              </a:rPr>
              <a:t>Encoding Methods:</a:t>
            </a:r>
            <a:endParaRPr lang="en-US" sz="1100" b="0" i="0">
              <a:solidFill>
                <a:srgbClr val="404040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100" b="1" i="0">
                <a:solidFill>
                  <a:srgbClr val="404040"/>
                </a:solidFill>
                <a:effectLst/>
                <a:latin typeface="Söhne"/>
              </a:rPr>
              <a:t>Equal Size Encoding:</a:t>
            </a:r>
            <a:endParaRPr lang="en-US" sz="1100" b="0" i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Split normalized data into equal-size intervals (0.2).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Applied to the transformed dataset independently.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100" b="1" i="0">
                <a:solidFill>
                  <a:srgbClr val="404040"/>
                </a:solidFill>
                <a:effectLst/>
                <a:latin typeface="Söhne"/>
              </a:rPr>
              <a:t>Bell Curve Like Encoding:</a:t>
            </a:r>
            <a:endParaRPr lang="en-US" sz="1100" b="0" i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Ratios aligned with standard deviations for more nuanced representation.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Implemented separate encoding for the transformed dataset.</a:t>
            </a:r>
          </a:p>
        </p:txBody>
      </p:sp>
    </p:spTree>
    <p:extLst>
      <p:ext uri="{BB962C8B-B14F-4D97-AF65-F5344CB8AC3E}">
        <p14:creationId xmlns:p14="http://schemas.microsoft.com/office/powerpoint/2010/main" val="152829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Association Rules and </a:t>
            </a:r>
            <a:br>
              <a:rPr lang="en-US" dirty="0"/>
            </a:br>
            <a:r>
              <a:rPr lang="en-US" dirty="0"/>
              <a:t>Frequent Item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 startAt="3"/>
            </a:pPr>
            <a:r>
              <a:rPr lang="en-US" sz="1100" b="1" i="0" dirty="0">
                <a:solidFill>
                  <a:srgbClr val="404040"/>
                </a:solidFill>
                <a:effectLst/>
                <a:latin typeface="Söhne"/>
              </a:rPr>
              <a:t>Magnitude-based Encoding:</a:t>
            </a:r>
            <a:endParaRPr lang="en-US" sz="1100" b="0" i="0" dirty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Identified outliers based on a threshold.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Encoded data considering extreme values beyond one standard deviation.</a:t>
            </a:r>
          </a:p>
          <a:p>
            <a:pPr>
              <a:lnSpc>
                <a:spcPct val="90000"/>
              </a:lnSpc>
            </a:pPr>
            <a:r>
              <a:rPr lang="en-US" sz="1100" b="1" i="0" dirty="0">
                <a:solidFill>
                  <a:srgbClr val="404040"/>
                </a:solidFill>
                <a:effectLst/>
                <a:latin typeface="Söhne"/>
              </a:rPr>
              <a:t>Combination Strategies:</a:t>
            </a:r>
            <a:endParaRPr lang="en-US" sz="1100" b="0" i="0" dirty="0">
              <a:solidFill>
                <a:srgbClr val="404040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Explored various combinations of encoding methods and threshold values.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Conducted encoding independently from the source of truth for versatility.</a:t>
            </a:r>
          </a:p>
          <a:p>
            <a:pPr>
              <a:lnSpc>
                <a:spcPct val="90000"/>
              </a:lnSpc>
            </a:pPr>
            <a:r>
              <a:rPr lang="en-US" sz="1100" b="1" i="0" dirty="0">
                <a:solidFill>
                  <a:srgbClr val="404040"/>
                </a:solidFill>
                <a:effectLst/>
                <a:latin typeface="Söhne"/>
              </a:rPr>
              <a:t>Association Rules Analysis Results:</a:t>
            </a:r>
            <a:endParaRPr lang="en-US" sz="1100" b="0" i="0" dirty="0">
              <a:solidFill>
                <a:srgbClr val="404040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Despite efforts, the analysis did not yield actionable insights.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Suggested potential for valuable results with further exploration.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Recommends additional analysis to uncover meaningful patterns.</a:t>
            </a:r>
          </a:p>
        </p:txBody>
      </p:sp>
    </p:spTree>
    <p:extLst>
      <p:ext uri="{BB962C8B-B14F-4D97-AF65-F5344CB8AC3E}">
        <p14:creationId xmlns:p14="http://schemas.microsoft.com/office/powerpoint/2010/main" val="303642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Söhne"/>
              </a:rPr>
              <a:t>Value in Data Mining:</a:t>
            </a:r>
            <a:endParaRPr lang="en-US" b="0" i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04040"/>
                </a:solidFill>
                <a:effectLst/>
                <a:latin typeface="Söhne"/>
              </a:rPr>
              <a:t>Data mining techniques hold potential for valuable insights.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Söhne"/>
              </a:rPr>
              <a:t>Larger Dataset Importance: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04040"/>
                </a:solidFill>
                <a:effectLst/>
                <a:latin typeface="Söhne"/>
              </a:rPr>
              <a:t>Advocate for a larger dataset for more personalized insights.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Söhne"/>
              </a:rPr>
              <a:t>Focus on OPTICS: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04040"/>
                </a:solidFill>
                <a:effectLst/>
                <a:latin typeface="Söhne"/>
              </a:rPr>
              <a:t>Prioritize OPTICS and related clustering algorithms for analysis.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Söhne"/>
              </a:rPr>
              <a:t>Priority on Association Rules:</a:t>
            </a:r>
            <a:endParaRPr lang="en-US" b="0" i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04040"/>
                </a:solidFill>
                <a:effectLst/>
                <a:latin typeface="Söhne"/>
              </a:rPr>
              <a:t>Emphasize the novel approach of using Association Rules over clustering.</a:t>
            </a:r>
          </a:p>
        </p:txBody>
      </p:sp>
    </p:spTree>
    <p:extLst>
      <p:ext uri="{BB962C8B-B14F-4D97-AF65-F5344CB8AC3E}">
        <p14:creationId xmlns:p14="http://schemas.microsoft.com/office/powerpoint/2010/main" val="66809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1089E-DB78-0D4E-7B99-F8B37523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Parkinson’s Disease is a Neurodegenerative Disorder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C2AB-43E2-306B-72A4-B59C3F070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Dopamine system</a:t>
            </a:r>
          </a:p>
          <a:p>
            <a:r>
              <a:rPr lang="en-US">
                <a:solidFill>
                  <a:srgbClr val="404040"/>
                </a:solidFill>
              </a:rPr>
              <a:t>Degenerative</a:t>
            </a:r>
          </a:p>
          <a:p>
            <a:r>
              <a:rPr lang="en-US">
                <a:solidFill>
                  <a:srgbClr val="404040"/>
                </a:solidFill>
              </a:rPr>
              <a:t>Cause unknown</a:t>
            </a:r>
          </a:p>
          <a:p>
            <a:r>
              <a:rPr lang="en-US">
                <a:solidFill>
                  <a:srgbClr val="404040"/>
                </a:solidFill>
              </a:rPr>
              <a:t>Progression well known</a:t>
            </a:r>
          </a:p>
        </p:txBody>
      </p:sp>
    </p:spTree>
    <p:extLst>
      <p:ext uri="{BB962C8B-B14F-4D97-AF65-F5344CB8AC3E}">
        <p14:creationId xmlns:p14="http://schemas.microsoft.com/office/powerpoint/2010/main" val="679313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Söhne"/>
              </a:rPr>
              <a:t>Longitudinal Perspective:</a:t>
            </a:r>
            <a:endParaRPr lang="en-US" b="0" i="0" dirty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Söhne"/>
              </a:rPr>
              <a:t>Explore data relationships longitudinally, e.g., time trial x0 to x1.</a:t>
            </a:r>
          </a:p>
          <a:p>
            <a:r>
              <a:rPr lang="en-US" dirty="0">
                <a:solidFill>
                  <a:srgbClr val="404040"/>
                </a:solidFill>
              </a:rPr>
              <a:t>K++ is best clustering</a:t>
            </a:r>
          </a:p>
          <a:p>
            <a:r>
              <a:rPr lang="en-US" dirty="0">
                <a:solidFill>
                  <a:srgbClr val="404040"/>
                </a:solidFill>
              </a:rPr>
              <a:t>Association rules are promising</a:t>
            </a:r>
          </a:p>
          <a:p>
            <a:r>
              <a:rPr lang="en-US" dirty="0">
                <a:solidFill>
                  <a:srgbClr val="404040"/>
                </a:solidFill>
              </a:rPr>
              <a:t>Data is dense and that drives options</a:t>
            </a:r>
          </a:p>
          <a:p>
            <a:r>
              <a:rPr lang="en-US" dirty="0">
                <a:solidFill>
                  <a:srgbClr val="404040"/>
                </a:solidFill>
              </a:rPr>
              <a:t>More data is always better</a:t>
            </a:r>
          </a:p>
          <a:p>
            <a:pPr lvl="1" indent="0">
              <a:buNone/>
            </a:pPr>
            <a:endParaRPr lang="en-US" b="0" i="0" dirty="0">
              <a:solidFill>
                <a:srgbClr val="404040"/>
              </a:solidFill>
              <a:effectLst/>
              <a:latin typeface="Söhne"/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56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71C05-9460-46D4-4C3D-09EE23AB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1442-82FD-C276-9785-78D153E7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[1] </a:t>
            </a:r>
            <a:r>
              <a:rPr lang="en-US" dirty="0" err="1"/>
              <a:t>Surangsrirat</a:t>
            </a:r>
            <a:r>
              <a:rPr lang="en-US" dirty="0"/>
              <a:t> D, Sri-</a:t>
            </a:r>
            <a:r>
              <a:rPr lang="en-US" dirty="0" err="1"/>
              <a:t>Iesaranusorn</a:t>
            </a:r>
            <a:r>
              <a:rPr lang="en-US" dirty="0"/>
              <a:t> </a:t>
            </a:r>
            <a:r>
              <a:rPr lang="en-US" dirty="0" err="1"/>
              <a:t>P,Chaiyaroj</a:t>
            </a:r>
            <a:r>
              <a:rPr lang="en-US" dirty="0"/>
              <a:t> A, </a:t>
            </a:r>
            <a:r>
              <a:rPr lang="en-US" dirty="0" err="1"/>
              <a:t>Vateekul</a:t>
            </a:r>
            <a:r>
              <a:rPr lang="en-US" dirty="0"/>
              <a:t> P, </a:t>
            </a:r>
            <a:r>
              <a:rPr lang="en-US" dirty="0" err="1"/>
              <a:t>Bhidayasiri</a:t>
            </a:r>
            <a:r>
              <a:rPr lang="en-US" dirty="0"/>
              <a:t> R. Parkinson’s disease severity clustering based on tapping activity on mobile device. </a:t>
            </a:r>
          </a:p>
          <a:p>
            <a:r>
              <a:rPr lang="en-US" dirty="0"/>
              <a:t>[2] Hendricks, R. M., &amp; </a:t>
            </a:r>
            <a:r>
              <a:rPr lang="en-US" dirty="0" err="1"/>
              <a:t>Khasawneh</a:t>
            </a:r>
            <a:r>
              <a:rPr lang="en-US" dirty="0"/>
              <a:t>, M. T. (2021).A Systematic Review of Parkinson’s Disease Cluster Analysis Research. </a:t>
            </a:r>
          </a:p>
          <a:p>
            <a:r>
              <a:rPr lang="en-US" dirty="0"/>
              <a:t>[3] </a:t>
            </a:r>
            <a:r>
              <a:rPr lang="en-US" dirty="0" err="1"/>
              <a:t>Mehrbakhsh</a:t>
            </a:r>
            <a:r>
              <a:rPr lang="en-US" dirty="0"/>
              <a:t> </a:t>
            </a:r>
            <a:r>
              <a:rPr lang="en-US" dirty="0" err="1"/>
              <a:t>Nilashi</a:t>
            </a:r>
            <a:r>
              <a:rPr lang="en-US" dirty="0"/>
              <a:t>, Othman Ibrahim, Sarminah Samad, Hossein Ahmadi, Leila </a:t>
            </a:r>
            <a:r>
              <a:rPr lang="en-US" dirty="0" err="1"/>
              <a:t>Shahmoradi</a:t>
            </a:r>
            <a:r>
              <a:rPr lang="en-US" dirty="0"/>
              <a:t>, Elnaz Akbari, An analytical method for measuring the Parkinson’s disease progression: A case on a Parkinson’s telemonitoring dataset, </a:t>
            </a:r>
            <a:r>
              <a:rPr lang="en-US" dirty="0" err="1"/>
              <a:t>Measurement,https</a:t>
            </a:r>
            <a:r>
              <a:rPr lang="en-US" dirty="0"/>
              <a:t>://doi.org/10.1016/j.measurement.2019.01.014. </a:t>
            </a:r>
          </a:p>
          <a:p>
            <a:r>
              <a:rPr lang="en-US" dirty="0"/>
              <a:t>[4] </a:t>
            </a:r>
            <a:r>
              <a:rPr lang="en-US" dirty="0" err="1"/>
              <a:t>Garc´ıa-Ordas</a:t>
            </a:r>
            <a:r>
              <a:rPr lang="en-US" dirty="0"/>
              <a:t>, Mar ´ ´</a:t>
            </a:r>
            <a:r>
              <a:rPr lang="en-US" dirty="0" err="1"/>
              <a:t>ıa</a:t>
            </a:r>
            <a:r>
              <a:rPr lang="en-US" dirty="0"/>
              <a:t> &amp; </a:t>
            </a:r>
            <a:r>
              <a:rPr lang="en-US" dirty="0" err="1"/>
              <a:t>Ben´ıtez-Andrades</a:t>
            </a:r>
            <a:r>
              <a:rPr lang="en-US" dirty="0"/>
              <a:t>, Jose &amp; </a:t>
            </a:r>
            <a:r>
              <a:rPr lang="en-US" dirty="0" err="1"/>
              <a:t>Aveleira</a:t>
            </a:r>
            <a:r>
              <a:rPr lang="en-US" dirty="0"/>
              <a:t>, ´ Jose &amp; </a:t>
            </a:r>
            <a:r>
              <a:rPr lang="en-US" dirty="0" err="1"/>
              <a:t>Alija</a:t>
            </a:r>
            <a:r>
              <a:rPr lang="en-US" dirty="0"/>
              <a:t>-Perez, Jose &amp; Benavides, Carmen. (2023). Determining the severity of Parkinson’s disease in patients using a multi task neural network. Multimedia Tools and Applications. 10.1007/s11042-023-14932-x. </a:t>
            </a:r>
          </a:p>
          <a:p>
            <a:r>
              <a:rPr lang="en-US" dirty="0"/>
              <a:t>[5] </a:t>
            </a:r>
            <a:r>
              <a:rPr lang="en-US" dirty="0" err="1"/>
              <a:t>Israa</a:t>
            </a:r>
            <a:r>
              <a:rPr lang="en-US" dirty="0"/>
              <a:t> Ali </a:t>
            </a:r>
            <a:r>
              <a:rPr lang="en-US" dirty="0" err="1"/>
              <a:t>Alshabeeb</a:t>
            </a:r>
            <a:r>
              <a:rPr lang="en-US" dirty="0"/>
              <a:t>, </a:t>
            </a:r>
            <a:r>
              <a:rPr lang="en-US" dirty="0" err="1"/>
              <a:t>Nidaa</a:t>
            </a:r>
            <a:r>
              <a:rPr lang="en-US" dirty="0"/>
              <a:t> Ghalib Ali, Saba </a:t>
            </a:r>
            <a:r>
              <a:rPr lang="en-US" dirty="0" err="1"/>
              <a:t>Abdulameer</a:t>
            </a:r>
            <a:r>
              <a:rPr lang="en-US" dirty="0"/>
              <a:t> Naser, Wafaa M. R. Shakir. A Clustering Algorithm Application in Parkinson Disease based on </a:t>
            </a:r>
            <a:r>
              <a:rPr lang="en-US" dirty="0" err="1"/>
              <a:t>kmeans</a:t>
            </a:r>
            <a:r>
              <a:rPr lang="en-US" dirty="0"/>
              <a:t> Method </a:t>
            </a:r>
          </a:p>
        </p:txBody>
      </p:sp>
    </p:spTree>
    <p:extLst>
      <p:ext uri="{BB962C8B-B14F-4D97-AF65-F5344CB8AC3E}">
        <p14:creationId xmlns:p14="http://schemas.microsoft.com/office/powerpoint/2010/main" val="386317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71C05-9460-46D4-4C3D-09EE23AB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1442-82FD-C276-9785-78D153E7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[</a:t>
            </a:r>
            <a:r>
              <a:rPr lang="en-US" dirty="0"/>
              <a:t>6] Hendricks, R., &amp; </a:t>
            </a:r>
            <a:r>
              <a:rPr lang="en-US" dirty="0" err="1"/>
              <a:t>Khasawneh</a:t>
            </a:r>
            <a:r>
              <a:rPr lang="en-US" dirty="0"/>
              <a:t>, M. (2021). Cluster Analysis of Categorical Variables of Parkinson’s Disease Patients. Brain sciences, 11(10), 1290. </a:t>
            </a:r>
            <a:r>
              <a:rPr lang="en-US" dirty="0">
                <a:hlinkClick r:id="rId2"/>
              </a:rPr>
              <a:t>https://doi.org/10.3390/brainsci11101290</a:t>
            </a:r>
            <a:r>
              <a:rPr lang="en-US" dirty="0"/>
              <a:t>.</a:t>
            </a:r>
          </a:p>
          <a:p>
            <a:r>
              <a:rPr lang="en-US" dirty="0"/>
              <a:t>[7] Ram Deepak </a:t>
            </a:r>
            <a:r>
              <a:rPr lang="en-US" dirty="0" err="1"/>
              <a:t>Gottapu</a:t>
            </a:r>
            <a:r>
              <a:rPr lang="en-US" dirty="0"/>
              <a:t>, </a:t>
            </a:r>
            <a:r>
              <a:rPr lang="en-US" dirty="0" err="1"/>
              <a:t>Cihan</a:t>
            </a:r>
            <a:r>
              <a:rPr lang="en-US" dirty="0"/>
              <a:t> H </a:t>
            </a:r>
            <a:r>
              <a:rPr lang="en-US" dirty="0" err="1"/>
              <a:t>Dagli,Analysis</a:t>
            </a:r>
            <a:r>
              <a:rPr lang="en-US" dirty="0"/>
              <a:t> of Parkinson’s Disease </a:t>
            </a:r>
            <a:r>
              <a:rPr lang="en-US" dirty="0" err="1"/>
              <a:t>Data,Procedia</a:t>
            </a:r>
            <a:r>
              <a:rPr lang="en-US" dirty="0"/>
              <a:t> Computer </a:t>
            </a:r>
            <a:r>
              <a:rPr lang="en-US" dirty="0" err="1"/>
              <a:t>Science,Volume</a:t>
            </a:r>
            <a:r>
              <a:rPr lang="en-US" dirty="0"/>
              <a:t> 140,2018,Pages 334-341,ISSN 1877- 0509, </a:t>
            </a:r>
            <a:r>
              <a:rPr lang="en-US" dirty="0">
                <a:hlinkClick r:id="rId3"/>
              </a:rPr>
              <a:t>https://doi.org/10.1016/j.procs.2018.10.306</a:t>
            </a:r>
            <a:r>
              <a:rPr lang="en-US" dirty="0"/>
              <a:t>.</a:t>
            </a:r>
          </a:p>
          <a:p>
            <a:r>
              <a:rPr lang="en-US" dirty="0"/>
              <a:t> [8] Tucker, C., Han, Y., Nembhard, H. B., Lewis, M., Lee, W. C., Sterling, N. W., &amp; Huang, X. (2015). A data mining methodology for predicting early stage Parkinson’s disease using non-invasive, high-dimensional gait sensor data. IIE transactions on healthcare systems engineering, 5(4), 238–254.</a:t>
            </a:r>
          </a:p>
          <a:p>
            <a:r>
              <a:rPr lang="en-US" dirty="0"/>
              <a:t> [9] </a:t>
            </a:r>
            <a:r>
              <a:rPr lang="en-US" dirty="0" err="1"/>
              <a:t>Dinov</a:t>
            </a:r>
            <a:r>
              <a:rPr lang="en-US" dirty="0"/>
              <a:t>, I. D., </a:t>
            </a:r>
            <a:r>
              <a:rPr lang="en-US" dirty="0" err="1"/>
              <a:t>Heavner</a:t>
            </a:r>
            <a:r>
              <a:rPr lang="en-US" dirty="0"/>
              <a:t>, B., Tang, M., </a:t>
            </a:r>
            <a:r>
              <a:rPr lang="en-US" dirty="0" err="1"/>
              <a:t>Glusman</a:t>
            </a:r>
            <a:r>
              <a:rPr lang="en-US" dirty="0"/>
              <a:t>, G., Chard, K., Darcy, M., </a:t>
            </a:r>
            <a:r>
              <a:rPr lang="en-US" dirty="0" err="1"/>
              <a:t>Madduri</a:t>
            </a:r>
            <a:r>
              <a:rPr lang="en-US" dirty="0"/>
              <a:t>, R., Pa, J., </a:t>
            </a:r>
            <a:r>
              <a:rPr lang="en-US" dirty="0" err="1"/>
              <a:t>Spino</a:t>
            </a:r>
            <a:r>
              <a:rPr lang="en-US" dirty="0"/>
              <a:t>, C., </a:t>
            </a:r>
            <a:r>
              <a:rPr lang="en-US" dirty="0" err="1"/>
              <a:t>Kesselman</a:t>
            </a:r>
            <a:r>
              <a:rPr lang="en-US" dirty="0"/>
              <a:t>, C., Foster, I., Deutsch, E. W., Price, N. D., Van Horn, J. D., Ames, J., Clark, K., Hood, L., Hampstead, B. M., Dauer, W., &amp; Toga, A. W. (2016). Predictive Big Data Analytics: A Study of Parkinson’s Disease Using Large, Complex, Heterogeneous, Incongruent, </a:t>
            </a:r>
            <a:r>
              <a:rPr lang="en-US" dirty="0" err="1"/>
              <a:t>MultiSource</a:t>
            </a:r>
            <a:r>
              <a:rPr lang="en-US" dirty="0"/>
              <a:t> and Incomplete Observations. </a:t>
            </a:r>
            <a:r>
              <a:rPr lang="en-US" dirty="0" err="1"/>
              <a:t>PloS</a:t>
            </a:r>
            <a:r>
              <a:rPr lang="en-US" dirty="0"/>
              <a:t> one, 11(8), e0157077. </a:t>
            </a:r>
            <a:r>
              <a:rPr lang="en-US" dirty="0">
                <a:hlinkClick r:id="rId4"/>
              </a:rPr>
              <a:t>https://doi.org/10.1371/journal.pone</a:t>
            </a:r>
            <a:r>
              <a:rPr lang="en-US">
                <a:hlinkClick r:id="rId4"/>
              </a:rPr>
              <a:t>.0157077</a:t>
            </a:r>
            <a:endParaRPr lang="en-US"/>
          </a:p>
          <a:p>
            <a:r>
              <a:rPr lang="en-US"/>
              <a:t> </a:t>
            </a:r>
            <a:r>
              <a:rPr lang="en-US" dirty="0"/>
              <a:t>[10] Zhang, J. Mining imaging and clinical data with machine learning approaches for the diagnosis and early detection of Parkinson’s disease. </a:t>
            </a:r>
            <a:r>
              <a:rPr lang="en-US" dirty="0" err="1"/>
              <a:t>npj</a:t>
            </a:r>
            <a:r>
              <a:rPr lang="en-US" dirty="0"/>
              <a:t> </a:t>
            </a:r>
            <a:r>
              <a:rPr lang="en-US" dirty="0" err="1"/>
              <a:t>Parkinsons</a:t>
            </a:r>
            <a:r>
              <a:rPr lang="en-US" dirty="0"/>
              <a:t> Dis. 8, 13 (2022). https://doi.org/10.1038/s41531-021-00266-8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8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F87DC-57E2-FAA0-F216-389C0380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Treatment is Pharmacological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53F2-4B56-154D-DEBD-F40F2615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Treated by regulating dopamine system</a:t>
            </a:r>
          </a:p>
          <a:p>
            <a:r>
              <a:rPr lang="en-US">
                <a:solidFill>
                  <a:srgbClr val="404040"/>
                </a:solidFill>
              </a:rPr>
              <a:t>Diminishing returns</a:t>
            </a:r>
          </a:p>
        </p:txBody>
      </p:sp>
    </p:spTree>
    <p:extLst>
      <p:ext uri="{BB962C8B-B14F-4D97-AF65-F5344CB8AC3E}">
        <p14:creationId xmlns:p14="http://schemas.microsoft.com/office/powerpoint/2010/main" val="307346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55AA1-E171-0BC6-3F3F-B0FF9A1E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BD85-993B-65BF-C6BE-FE08B78E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Data gathered using specially build equipment</a:t>
            </a:r>
          </a:p>
          <a:p>
            <a:r>
              <a:rPr lang="en-US">
                <a:solidFill>
                  <a:srgbClr val="404040"/>
                </a:solidFill>
              </a:rPr>
              <a:t>Clinician measurements can be considered objective</a:t>
            </a:r>
          </a:p>
          <a:p>
            <a:r>
              <a:rPr lang="en-US">
                <a:solidFill>
                  <a:srgbClr val="404040"/>
                </a:solidFill>
              </a:rPr>
              <a:t>Regression analysis not fruitful</a:t>
            </a:r>
          </a:p>
        </p:txBody>
      </p:sp>
    </p:spTree>
    <p:extLst>
      <p:ext uri="{BB962C8B-B14F-4D97-AF65-F5344CB8AC3E}">
        <p14:creationId xmlns:p14="http://schemas.microsoft.com/office/powerpoint/2010/main" val="154421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8ED62-5398-4918-9E96-B245892F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Potential to Enhance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8157-8BA0-5D6E-AF30-4DD96406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Speculative analysis</a:t>
            </a:r>
          </a:p>
          <a:p>
            <a:r>
              <a:rPr lang="en-US">
                <a:solidFill>
                  <a:srgbClr val="404040"/>
                </a:solidFill>
              </a:rPr>
              <a:t>Longer efficacy immediate benefit</a:t>
            </a:r>
          </a:p>
          <a:p>
            <a:r>
              <a:rPr lang="en-US">
                <a:solidFill>
                  <a:srgbClr val="404040"/>
                </a:solidFill>
              </a:rPr>
              <a:t>Reduce cost</a:t>
            </a:r>
          </a:p>
          <a:p>
            <a:r>
              <a:rPr lang="en-US">
                <a:solidFill>
                  <a:srgbClr val="404040"/>
                </a:solidFill>
              </a:rPr>
              <a:t>Increase availability</a:t>
            </a:r>
          </a:p>
          <a:p>
            <a:r>
              <a:rPr lang="en-US">
                <a:solidFill>
                  <a:srgbClr val="404040"/>
                </a:solidFill>
              </a:rPr>
              <a:t>Regulate with medication port</a:t>
            </a:r>
          </a:p>
        </p:txBody>
      </p:sp>
    </p:spTree>
    <p:extLst>
      <p:ext uri="{BB962C8B-B14F-4D97-AF65-F5344CB8AC3E}">
        <p14:creationId xmlns:p14="http://schemas.microsoft.com/office/powerpoint/2010/main" val="132211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404040"/>
                </a:solidFill>
              </a:rPr>
              <a:t>KMeans</a:t>
            </a:r>
            <a:r>
              <a:rPr lang="en-US" dirty="0">
                <a:solidFill>
                  <a:srgbClr val="404040"/>
                </a:solidFill>
              </a:rPr>
              <a:t> : It forms clusters based on cluster centroids(tries to minimize sum of squared error).</a:t>
            </a:r>
          </a:p>
          <a:p>
            <a:r>
              <a:rPr lang="en-US" dirty="0">
                <a:solidFill>
                  <a:srgbClr val="404040"/>
                </a:solidFill>
              </a:rPr>
              <a:t>The accuracy for </a:t>
            </a:r>
            <a:r>
              <a:rPr lang="en-US">
                <a:solidFill>
                  <a:srgbClr val="404040"/>
                </a:solidFill>
              </a:rPr>
              <a:t>KMeans</a:t>
            </a:r>
            <a:r>
              <a:rPr lang="en-US" dirty="0">
                <a:solidFill>
                  <a:srgbClr val="404040"/>
                </a:solidFill>
              </a:rPr>
              <a:t> is : </a:t>
            </a:r>
            <a:r>
              <a:rPr lang="en-US" b="1" dirty="0">
                <a:solidFill>
                  <a:srgbClr val="404040"/>
                </a:solidFill>
              </a:rPr>
              <a:t>93.62%</a:t>
            </a: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r>
              <a:rPr lang="en-US" dirty="0">
                <a:solidFill>
                  <a:srgbClr val="404040"/>
                </a:solidFill>
              </a:rPr>
              <a:t>The confusion matrix we got is: </a:t>
            </a:r>
            <a:br>
              <a:rPr lang="en-US" dirty="0">
                <a:solidFill>
                  <a:srgbClr val="404040"/>
                </a:solidFill>
              </a:rPr>
            </a:br>
            <a:r>
              <a:rPr lang="en-US" b="1" dirty="0">
                <a:solidFill>
                  <a:srgbClr val="404040"/>
                </a:solidFill>
              </a:rPr>
              <a:t>[[ 0 27  35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404040"/>
                </a:solidFill>
              </a:rPr>
              <a:t>    0  61  10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404040"/>
                </a:solidFill>
              </a:rPr>
              <a:t>    0  3   489]]	</a:t>
            </a:r>
          </a:p>
        </p:txBody>
      </p:sp>
    </p:spTree>
    <p:extLst>
      <p:ext uri="{BB962C8B-B14F-4D97-AF65-F5344CB8AC3E}">
        <p14:creationId xmlns:p14="http://schemas.microsoft.com/office/powerpoint/2010/main" val="270322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6E9A99-14AD-DF37-03AD-534236D4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K-means </a:t>
            </a:r>
            <a:r>
              <a:rPr lang="en-US" sz="3200"/>
              <a:t>PLOts</a:t>
            </a:r>
            <a:endParaRPr lang="en-US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F99320-A5F7-A4B9-F1D7-12498203AD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7996" y="587858"/>
            <a:ext cx="4075687" cy="3301307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00B8552-89D1-8CB4-C92B-07132A4FA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644" t="28160"/>
          <a:stretch/>
        </p:blipFill>
        <p:spPr>
          <a:xfrm>
            <a:off x="6338316" y="1617695"/>
            <a:ext cx="4297680" cy="124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7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 err="1"/>
              <a:t>Kmeans</a:t>
            </a:r>
            <a:r>
              <a:rPr lang="en-US" dirty="0"/>
              <a:t>++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0D1F1D-FDE4-EA0E-8BAC-FA014BE9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b="1">
                <a:solidFill>
                  <a:srgbClr val="404040"/>
                </a:solidFill>
              </a:rPr>
              <a:t>KMeans++ </a:t>
            </a:r>
            <a:r>
              <a:rPr lang="en-IN">
                <a:solidFill>
                  <a:srgbClr val="404040"/>
                </a:solidFill>
              </a:rPr>
              <a:t>:  It is the same as Kmeans but here we select initial centroids using an algorithm.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040"/>
                </a:solidFill>
              </a:rPr>
              <a:t>The algorithm tries to set initial centroids such that centroids are far apart from each other.  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040"/>
                </a:solidFill>
              </a:rPr>
              <a:t>KMeans++ will be accuracy : </a:t>
            </a:r>
            <a:r>
              <a:rPr lang="en-IN" b="1">
                <a:solidFill>
                  <a:srgbClr val="404040"/>
                </a:solidFill>
              </a:rPr>
              <a:t>95.97%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040"/>
                </a:solidFill>
              </a:rPr>
              <a:t>The confusion matrix generated is 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b="1">
                <a:solidFill>
                  <a:srgbClr val="404040"/>
                </a:solidFill>
              </a:rPr>
              <a:t>[[477 15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b="1">
                <a:solidFill>
                  <a:srgbClr val="404040"/>
                </a:solidFill>
              </a:rPr>
              <a:t>37    646]]</a:t>
            </a:r>
          </a:p>
        </p:txBody>
      </p:sp>
    </p:spTree>
    <p:extLst>
      <p:ext uri="{BB962C8B-B14F-4D97-AF65-F5344CB8AC3E}">
        <p14:creationId xmlns:p14="http://schemas.microsoft.com/office/powerpoint/2010/main" val="417931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BBEEB-C36F-0476-2561-16FBAE88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Kmeans++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55BB4-65C1-A0BC-7C98-2000653D9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752986"/>
            <a:ext cx="6257544" cy="503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147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222</TotalTime>
  <Words>1586</Words>
  <Application>Microsoft Office PowerPoint</Application>
  <PresentationFormat>Widescreen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Söhne</vt:lpstr>
      <vt:lpstr>Symbol</vt:lpstr>
      <vt:lpstr>Parcel</vt:lpstr>
      <vt:lpstr>Analysis of Telemonitoring Data Collected From Parkinson’s </vt:lpstr>
      <vt:lpstr>Parkinson’s Disease is a Neurodegenerative Disorder</vt:lpstr>
      <vt:lpstr>Treatment is Pharmacological</vt:lpstr>
      <vt:lpstr>Previous Work</vt:lpstr>
      <vt:lpstr>Potential to Enhance Outcomes</vt:lpstr>
      <vt:lpstr>K-means Clustering</vt:lpstr>
      <vt:lpstr>K-means PLOts</vt:lpstr>
      <vt:lpstr>Kmeans++</vt:lpstr>
      <vt:lpstr>Kmeans++ plot</vt:lpstr>
      <vt:lpstr>DBSCAN </vt:lpstr>
      <vt:lpstr>Dbscan plot</vt:lpstr>
      <vt:lpstr>OPtics</vt:lpstr>
      <vt:lpstr>Optics plot</vt:lpstr>
      <vt:lpstr>Classification</vt:lpstr>
      <vt:lpstr>Classification</vt:lpstr>
      <vt:lpstr>Cross Validation</vt:lpstr>
      <vt:lpstr>Association Rules and  Frequent Item Sets</vt:lpstr>
      <vt:lpstr>Association Rules and  Frequent Item Sets</vt:lpstr>
      <vt:lpstr>Conclusion</vt:lpstr>
      <vt:lpstr>Conclusion</vt:lpstr>
      <vt:lpstr>Reference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Telemonitoring Data Collected From Parkinson’s</dc:title>
  <dc:creator>User001</dc:creator>
  <cp:lastModifiedBy>Priya Dobariya</cp:lastModifiedBy>
  <cp:revision>6</cp:revision>
  <dcterms:created xsi:type="dcterms:W3CDTF">2023-12-03T21:02:19Z</dcterms:created>
  <dcterms:modified xsi:type="dcterms:W3CDTF">2023-12-04T05:18:19Z</dcterms:modified>
</cp:coreProperties>
</file>