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68" r:id="rId5"/>
    <p:sldId id="258" r:id="rId6"/>
    <p:sldId id="259" r:id="rId7"/>
    <p:sldId id="261" r:id="rId8"/>
    <p:sldId id="262" r:id="rId9"/>
    <p:sldId id="263" r:id="rId10"/>
    <p:sldId id="264" r:id="rId11"/>
    <p:sldId id="265" r:id="rId12"/>
    <p:sldId id="267" r:id="rId13"/>
    <p:sldId id="266" r:id="rId14"/>
    <p:sldId id="270" r:id="rId15"/>
    <p:sldId id="271" r:id="rId16"/>
    <p:sldId id="272" r:id="rId17"/>
    <p:sldId id="273" r:id="rId18"/>
    <p:sldId id="274" r:id="rId19"/>
    <p:sldId id="277" r:id="rId20"/>
    <p:sldId id="276" r:id="rId21"/>
    <p:sldId id="275"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35CB00B-91AC-45E6-A9C0-CF5CA14483DB}" type="datetimeFigureOut">
              <a:rPr lang="en-IN" smtClean="0"/>
              <a:t>03-01-2024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09AF63-E2BC-434E-9DC6-4B32DADA7022}" type="slidenum">
              <a:rPr lang="en-IN" smtClean="0"/>
              <a:t>‹#›</a:t>
            </a:fld>
            <a:endParaRPr lang="en-IN"/>
          </a:p>
        </p:txBody>
      </p:sp>
    </p:spTree>
    <p:extLst>
      <p:ext uri="{BB962C8B-B14F-4D97-AF65-F5344CB8AC3E}">
        <p14:creationId xmlns:p14="http://schemas.microsoft.com/office/powerpoint/2010/main" val="3001553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5CB00B-91AC-45E6-A9C0-CF5CA14483DB}" type="datetimeFigureOut">
              <a:rPr lang="en-IN" smtClean="0"/>
              <a:t>03-01-2024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09AF63-E2BC-434E-9DC6-4B32DADA7022}" type="slidenum">
              <a:rPr lang="en-IN" smtClean="0"/>
              <a:t>‹#›</a:t>
            </a:fld>
            <a:endParaRPr lang="en-IN"/>
          </a:p>
        </p:txBody>
      </p:sp>
    </p:spTree>
    <p:extLst>
      <p:ext uri="{BB962C8B-B14F-4D97-AF65-F5344CB8AC3E}">
        <p14:creationId xmlns:p14="http://schemas.microsoft.com/office/powerpoint/2010/main" val="2104188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5CB00B-91AC-45E6-A9C0-CF5CA14483DB}" type="datetimeFigureOut">
              <a:rPr lang="en-IN" smtClean="0"/>
              <a:t>03-01-2024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09AF63-E2BC-434E-9DC6-4B32DADA7022}" type="slidenum">
              <a:rPr lang="en-IN" smtClean="0"/>
              <a:t>‹#›</a:t>
            </a:fld>
            <a:endParaRPr lang="en-IN"/>
          </a:p>
        </p:txBody>
      </p:sp>
    </p:spTree>
    <p:extLst>
      <p:ext uri="{BB962C8B-B14F-4D97-AF65-F5344CB8AC3E}">
        <p14:creationId xmlns:p14="http://schemas.microsoft.com/office/powerpoint/2010/main" val="3145340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5CB00B-91AC-45E6-A9C0-CF5CA14483DB}" type="datetimeFigureOut">
              <a:rPr lang="en-IN" smtClean="0"/>
              <a:t>03-01-2024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09AF63-E2BC-434E-9DC6-4B32DADA7022}" type="slidenum">
              <a:rPr lang="en-IN" smtClean="0"/>
              <a:t>‹#›</a:t>
            </a:fld>
            <a:endParaRPr lang="en-IN"/>
          </a:p>
        </p:txBody>
      </p:sp>
    </p:spTree>
    <p:extLst>
      <p:ext uri="{BB962C8B-B14F-4D97-AF65-F5344CB8AC3E}">
        <p14:creationId xmlns:p14="http://schemas.microsoft.com/office/powerpoint/2010/main" val="699833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5CB00B-91AC-45E6-A9C0-CF5CA14483DB}" type="datetimeFigureOut">
              <a:rPr lang="en-IN" smtClean="0"/>
              <a:t>03-01-2024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09AF63-E2BC-434E-9DC6-4B32DADA7022}" type="slidenum">
              <a:rPr lang="en-IN" smtClean="0"/>
              <a:t>‹#›</a:t>
            </a:fld>
            <a:endParaRPr lang="en-IN"/>
          </a:p>
        </p:txBody>
      </p:sp>
    </p:spTree>
    <p:extLst>
      <p:ext uri="{BB962C8B-B14F-4D97-AF65-F5344CB8AC3E}">
        <p14:creationId xmlns:p14="http://schemas.microsoft.com/office/powerpoint/2010/main" val="2080549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35CB00B-91AC-45E6-A9C0-CF5CA14483DB}" type="datetimeFigureOut">
              <a:rPr lang="en-IN" smtClean="0"/>
              <a:t>03-01-2024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09AF63-E2BC-434E-9DC6-4B32DADA7022}" type="slidenum">
              <a:rPr lang="en-IN" smtClean="0"/>
              <a:t>‹#›</a:t>
            </a:fld>
            <a:endParaRPr lang="en-IN"/>
          </a:p>
        </p:txBody>
      </p:sp>
    </p:spTree>
    <p:extLst>
      <p:ext uri="{BB962C8B-B14F-4D97-AF65-F5344CB8AC3E}">
        <p14:creationId xmlns:p14="http://schemas.microsoft.com/office/powerpoint/2010/main" val="120027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35CB00B-91AC-45E6-A9C0-CF5CA14483DB}" type="datetimeFigureOut">
              <a:rPr lang="en-IN" smtClean="0"/>
              <a:t>03-01-2024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09AF63-E2BC-434E-9DC6-4B32DADA7022}" type="slidenum">
              <a:rPr lang="en-IN" smtClean="0"/>
              <a:t>‹#›</a:t>
            </a:fld>
            <a:endParaRPr lang="en-IN"/>
          </a:p>
        </p:txBody>
      </p:sp>
    </p:spTree>
    <p:extLst>
      <p:ext uri="{BB962C8B-B14F-4D97-AF65-F5344CB8AC3E}">
        <p14:creationId xmlns:p14="http://schemas.microsoft.com/office/powerpoint/2010/main" val="4132016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35CB00B-91AC-45E6-A9C0-CF5CA14483DB}" type="datetimeFigureOut">
              <a:rPr lang="en-IN" smtClean="0"/>
              <a:t>03-01-2024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09AF63-E2BC-434E-9DC6-4B32DADA7022}" type="slidenum">
              <a:rPr lang="en-IN" smtClean="0"/>
              <a:t>‹#›</a:t>
            </a:fld>
            <a:endParaRPr lang="en-IN"/>
          </a:p>
        </p:txBody>
      </p:sp>
    </p:spTree>
    <p:extLst>
      <p:ext uri="{BB962C8B-B14F-4D97-AF65-F5344CB8AC3E}">
        <p14:creationId xmlns:p14="http://schemas.microsoft.com/office/powerpoint/2010/main" val="3719055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5CB00B-91AC-45E6-A9C0-CF5CA14483DB}" type="datetimeFigureOut">
              <a:rPr lang="en-IN" smtClean="0"/>
              <a:t>03-01-2024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09AF63-E2BC-434E-9DC6-4B32DADA7022}" type="slidenum">
              <a:rPr lang="en-IN" smtClean="0"/>
              <a:t>‹#›</a:t>
            </a:fld>
            <a:endParaRPr lang="en-IN"/>
          </a:p>
        </p:txBody>
      </p:sp>
    </p:spTree>
    <p:extLst>
      <p:ext uri="{BB962C8B-B14F-4D97-AF65-F5344CB8AC3E}">
        <p14:creationId xmlns:p14="http://schemas.microsoft.com/office/powerpoint/2010/main" val="1721853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5CB00B-91AC-45E6-A9C0-CF5CA14483DB}" type="datetimeFigureOut">
              <a:rPr lang="en-IN" smtClean="0"/>
              <a:t>03-01-2024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09AF63-E2BC-434E-9DC6-4B32DADA7022}" type="slidenum">
              <a:rPr lang="en-IN" smtClean="0"/>
              <a:t>‹#›</a:t>
            </a:fld>
            <a:endParaRPr lang="en-IN"/>
          </a:p>
        </p:txBody>
      </p:sp>
    </p:spTree>
    <p:extLst>
      <p:ext uri="{BB962C8B-B14F-4D97-AF65-F5344CB8AC3E}">
        <p14:creationId xmlns:p14="http://schemas.microsoft.com/office/powerpoint/2010/main" val="2400439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5CB00B-91AC-45E6-A9C0-CF5CA14483DB}" type="datetimeFigureOut">
              <a:rPr lang="en-IN" smtClean="0"/>
              <a:t>03-01-2024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09AF63-E2BC-434E-9DC6-4B32DADA7022}" type="slidenum">
              <a:rPr lang="en-IN" smtClean="0"/>
              <a:t>‹#›</a:t>
            </a:fld>
            <a:endParaRPr lang="en-IN"/>
          </a:p>
        </p:txBody>
      </p:sp>
    </p:spTree>
    <p:extLst>
      <p:ext uri="{BB962C8B-B14F-4D97-AF65-F5344CB8AC3E}">
        <p14:creationId xmlns:p14="http://schemas.microsoft.com/office/powerpoint/2010/main" val="3555280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CB00B-91AC-45E6-A9C0-CF5CA14483DB}" type="datetimeFigureOut">
              <a:rPr lang="en-IN" smtClean="0"/>
              <a:t>03-01-2024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09AF63-E2BC-434E-9DC6-4B32DADA7022}" type="slidenum">
              <a:rPr lang="en-IN" smtClean="0"/>
              <a:t>‹#›</a:t>
            </a:fld>
            <a:endParaRPr lang="en-IN"/>
          </a:p>
        </p:txBody>
      </p:sp>
    </p:spTree>
    <p:extLst>
      <p:ext uri="{BB962C8B-B14F-4D97-AF65-F5344CB8AC3E}">
        <p14:creationId xmlns:p14="http://schemas.microsoft.com/office/powerpoint/2010/main" val="95422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mbetronicx.com/tutorials/tech_devices/understanding-the-microcontroller-gpio-gpio-working-explaine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Unit 3</a:t>
            </a:r>
            <a:endParaRPr lang="en-IN" dirty="0"/>
          </a:p>
        </p:txBody>
      </p:sp>
    </p:spTree>
    <p:extLst>
      <p:ext uri="{BB962C8B-B14F-4D97-AF65-F5344CB8AC3E}">
        <p14:creationId xmlns:p14="http://schemas.microsoft.com/office/powerpoint/2010/main" val="1966921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21909" y="430924"/>
            <a:ext cx="9914257" cy="4665745"/>
          </a:xfrm>
          <a:prstGeom prst="rect">
            <a:avLst/>
          </a:prstGeom>
        </p:spPr>
      </p:pic>
    </p:spTree>
    <p:extLst>
      <p:ext uri="{BB962C8B-B14F-4D97-AF65-F5344CB8AC3E}">
        <p14:creationId xmlns:p14="http://schemas.microsoft.com/office/powerpoint/2010/main" val="2797949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7766" y="346841"/>
            <a:ext cx="10576034" cy="5830122"/>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General Purpose </a:t>
            </a:r>
            <a:r>
              <a:rPr lang="en-US" sz="2400" dirty="0" err="1" smtClean="0">
                <a:latin typeface="Times New Roman" panose="02020603050405020304" pitchFamily="18" charset="0"/>
                <a:cs typeface="Times New Roman" panose="02020603050405020304" pitchFamily="18" charset="0"/>
              </a:rPr>
              <a:t>Input/Output</a:t>
            </a:r>
            <a:r>
              <a:rPr lang="en-US" sz="2400" dirty="0" smtClean="0">
                <a:latin typeface="Times New Roman" panose="02020603050405020304" pitchFamily="18" charset="0"/>
                <a:cs typeface="Times New Roman" panose="02020603050405020304" pitchFamily="18" charset="0"/>
              </a:rPr>
              <a:t> ports (GPIO):</a:t>
            </a:r>
          </a:p>
          <a:p>
            <a:pPr marL="0" indent="0">
              <a:buNone/>
            </a:pPr>
            <a:r>
              <a:rPr lang="en-US" sz="2000" dirty="0" smtClean="0">
                <a:latin typeface="Times New Roman" panose="02020603050405020304" pitchFamily="18" charset="0"/>
                <a:cs typeface="Times New Roman" panose="02020603050405020304" pitchFamily="18" charset="0"/>
              </a:rPr>
              <a:t>Applications</a:t>
            </a:r>
          </a:p>
          <a:p>
            <a:pPr marL="0" indent="0">
              <a:buNone/>
            </a:pPr>
            <a:r>
              <a:rPr lang="en-US" sz="2000" dirty="0" smtClean="0">
                <a:latin typeface="Times New Roman" panose="02020603050405020304" pitchFamily="18" charset="0"/>
                <a:cs typeface="Times New Roman" panose="02020603050405020304" pitchFamily="18" charset="0"/>
              </a:rPr>
              <a:t>• General purpose I/O</a:t>
            </a:r>
          </a:p>
          <a:p>
            <a:pPr marL="0" indent="0">
              <a:buNone/>
            </a:pPr>
            <a:r>
              <a:rPr lang="en-US" sz="2000" dirty="0" smtClean="0">
                <a:latin typeface="Times New Roman" panose="02020603050405020304" pitchFamily="18" charset="0"/>
                <a:cs typeface="Times New Roman" panose="02020603050405020304" pitchFamily="18" charset="0"/>
              </a:rPr>
              <a:t>• Driving LEDs, or other indicators</a:t>
            </a:r>
          </a:p>
          <a:p>
            <a:pPr marL="0" indent="0">
              <a:buNone/>
            </a:pPr>
            <a:r>
              <a:rPr lang="en-US" sz="2000" dirty="0" smtClean="0">
                <a:latin typeface="Times New Roman" panose="02020603050405020304" pitchFamily="18" charset="0"/>
                <a:cs typeface="Times New Roman" panose="02020603050405020304" pitchFamily="18" charset="0"/>
              </a:rPr>
              <a:t>• Controlling off-chip devices</a:t>
            </a:r>
          </a:p>
          <a:p>
            <a:pPr marL="0" indent="0">
              <a:buNone/>
            </a:pPr>
            <a:r>
              <a:rPr lang="en-US" sz="2000" dirty="0" smtClean="0">
                <a:latin typeface="Times New Roman" panose="02020603050405020304" pitchFamily="18" charset="0"/>
                <a:cs typeface="Times New Roman" panose="02020603050405020304" pitchFamily="18" charset="0"/>
              </a:rPr>
              <a:t>• Sensing digital inputs</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397876" y="3014034"/>
            <a:ext cx="9501351" cy="2167565"/>
          </a:xfrm>
          <a:prstGeom prst="rect">
            <a:avLst/>
          </a:prstGeom>
        </p:spPr>
      </p:pic>
    </p:spTree>
    <p:extLst>
      <p:ext uri="{BB962C8B-B14F-4D97-AF65-F5344CB8AC3E}">
        <p14:creationId xmlns:p14="http://schemas.microsoft.com/office/powerpoint/2010/main" val="1695101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1848" y="472966"/>
            <a:ext cx="10491952" cy="5703997"/>
          </a:xfrm>
        </p:spPr>
        <p:txBody>
          <a:bodyPr>
            <a:normAutofit/>
          </a:bodyPr>
          <a:lstStyle/>
          <a:p>
            <a:r>
              <a:rPr lang="en-US" sz="2000" b="1" dirty="0" smtClean="0">
                <a:effectLst/>
              </a:rPr>
              <a:t>Introduction to GPIO</a:t>
            </a:r>
          </a:p>
          <a:p>
            <a:r>
              <a:rPr lang="en-US" sz="2000" dirty="0" smtClean="0">
                <a:effectLst/>
                <a:latin typeface="Times New Roman" panose="02020603050405020304" pitchFamily="18" charset="0"/>
                <a:cs typeface="Times New Roman" panose="02020603050405020304" pitchFamily="18" charset="0"/>
              </a:rPr>
              <a:t>General-purpose input/output (GPIO) is a pin on an IC (Integrated Circuit). It can be either input pin or output pin, whose behaviour can be controlled at the run time. A group of these pins is called a port (Example, Port 0 of LPC2148 has 32 pins).</a:t>
            </a:r>
          </a:p>
          <a:p>
            <a:r>
              <a:rPr lang="en-US" sz="2000" dirty="0" smtClean="0">
                <a:effectLst/>
                <a:latin typeface="Times New Roman" panose="02020603050405020304" pitchFamily="18" charset="0"/>
                <a:cs typeface="Times New Roman" panose="02020603050405020304" pitchFamily="18" charset="0"/>
              </a:rPr>
              <a:t>LPC2148 has two 32-bit General Purpose I/O ports.</a:t>
            </a:r>
          </a:p>
          <a:p>
            <a:pPr marL="0" indent="0">
              <a:buNone/>
            </a:pPr>
            <a:r>
              <a:rPr lang="en-US" sz="2000" dirty="0" smtClean="0">
                <a:effectLst/>
                <a:latin typeface="Times New Roman" panose="02020603050405020304" pitchFamily="18" charset="0"/>
                <a:cs typeface="Times New Roman" panose="02020603050405020304" pitchFamily="18" charset="0"/>
              </a:rPr>
              <a:t>1.  </a:t>
            </a:r>
            <a:r>
              <a:rPr lang="en-US" sz="2000" b="1" dirty="0" smtClean="0">
                <a:effectLst/>
                <a:latin typeface="Times New Roman" panose="02020603050405020304" pitchFamily="18" charset="0"/>
                <a:cs typeface="Times New Roman" panose="02020603050405020304" pitchFamily="18" charset="0"/>
              </a:rPr>
              <a:t>PORT0</a:t>
            </a:r>
            <a:endParaRPr lang="en-US" sz="2000" dirty="0" smtClean="0">
              <a:effectLst/>
              <a:latin typeface="Times New Roman" panose="02020603050405020304" pitchFamily="18" charset="0"/>
              <a:cs typeface="Times New Roman" panose="02020603050405020304" pitchFamily="18" charset="0"/>
            </a:endParaRPr>
          </a:p>
          <a:p>
            <a:pPr marL="0" indent="0">
              <a:buNone/>
            </a:pPr>
            <a:r>
              <a:rPr lang="en-US" sz="2000" dirty="0" smtClean="0">
                <a:effectLst/>
                <a:latin typeface="Times New Roman" panose="02020603050405020304" pitchFamily="18" charset="0"/>
                <a:cs typeface="Times New Roman" panose="02020603050405020304" pitchFamily="18" charset="0"/>
              </a:rPr>
              <a:t>2.  </a:t>
            </a:r>
            <a:r>
              <a:rPr lang="en-US" sz="2000" b="1" dirty="0" smtClean="0">
                <a:effectLst/>
                <a:latin typeface="Times New Roman" panose="02020603050405020304" pitchFamily="18" charset="0"/>
                <a:cs typeface="Times New Roman" panose="02020603050405020304" pitchFamily="18" charset="0"/>
              </a:rPr>
              <a:t>PORT1</a:t>
            </a:r>
            <a:endParaRPr lang="en-US" sz="2000" dirty="0" smtClean="0">
              <a:effectLst/>
              <a:latin typeface="Times New Roman" panose="02020603050405020304" pitchFamily="18" charset="0"/>
              <a:cs typeface="Times New Roman" panose="02020603050405020304" pitchFamily="18" charset="0"/>
            </a:endParaRPr>
          </a:p>
          <a:p>
            <a:r>
              <a:rPr lang="en-US" sz="2000" b="1" dirty="0" smtClean="0">
                <a:effectLst/>
                <a:latin typeface="Times New Roman" panose="02020603050405020304" pitchFamily="18" charset="0"/>
                <a:cs typeface="Times New Roman" panose="02020603050405020304" pitchFamily="18" charset="0"/>
              </a:rPr>
              <a:t>PORT0 </a:t>
            </a:r>
            <a:r>
              <a:rPr lang="en-US" sz="2000" dirty="0" smtClean="0">
                <a:effectLst/>
                <a:latin typeface="Times New Roman" panose="02020603050405020304" pitchFamily="18" charset="0"/>
                <a:cs typeface="Times New Roman" panose="02020603050405020304" pitchFamily="18" charset="0"/>
              </a:rPr>
              <a:t>is a 32-bit port.</a:t>
            </a:r>
          </a:p>
          <a:p>
            <a:r>
              <a:rPr lang="en-US" sz="2000" dirty="0" smtClean="0">
                <a:effectLst/>
                <a:latin typeface="Times New Roman" panose="02020603050405020304" pitchFamily="18" charset="0"/>
                <a:cs typeface="Times New Roman" panose="02020603050405020304" pitchFamily="18" charset="0"/>
              </a:rPr>
              <a:t>Out of these 32 pins, 28 pins can be configured as either general purpose input or output.</a:t>
            </a:r>
          </a:p>
          <a:p>
            <a:r>
              <a:rPr lang="en-US" sz="2000" dirty="0" smtClean="0">
                <a:effectLst/>
                <a:latin typeface="Times New Roman" panose="02020603050405020304" pitchFamily="18" charset="0"/>
                <a:cs typeface="Times New Roman" panose="02020603050405020304" pitchFamily="18" charset="0"/>
              </a:rPr>
              <a:t>1 of these 32 pins (P0.31) can be configured as general-purpose output only.</a:t>
            </a:r>
          </a:p>
          <a:p>
            <a:r>
              <a:rPr lang="en-US" sz="2000" dirty="0" smtClean="0">
                <a:effectLst/>
                <a:latin typeface="Times New Roman" panose="02020603050405020304" pitchFamily="18" charset="0"/>
                <a:cs typeface="Times New Roman" panose="02020603050405020304" pitchFamily="18" charset="0"/>
              </a:rPr>
              <a:t>3 of these 32 pins (P0.24, P0.26 and P0.27) are reserved. Hence, they are not available for use. Also, these pins are not mentioned in pin diagram.</a:t>
            </a:r>
          </a:p>
          <a:p>
            <a:r>
              <a:rPr lang="en-US" sz="2000" b="1" dirty="0" smtClean="0">
                <a:effectLst/>
                <a:latin typeface="Times New Roman" panose="02020603050405020304" pitchFamily="18" charset="0"/>
                <a:cs typeface="Times New Roman" panose="02020603050405020304" pitchFamily="18" charset="0"/>
              </a:rPr>
              <a:t>PORT1</a:t>
            </a:r>
            <a:r>
              <a:rPr lang="en-US" sz="2000" dirty="0" smtClean="0">
                <a:effectLst/>
                <a:latin typeface="Times New Roman" panose="02020603050405020304" pitchFamily="18" charset="0"/>
                <a:cs typeface="Times New Roman" panose="02020603050405020304" pitchFamily="18" charset="0"/>
              </a:rPr>
              <a:t> is also a 32-bit port. Only 16 of these 32 pins (P1.16 – P1.31) are available for use as general-purpose input or output.</a:t>
            </a: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9624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9090"/>
            <a:ext cx="10515600" cy="5577873"/>
          </a:xfrm>
        </p:spPr>
        <p:txBody>
          <a:bodyPr>
            <a:normAutofit lnSpcReduction="10000"/>
          </a:bodyPr>
          <a:lstStyle/>
          <a:p>
            <a:r>
              <a:rPr lang="en-US" sz="2000" b="1" dirty="0" smtClean="0">
                <a:effectLst/>
                <a:latin typeface="Times New Roman" panose="02020603050405020304" pitchFamily="18" charset="0"/>
                <a:cs typeface="Times New Roman" panose="02020603050405020304" pitchFamily="18" charset="0"/>
              </a:rPr>
              <a:t>Fast and Slow GPIO Registers : </a:t>
            </a:r>
            <a:r>
              <a:rPr lang="en-US" sz="2000" dirty="0" smtClean="0">
                <a:effectLst/>
                <a:latin typeface="Times New Roman" panose="02020603050405020304" pitchFamily="18" charset="0"/>
                <a:cs typeface="Times New Roman" panose="02020603050405020304" pitchFamily="18" charset="0"/>
              </a:rPr>
              <a:t>There are 5 Fast GPIO Registers and 4 Slow GPIO Registers available to control PORT0 and PORT1.</a:t>
            </a:r>
          </a:p>
          <a:p>
            <a:r>
              <a:rPr lang="en-IN" sz="2000" b="1" dirty="0" smtClean="0">
                <a:effectLst/>
                <a:latin typeface="Times New Roman" panose="02020603050405020304" pitchFamily="18" charset="0"/>
                <a:cs typeface="Times New Roman" panose="02020603050405020304" pitchFamily="18" charset="0"/>
              </a:rPr>
              <a:t>Slow GPIO Registers:</a:t>
            </a:r>
          </a:p>
          <a:p>
            <a:pPr marL="0" indent="0">
              <a:buNone/>
            </a:pPr>
            <a:r>
              <a:rPr lang="en-US" sz="2000" dirty="0" smtClean="0">
                <a:effectLst/>
                <a:latin typeface="Times New Roman" panose="02020603050405020304" pitchFamily="18" charset="0"/>
                <a:cs typeface="Times New Roman" panose="02020603050405020304" pitchFamily="18" charset="0"/>
              </a:rPr>
              <a:t>1.  </a:t>
            </a:r>
            <a:r>
              <a:rPr lang="en-US" sz="2000" b="1" dirty="0" err="1" smtClean="0">
                <a:effectLst/>
                <a:latin typeface="Times New Roman" panose="02020603050405020304" pitchFamily="18" charset="0"/>
                <a:cs typeface="Times New Roman" panose="02020603050405020304" pitchFamily="18" charset="0"/>
              </a:rPr>
              <a:t>IOxPIN</a:t>
            </a:r>
            <a:r>
              <a:rPr lang="en-US" sz="2000" b="1" dirty="0" smtClean="0">
                <a:effectLst/>
                <a:latin typeface="Times New Roman" panose="02020603050405020304" pitchFamily="18" charset="0"/>
                <a:cs typeface="Times New Roman" panose="02020603050405020304" pitchFamily="18" charset="0"/>
              </a:rPr>
              <a:t> (GPIO Port Pin value register): </a:t>
            </a:r>
            <a:r>
              <a:rPr lang="en-US" sz="2000" dirty="0" smtClean="0">
                <a:effectLst/>
                <a:latin typeface="Times New Roman" panose="02020603050405020304" pitchFamily="18" charset="0"/>
                <a:cs typeface="Times New Roman" panose="02020603050405020304" pitchFamily="18" charset="0"/>
              </a:rPr>
              <a:t>This is a 32-bit wide register. This register is used to read/write the value on Port (PORT0/PORT1). But care should be taken while writing. Masking should be used to ensure write to the desired pin.</a:t>
            </a:r>
          </a:p>
          <a:p>
            <a:pPr marL="457200" indent="-457200">
              <a:buAutoNum type="arabicPeriod"/>
            </a:pPr>
            <a:endParaRPr lang="en-US" sz="2000" dirty="0">
              <a:latin typeface="Times New Roman" panose="02020603050405020304" pitchFamily="18" charset="0"/>
              <a:cs typeface="Times New Roman" panose="02020603050405020304" pitchFamily="18" charset="0"/>
            </a:endParaRPr>
          </a:p>
          <a:p>
            <a:pPr marL="457200" indent="-457200">
              <a:buAutoNum type="arabicPeriod"/>
            </a:pPr>
            <a:endParaRPr lang="en-US" sz="2000" dirty="0" smtClean="0">
              <a:effectLst/>
              <a:latin typeface="Times New Roman" panose="02020603050405020304" pitchFamily="18" charset="0"/>
              <a:cs typeface="Times New Roman" panose="02020603050405020304" pitchFamily="18" charset="0"/>
            </a:endParaRPr>
          </a:p>
          <a:p>
            <a:pPr marL="457200" indent="-457200">
              <a:buAutoNum type="arabicPeriod"/>
            </a:pPr>
            <a:endParaRPr lang="en-US" sz="2000" dirty="0">
              <a:latin typeface="Times New Roman" panose="02020603050405020304" pitchFamily="18" charset="0"/>
              <a:cs typeface="Times New Roman" panose="02020603050405020304" pitchFamily="18" charset="0"/>
            </a:endParaRPr>
          </a:p>
          <a:p>
            <a:pPr marL="457200" indent="-457200">
              <a:buAutoNum type="arabicPeriod"/>
            </a:pPr>
            <a:endParaRPr lang="en-US" sz="2000" dirty="0" smtClean="0">
              <a:effectLst/>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effectLst/>
            </a:endParaRPr>
          </a:p>
          <a:p>
            <a:pPr marL="0" indent="0">
              <a:buNone/>
            </a:pPr>
            <a:endParaRPr lang="en-US" sz="2000" dirty="0"/>
          </a:p>
          <a:p>
            <a:pPr marL="0" indent="0">
              <a:buNone/>
            </a:pPr>
            <a:r>
              <a:rPr lang="en-US" sz="2000" dirty="0" smtClean="0">
                <a:effectLst/>
              </a:rPr>
              <a:t>2.  </a:t>
            </a:r>
            <a:r>
              <a:rPr lang="en-US" sz="2000" b="1" dirty="0" err="1" smtClean="0">
                <a:effectLst/>
              </a:rPr>
              <a:t>IOxSET</a:t>
            </a:r>
            <a:r>
              <a:rPr lang="en-US" sz="2000" b="1" dirty="0" smtClean="0">
                <a:effectLst/>
              </a:rPr>
              <a:t> (GPIO Port Output Set register) : </a:t>
            </a:r>
            <a:r>
              <a:rPr lang="en-US" sz="2000" dirty="0" smtClean="0">
                <a:effectLst/>
              </a:rPr>
              <a:t>This is a 32-bit wide register. This register is used to make pins of Port (PORT0/PORT1) HIGH. Writing one to specific bit makes that pin HIGH. Writing zero has no effect.</a:t>
            </a:r>
            <a:endParaRPr lang="en-US" sz="2000" dirty="0" smtClean="0">
              <a:effectLst/>
              <a:latin typeface="Times New Roman" panose="02020603050405020304" pitchFamily="18" charset="0"/>
              <a:cs typeface="Times New Roman" panose="02020603050405020304" pitchFamily="18" charset="0"/>
            </a:endParaRPr>
          </a:p>
          <a:p>
            <a:pPr marL="457200" indent="-457200">
              <a:buAutoNum type="arabicPeriod"/>
            </a:pPr>
            <a:endParaRPr lang="en-US" sz="2000" dirty="0" smtClean="0">
              <a:effectLst/>
              <a:latin typeface="Times New Roman" panose="02020603050405020304" pitchFamily="18" charset="0"/>
              <a:cs typeface="Times New Roman" panose="02020603050405020304" pitchFamily="18" charset="0"/>
            </a:endParaRPr>
          </a:p>
          <a:p>
            <a:pPr marL="0" indent="0">
              <a:buNone/>
            </a:pPr>
            <a:endParaRPr lang="en-US" dirty="0" smtClean="0"/>
          </a:p>
        </p:txBody>
      </p:sp>
      <p:sp>
        <p:nvSpPr>
          <p:cNvPr id="4" name="Rectangle 1"/>
          <p:cNvSpPr>
            <a:spLocks noChangeArrowheads="1"/>
          </p:cNvSpPr>
          <p:nvPr/>
        </p:nvSpPr>
        <p:spPr bwMode="auto">
          <a:xfrm>
            <a:off x="914400" y="2614489"/>
            <a:ext cx="104394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Examples:</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 Writing 1 to P0.4 using IO0PIN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IO0PIN = IO0PIN | (1&lt;&lt;4)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 Writing 0 to P0.4 using IO0PIN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IO0PIN = IO0PIN &amp; (~(1&lt;&lt;4)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 Writing F to P0.7-P0.4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IO0PIN = IO0PIN | (0x000000F0) </a:t>
            </a:r>
          </a:p>
        </p:txBody>
      </p:sp>
    </p:spTree>
    <p:extLst>
      <p:ext uri="{BB962C8B-B14F-4D97-AF65-F5344CB8AC3E}">
        <p14:creationId xmlns:p14="http://schemas.microsoft.com/office/powerpoint/2010/main" val="3025480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4193"/>
            <a:ext cx="10515600" cy="5472770"/>
          </a:xfrm>
        </p:spPr>
        <p:txBody>
          <a:bodyPr/>
          <a:lstStyle/>
          <a:p>
            <a:pPr marL="0" indent="0" algn="just">
              <a:buNone/>
            </a:pPr>
            <a:r>
              <a:rPr lang="en-US" sz="2000" dirty="0" smtClean="0">
                <a:effectLst/>
                <a:latin typeface="Times New Roman" panose="02020603050405020304" pitchFamily="18" charset="0"/>
                <a:cs typeface="Times New Roman" panose="02020603050405020304" pitchFamily="18" charset="0"/>
              </a:rPr>
              <a:t>3.  </a:t>
            </a:r>
            <a:r>
              <a:rPr lang="en-US" sz="2000" b="1" dirty="0" err="1" smtClean="0">
                <a:effectLst/>
                <a:latin typeface="Times New Roman" panose="02020603050405020304" pitchFamily="18" charset="0"/>
                <a:cs typeface="Times New Roman" panose="02020603050405020304" pitchFamily="18" charset="0"/>
              </a:rPr>
              <a:t>IOxDIR</a:t>
            </a:r>
            <a:r>
              <a:rPr lang="en-US" sz="2000" b="1" dirty="0" smtClean="0">
                <a:effectLst/>
                <a:latin typeface="Times New Roman" panose="02020603050405020304" pitchFamily="18" charset="0"/>
                <a:cs typeface="Times New Roman" panose="02020603050405020304" pitchFamily="18" charset="0"/>
              </a:rPr>
              <a:t> (GPIO Port Direction control register) : </a:t>
            </a:r>
            <a:r>
              <a:rPr lang="en-US" sz="2000" dirty="0" smtClean="0">
                <a:effectLst/>
                <a:latin typeface="Times New Roman" panose="02020603050405020304" pitchFamily="18" charset="0"/>
                <a:cs typeface="Times New Roman" panose="02020603050405020304" pitchFamily="18" charset="0"/>
              </a:rPr>
              <a:t>This is a 32-bit wide register. This register individually controls the direction of each port pin. Setting a bit to ‘1’ configures the corresponding pin as an output pin. Setting a bit to ‘0’ configures the corresponding pin as an input pin.</a:t>
            </a:r>
          </a:p>
          <a:p>
            <a:pPr marL="0" indent="0" algn="just">
              <a:buNone/>
            </a:pPr>
            <a:r>
              <a:rPr lang="en-US" sz="2000" dirty="0" smtClean="0">
                <a:effectLst/>
                <a:latin typeface="Times New Roman" panose="02020603050405020304" pitchFamily="18" charset="0"/>
                <a:cs typeface="Times New Roman" panose="02020603050405020304" pitchFamily="18" charset="0"/>
              </a:rPr>
              <a:t>4.  </a:t>
            </a:r>
            <a:r>
              <a:rPr lang="en-US" sz="2000" b="1" dirty="0" err="1" smtClean="0">
                <a:effectLst/>
                <a:latin typeface="Times New Roman" panose="02020603050405020304" pitchFamily="18" charset="0"/>
                <a:cs typeface="Times New Roman" panose="02020603050405020304" pitchFamily="18" charset="0"/>
              </a:rPr>
              <a:t>IOxCLR</a:t>
            </a:r>
            <a:r>
              <a:rPr lang="en-US" sz="2000" b="1" dirty="0" smtClean="0">
                <a:effectLst/>
                <a:latin typeface="Times New Roman" panose="02020603050405020304" pitchFamily="18" charset="0"/>
                <a:cs typeface="Times New Roman" panose="02020603050405020304" pitchFamily="18" charset="0"/>
              </a:rPr>
              <a:t> (GPIO Port Output Clear register) : </a:t>
            </a:r>
            <a:r>
              <a:rPr lang="en-US" sz="2000" dirty="0" smtClean="0">
                <a:effectLst/>
                <a:latin typeface="Times New Roman" panose="02020603050405020304" pitchFamily="18" charset="0"/>
                <a:cs typeface="Times New Roman" panose="02020603050405020304" pitchFamily="18" charset="0"/>
              </a:rPr>
              <a:t>This is a 32-bit wide register. This register is used to make pins of Port LOW. Writing one to specific bit makes that pin LOW. Writing zeroes has no effect.</a:t>
            </a:r>
          </a:p>
        </p:txBody>
      </p:sp>
      <p:sp>
        <p:nvSpPr>
          <p:cNvPr id="4" name="Rectangle 1"/>
          <p:cNvSpPr>
            <a:spLocks noChangeArrowheads="1"/>
          </p:cNvSpPr>
          <p:nvPr/>
        </p:nvSpPr>
        <p:spPr bwMode="auto">
          <a:xfrm>
            <a:off x="838200" y="2613660"/>
            <a:ext cx="977724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Examples:</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  Configure pin P0.0 to P0.3 as input pins and P0.4 to P0.7 as output pins.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IO0DIR = 0x000000F0;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  Configure pin P0.4 as an output. Then set that pin HIGH.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IO0DIR = 0x00000010; OR IO0DIR = (1&lt;&lt;4); IO0SET = (1&lt;&lt;4);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  Configure pin P0.4 as an output. Then set that pin LOW.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IO0DIR = 0x00000010; OR IO0DIR = (1&lt;&lt;4); IO0CLR = (1&lt;&lt;4); </a:t>
            </a:r>
          </a:p>
        </p:txBody>
      </p:sp>
    </p:spTree>
    <p:extLst>
      <p:ext uri="{BB962C8B-B14F-4D97-AF65-F5344CB8AC3E}">
        <p14:creationId xmlns:p14="http://schemas.microsoft.com/office/powerpoint/2010/main" val="36399227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6841"/>
            <a:ext cx="10515600" cy="6379779"/>
          </a:xfrm>
        </p:spPr>
        <p:txBody>
          <a:bodyPr>
            <a:normAutofit fontScale="70000" lnSpcReduction="20000"/>
          </a:bodyPr>
          <a:lstStyle/>
          <a:p>
            <a:r>
              <a:rPr lang="en-US" sz="2400" dirty="0" smtClean="0">
                <a:latin typeface="Times New Roman" panose="02020603050405020304" pitchFamily="18" charset="0"/>
                <a:cs typeface="Times New Roman" panose="02020603050405020304" pitchFamily="18" charset="0"/>
              </a:rPr>
              <a:t>Programs:</a:t>
            </a:r>
          </a:p>
          <a:p>
            <a:pPr marL="0" indent="0">
              <a:buNone/>
            </a:pPr>
            <a:r>
              <a:rPr lang="en-US" sz="2000" dirty="0" smtClean="0">
                <a:latin typeface="Times New Roman" panose="02020603050405020304" pitchFamily="18" charset="0"/>
                <a:cs typeface="Times New Roman" panose="02020603050405020304" pitchFamily="18" charset="0"/>
              </a:rPr>
              <a:t>1. Write a c program to design a binary counter that counts from 00 to FF.</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include &lt;LPC21xx.h&gt;</a:t>
            </a:r>
          </a:p>
          <a:p>
            <a:pPr marL="0" indent="0">
              <a:buNone/>
            </a:pPr>
            <a:r>
              <a:rPr lang="en-US" sz="2000" dirty="0" smtClean="0">
                <a:latin typeface="Times New Roman" panose="02020603050405020304" pitchFamily="18" charset="0"/>
                <a:cs typeface="Times New Roman" panose="02020603050405020304" pitchFamily="18" charset="0"/>
              </a:rPr>
              <a:t>	void </a:t>
            </a:r>
            <a:r>
              <a:rPr lang="en-US" sz="2000" dirty="0">
                <a:latin typeface="Times New Roman" panose="02020603050405020304" pitchFamily="18" charset="0"/>
                <a:cs typeface="Times New Roman" panose="02020603050405020304" pitchFamily="18" charset="0"/>
              </a:rPr>
              <a:t>delay(void);</a:t>
            </a:r>
          </a:p>
          <a:p>
            <a:pPr marL="0" indent="0">
              <a:buNone/>
            </a:pPr>
            <a:r>
              <a:rPr lang="en-US" sz="2000" dirty="0" smtClean="0">
                <a:latin typeface="Times New Roman" panose="02020603050405020304" pitchFamily="18" charset="0"/>
                <a:cs typeface="Times New Roman" panose="02020603050405020304" pitchFamily="18" charset="0"/>
              </a:rPr>
              <a:t>	unsigned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HexValue</a:t>
            </a:r>
            <a:r>
              <a:rPr lang="en-US" sz="2000" dirty="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int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main ()</a:t>
            </a:r>
          </a:p>
          <a:p>
            <a:pPr marL="0" indent="0">
              <a:buNone/>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unsigned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not_hexvalue</a:t>
            </a:r>
            <a:r>
              <a:rPr lang="en-US" sz="2000" dirty="0">
                <a:latin typeface="Times New Roman" panose="02020603050405020304" pitchFamily="18" charset="0"/>
                <a:cs typeface="Times New Roman" panose="02020603050405020304" pitchFamily="18" charset="0"/>
              </a:rPr>
              <a:t>=0;</a:t>
            </a:r>
          </a:p>
          <a:p>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PINSEL1 = 0x00000000;</a:t>
            </a:r>
          </a:p>
          <a:p>
            <a:pPr marL="0" indent="0">
              <a:buNone/>
            </a:pPr>
            <a:r>
              <a:rPr lang="en-US" sz="2000" dirty="0" smtClean="0">
                <a:latin typeface="Times New Roman" panose="02020603050405020304" pitchFamily="18" charset="0"/>
                <a:cs typeface="Times New Roman" panose="02020603050405020304" pitchFamily="18" charset="0"/>
              </a:rPr>
              <a:t>	IO0DIR </a:t>
            </a:r>
            <a:r>
              <a:rPr lang="en-US" sz="2000" dirty="0">
                <a:latin typeface="Times New Roman" panose="02020603050405020304" pitchFamily="18" charset="0"/>
                <a:cs typeface="Times New Roman" panose="02020603050405020304" pitchFamily="18" charset="0"/>
              </a:rPr>
              <a:t>= 0x00FF0000;</a:t>
            </a:r>
          </a:p>
          <a:p>
            <a:pPr marL="0" indent="0">
              <a:buNone/>
            </a:pPr>
            <a:r>
              <a:rPr lang="en-US" sz="2000" dirty="0">
                <a:latin typeface="Times New Roman" panose="02020603050405020304" pitchFamily="18" charset="0"/>
                <a:cs typeface="Times New Roman" panose="02020603050405020304" pitchFamily="18" charset="0"/>
              </a:rPr>
              <a:t>	while(1)</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for(</a:t>
            </a:r>
            <a:r>
              <a:rPr lang="en-US" sz="2000" dirty="0" err="1">
                <a:latin typeface="Times New Roman" panose="02020603050405020304" pitchFamily="18" charset="0"/>
                <a:cs typeface="Times New Roman" panose="02020603050405020304" pitchFamily="18" charset="0"/>
              </a:rPr>
              <a:t>HexValue</a:t>
            </a:r>
            <a:r>
              <a:rPr lang="en-US" sz="2000" dirty="0">
                <a:latin typeface="Times New Roman" panose="02020603050405020304" pitchFamily="18" charset="0"/>
                <a:cs typeface="Times New Roman" panose="02020603050405020304" pitchFamily="18" charset="0"/>
              </a:rPr>
              <a:t>=0; </a:t>
            </a:r>
            <a:r>
              <a:rPr lang="en-US" sz="2000" dirty="0" err="1">
                <a:latin typeface="Times New Roman" panose="02020603050405020304" pitchFamily="18" charset="0"/>
                <a:cs typeface="Times New Roman" panose="02020603050405020304" pitchFamily="18" charset="0"/>
              </a:rPr>
              <a:t>HexValue</a:t>
            </a:r>
            <a:r>
              <a:rPr lang="en-US" sz="2000" dirty="0">
                <a:latin typeface="Times New Roman" panose="02020603050405020304" pitchFamily="18" charset="0"/>
                <a:cs typeface="Times New Roman" panose="02020603050405020304" pitchFamily="18" charset="0"/>
              </a:rPr>
              <a:t> &lt;= 0xff; </a:t>
            </a:r>
            <a:r>
              <a:rPr lang="en-US" sz="2000" dirty="0" err="1">
                <a:latin typeface="Times New Roman" panose="02020603050405020304" pitchFamily="18" charset="0"/>
                <a:cs typeface="Times New Roman" panose="02020603050405020304" pitchFamily="18" charset="0"/>
              </a:rPr>
              <a:t>HexValue</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not_hexvalue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HexValue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for incrementing display from 00 to </a:t>
            </a:r>
            <a:r>
              <a:rPr lang="en-US" sz="2000" dirty="0" err="1">
                <a:latin typeface="Times New Roman" panose="02020603050405020304" pitchFamily="18" charset="0"/>
                <a:cs typeface="Times New Roman" panose="02020603050405020304" pitchFamily="18" charset="0"/>
              </a:rPr>
              <a:t>ff</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not_hexvalue</a:t>
            </a:r>
            <a:r>
              <a:rPr lang="en-US" sz="2000" dirty="0">
                <a:latin typeface="Times New Roman" panose="02020603050405020304" pitchFamily="18" charset="0"/>
                <a:cs typeface="Times New Roman" panose="02020603050405020304" pitchFamily="18" charset="0"/>
              </a:rPr>
              <a:t> &amp;= 0x000000ff;</a:t>
            </a:r>
          </a:p>
          <a:p>
            <a:pPr marL="0" indent="0">
              <a:buNone/>
            </a:pPr>
            <a:r>
              <a:rPr lang="en-US" sz="2000" dirty="0">
                <a:latin typeface="Times New Roman" panose="02020603050405020304" pitchFamily="18" charset="0"/>
                <a:cs typeface="Times New Roman" panose="02020603050405020304" pitchFamily="18" charset="0"/>
              </a:rPr>
              <a:t>			IO0PIN = (</a:t>
            </a:r>
            <a:r>
              <a:rPr lang="en-US" sz="2000" dirty="0" err="1">
                <a:latin typeface="Times New Roman" panose="02020603050405020304" pitchFamily="18" charset="0"/>
                <a:cs typeface="Times New Roman" panose="02020603050405020304" pitchFamily="18" charset="0"/>
              </a:rPr>
              <a:t>not_hexvalue</a:t>
            </a:r>
            <a:r>
              <a:rPr lang="en-US" sz="2000" dirty="0">
                <a:latin typeface="Times New Roman" panose="02020603050405020304" pitchFamily="18" charset="0"/>
                <a:cs typeface="Times New Roman" panose="02020603050405020304" pitchFamily="18" charset="0"/>
              </a:rPr>
              <a:t> &lt;&lt; 16) ;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0xff00ffff;</a:t>
            </a:r>
          </a:p>
          <a:p>
            <a:pPr marL="0" indent="0">
              <a:buNone/>
            </a:pPr>
            <a:r>
              <a:rPr lang="en-US" sz="2000" dirty="0">
                <a:latin typeface="Times New Roman" panose="02020603050405020304" pitchFamily="18" charset="0"/>
                <a:cs typeface="Times New Roman" panose="02020603050405020304" pitchFamily="18" charset="0"/>
              </a:rPr>
              <a:t>			delay();</a:t>
            </a:r>
          </a:p>
          <a:p>
            <a:pPr marL="0" indent="0">
              <a:buNone/>
            </a:pPr>
            <a:r>
              <a:rPr lang="en-US" sz="2000" dirty="0">
                <a:latin typeface="Times New Roman" panose="02020603050405020304" pitchFamily="18" charset="0"/>
                <a:cs typeface="Times New Roman" panose="02020603050405020304" pitchFamily="18" charset="0"/>
              </a:rPr>
              <a:t>		} </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92535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6028"/>
            <a:ext cx="10515600" cy="5640935"/>
          </a:xfrm>
        </p:spPr>
        <p:txBody>
          <a:bodyPr>
            <a:normAutofit fontScale="77500" lnSpcReduction="20000"/>
          </a:bodyPr>
          <a:lstStyle/>
          <a:p>
            <a:pPr marL="0" indent="0">
              <a:buNone/>
            </a:pPr>
            <a:r>
              <a:rPr lang="en-US" sz="2900" dirty="0">
                <a:latin typeface="Times New Roman" panose="02020603050405020304" pitchFamily="18" charset="0"/>
                <a:cs typeface="Times New Roman" panose="02020603050405020304" pitchFamily="18" charset="0"/>
              </a:rPr>
              <a:t>void delay(void)</a:t>
            </a:r>
          </a:p>
          <a:p>
            <a:pPr marL="0" indent="0">
              <a:buNone/>
            </a:pPr>
            <a:r>
              <a:rPr lang="en-US" sz="2900" dirty="0">
                <a:latin typeface="Times New Roman" panose="02020603050405020304" pitchFamily="18" charset="0"/>
                <a:cs typeface="Times New Roman" panose="02020603050405020304" pitchFamily="18" charset="0"/>
              </a:rPr>
              <a:t>{	</a:t>
            </a:r>
            <a:r>
              <a:rPr lang="en-US" sz="2900" dirty="0" smtClean="0">
                <a:latin typeface="Times New Roman" panose="02020603050405020304" pitchFamily="18" charset="0"/>
                <a:cs typeface="Times New Roman" panose="02020603050405020304" pitchFamily="18" charset="0"/>
              </a:rPr>
              <a:t>unsigned </a:t>
            </a:r>
            <a:r>
              <a:rPr lang="en-US" sz="2900" dirty="0" err="1">
                <a:latin typeface="Times New Roman" panose="02020603050405020304" pitchFamily="18" charset="0"/>
                <a:cs typeface="Times New Roman" panose="02020603050405020304" pitchFamily="18" charset="0"/>
              </a:rPr>
              <a:t>int</a:t>
            </a:r>
            <a:r>
              <a:rPr lang="en-US" sz="2900" dirty="0">
                <a:latin typeface="Times New Roman" panose="02020603050405020304" pitchFamily="18" charset="0"/>
                <a:cs typeface="Times New Roman" panose="02020603050405020304" pitchFamily="18" charset="0"/>
              </a:rPr>
              <a:t> count;</a:t>
            </a:r>
          </a:p>
          <a:p>
            <a:pPr marL="0" indent="0">
              <a:buNone/>
            </a:pPr>
            <a:r>
              <a:rPr lang="en-US" sz="2900" dirty="0">
                <a:latin typeface="Times New Roman" panose="02020603050405020304" pitchFamily="18" charset="0"/>
                <a:cs typeface="Times New Roman" panose="02020603050405020304" pitchFamily="18" charset="0"/>
              </a:rPr>
              <a:t>	</a:t>
            </a:r>
            <a:r>
              <a:rPr lang="en-US" sz="2900" dirty="0" smtClean="0">
                <a:latin typeface="Times New Roman" panose="02020603050405020304" pitchFamily="18" charset="0"/>
                <a:cs typeface="Times New Roman" panose="02020603050405020304" pitchFamily="18" charset="0"/>
              </a:rPr>
              <a:t> for(count=0</a:t>
            </a:r>
            <a:r>
              <a:rPr lang="en-US" sz="2900" dirty="0">
                <a:latin typeface="Times New Roman" panose="02020603050405020304" pitchFamily="18" charset="0"/>
                <a:cs typeface="Times New Roman" panose="02020603050405020304" pitchFamily="18" charset="0"/>
              </a:rPr>
              <a:t>; count&lt; 6500000; count++)</a:t>
            </a:r>
          </a:p>
          <a:p>
            <a:pPr marL="0" indent="0">
              <a:buNone/>
            </a:pPr>
            <a:r>
              <a:rPr lang="en-US" sz="2900" dirty="0" smtClean="0">
                <a:latin typeface="Times New Roman" panose="02020603050405020304" pitchFamily="18" charset="0"/>
                <a:cs typeface="Times New Roman" panose="02020603050405020304" pitchFamily="18" charset="0"/>
              </a:rPr>
              <a:t>	{}</a:t>
            </a:r>
            <a:endParaRPr lang="en-US" sz="2900" dirty="0">
              <a:latin typeface="Times New Roman" panose="02020603050405020304" pitchFamily="18" charset="0"/>
              <a:cs typeface="Times New Roman" panose="02020603050405020304" pitchFamily="18" charset="0"/>
            </a:endParaRPr>
          </a:p>
          <a:p>
            <a:pPr marL="0" indent="0">
              <a:buNone/>
            </a:pPr>
            <a:r>
              <a:rPr lang="en-US" sz="2900" dirty="0">
                <a:latin typeface="Times New Roman" panose="02020603050405020304" pitchFamily="18" charset="0"/>
                <a:cs typeface="Times New Roman" panose="02020603050405020304" pitchFamily="18" charset="0"/>
              </a:rPr>
              <a:t>}</a:t>
            </a:r>
          </a:p>
          <a:p>
            <a:pPr marL="0" indent="0">
              <a:buNone/>
            </a:pPr>
            <a:endParaRPr lang="en-US" sz="2900" dirty="0" smtClean="0">
              <a:latin typeface="Times New Roman" panose="02020603050405020304" pitchFamily="18" charset="0"/>
              <a:cs typeface="Times New Roman" panose="02020603050405020304" pitchFamily="18" charset="0"/>
            </a:endParaRPr>
          </a:p>
          <a:p>
            <a:pPr marL="0" indent="0">
              <a:buNone/>
            </a:pPr>
            <a:r>
              <a:rPr lang="en-US" sz="2900" dirty="0" smtClean="0">
                <a:latin typeface="Times New Roman" panose="02020603050405020304" pitchFamily="18" charset="0"/>
                <a:cs typeface="Times New Roman" panose="02020603050405020304" pitchFamily="18" charset="0"/>
              </a:rPr>
              <a:t>2. Write </a:t>
            </a:r>
            <a:r>
              <a:rPr lang="en-US" sz="2900" dirty="0">
                <a:latin typeface="Times New Roman" panose="02020603050405020304" pitchFamily="18" charset="0"/>
                <a:cs typeface="Times New Roman" panose="02020603050405020304" pitchFamily="18" charset="0"/>
              </a:rPr>
              <a:t>a c program </a:t>
            </a:r>
            <a:r>
              <a:rPr lang="en-US" sz="2900" dirty="0" smtClean="0">
                <a:latin typeface="Times New Roman" panose="02020603050405020304" pitchFamily="18" charset="0"/>
                <a:cs typeface="Times New Roman" panose="02020603050405020304" pitchFamily="18" charset="0"/>
              </a:rPr>
              <a:t>to on and off the LEDs.</a:t>
            </a:r>
          </a:p>
          <a:p>
            <a:pPr marL="0" indent="0">
              <a:buNone/>
            </a:pPr>
            <a:r>
              <a:rPr lang="en-IN" sz="2900" dirty="0">
                <a:latin typeface="Times New Roman" panose="02020603050405020304" pitchFamily="18" charset="0"/>
                <a:cs typeface="Times New Roman" panose="02020603050405020304" pitchFamily="18" charset="0"/>
              </a:rPr>
              <a:t>#include &lt;LPC21xx.h&gt;</a:t>
            </a:r>
          </a:p>
          <a:p>
            <a:pPr marL="0" indent="0">
              <a:buNone/>
            </a:pPr>
            <a:r>
              <a:rPr lang="en-IN" sz="2900" dirty="0" smtClean="0">
                <a:latin typeface="Times New Roman" panose="02020603050405020304" pitchFamily="18" charset="0"/>
                <a:cs typeface="Times New Roman" panose="02020603050405020304" pitchFamily="18" charset="0"/>
              </a:rPr>
              <a:t>	unsigned </a:t>
            </a:r>
            <a:r>
              <a:rPr lang="en-IN" sz="2900" dirty="0" err="1">
                <a:latin typeface="Times New Roman" panose="02020603050405020304" pitchFamily="18" charset="0"/>
                <a:cs typeface="Times New Roman" panose="02020603050405020304" pitchFamily="18" charset="0"/>
              </a:rPr>
              <a:t>int</a:t>
            </a:r>
            <a:r>
              <a:rPr lang="en-IN" sz="2900" dirty="0">
                <a:latin typeface="Times New Roman" panose="02020603050405020304" pitchFamily="18" charset="0"/>
                <a:cs typeface="Times New Roman" panose="02020603050405020304" pitchFamily="18" charset="0"/>
              </a:rPr>
              <a:t> delay;</a:t>
            </a:r>
          </a:p>
          <a:p>
            <a:pPr marL="0" indent="0">
              <a:buNone/>
            </a:pPr>
            <a:r>
              <a:rPr lang="en-IN" sz="2900" dirty="0" smtClean="0">
                <a:latin typeface="Times New Roman" panose="02020603050405020304" pitchFamily="18" charset="0"/>
                <a:cs typeface="Times New Roman" panose="02020603050405020304" pitchFamily="18" charset="0"/>
              </a:rPr>
              <a:t>	</a:t>
            </a:r>
            <a:r>
              <a:rPr lang="en-IN" sz="2900" dirty="0" err="1" smtClean="0">
                <a:latin typeface="Times New Roman" panose="02020603050405020304" pitchFamily="18" charset="0"/>
                <a:cs typeface="Times New Roman" panose="02020603050405020304" pitchFamily="18" charset="0"/>
              </a:rPr>
              <a:t>int</a:t>
            </a:r>
            <a:r>
              <a:rPr lang="en-IN" sz="2900" dirty="0" smtClean="0">
                <a:latin typeface="Times New Roman" panose="02020603050405020304" pitchFamily="18" charset="0"/>
                <a:cs typeface="Times New Roman" panose="02020603050405020304" pitchFamily="18" charset="0"/>
              </a:rPr>
              <a:t> </a:t>
            </a:r>
            <a:r>
              <a:rPr lang="en-IN" sz="2900" dirty="0">
                <a:latin typeface="Times New Roman" panose="02020603050405020304" pitchFamily="18" charset="0"/>
                <a:cs typeface="Times New Roman" panose="02020603050405020304" pitchFamily="18" charset="0"/>
              </a:rPr>
              <a:t>main ()</a:t>
            </a:r>
          </a:p>
          <a:p>
            <a:pPr marL="0" indent="0">
              <a:buNone/>
            </a:pPr>
            <a:r>
              <a:rPr lang="en-IN" sz="2900" dirty="0" smtClean="0">
                <a:latin typeface="Times New Roman" panose="02020603050405020304" pitchFamily="18" charset="0"/>
                <a:cs typeface="Times New Roman" panose="02020603050405020304" pitchFamily="18" charset="0"/>
              </a:rPr>
              <a:t>	{</a:t>
            </a:r>
            <a:endParaRPr lang="en-IN" sz="2900" dirty="0">
              <a:latin typeface="Times New Roman" panose="02020603050405020304" pitchFamily="18" charset="0"/>
              <a:cs typeface="Times New Roman" panose="02020603050405020304" pitchFamily="18" charset="0"/>
            </a:endParaRPr>
          </a:p>
          <a:p>
            <a:pPr marL="0" indent="0">
              <a:buNone/>
            </a:pPr>
            <a:r>
              <a:rPr lang="en-IN" sz="2900" dirty="0">
                <a:latin typeface="Times New Roman" panose="02020603050405020304" pitchFamily="18" charset="0"/>
                <a:cs typeface="Times New Roman" panose="02020603050405020304" pitchFamily="18" charset="0"/>
              </a:rPr>
              <a:t>	PINSEL1 = 0x00000000 ;	</a:t>
            </a:r>
            <a:r>
              <a:rPr lang="en-IN" sz="2900" dirty="0" smtClean="0">
                <a:latin typeface="Times New Roman" panose="02020603050405020304" pitchFamily="18" charset="0"/>
                <a:cs typeface="Times New Roman" panose="02020603050405020304" pitchFamily="18" charset="0"/>
              </a:rPr>
              <a:t>// </a:t>
            </a:r>
            <a:r>
              <a:rPr lang="en-IN" sz="2900" dirty="0">
                <a:latin typeface="Times New Roman" panose="02020603050405020304" pitchFamily="18" charset="0"/>
                <a:cs typeface="Times New Roman" panose="02020603050405020304" pitchFamily="18" charset="0"/>
              </a:rPr>
              <a:t>Configure P0.16 to P0.31 as GPIO</a:t>
            </a:r>
          </a:p>
          <a:p>
            <a:pPr marL="0" indent="0">
              <a:buNone/>
            </a:pPr>
            <a:r>
              <a:rPr lang="en-IN" sz="2900" dirty="0">
                <a:latin typeface="Times New Roman" panose="02020603050405020304" pitchFamily="18" charset="0"/>
                <a:cs typeface="Times New Roman" panose="02020603050405020304" pitchFamily="18" charset="0"/>
              </a:rPr>
              <a:t>  </a:t>
            </a:r>
            <a:r>
              <a:rPr lang="en-IN" sz="2900" dirty="0" smtClean="0">
                <a:latin typeface="Times New Roman" panose="02020603050405020304" pitchFamily="18" charset="0"/>
                <a:cs typeface="Times New Roman" panose="02020603050405020304" pitchFamily="18" charset="0"/>
              </a:rPr>
              <a:t>	IO0DIR  </a:t>
            </a:r>
            <a:r>
              <a:rPr lang="en-IN" sz="2900" dirty="0">
                <a:latin typeface="Times New Roman" panose="02020603050405020304" pitchFamily="18" charset="0"/>
                <a:cs typeface="Times New Roman" panose="02020603050405020304" pitchFamily="18" charset="0"/>
              </a:rPr>
              <a:t>= 0x00FF0000 ;		// Configure P0.16 to P0.23 as Output</a:t>
            </a:r>
          </a:p>
          <a:p>
            <a:pPr marL="0" indent="0">
              <a:buNone/>
            </a:pPr>
            <a:r>
              <a:rPr lang="en-IN" sz="2900" dirty="0" smtClean="0">
                <a:latin typeface="Times New Roman" panose="02020603050405020304" pitchFamily="18" charset="0"/>
                <a:cs typeface="Times New Roman" panose="02020603050405020304" pitchFamily="18" charset="0"/>
              </a:rPr>
              <a:t>	</a:t>
            </a:r>
            <a:endParaRPr lang="en-IN" sz="2900" dirty="0">
              <a:latin typeface="Times New Roman" panose="02020603050405020304" pitchFamily="18" charset="0"/>
              <a:cs typeface="Times New Roman" panose="02020603050405020304" pitchFamily="18" charset="0"/>
            </a:endParaRPr>
          </a:p>
          <a:p>
            <a:pPr marL="0" indent="0">
              <a:buNone/>
            </a:pPr>
            <a:endParaRPr lang="en-IN" sz="1400" dirty="0" smtClean="0">
              <a:latin typeface="Times New Roman" panose="02020603050405020304" pitchFamily="18" charset="0"/>
              <a:cs typeface="Times New Roman" panose="02020603050405020304" pitchFamily="18" charset="0"/>
            </a:endParaRPr>
          </a:p>
          <a:p>
            <a:pPr marL="0" indent="0">
              <a:buNone/>
            </a:pPr>
            <a:r>
              <a:rPr lang="en-IN"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69962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2152"/>
            <a:ext cx="10515600" cy="5514811"/>
          </a:xfrm>
        </p:spPr>
        <p:txBody>
          <a:bodyPr>
            <a:normAutofit/>
          </a:bodyPr>
          <a:lstStyle/>
          <a:p>
            <a:pPr marL="0" indent="0">
              <a:buNone/>
            </a:pPr>
            <a:r>
              <a:rPr lang="en-US" sz="1400" dirty="0">
                <a:latin typeface="Times New Roman" panose="02020603050405020304" pitchFamily="18" charset="0"/>
                <a:cs typeface="Times New Roman" panose="02020603050405020304" pitchFamily="18" charset="0"/>
              </a:rPr>
              <a:t>while(1)</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		IO0CLR = 0x00FF0000;			// CLEAR (0) P0.10 to P0.13 and P0.18 to P0.21, LEDs ON</a:t>
            </a:r>
          </a:p>
          <a:p>
            <a:pPr marL="0" indent="0">
              <a:buNone/>
            </a:pPr>
            <a:r>
              <a:rPr lang="en-US" sz="1400" dirty="0">
                <a:latin typeface="Times New Roman" panose="02020603050405020304" pitchFamily="18" charset="0"/>
                <a:cs typeface="Times New Roman" panose="02020603050405020304" pitchFamily="18" charset="0"/>
              </a:rPr>
              <a:t>		for(delay=0; delay&lt;1000000; delay++);	// delay</a:t>
            </a:r>
          </a:p>
          <a:p>
            <a:pPr marL="0" indent="0">
              <a:buNone/>
            </a:pPr>
            <a:r>
              <a:rPr lang="en-US" sz="1400" dirty="0">
                <a:latin typeface="Times New Roman" panose="02020603050405020304" pitchFamily="18" charset="0"/>
                <a:cs typeface="Times New Roman" panose="02020603050405020304" pitchFamily="18" charset="0"/>
              </a:rPr>
              <a:t>		IO0SET = 0x00FF0000;			// SET (1) P0.10 to P0.13 and P0.18 to P0.21, LEDs OFF</a:t>
            </a:r>
          </a:p>
          <a:p>
            <a:pPr marL="0" indent="0">
              <a:buNone/>
            </a:pPr>
            <a:r>
              <a:rPr lang="en-US" sz="1400" dirty="0">
                <a:latin typeface="Times New Roman" panose="02020603050405020304" pitchFamily="18" charset="0"/>
                <a:cs typeface="Times New Roman" panose="02020603050405020304" pitchFamily="18" charset="0"/>
              </a:rPr>
              <a:t>		for(delay=0; delay&lt;1000000; delay++);	// delay</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04140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0924"/>
            <a:ext cx="10515600" cy="5746039"/>
          </a:xfrm>
        </p:spPr>
        <p:txBody>
          <a:bodyPr>
            <a:normAutofit/>
          </a:bodyPr>
          <a:lstStyle/>
          <a:p>
            <a:pPr marL="0" indent="0">
              <a:buNone/>
            </a:pPr>
            <a:r>
              <a:rPr lang="en-US" sz="1400" dirty="0" smtClean="0">
                <a:latin typeface="Times New Roman" panose="02020603050405020304" pitchFamily="18" charset="0"/>
                <a:cs typeface="Times New Roman" panose="02020603050405020304" pitchFamily="18" charset="0"/>
              </a:rPr>
              <a:t>3. Write </a:t>
            </a:r>
            <a:r>
              <a:rPr lang="en-US" sz="1600" dirty="0" smtClean="0">
                <a:latin typeface="Times New Roman" panose="02020603050405020304" pitchFamily="18" charset="0"/>
                <a:cs typeface="Times New Roman" panose="02020603050405020304" pitchFamily="18" charset="0"/>
              </a:rPr>
              <a:t>a c </a:t>
            </a:r>
            <a:r>
              <a:rPr lang="en-US" sz="1600" dirty="0">
                <a:latin typeface="Times New Roman" panose="02020603050405020304" pitchFamily="18" charset="0"/>
                <a:cs typeface="Times New Roman" panose="02020603050405020304" pitchFamily="18" charset="0"/>
              </a:rPr>
              <a:t>program to on and off the </a:t>
            </a:r>
            <a:r>
              <a:rPr lang="en-US" sz="1600" dirty="0" smtClean="0">
                <a:latin typeface="Times New Roman" panose="02020603050405020304" pitchFamily="18" charset="0"/>
                <a:cs typeface="Times New Roman" panose="02020603050405020304" pitchFamily="18" charset="0"/>
              </a:rPr>
              <a:t>Relay.</a:t>
            </a:r>
          </a:p>
          <a:p>
            <a:pPr marL="0" indent="0">
              <a:buNone/>
            </a:pP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include &lt;LPC21xx.h&gt;</a:t>
            </a:r>
          </a:p>
          <a:p>
            <a:pPr marL="0" indent="0">
              <a:buNone/>
            </a:pPr>
            <a:r>
              <a:rPr lang="en-IN" sz="1600" dirty="0" smtClean="0">
                <a:latin typeface="Times New Roman" panose="02020603050405020304" pitchFamily="18" charset="0"/>
                <a:cs typeface="Times New Roman" panose="02020603050405020304" pitchFamily="18" charset="0"/>
              </a:rPr>
              <a:t>	unsigned </a:t>
            </a:r>
            <a:r>
              <a:rPr lang="en-IN" sz="1600" dirty="0" err="1">
                <a:latin typeface="Times New Roman" panose="02020603050405020304" pitchFamily="18" charset="0"/>
                <a:cs typeface="Times New Roman" panose="02020603050405020304" pitchFamily="18" charset="0"/>
              </a:rPr>
              <a:t>int</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a:t>
            </a:r>
          </a:p>
          <a:p>
            <a:pPr marL="457200" lvl="1" indent="0">
              <a:buNone/>
            </a:pPr>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int</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main ()</a:t>
            </a:r>
          </a:p>
          <a:p>
            <a:pPr marL="0" indent="0">
              <a:buNone/>
            </a:pPr>
            <a:r>
              <a:rPr lang="en-IN" sz="1600" dirty="0" smtClean="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IO0DIR = 0x00000400;		</a:t>
            </a:r>
            <a:r>
              <a:rPr lang="en-IN" sz="1600" dirty="0" smtClean="0">
                <a:latin typeface="Times New Roman" panose="02020603050405020304" pitchFamily="18" charset="0"/>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Set P0.10 as output</a:t>
            </a:r>
          </a:p>
          <a:p>
            <a:pPr marL="0" indent="0">
              <a:buNone/>
            </a:pPr>
            <a:r>
              <a:rPr lang="en-IN" sz="1600" dirty="0">
                <a:latin typeface="Times New Roman" panose="02020603050405020304" pitchFamily="18" charset="0"/>
                <a:cs typeface="Times New Roman" panose="02020603050405020304" pitchFamily="18" charset="0"/>
              </a:rPr>
              <a:t>	IO0SET = 0x00000400;		</a:t>
            </a:r>
            <a:r>
              <a:rPr lang="en-IN" sz="1600" dirty="0" smtClean="0">
                <a:latin typeface="Times New Roman" panose="02020603050405020304" pitchFamily="18" charset="0"/>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P0.10 is set to a HI</a:t>
            </a:r>
          </a:p>
          <a:p>
            <a:pPr marL="0" indent="0">
              <a:buNone/>
            </a:pPr>
            <a:r>
              <a:rPr lang="en-IN" sz="1600" dirty="0">
                <a:latin typeface="Times New Roman" panose="02020603050405020304" pitchFamily="18" charset="0"/>
                <a:cs typeface="Times New Roman" panose="02020603050405020304" pitchFamily="18" charset="0"/>
              </a:rPr>
              <a:t>	while(1)</a:t>
            </a:r>
          </a:p>
          <a:p>
            <a:pPr marL="0" indent="0">
              <a:buNone/>
            </a:pPr>
            <a:r>
              <a:rPr lang="en-IN" sz="1600"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		for(</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=0;i&lt;1000000;i++);</a:t>
            </a:r>
          </a:p>
          <a:p>
            <a:pPr marL="0" indent="0">
              <a:buNone/>
            </a:pPr>
            <a:r>
              <a:rPr lang="en-IN" sz="1600" dirty="0">
                <a:latin typeface="Times New Roman" panose="02020603050405020304" pitchFamily="18" charset="0"/>
                <a:cs typeface="Times New Roman" panose="02020603050405020304" pitchFamily="18" charset="0"/>
              </a:rPr>
              <a:t>		IO0SET = 0x00000400;		//RLY ON</a:t>
            </a:r>
          </a:p>
          <a:p>
            <a:pPr marL="0" indent="0">
              <a:buNone/>
            </a:pPr>
            <a:r>
              <a:rPr lang="en-IN" sz="1600" dirty="0">
                <a:latin typeface="Times New Roman" panose="02020603050405020304" pitchFamily="18" charset="0"/>
                <a:cs typeface="Times New Roman" panose="02020603050405020304" pitchFamily="18" charset="0"/>
              </a:rPr>
              <a:t>		for(</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=0;i&lt;1000000;i++);</a:t>
            </a:r>
          </a:p>
          <a:p>
            <a:pPr marL="0" indent="0">
              <a:buNone/>
            </a:pPr>
            <a:r>
              <a:rPr lang="en-IN" sz="1600" dirty="0">
                <a:latin typeface="Times New Roman" panose="02020603050405020304" pitchFamily="18" charset="0"/>
                <a:cs typeface="Times New Roman" panose="02020603050405020304" pitchFamily="18" charset="0"/>
              </a:rPr>
              <a:t>		IO0CLR = 0x00000400;		//RLY OFF</a:t>
            </a:r>
          </a:p>
          <a:p>
            <a:pPr marL="0" indent="0">
              <a:buNone/>
            </a:pPr>
            <a:r>
              <a:rPr lang="en-IN" sz="1600"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a:t>
            </a:r>
          </a:p>
          <a:p>
            <a:endParaRPr lang="en-IN" dirty="0"/>
          </a:p>
          <a:p>
            <a:endParaRPr lang="en-IN" dirty="0"/>
          </a:p>
        </p:txBody>
      </p:sp>
    </p:spTree>
    <p:extLst>
      <p:ext uri="{BB962C8B-B14F-4D97-AF65-F5344CB8AC3E}">
        <p14:creationId xmlns:p14="http://schemas.microsoft.com/office/powerpoint/2010/main" val="2629291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2152" y="294290"/>
            <a:ext cx="10691648" cy="6306207"/>
          </a:xfrm>
        </p:spPr>
        <p:txBody>
          <a:bodyPr>
            <a:noAutofit/>
          </a:bodyPr>
          <a:lstStyle/>
          <a:p>
            <a:pPr marL="0" indent="0">
              <a:buNone/>
            </a:pPr>
            <a:r>
              <a:rPr lang="en-US" sz="1400" dirty="0" smtClean="0">
                <a:latin typeface="Times New Roman" panose="02020603050405020304" pitchFamily="18" charset="0"/>
                <a:cs typeface="Times New Roman" panose="02020603050405020304" pitchFamily="18" charset="0"/>
              </a:rPr>
              <a:t>4. </a:t>
            </a:r>
            <a:r>
              <a:rPr lang="en-US" sz="1400" dirty="0">
                <a:latin typeface="Times New Roman" panose="02020603050405020304" pitchFamily="18" charset="0"/>
                <a:cs typeface="Times New Roman" panose="02020603050405020304" pitchFamily="18" charset="0"/>
              </a:rPr>
              <a:t>Write a c program to generate square wave with DAC interface</a:t>
            </a:r>
          </a:p>
          <a:p>
            <a:pPr marL="0" indent="0">
              <a:buNone/>
            </a:pP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include &lt;lpc21xx.h&gt;</a:t>
            </a:r>
          </a:p>
          <a:p>
            <a:pPr marL="0" indent="0">
              <a:buNone/>
            </a:pPr>
            <a:r>
              <a:rPr lang="en-US" sz="1400" dirty="0" smtClean="0">
                <a:latin typeface="Times New Roman" panose="02020603050405020304" pitchFamily="18" charset="0"/>
                <a:cs typeface="Times New Roman" panose="02020603050405020304" pitchFamily="18" charset="0"/>
              </a:rPr>
              <a:t>void </a:t>
            </a:r>
            <a:r>
              <a:rPr lang="en-US" sz="1400" dirty="0">
                <a:latin typeface="Times New Roman" panose="02020603050405020304" pitchFamily="18" charset="0"/>
                <a:cs typeface="Times New Roman" panose="02020603050405020304" pitchFamily="18" charset="0"/>
              </a:rPr>
              <a:t>delay(void);</a:t>
            </a:r>
          </a:p>
          <a:p>
            <a:pPr marL="0" indent="0">
              <a:buNone/>
            </a:pPr>
            <a:r>
              <a:rPr lang="en-US" sz="1400" dirty="0" err="1" smtClean="0">
                <a:latin typeface="Times New Roman" panose="02020603050405020304" pitchFamily="18" charset="0"/>
                <a:cs typeface="Times New Roman" panose="02020603050405020304" pitchFamily="18" charset="0"/>
              </a:rPr>
              <a:t>int</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main ()</a:t>
            </a:r>
          </a:p>
          <a:p>
            <a:pPr marL="0" indent="0">
              <a:buNone/>
            </a:pP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PINSEL0 = 0x00000000 ;			// Configure P0.0 to P0.15 as GPIO</a:t>
            </a:r>
          </a:p>
          <a:p>
            <a:pPr marL="0" indent="0">
              <a:buNone/>
            </a:pPr>
            <a:r>
              <a:rPr lang="en-US" sz="1400" dirty="0">
                <a:latin typeface="Times New Roman" panose="02020603050405020304" pitchFamily="18" charset="0"/>
                <a:cs typeface="Times New Roman" panose="02020603050405020304" pitchFamily="18" charset="0"/>
              </a:rPr>
              <a:t>	PINSEL1 = 0x00000000 ;			</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Configure P0.16 to P0.31 as GPIO</a:t>
            </a:r>
          </a:p>
          <a:p>
            <a:pPr marL="0" indent="0">
              <a:buNone/>
            </a:pPr>
            <a:r>
              <a:rPr lang="en-US" sz="1400" dirty="0">
                <a:latin typeface="Times New Roman" panose="02020603050405020304" pitchFamily="18" charset="0"/>
                <a:cs typeface="Times New Roman" panose="02020603050405020304" pitchFamily="18" charset="0"/>
              </a:rPr>
              <a:t>	IO0DIR  = 0xffFFffff </a:t>
            </a:r>
            <a:r>
              <a:rPr lang="en-US" sz="1400" dirty="0" smtClean="0">
                <a:latin typeface="Times New Roman" panose="02020603050405020304" pitchFamily="18" charset="0"/>
                <a:cs typeface="Times New Roman" panose="02020603050405020304" pitchFamily="18" charset="0"/>
              </a:rPr>
              <a:t>;</a:t>
            </a:r>
          </a:p>
          <a:p>
            <a:pPr marL="0" indent="0">
              <a:buNone/>
            </a:pP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while(1)</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IO0PIN </a:t>
            </a:r>
            <a:r>
              <a:rPr lang="en-US" sz="1400" dirty="0">
                <a:latin typeface="Times New Roman" panose="02020603050405020304" pitchFamily="18" charset="0"/>
                <a:cs typeface="Times New Roman" panose="02020603050405020304" pitchFamily="18" charset="0"/>
              </a:rPr>
              <a:t>= 0x00000000;</a:t>
            </a:r>
          </a:p>
          <a:p>
            <a:pPr marL="0" indent="0">
              <a:buNone/>
            </a:pPr>
            <a:r>
              <a:rPr lang="en-US" sz="1400" dirty="0">
                <a:latin typeface="Times New Roman" panose="02020603050405020304" pitchFamily="18" charset="0"/>
                <a:cs typeface="Times New Roman" panose="02020603050405020304" pitchFamily="18" charset="0"/>
              </a:rPr>
              <a:t>        delay();</a:t>
            </a:r>
          </a:p>
          <a:p>
            <a:pPr marL="0" indent="0">
              <a:buNone/>
            </a:pPr>
            <a:r>
              <a:rPr lang="en-US" sz="1400" dirty="0">
                <a:latin typeface="Times New Roman" panose="02020603050405020304" pitchFamily="18" charset="0"/>
                <a:cs typeface="Times New Roman" panose="02020603050405020304" pitchFamily="18" charset="0"/>
              </a:rPr>
              <a:t>        IO0PIN = 0xffFFffff;</a:t>
            </a:r>
          </a:p>
          <a:p>
            <a:pPr marL="0" indent="0">
              <a:buNone/>
            </a:pPr>
            <a:r>
              <a:rPr lang="en-US" sz="1400" dirty="0">
                <a:latin typeface="Times New Roman" panose="02020603050405020304" pitchFamily="18" charset="0"/>
                <a:cs typeface="Times New Roman" panose="02020603050405020304" pitchFamily="18" charset="0"/>
              </a:rPr>
              <a:t>        delay();</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dirty="0" smtClean="0">
                <a:latin typeface="Times New Roman" panose="02020603050405020304" pitchFamily="18" charset="0"/>
                <a:cs typeface="Times New Roman" panose="02020603050405020304" pitchFamily="18" charset="0"/>
              </a:rPr>
              <a:t>void </a:t>
            </a:r>
            <a:r>
              <a:rPr lang="en-US" sz="1400" dirty="0">
                <a:latin typeface="Times New Roman" panose="02020603050405020304" pitchFamily="18" charset="0"/>
                <a:cs typeface="Times New Roman" panose="02020603050405020304" pitchFamily="18" charset="0"/>
              </a:rPr>
              <a:t>delay(void)</a:t>
            </a:r>
          </a:p>
          <a:p>
            <a:pPr marL="0" indent="0">
              <a:buNone/>
            </a:pP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unsigned </a:t>
            </a: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=0;</a:t>
            </a:r>
          </a:p>
          <a:p>
            <a:pPr marL="0" indent="0">
              <a:buNone/>
            </a:pPr>
            <a:r>
              <a:rPr lang="en-US" sz="1400" dirty="0">
                <a:latin typeface="Times New Roman" panose="02020603050405020304" pitchFamily="18" charset="0"/>
                <a:cs typeface="Times New Roman" panose="02020603050405020304" pitchFamily="18" charset="0"/>
              </a:rPr>
              <a:t>   	for(</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=0;i&lt;=5000;i++);</a:t>
            </a:r>
          </a:p>
          <a:p>
            <a:pPr marL="0" indent="0">
              <a:buNone/>
            </a:pP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21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6669" y="630620"/>
            <a:ext cx="10515600" cy="5556853"/>
          </a:xfrm>
        </p:spPr>
        <p:txBody>
          <a:bodyPr/>
          <a:lstStyle/>
          <a:p>
            <a:r>
              <a:rPr lang="en-US" dirty="0" err="1" smtClean="0"/>
              <a:t>Lpc</a:t>
            </a:r>
            <a:r>
              <a:rPr lang="en-US" dirty="0" smtClean="0"/>
              <a:t> 2148</a:t>
            </a:r>
          </a:p>
          <a:p>
            <a:pPr lvl="6"/>
            <a:endParaRPr lang="en-IN" dirty="0"/>
          </a:p>
        </p:txBody>
      </p:sp>
      <p:pic>
        <p:nvPicPr>
          <p:cNvPr id="4" name="Picture 3"/>
          <p:cNvPicPr>
            <a:picLocks noChangeAspect="1"/>
          </p:cNvPicPr>
          <p:nvPr/>
        </p:nvPicPr>
        <p:blipFill>
          <a:blip r:embed="rId2"/>
          <a:stretch>
            <a:fillRect/>
          </a:stretch>
        </p:blipFill>
        <p:spPr>
          <a:xfrm>
            <a:off x="2753710" y="714631"/>
            <a:ext cx="7347552" cy="5967155"/>
          </a:xfrm>
          <a:prstGeom prst="rect">
            <a:avLst/>
          </a:prstGeom>
        </p:spPr>
      </p:pic>
    </p:spTree>
    <p:extLst>
      <p:ext uri="{BB962C8B-B14F-4D97-AF65-F5344CB8AC3E}">
        <p14:creationId xmlns:p14="http://schemas.microsoft.com/office/powerpoint/2010/main" val="266766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5517"/>
            <a:ext cx="10515600" cy="5651446"/>
          </a:xfrm>
        </p:spPr>
        <p:txBody>
          <a:bodyPr>
            <a:normAutofit/>
          </a:bodyPr>
          <a:lstStyle/>
          <a:p>
            <a:pPr marL="0" indent="0">
              <a:buNone/>
            </a:pPr>
            <a:r>
              <a:rPr lang="en-US" sz="1400" dirty="0" smtClean="0">
                <a:latin typeface="Times New Roman" panose="02020603050405020304" pitchFamily="18" charset="0"/>
                <a:cs typeface="Times New Roman" panose="02020603050405020304" pitchFamily="18" charset="0"/>
              </a:rPr>
              <a:t>5. Write </a:t>
            </a:r>
            <a:r>
              <a:rPr lang="en-US" sz="1400" dirty="0">
                <a:latin typeface="Times New Roman" panose="02020603050405020304" pitchFamily="18" charset="0"/>
                <a:cs typeface="Times New Roman" panose="02020603050405020304" pitchFamily="18" charset="0"/>
              </a:rPr>
              <a:t>a c program to </a:t>
            </a:r>
            <a:r>
              <a:rPr lang="en-US" sz="1400" dirty="0" smtClean="0">
                <a:latin typeface="Times New Roman" panose="02020603050405020304" pitchFamily="18" charset="0"/>
                <a:cs typeface="Times New Roman" panose="02020603050405020304" pitchFamily="18" charset="0"/>
              </a:rPr>
              <a:t>generate Triangular waveform.</a:t>
            </a:r>
          </a:p>
          <a:p>
            <a:pPr marL="0" indent="0">
              <a:buNone/>
            </a:pPr>
            <a:r>
              <a:rPr lang="en-IN" sz="1400" dirty="0">
                <a:latin typeface="Times New Roman" panose="02020603050405020304" pitchFamily="18" charset="0"/>
                <a:cs typeface="Times New Roman" panose="02020603050405020304" pitchFamily="18" charset="0"/>
              </a:rPr>
              <a:t>#include &lt;LPC21xx.h&gt;</a:t>
            </a:r>
          </a:p>
          <a:p>
            <a:pPr marL="0" indent="0">
              <a:buNone/>
            </a:pPr>
            <a:r>
              <a:rPr lang="en-IN" sz="1400" dirty="0" err="1" smtClean="0">
                <a:latin typeface="Times New Roman" panose="02020603050405020304" pitchFamily="18" charset="0"/>
                <a:cs typeface="Times New Roman" panose="02020603050405020304" pitchFamily="18" charset="0"/>
              </a:rPr>
              <a:t>int</a:t>
            </a:r>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main ()</a:t>
            </a:r>
          </a:p>
          <a:p>
            <a:pPr marL="0" indent="0">
              <a:buNone/>
            </a:pPr>
            <a:r>
              <a:rPr lang="en-IN" sz="1400" dirty="0">
                <a:latin typeface="Times New Roman" panose="02020603050405020304" pitchFamily="18" charset="0"/>
                <a:cs typeface="Times New Roman" panose="02020603050405020304" pitchFamily="18" charset="0"/>
              </a:rPr>
              <a:t>{</a:t>
            </a:r>
          </a:p>
          <a:p>
            <a:pPr marL="0" indent="0">
              <a:buNone/>
            </a:pPr>
            <a:r>
              <a:rPr lang="en-IN" sz="1400" dirty="0">
                <a:latin typeface="Times New Roman" panose="02020603050405020304" pitchFamily="18" charset="0"/>
                <a:cs typeface="Times New Roman" panose="02020603050405020304" pitchFamily="18" charset="0"/>
              </a:rPr>
              <a:t>	unsigned long </a:t>
            </a:r>
            <a:r>
              <a:rPr lang="en-IN" sz="1400" dirty="0" err="1">
                <a:latin typeface="Times New Roman" panose="02020603050405020304" pitchFamily="18" charset="0"/>
                <a:cs typeface="Times New Roman" panose="02020603050405020304" pitchFamily="18" charset="0"/>
              </a:rPr>
              <a:t>int</a:t>
            </a:r>
            <a:r>
              <a:rPr lang="en-IN" sz="1400" dirty="0">
                <a:latin typeface="Times New Roman" panose="02020603050405020304" pitchFamily="18" charset="0"/>
                <a:cs typeface="Times New Roman" panose="02020603050405020304" pitchFamily="18" charset="0"/>
              </a:rPr>
              <a:t> temp=0x00000000; </a:t>
            </a:r>
          </a:p>
          <a:p>
            <a:pPr marL="0" indent="0">
              <a:buNone/>
            </a:pPr>
            <a:r>
              <a:rPr lang="en-IN" sz="1400" dirty="0">
                <a:latin typeface="Times New Roman" panose="02020603050405020304" pitchFamily="18" charset="0"/>
                <a:cs typeface="Times New Roman" panose="02020603050405020304" pitchFamily="18" charset="0"/>
              </a:rPr>
              <a:t>  	unsigned </a:t>
            </a:r>
            <a:r>
              <a:rPr lang="en-IN" sz="1400" dirty="0" err="1">
                <a:latin typeface="Times New Roman" panose="02020603050405020304" pitchFamily="18" charset="0"/>
                <a:cs typeface="Times New Roman" panose="02020603050405020304" pitchFamily="18" charset="0"/>
              </a:rPr>
              <a:t>int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i</a:t>
            </a:r>
            <a:r>
              <a:rPr lang="en-IN" sz="1400" dirty="0">
                <a:latin typeface="Times New Roman" panose="02020603050405020304" pitchFamily="18" charset="0"/>
                <a:cs typeface="Times New Roman" panose="02020603050405020304" pitchFamily="18" charset="0"/>
              </a:rPr>
              <a:t>=0;</a:t>
            </a: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r>
              <a:rPr lang="en-IN" sz="1400" dirty="0">
                <a:latin typeface="Times New Roman" panose="02020603050405020304" pitchFamily="18" charset="0"/>
                <a:cs typeface="Times New Roman" panose="02020603050405020304" pitchFamily="18" charset="0"/>
              </a:rPr>
              <a:t>  	IO0DIR=0x00FF0000;</a:t>
            </a:r>
          </a:p>
          <a:p>
            <a:pPr marL="0" indent="0">
              <a:buNone/>
            </a:pP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while(1)</a:t>
            </a:r>
          </a:p>
          <a:p>
            <a:pPr marL="0" indent="0">
              <a:buNone/>
            </a:pP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     // </a:t>
            </a:r>
            <a:r>
              <a:rPr lang="en-IN" sz="1400" dirty="0">
                <a:latin typeface="Times New Roman" panose="02020603050405020304" pitchFamily="18" charset="0"/>
                <a:cs typeface="Times New Roman" panose="02020603050405020304" pitchFamily="18" charset="0"/>
              </a:rPr>
              <a:t>output 0 to FE </a:t>
            </a:r>
          </a:p>
          <a:p>
            <a:pPr marL="0" indent="0">
              <a:buNone/>
            </a:pPr>
            <a:r>
              <a:rPr lang="en-IN" sz="1400" dirty="0">
                <a:latin typeface="Times New Roman" panose="02020603050405020304" pitchFamily="18" charset="0"/>
                <a:cs typeface="Times New Roman" panose="02020603050405020304" pitchFamily="18" charset="0"/>
              </a:rPr>
              <a:t>        for(</a:t>
            </a:r>
            <a:r>
              <a:rPr lang="en-IN" sz="1400" dirty="0" err="1">
                <a:latin typeface="Times New Roman" panose="02020603050405020304" pitchFamily="18" charset="0"/>
                <a:cs typeface="Times New Roman" panose="02020603050405020304" pitchFamily="18" charset="0"/>
              </a:rPr>
              <a:t>i</a:t>
            </a:r>
            <a:r>
              <a:rPr lang="en-IN" sz="1400" dirty="0">
                <a:latin typeface="Times New Roman" panose="02020603050405020304" pitchFamily="18" charset="0"/>
                <a:cs typeface="Times New Roman" panose="02020603050405020304" pitchFamily="18" charset="0"/>
              </a:rPr>
              <a:t>=0;i!=0xFF;i++)</a:t>
            </a:r>
          </a:p>
          <a:p>
            <a:pPr marL="0" indent="0">
              <a:buNone/>
            </a:pP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        	temp=</a:t>
            </a:r>
            <a:r>
              <a:rPr lang="en-IN" sz="1400" dirty="0" err="1">
                <a:latin typeface="Times New Roman" panose="02020603050405020304" pitchFamily="18" charset="0"/>
                <a:cs typeface="Times New Roman" panose="02020603050405020304" pitchFamily="18" charset="0"/>
              </a:rPr>
              <a:t>i</a:t>
            </a:r>
            <a:r>
              <a:rPr lang="en-IN" sz="1400" dirty="0">
                <a:latin typeface="Times New Roman" panose="02020603050405020304" pitchFamily="18" charset="0"/>
                <a:cs typeface="Times New Roman" panose="02020603050405020304" pitchFamily="18" charset="0"/>
              </a:rPr>
              <a:t>;</a:t>
            </a:r>
          </a:p>
          <a:p>
            <a:pPr marL="0" indent="0">
              <a:buNone/>
            </a:pPr>
            <a:r>
              <a:rPr lang="en-IN" sz="1400" dirty="0">
                <a:latin typeface="Times New Roman" panose="02020603050405020304" pitchFamily="18" charset="0"/>
                <a:cs typeface="Times New Roman" panose="02020603050405020304" pitchFamily="18" charset="0"/>
              </a:rPr>
              <a:t>          	temp = temp &lt;&lt; 16;</a:t>
            </a:r>
          </a:p>
          <a:p>
            <a:pPr marL="0" indent="0">
              <a:buNone/>
            </a:pPr>
            <a:r>
              <a:rPr lang="en-IN" sz="1400" dirty="0">
                <a:latin typeface="Times New Roman" panose="02020603050405020304" pitchFamily="18" charset="0"/>
                <a:cs typeface="Times New Roman" panose="02020603050405020304" pitchFamily="18" charset="0"/>
              </a:rPr>
              <a:t>          	IO0PIN=temp;</a:t>
            </a:r>
          </a:p>
          <a:p>
            <a:pPr marL="0" indent="0">
              <a:buNone/>
            </a:pPr>
            <a:r>
              <a:rPr lang="en-IN"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08790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0110"/>
            <a:ext cx="10515600" cy="5556853"/>
          </a:xfrm>
        </p:spPr>
        <p:txBody>
          <a:bodyPr>
            <a:normAutofit/>
          </a:bodyPr>
          <a:lstStyle/>
          <a:p>
            <a:pPr marL="0" indent="0">
              <a:buNone/>
            </a:pPr>
            <a:r>
              <a:rPr lang="en-US" sz="1400" dirty="0" smtClean="0">
                <a:latin typeface="Times New Roman" panose="02020603050405020304" pitchFamily="18" charset="0"/>
                <a:cs typeface="Times New Roman" panose="02020603050405020304" pitchFamily="18" charset="0"/>
              </a:rPr>
              <a:t>	// </a:t>
            </a:r>
            <a:r>
              <a:rPr lang="en-US" sz="1400" dirty="0">
                <a:latin typeface="Times New Roman" panose="02020603050405020304" pitchFamily="18" charset="0"/>
                <a:cs typeface="Times New Roman" panose="02020603050405020304" pitchFamily="18" charset="0"/>
              </a:rPr>
              <a:t>output FF to 1   </a:t>
            </a:r>
          </a:p>
          <a:p>
            <a:pPr marL="0" indent="0">
              <a:buNone/>
            </a:pP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for(</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=0xFF;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!=0;i--)</a:t>
            </a:r>
          </a:p>
          <a:p>
            <a:pPr marL="0" indent="0">
              <a:buNone/>
            </a:pP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temp=</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temp = temp &lt;&lt; 16;</a:t>
            </a:r>
          </a:p>
          <a:p>
            <a:pPr marL="0" indent="0">
              <a:buNone/>
            </a:pPr>
            <a:r>
              <a:rPr lang="en-US" sz="1400" dirty="0">
                <a:latin typeface="Times New Roman" panose="02020603050405020304" pitchFamily="18" charset="0"/>
                <a:cs typeface="Times New Roman" panose="02020603050405020304" pitchFamily="18" charset="0"/>
              </a:rPr>
              <a:t>          	IO0PIN=temp;</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End of while(1)</a:t>
            </a:r>
          </a:p>
          <a:p>
            <a:pPr marL="0" indent="0">
              <a:buNone/>
            </a:pP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End of main()</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8036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2455" y="630621"/>
            <a:ext cx="11277599" cy="5546342"/>
          </a:xfrm>
        </p:spPr>
        <p:txBody>
          <a:bodyPr>
            <a:normAutofit fontScale="40000" lnSpcReduction="20000"/>
          </a:bodyPr>
          <a:lstStyle/>
          <a:p>
            <a:pPr marL="0" indent="0">
              <a:buNone/>
            </a:pPr>
            <a:r>
              <a:rPr lang="en-US" sz="3400" dirty="0" smtClean="0">
                <a:latin typeface="Times New Roman" panose="02020603050405020304" pitchFamily="18" charset="0"/>
                <a:cs typeface="Times New Roman" panose="02020603050405020304" pitchFamily="18" charset="0"/>
              </a:rPr>
              <a:t>6. </a:t>
            </a:r>
            <a:r>
              <a:rPr lang="en-US" sz="3400" dirty="0">
                <a:latin typeface="Times New Roman" panose="02020603050405020304" pitchFamily="18" charset="0"/>
                <a:cs typeface="Times New Roman" panose="02020603050405020304" pitchFamily="18" charset="0"/>
              </a:rPr>
              <a:t>Write a c program to generate </a:t>
            </a:r>
            <a:r>
              <a:rPr lang="en-US" sz="3400" dirty="0" smtClean="0">
                <a:latin typeface="Times New Roman" panose="02020603050405020304" pitchFamily="18" charset="0"/>
                <a:cs typeface="Times New Roman" panose="02020603050405020304" pitchFamily="18" charset="0"/>
              </a:rPr>
              <a:t>sine waveform.</a:t>
            </a:r>
            <a:endParaRPr lang="en-IN" sz="3400" dirty="0" smtClean="0">
              <a:latin typeface="Times New Roman" panose="02020603050405020304" pitchFamily="18" charset="0"/>
              <a:cs typeface="Times New Roman" panose="02020603050405020304" pitchFamily="18" charset="0"/>
            </a:endParaRPr>
          </a:p>
          <a:p>
            <a:pPr marL="0" indent="0">
              <a:buNone/>
            </a:pPr>
            <a:r>
              <a:rPr lang="en-IN" sz="3400" dirty="0" smtClean="0">
                <a:latin typeface="Times New Roman" panose="02020603050405020304" pitchFamily="18" charset="0"/>
                <a:cs typeface="Times New Roman" panose="02020603050405020304" pitchFamily="18" charset="0"/>
              </a:rPr>
              <a:t>	#</a:t>
            </a:r>
            <a:r>
              <a:rPr lang="en-IN" sz="3400" dirty="0">
                <a:latin typeface="Times New Roman" panose="02020603050405020304" pitchFamily="18" charset="0"/>
                <a:cs typeface="Times New Roman" panose="02020603050405020304" pitchFamily="18" charset="0"/>
              </a:rPr>
              <a:t>include &lt;LPC21xx.h&gt;</a:t>
            </a:r>
          </a:p>
          <a:p>
            <a:pPr marL="0" indent="0">
              <a:buNone/>
            </a:pPr>
            <a:r>
              <a:rPr lang="en-IN" sz="3400" dirty="0" smtClean="0">
                <a:latin typeface="Times New Roman" panose="02020603050405020304" pitchFamily="18" charset="0"/>
                <a:cs typeface="Times New Roman" panose="02020603050405020304" pitchFamily="18" charset="0"/>
              </a:rPr>
              <a:t>	</a:t>
            </a:r>
            <a:r>
              <a:rPr lang="en-IN" sz="3400" dirty="0" err="1" smtClean="0">
                <a:latin typeface="Times New Roman" panose="02020603050405020304" pitchFamily="18" charset="0"/>
                <a:cs typeface="Times New Roman" panose="02020603050405020304" pitchFamily="18" charset="0"/>
              </a:rPr>
              <a:t>int</a:t>
            </a:r>
            <a:r>
              <a:rPr lang="en-IN" sz="3400" dirty="0" smtClean="0">
                <a:latin typeface="Times New Roman" panose="02020603050405020304" pitchFamily="18" charset="0"/>
                <a:cs typeface="Times New Roman" panose="02020603050405020304" pitchFamily="18" charset="0"/>
              </a:rPr>
              <a:t> </a:t>
            </a:r>
            <a:r>
              <a:rPr lang="en-IN" sz="3400" dirty="0">
                <a:latin typeface="Times New Roman" panose="02020603050405020304" pitchFamily="18" charset="0"/>
                <a:cs typeface="Times New Roman" panose="02020603050405020304" pitchFamily="18" charset="0"/>
              </a:rPr>
              <a:t>count=0,sinevalue,value;</a:t>
            </a:r>
          </a:p>
          <a:p>
            <a:pPr marL="0" indent="0">
              <a:buNone/>
            </a:pPr>
            <a:r>
              <a:rPr lang="en-IN" sz="3400" dirty="0" smtClean="0">
                <a:latin typeface="Times New Roman" panose="02020603050405020304" pitchFamily="18" charset="0"/>
                <a:cs typeface="Times New Roman" panose="02020603050405020304" pitchFamily="18" charset="0"/>
              </a:rPr>
              <a:t>	unsigned </a:t>
            </a:r>
            <a:r>
              <a:rPr lang="en-IN" sz="3400" dirty="0">
                <a:latin typeface="Times New Roman" panose="02020603050405020304" pitchFamily="18" charset="0"/>
                <a:cs typeface="Times New Roman" panose="02020603050405020304" pitchFamily="18" charset="0"/>
              </a:rPr>
              <a:t>char </a:t>
            </a:r>
            <a:r>
              <a:rPr lang="en-IN" sz="3400" dirty="0" err="1">
                <a:latin typeface="Times New Roman" panose="02020603050405020304" pitchFamily="18" charset="0"/>
                <a:cs typeface="Times New Roman" panose="02020603050405020304" pitchFamily="18" charset="0"/>
              </a:rPr>
              <a:t>sine_tab</a:t>
            </a:r>
            <a:r>
              <a:rPr lang="en-IN" sz="3400" dirty="0">
                <a:latin typeface="Times New Roman" panose="02020603050405020304" pitchFamily="18" charset="0"/>
                <a:cs typeface="Times New Roman" panose="02020603050405020304" pitchFamily="18" charset="0"/>
              </a:rPr>
              <a:t>[49</a:t>
            </a:r>
            <a:r>
              <a:rPr lang="en-IN" sz="3400" dirty="0" smtClean="0">
                <a:latin typeface="Times New Roman" panose="02020603050405020304" pitchFamily="18" charset="0"/>
                <a:cs typeface="Times New Roman" panose="02020603050405020304" pitchFamily="18" charset="0"/>
              </a:rPr>
              <a:t>] ={0x80,0x90,0xA1,0xB1,0xC0,0xCD,0xDA,0xE5,0xEE,0xF6,0xFB,0xFE, 0xFF,0xFE,0xFB,0xF6,0xEE,0xE5,0xDA,0xCD,0xC0,0xB1,0xA1,0x90, 0x80,0x70,0x5F,0x4F,0x40,0x33,0x26,0x1B,0x12,0x0A,0x05,0x02, 0x00,0x02,0x05,0x0A,0x12,0x1B,0x26,0x33,0x40,0x4F,0x5F,0x70,0x80</a:t>
            </a:r>
            <a:r>
              <a:rPr lang="en-IN" sz="3400" dirty="0">
                <a:latin typeface="Times New Roman" panose="02020603050405020304" pitchFamily="18" charset="0"/>
                <a:cs typeface="Times New Roman" panose="02020603050405020304" pitchFamily="18" charset="0"/>
              </a:rPr>
              <a:t>};</a:t>
            </a:r>
          </a:p>
          <a:p>
            <a:pPr marL="0" indent="0">
              <a:buNone/>
            </a:pPr>
            <a:r>
              <a:rPr lang="en-IN" sz="3400" dirty="0" smtClean="0">
                <a:latin typeface="Times New Roman" panose="02020603050405020304" pitchFamily="18" charset="0"/>
                <a:cs typeface="Times New Roman" panose="02020603050405020304" pitchFamily="18" charset="0"/>
              </a:rPr>
              <a:t>	</a:t>
            </a:r>
            <a:r>
              <a:rPr lang="en-IN" sz="3400" dirty="0" err="1" smtClean="0">
                <a:latin typeface="Times New Roman" panose="02020603050405020304" pitchFamily="18" charset="0"/>
                <a:cs typeface="Times New Roman" panose="02020603050405020304" pitchFamily="18" charset="0"/>
              </a:rPr>
              <a:t>int</a:t>
            </a:r>
            <a:r>
              <a:rPr lang="en-IN" sz="3400" dirty="0" smtClean="0">
                <a:latin typeface="Times New Roman" panose="02020603050405020304" pitchFamily="18" charset="0"/>
                <a:cs typeface="Times New Roman" panose="02020603050405020304" pitchFamily="18" charset="0"/>
              </a:rPr>
              <a:t> </a:t>
            </a:r>
            <a:r>
              <a:rPr lang="en-IN" sz="3400" dirty="0">
                <a:latin typeface="Times New Roman" panose="02020603050405020304" pitchFamily="18" charset="0"/>
                <a:cs typeface="Times New Roman" panose="02020603050405020304" pitchFamily="18" charset="0"/>
              </a:rPr>
              <a:t>main(void)</a:t>
            </a:r>
          </a:p>
          <a:p>
            <a:pPr marL="0" indent="0">
              <a:buNone/>
            </a:pPr>
            <a:r>
              <a:rPr lang="en-IN" sz="3400" dirty="0" smtClean="0">
                <a:latin typeface="Times New Roman" panose="02020603050405020304" pitchFamily="18" charset="0"/>
                <a:cs typeface="Times New Roman" panose="02020603050405020304" pitchFamily="18" charset="0"/>
              </a:rPr>
              <a:t>	{</a:t>
            </a:r>
            <a:endParaRPr lang="en-IN" sz="3400" dirty="0">
              <a:latin typeface="Times New Roman" panose="02020603050405020304" pitchFamily="18" charset="0"/>
              <a:cs typeface="Times New Roman" panose="02020603050405020304" pitchFamily="18" charset="0"/>
            </a:endParaRPr>
          </a:p>
          <a:p>
            <a:pPr marL="0" indent="0">
              <a:buNone/>
            </a:pPr>
            <a:r>
              <a:rPr lang="en-IN" sz="3400" dirty="0">
                <a:latin typeface="Times New Roman" panose="02020603050405020304" pitchFamily="18" charset="0"/>
                <a:cs typeface="Times New Roman" panose="02020603050405020304" pitchFamily="18" charset="0"/>
              </a:rPr>
              <a:t>	PINSEL0 = 0x00000000 ;	</a:t>
            </a:r>
            <a:r>
              <a:rPr lang="en-IN" sz="3400" dirty="0" smtClean="0">
                <a:latin typeface="Times New Roman" panose="02020603050405020304" pitchFamily="18" charset="0"/>
                <a:cs typeface="Times New Roman" panose="02020603050405020304" pitchFamily="18" charset="0"/>
              </a:rPr>
              <a:t>// </a:t>
            </a:r>
            <a:r>
              <a:rPr lang="en-IN" sz="3400" dirty="0">
                <a:latin typeface="Times New Roman" panose="02020603050405020304" pitchFamily="18" charset="0"/>
                <a:cs typeface="Times New Roman" panose="02020603050405020304" pitchFamily="18" charset="0"/>
              </a:rPr>
              <a:t>Configure P0.0 to P0.15 as GPIO</a:t>
            </a:r>
          </a:p>
          <a:p>
            <a:pPr marL="0" indent="0">
              <a:buNone/>
            </a:pPr>
            <a:r>
              <a:rPr lang="en-IN" sz="3400" dirty="0" smtClean="0">
                <a:latin typeface="Times New Roman" panose="02020603050405020304" pitchFamily="18" charset="0"/>
                <a:cs typeface="Times New Roman" panose="02020603050405020304" pitchFamily="18" charset="0"/>
              </a:rPr>
              <a:t>	IO0DIR  </a:t>
            </a:r>
            <a:r>
              <a:rPr lang="en-IN" sz="3400" dirty="0">
                <a:latin typeface="Times New Roman" panose="02020603050405020304" pitchFamily="18" charset="0"/>
                <a:cs typeface="Times New Roman" panose="02020603050405020304" pitchFamily="18" charset="0"/>
              </a:rPr>
              <a:t>= 0x00FF0000 </a:t>
            </a:r>
            <a:r>
              <a:rPr lang="en-IN" sz="3400" dirty="0" smtClean="0">
                <a:latin typeface="Times New Roman" panose="02020603050405020304" pitchFamily="18" charset="0"/>
                <a:cs typeface="Times New Roman" panose="02020603050405020304" pitchFamily="18" charset="0"/>
              </a:rPr>
              <a:t>;</a:t>
            </a:r>
          </a:p>
          <a:p>
            <a:pPr marL="0" indent="0">
              <a:buNone/>
            </a:pPr>
            <a:r>
              <a:rPr lang="en-IN" sz="3400" dirty="0">
                <a:latin typeface="Times New Roman" panose="02020603050405020304" pitchFamily="18" charset="0"/>
                <a:cs typeface="Times New Roman" panose="02020603050405020304" pitchFamily="18" charset="0"/>
              </a:rPr>
              <a:t>	count = 0;</a:t>
            </a:r>
          </a:p>
          <a:p>
            <a:pPr marL="0" indent="0">
              <a:buNone/>
            </a:pPr>
            <a:r>
              <a:rPr lang="en-IN" sz="3400" dirty="0">
                <a:latin typeface="Times New Roman" panose="02020603050405020304" pitchFamily="18" charset="0"/>
                <a:cs typeface="Times New Roman" panose="02020603050405020304" pitchFamily="18" charset="0"/>
              </a:rPr>
              <a:t>	while(1)</a:t>
            </a:r>
          </a:p>
          <a:p>
            <a:pPr marL="0" indent="0">
              <a:buNone/>
            </a:pPr>
            <a:r>
              <a:rPr lang="en-IN" sz="3400" dirty="0">
                <a:latin typeface="Times New Roman" panose="02020603050405020304" pitchFamily="18" charset="0"/>
                <a:cs typeface="Times New Roman" panose="02020603050405020304" pitchFamily="18" charset="0"/>
              </a:rPr>
              <a:t>	</a:t>
            </a:r>
            <a:r>
              <a:rPr lang="en-IN" sz="3400" dirty="0" smtClean="0">
                <a:latin typeface="Times New Roman" panose="02020603050405020304" pitchFamily="18" charset="0"/>
                <a:cs typeface="Times New Roman" panose="02020603050405020304" pitchFamily="18" charset="0"/>
              </a:rPr>
              <a:t>{</a:t>
            </a:r>
            <a:r>
              <a:rPr lang="en-IN" sz="3400" dirty="0">
                <a:latin typeface="Times New Roman" panose="02020603050405020304" pitchFamily="18" charset="0"/>
                <a:cs typeface="Times New Roman" panose="02020603050405020304" pitchFamily="18" charset="0"/>
              </a:rPr>
              <a:t>	for(count=0;count&lt;48;count</a:t>
            </a:r>
            <a:r>
              <a:rPr lang="en-IN" sz="3400" dirty="0" smtClean="0">
                <a:latin typeface="Times New Roman" panose="02020603050405020304" pitchFamily="18" charset="0"/>
                <a:cs typeface="Times New Roman" panose="02020603050405020304" pitchFamily="18" charset="0"/>
              </a:rPr>
              <a:t>++)</a:t>
            </a:r>
          </a:p>
          <a:p>
            <a:pPr marL="0" indent="0">
              <a:buNone/>
            </a:pPr>
            <a:r>
              <a:rPr lang="en-IN" sz="3400" dirty="0">
                <a:latin typeface="Times New Roman" panose="02020603050405020304" pitchFamily="18" charset="0"/>
                <a:cs typeface="Times New Roman" panose="02020603050405020304" pitchFamily="18" charset="0"/>
              </a:rPr>
              <a:t>		</a:t>
            </a:r>
            <a:r>
              <a:rPr lang="en-IN" sz="3400" dirty="0" smtClean="0">
                <a:latin typeface="Times New Roman" panose="02020603050405020304" pitchFamily="18" charset="0"/>
                <a:cs typeface="Times New Roman" panose="02020603050405020304" pitchFamily="18" charset="0"/>
              </a:rPr>
              <a:t>{</a:t>
            </a:r>
            <a:r>
              <a:rPr lang="en-IN" sz="3400" dirty="0" err="1">
                <a:latin typeface="Times New Roman" panose="02020603050405020304" pitchFamily="18" charset="0"/>
                <a:cs typeface="Times New Roman" panose="02020603050405020304" pitchFamily="18" charset="0"/>
              </a:rPr>
              <a:t>sinevalue</a:t>
            </a:r>
            <a:r>
              <a:rPr lang="en-IN" sz="3400" dirty="0">
                <a:latin typeface="Times New Roman" panose="02020603050405020304" pitchFamily="18" charset="0"/>
                <a:cs typeface="Times New Roman" panose="02020603050405020304" pitchFamily="18" charset="0"/>
              </a:rPr>
              <a:t> = </a:t>
            </a:r>
            <a:r>
              <a:rPr lang="en-IN" sz="3400" dirty="0" err="1">
                <a:latin typeface="Times New Roman" panose="02020603050405020304" pitchFamily="18" charset="0"/>
                <a:cs typeface="Times New Roman" panose="02020603050405020304" pitchFamily="18" charset="0"/>
              </a:rPr>
              <a:t>sine_tab</a:t>
            </a:r>
            <a:r>
              <a:rPr lang="en-IN" sz="3400" dirty="0">
                <a:latin typeface="Times New Roman" panose="02020603050405020304" pitchFamily="18" charset="0"/>
                <a:cs typeface="Times New Roman" panose="02020603050405020304" pitchFamily="18" charset="0"/>
              </a:rPr>
              <a:t>[count];	//+0X10 ;</a:t>
            </a:r>
          </a:p>
          <a:p>
            <a:pPr marL="0" indent="0">
              <a:buNone/>
            </a:pPr>
            <a:r>
              <a:rPr lang="en-IN" sz="3400" dirty="0">
                <a:latin typeface="Times New Roman" panose="02020603050405020304" pitchFamily="18" charset="0"/>
                <a:cs typeface="Times New Roman" panose="02020603050405020304" pitchFamily="18" charset="0"/>
              </a:rPr>
              <a:t>		value= 0x00FF0000 &amp; (</a:t>
            </a:r>
            <a:r>
              <a:rPr lang="en-IN" sz="3400" dirty="0" err="1">
                <a:latin typeface="Times New Roman" panose="02020603050405020304" pitchFamily="18" charset="0"/>
                <a:cs typeface="Times New Roman" panose="02020603050405020304" pitchFamily="18" charset="0"/>
              </a:rPr>
              <a:t>sinevalue</a:t>
            </a:r>
            <a:r>
              <a:rPr lang="en-IN" sz="3400" dirty="0">
                <a:latin typeface="Times New Roman" panose="02020603050405020304" pitchFamily="18" charset="0"/>
                <a:cs typeface="Times New Roman" panose="02020603050405020304" pitchFamily="18" charset="0"/>
              </a:rPr>
              <a:t> &lt;&lt; 16);</a:t>
            </a:r>
          </a:p>
          <a:p>
            <a:pPr marL="0" indent="0">
              <a:buNone/>
            </a:pPr>
            <a:r>
              <a:rPr lang="en-IN" sz="3400" dirty="0">
                <a:latin typeface="Times New Roman" panose="02020603050405020304" pitchFamily="18" charset="0"/>
                <a:cs typeface="Times New Roman" panose="02020603050405020304" pitchFamily="18" charset="0"/>
              </a:rPr>
              <a:t>		IO0PIN = value</a:t>
            </a:r>
            <a:r>
              <a:rPr lang="en-IN" sz="3400" dirty="0" smtClean="0">
                <a:latin typeface="Times New Roman" panose="02020603050405020304" pitchFamily="18" charset="0"/>
                <a:cs typeface="Times New Roman" panose="02020603050405020304" pitchFamily="18" charset="0"/>
              </a:rPr>
              <a:t>;</a:t>
            </a:r>
          </a:p>
          <a:p>
            <a:pPr marL="0" indent="0">
              <a:buNone/>
            </a:pPr>
            <a:r>
              <a:rPr lang="en-IN" sz="3400" dirty="0" smtClean="0">
                <a:latin typeface="Times New Roman" panose="02020603050405020304" pitchFamily="18" charset="0"/>
                <a:cs typeface="Times New Roman" panose="02020603050405020304" pitchFamily="18" charset="0"/>
              </a:rPr>
              <a:t>	}</a:t>
            </a:r>
            <a:endParaRPr lang="en-IN" sz="3400" dirty="0">
              <a:latin typeface="Times New Roman" panose="02020603050405020304" pitchFamily="18" charset="0"/>
              <a:cs typeface="Times New Roman" panose="02020603050405020304" pitchFamily="18" charset="0"/>
            </a:endParaRPr>
          </a:p>
          <a:p>
            <a:pPr marL="0" indent="0">
              <a:buNone/>
            </a:pPr>
            <a:r>
              <a:rPr lang="en-IN" sz="3400" dirty="0">
                <a:latin typeface="Times New Roman" panose="02020603050405020304" pitchFamily="18" charset="0"/>
                <a:cs typeface="Times New Roman" panose="02020603050405020304" pitchFamily="18" charset="0"/>
              </a:rPr>
              <a:t>	}</a:t>
            </a:r>
          </a:p>
          <a:p>
            <a:pPr marL="0" indent="0">
              <a:buNone/>
            </a:pPr>
            <a:r>
              <a:rPr lang="en-IN" sz="3400" dirty="0" smtClean="0">
                <a:latin typeface="Times New Roman" panose="02020603050405020304" pitchFamily="18" charset="0"/>
                <a:cs typeface="Times New Roman" panose="02020603050405020304" pitchFamily="18" charset="0"/>
              </a:rPr>
              <a:t>	}</a:t>
            </a:r>
            <a:endParaRPr lang="en-IN" sz="3400" dirty="0">
              <a:latin typeface="Times New Roman" panose="02020603050405020304" pitchFamily="18" charset="0"/>
              <a:cs typeface="Times New Roman" panose="02020603050405020304" pitchFamily="18" charset="0"/>
            </a:endParaRPr>
          </a:p>
          <a:p>
            <a:pPr marL="0" indent="0">
              <a:buNone/>
            </a:pPr>
            <a:endParaRPr lang="en-IN" sz="1600" dirty="0"/>
          </a:p>
          <a:p>
            <a:pPr marL="0" indent="0">
              <a:buNone/>
            </a:pPr>
            <a:endParaRPr lang="en-IN" sz="1500" dirty="0">
              <a:latin typeface="Times New Roman" panose="02020603050405020304" pitchFamily="18" charset="0"/>
              <a:cs typeface="Times New Roman" panose="02020603050405020304" pitchFamily="18" charset="0"/>
            </a:endParaRPr>
          </a:p>
          <a:p>
            <a:pPr marL="0" indent="0">
              <a:buNone/>
            </a:pPr>
            <a:r>
              <a:rPr lang="en-IN" sz="1500" dirty="0" smtClean="0">
                <a:latin typeface="Times New Roman" panose="02020603050405020304" pitchFamily="18" charset="0"/>
                <a:cs typeface="Times New Roman" panose="02020603050405020304" pitchFamily="18" charset="0"/>
              </a:rPr>
              <a:t>	</a:t>
            </a: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5205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5703"/>
          </a:xfrm>
        </p:spPr>
        <p:txBody>
          <a:bodyPr>
            <a:normAutofit/>
          </a:bodyPr>
          <a:lstStyle/>
          <a:p>
            <a:r>
              <a:rPr lang="en-IN" sz="2400" dirty="0" smtClean="0">
                <a:latin typeface="Times New Roman" panose="02020603050405020304" pitchFamily="18" charset="0"/>
                <a:cs typeface="Times New Roman" panose="02020603050405020304" pitchFamily="18" charset="0"/>
              </a:rPr>
              <a:t>Pin connect block</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40828"/>
            <a:ext cx="10515600" cy="5336135"/>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Features : Allows individual pin configuration.</a:t>
            </a:r>
          </a:p>
          <a:p>
            <a:pPr algn="just"/>
            <a:r>
              <a:rPr lang="en-US" sz="2000" dirty="0" smtClean="0">
                <a:latin typeface="Times New Roman" panose="02020603050405020304" pitchFamily="18" charset="0"/>
                <a:cs typeface="Times New Roman" panose="02020603050405020304" pitchFamily="18" charset="0"/>
              </a:rPr>
              <a:t>Applications : The purpose of the Pin connect block is to configure the microcontroller pins to the desired functions.</a:t>
            </a:r>
          </a:p>
          <a:p>
            <a:pPr algn="just"/>
            <a:r>
              <a:rPr lang="en-US" sz="2000" dirty="0" smtClean="0">
                <a:latin typeface="Times New Roman" panose="02020603050405020304" pitchFamily="18" charset="0"/>
                <a:cs typeface="Times New Roman" panose="02020603050405020304" pitchFamily="18" charset="0"/>
              </a:rPr>
              <a:t>Description : The pin connect block allows selected pins of the microcontroller to have more than one function. </a:t>
            </a:r>
          </a:p>
          <a:p>
            <a:pPr algn="just"/>
            <a:r>
              <a:rPr lang="en-US" sz="2000" dirty="0" smtClean="0">
                <a:latin typeface="Times New Roman" panose="02020603050405020304" pitchFamily="18" charset="0"/>
                <a:cs typeface="Times New Roman" panose="02020603050405020304" pitchFamily="18" charset="0"/>
              </a:rPr>
              <a:t>Configuration registers control the multiplexers to allow connection between the pin and the on chip peripherals. </a:t>
            </a:r>
          </a:p>
          <a:p>
            <a:pPr algn="just"/>
            <a:r>
              <a:rPr lang="en-US" sz="2000" dirty="0" smtClean="0">
                <a:latin typeface="Times New Roman" panose="02020603050405020304" pitchFamily="18" charset="0"/>
                <a:cs typeface="Times New Roman" panose="02020603050405020304" pitchFamily="18" charset="0"/>
              </a:rPr>
              <a:t>Peripherals should be connected to the appropriate pins prior to being activated, and prior to any related interrupt(s) being enabled. </a:t>
            </a:r>
          </a:p>
          <a:p>
            <a:pPr algn="just"/>
            <a:r>
              <a:rPr lang="en-US" sz="2000" dirty="0" smtClean="0">
                <a:latin typeface="Times New Roman" panose="02020603050405020304" pitchFamily="18" charset="0"/>
                <a:cs typeface="Times New Roman" panose="02020603050405020304" pitchFamily="18" charset="0"/>
              </a:rPr>
              <a:t>Activity of any enabled peripheral function that is not mapped to a related pin should be considered undefined.</a:t>
            </a:r>
          </a:p>
          <a:p>
            <a:pPr algn="just"/>
            <a:r>
              <a:rPr lang="en-US" sz="2000" dirty="0" smtClean="0">
                <a:latin typeface="Times New Roman" panose="02020603050405020304" pitchFamily="18" charset="0"/>
                <a:cs typeface="Times New Roman" panose="02020603050405020304" pitchFamily="18" charset="0"/>
              </a:rPr>
              <a:t>Selection of a single function on a port pin completely excludes all other functions otherwise available on the same pin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0780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5724"/>
            <a:ext cx="10515600" cy="5441239"/>
          </a:xfrm>
        </p:spPr>
        <p:txBody>
          <a:bodyPr/>
          <a:lstStyle/>
          <a:p>
            <a:pPr algn="just"/>
            <a:r>
              <a:rPr lang="en-IN" sz="2000" b="1" dirty="0" smtClean="0">
                <a:latin typeface="Times New Roman" panose="02020603050405020304" pitchFamily="18" charset="0"/>
                <a:cs typeface="Times New Roman" panose="02020603050405020304" pitchFamily="18" charset="0"/>
              </a:rPr>
              <a:t>PINSEL Register</a:t>
            </a:r>
          </a:p>
          <a:p>
            <a:pPr algn="just"/>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32-bit register is used to select the function of the pins in which the user needs it to operate. As I said there are four functions for each pin of the controller, and the first function was </a:t>
            </a:r>
            <a:r>
              <a:rPr lang="en-US" sz="2000" dirty="0">
                <a:latin typeface="Times New Roman" panose="02020603050405020304" pitchFamily="18" charset="0"/>
                <a:cs typeface="Times New Roman" panose="02020603050405020304" pitchFamily="18" charset="0"/>
                <a:hlinkClick r:id="rId2"/>
              </a:rPr>
              <a:t>GPIO</a:t>
            </a:r>
            <a:r>
              <a:rPr lang="en-US" sz="2000" dirty="0">
                <a:latin typeface="Times New Roman" panose="02020603050405020304" pitchFamily="18" charset="0"/>
                <a:cs typeface="Times New Roman" panose="02020603050405020304" pitchFamily="18" charset="0"/>
              </a:rPr>
              <a:t> ( General Purpose Input Output ). It means that the pin can either act as an Input or Output with no specific functions. </a:t>
            </a:r>
            <a:r>
              <a:rPr lang="en-US" sz="2000" dirty="0" smtClean="0">
                <a:effectLst/>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There are totally three PINSEL registers in LPC2148 Controller in order to control the functions of the Pins in the respective ports. The classification is given below</a:t>
            </a:r>
            <a:r>
              <a:rPr lang="en-US" sz="2000" dirty="0" smtClean="0">
                <a:effectLst/>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84719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4682"/>
          </a:xfrm>
        </p:spPr>
        <p:txBody>
          <a:bodyPr>
            <a:normAutofit fontScale="90000"/>
          </a:bodyPr>
          <a:lstStyle/>
          <a:p>
            <a:r>
              <a:rPr lang="en-IN" sz="2400" dirty="0" smtClean="0">
                <a:latin typeface="Times New Roman" panose="02020603050405020304" pitchFamily="18" charset="0"/>
                <a:cs typeface="Times New Roman" panose="02020603050405020304" pitchFamily="18" charset="0"/>
              </a:rPr>
              <a:t>Pin description for LPC2141/2/4/6/8</a:t>
            </a:r>
            <a:br>
              <a:rPr lang="en-IN" sz="2400" dirty="0" smtClean="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566041" y="778190"/>
            <a:ext cx="8711434" cy="5698809"/>
          </a:xfrm>
          <a:prstGeom prst="rect">
            <a:avLst/>
          </a:prstGeom>
        </p:spPr>
      </p:pic>
    </p:spTree>
    <p:extLst>
      <p:ext uri="{BB962C8B-B14F-4D97-AF65-F5344CB8AC3E}">
        <p14:creationId xmlns:p14="http://schemas.microsoft.com/office/powerpoint/2010/main" val="2868134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665114"/>
            <a:ext cx="7372350" cy="5849985"/>
          </a:xfrm>
          <a:prstGeom prst="rect">
            <a:avLst/>
          </a:prstGeom>
        </p:spPr>
      </p:pic>
      <p:sp>
        <p:nvSpPr>
          <p:cNvPr id="2" name="Title 1"/>
          <p:cNvSpPr>
            <a:spLocks noGrp="1"/>
          </p:cNvSpPr>
          <p:nvPr>
            <p:ph type="title"/>
          </p:nvPr>
        </p:nvSpPr>
        <p:spPr/>
        <p:txBody>
          <a:bodyPr/>
          <a:lstStyle/>
          <a:p>
            <a:endParaRPr lang="en-IN" dirty="0"/>
          </a:p>
        </p:txBody>
      </p:sp>
    </p:spTree>
    <p:extLst>
      <p:ext uri="{BB962C8B-B14F-4D97-AF65-F5344CB8AC3E}">
        <p14:creationId xmlns:p14="http://schemas.microsoft.com/office/powerpoint/2010/main" val="2667992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72662" y="629714"/>
            <a:ext cx="7903779" cy="3942286"/>
          </a:xfrm>
          <a:prstGeom prst="rect">
            <a:avLst/>
          </a:prstGeom>
        </p:spPr>
      </p:pic>
    </p:spTree>
    <p:extLst>
      <p:ext uri="{BB962C8B-B14F-4D97-AF65-F5344CB8AC3E}">
        <p14:creationId xmlns:p14="http://schemas.microsoft.com/office/powerpoint/2010/main" val="3104063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33610" y="388883"/>
            <a:ext cx="9141314" cy="6222124"/>
          </a:xfrm>
          <a:prstGeom prst="rect">
            <a:avLst/>
          </a:prstGeom>
        </p:spPr>
      </p:pic>
    </p:spTree>
    <p:extLst>
      <p:ext uri="{BB962C8B-B14F-4D97-AF65-F5344CB8AC3E}">
        <p14:creationId xmlns:p14="http://schemas.microsoft.com/office/powerpoint/2010/main" val="866275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smtClean="0">
                <a:latin typeface="Times New Roman" panose="02020603050405020304" pitchFamily="18" charset="0"/>
                <a:cs typeface="Times New Roman" panose="02020603050405020304" pitchFamily="18" charset="0"/>
              </a:rPr>
              <a:t/>
            </a:r>
            <a:br>
              <a:rPr lang="en-US" sz="2400" b="1" dirty="0" smtClean="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
            </a:r>
            <a:br>
              <a:rPr lang="en-US" sz="2400" b="1" dirty="0" smtClean="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Pin function Select register 1 (PINSEL1 - 0xE002 C004)</a:t>
            </a:r>
            <a:br>
              <a:rPr lang="en-US" sz="2400" b="1"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
            </a:r>
            <a:br>
              <a:rPr lang="en-US" sz="2400" b="1"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The PINSEL1 register controls the functions of the pins as per the settings listed in following tables. The direction control bit in the IO0DIR register is effective only when the GPIO function is selected for a pin. For other functions direction is controlled automatically. </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Pin function Select register 2 (PINSEL2 - 0xE002 C014) : It controls the functions of the pins as per the settings listed in Table below. The direction control bit in the IO1DIR register is effective only when the GPIO function is selected for a pin. For other functions direction is controlled automatically.</a:t>
            </a:r>
            <a:br>
              <a:rPr lang="en-US" sz="2000" dirty="0" smtClean="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207173" y="2871012"/>
            <a:ext cx="7041930" cy="3372132"/>
          </a:xfrm>
          <a:prstGeom prst="rect">
            <a:avLst/>
          </a:prstGeom>
        </p:spPr>
      </p:pic>
    </p:spTree>
    <p:extLst>
      <p:ext uri="{BB962C8B-B14F-4D97-AF65-F5344CB8AC3E}">
        <p14:creationId xmlns:p14="http://schemas.microsoft.com/office/powerpoint/2010/main" val="1052324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441</Words>
  <Application>Microsoft Office PowerPoint</Application>
  <PresentationFormat>Widescreen</PresentationFormat>
  <Paragraphs>187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Unit 3</vt:lpstr>
      <vt:lpstr>PowerPoint Presentation</vt:lpstr>
      <vt:lpstr>Pin connect block</vt:lpstr>
      <vt:lpstr>PowerPoint Presentation</vt:lpstr>
      <vt:lpstr>Pin description for LPC2141/2/4/6/8 </vt:lpstr>
      <vt:lpstr>PowerPoint Presentation</vt:lpstr>
      <vt:lpstr>PowerPoint Presentation</vt:lpstr>
      <vt:lpstr>PowerPoint Presentation</vt:lpstr>
      <vt:lpstr>    Pin function Select register 1 (PINSEL1 - 0xE002 C004)  The PINSEL1 register controls the functions of the pins as per the settings listed in following tables. The direction control bit in the IO0DIR register is effective only when the GPIO function is selected for a pin. For other functions direction is controlled automatically.   Pin function Select register 2 (PINSEL2 - 0xE002 C014) : It controls the functions of the pins as per the settings listed in Table below. The direction control bit in the IO1DIR register is effective only when the GPIO function is selected for a pin. For other functions direction is controlled automatically.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HP</dc:creator>
  <cp:lastModifiedBy>HP</cp:lastModifiedBy>
  <cp:revision>22</cp:revision>
  <dcterms:created xsi:type="dcterms:W3CDTF">2024-01-01T05:39:55Z</dcterms:created>
  <dcterms:modified xsi:type="dcterms:W3CDTF">2024-01-03T09:58:42Z</dcterms:modified>
</cp:coreProperties>
</file>