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93" r:id="rId1"/>
  </p:sldMasterIdLst>
  <p:notesMasterIdLst>
    <p:notesMasterId r:id="rId75"/>
  </p:notesMasterIdLst>
  <p:handoutMasterIdLst>
    <p:handoutMasterId r:id="rId76"/>
  </p:handoutMasterIdLst>
  <p:sldIdLst>
    <p:sldId id="446" r:id="rId2"/>
    <p:sldId id="520" r:id="rId3"/>
    <p:sldId id="521" r:id="rId4"/>
    <p:sldId id="472" r:id="rId5"/>
    <p:sldId id="522" r:id="rId6"/>
    <p:sldId id="525" r:id="rId7"/>
    <p:sldId id="526" r:id="rId8"/>
    <p:sldId id="473" r:id="rId9"/>
    <p:sldId id="474" r:id="rId10"/>
    <p:sldId id="475" r:id="rId11"/>
    <p:sldId id="461" r:id="rId12"/>
    <p:sldId id="523" r:id="rId13"/>
    <p:sldId id="527" r:id="rId14"/>
    <p:sldId id="431" r:id="rId15"/>
    <p:sldId id="366" r:id="rId16"/>
    <p:sldId id="258" r:id="rId17"/>
    <p:sldId id="259" r:id="rId18"/>
    <p:sldId id="260" r:id="rId19"/>
    <p:sldId id="261" r:id="rId20"/>
    <p:sldId id="476" r:id="rId21"/>
    <p:sldId id="478" r:id="rId22"/>
    <p:sldId id="481" r:id="rId23"/>
    <p:sldId id="482" r:id="rId24"/>
    <p:sldId id="483" r:id="rId25"/>
    <p:sldId id="484" r:id="rId26"/>
    <p:sldId id="485" r:id="rId27"/>
    <p:sldId id="486" r:id="rId28"/>
    <p:sldId id="487" r:id="rId29"/>
    <p:sldId id="488" r:id="rId30"/>
    <p:sldId id="489" r:id="rId31"/>
    <p:sldId id="490" r:id="rId32"/>
    <p:sldId id="491" r:id="rId33"/>
    <p:sldId id="492" r:id="rId34"/>
    <p:sldId id="493" r:id="rId35"/>
    <p:sldId id="480" r:id="rId36"/>
    <p:sldId id="479" r:id="rId37"/>
    <p:sldId id="496" r:id="rId38"/>
    <p:sldId id="497" r:id="rId39"/>
    <p:sldId id="498" r:id="rId40"/>
    <p:sldId id="528" r:id="rId41"/>
    <p:sldId id="500" r:id="rId42"/>
    <p:sldId id="501" r:id="rId43"/>
    <p:sldId id="502" r:id="rId44"/>
    <p:sldId id="503" r:id="rId45"/>
    <p:sldId id="504" r:id="rId46"/>
    <p:sldId id="505" r:id="rId47"/>
    <p:sldId id="506" r:id="rId48"/>
    <p:sldId id="530" r:id="rId49"/>
    <p:sldId id="531" r:id="rId50"/>
    <p:sldId id="532" r:id="rId51"/>
    <p:sldId id="544" r:id="rId52"/>
    <p:sldId id="539" r:id="rId53"/>
    <p:sldId id="540" r:id="rId54"/>
    <p:sldId id="541" r:id="rId55"/>
    <p:sldId id="542" r:id="rId56"/>
    <p:sldId id="543" r:id="rId57"/>
    <p:sldId id="533" r:id="rId58"/>
    <p:sldId id="534" r:id="rId59"/>
    <p:sldId id="538" r:id="rId60"/>
    <p:sldId id="529" r:id="rId61"/>
    <p:sldId id="507" r:id="rId62"/>
    <p:sldId id="508" r:id="rId63"/>
    <p:sldId id="512" r:id="rId64"/>
    <p:sldId id="511" r:id="rId65"/>
    <p:sldId id="510" r:id="rId66"/>
    <p:sldId id="509" r:id="rId67"/>
    <p:sldId id="513" r:id="rId68"/>
    <p:sldId id="515" r:id="rId69"/>
    <p:sldId id="514" r:id="rId70"/>
    <p:sldId id="516" r:id="rId71"/>
    <p:sldId id="517" r:id="rId72"/>
    <p:sldId id="519" r:id="rId73"/>
    <p:sldId id="518" r:id="rId74"/>
  </p:sldIdLst>
  <p:sldSz cx="9144000" cy="6858000" type="screen4x3"/>
  <p:notesSz cx="7315200" cy="9601200"/>
  <p:defaultTextStyle>
    <a:defPPr>
      <a:defRPr lang="en-US"/>
    </a:defPPr>
    <a:lvl1pPr algn="l" rtl="0" eaLnBrk="0" fontAlgn="base" hangingPunct="0">
      <a:spcBef>
        <a:spcPct val="0"/>
      </a:spcBef>
      <a:spcAft>
        <a:spcPct val="0"/>
      </a:spcAft>
      <a:defRPr sz="2400" kern="1200">
        <a:solidFill>
          <a:schemeClr val="tx1"/>
        </a:solidFill>
        <a:latin typeface="Arial" charset="0"/>
        <a:ea typeface="ＭＳ Ｐゴシック"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ＭＳ Ｐゴシック"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ＭＳ Ｐゴシック"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ＭＳ Ｐゴシック"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ＭＳ Ｐゴシック" pitchFamily="34" charset="-128"/>
        <a:cs typeface="+mn-cs"/>
      </a:defRPr>
    </a:lvl5pPr>
    <a:lvl6pPr marL="2286000" algn="l" defTabSz="914400" rtl="0" eaLnBrk="1" latinLnBrk="0" hangingPunct="1">
      <a:defRPr sz="2400" kern="1200">
        <a:solidFill>
          <a:schemeClr val="tx1"/>
        </a:solidFill>
        <a:latin typeface="Arial" charset="0"/>
        <a:ea typeface="ＭＳ Ｐゴシック" pitchFamily="34" charset="-128"/>
        <a:cs typeface="+mn-cs"/>
      </a:defRPr>
    </a:lvl6pPr>
    <a:lvl7pPr marL="2743200" algn="l" defTabSz="914400" rtl="0" eaLnBrk="1" latinLnBrk="0" hangingPunct="1">
      <a:defRPr sz="2400" kern="1200">
        <a:solidFill>
          <a:schemeClr val="tx1"/>
        </a:solidFill>
        <a:latin typeface="Arial" charset="0"/>
        <a:ea typeface="ＭＳ Ｐゴシック" pitchFamily="34" charset="-128"/>
        <a:cs typeface="+mn-cs"/>
      </a:defRPr>
    </a:lvl7pPr>
    <a:lvl8pPr marL="3200400" algn="l" defTabSz="914400" rtl="0" eaLnBrk="1" latinLnBrk="0" hangingPunct="1">
      <a:defRPr sz="2400" kern="1200">
        <a:solidFill>
          <a:schemeClr val="tx1"/>
        </a:solidFill>
        <a:latin typeface="Arial" charset="0"/>
        <a:ea typeface="ＭＳ Ｐゴシック" pitchFamily="34" charset="-128"/>
        <a:cs typeface="+mn-cs"/>
      </a:defRPr>
    </a:lvl8pPr>
    <a:lvl9pPr marL="3657600" algn="l" defTabSz="914400" rtl="0" eaLnBrk="1" latinLnBrk="0" hangingPunct="1">
      <a:defRPr sz="2400"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9900"/>
    <a:srgbClr val="336600"/>
    <a:srgbClr val="000099"/>
    <a:srgbClr val="33CCFF"/>
    <a:srgbClr val="0099CC"/>
    <a:srgbClr val="FF0000"/>
    <a:srgbClr val="DDDDDD"/>
    <a:srgbClr val="EAEA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364" autoAdjust="0"/>
  </p:normalViewPr>
  <p:slideViewPr>
    <p:cSldViewPr snapToGrid="0">
      <p:cViewPr varScale="1">
        <p:scale>
          <a:sx n="73" d="100"/>
          <a:sy n="73" d="100"/>
        </p:scale>
        <p:origin x="1296" y="7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156"/>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1074" name="Rectangle 2"/>
          <p:cNvSpPr>
            <a:spLocks noGrp="1" noChangeArrowheads="1"/>
          </p:cNvSpPr>
          <p:nvPr>
            <p:ph type="hdr" sz="quarter"/>
          </p:nvPr>
        </p:nvSpPr>
        <p:spPr bwMode="auto">
          <a:xfrm>
            <a:off x="1" y="1"/>
            <a:ext cx="3170238" cy="479425"/>
          </a:xfrm>
          <a:prstGeom prst="rect">
            <a:avLst/>
          </a:prstGeom>
          <a:noFill/>
          <a:ln>
            <a:noFill/>
          </a:ln>
          <a:extLst/>
        </p:spPr>
        <p:txBody>
          <a:bodyPr vert="horz" wrap="square" lIns="91420" tIns="45710" rIns="91420" bIns="45710" numCol="1" anchor="t" anchorCtr="0" compatLnSpc="1">
            <a:prstTxWarp prst="textNoShape">
              <a:avLst/>
            </a:prstTxWarp>
          </a:bodyPr>
          <a:lstStyle>
            <a:lvl1pPr>
              <a:defRPr sz="1200">
                <a:latin typeface="Times New Roman" pitchFamily="18" charset="0"/>
              </a:defRPr>
            </a:lvl1pPr>
          </a:lstStyle>
          <a:p>
            <a:endParaRPr lang="en-US"/>
          </a:p>
        </p:txBody>
      </p:sp>
      <p:sp>
        <p:nvSpPr>
          <p:cNvPr id="131075" name="Rectangle 3"/>
          <p:cNvSpPr>
            <a:spLocks noGrp="1" noChangeArrowheads="1"/>
          </p:cNvSpPr>
          <p:nvPr>
            <p:ph type="dt" sz="quarter" idx="1"/>
          </p:nvPr>
        </p:nvSpPr>
        <p:spPr bwMode="auto">
          <a:xfrm>
            <a:off x="4143375" y="1"/>
            <a:ext cx="3170238" cy="479425"/>
          </a:xfrm>
          <a:prstGeom prst="rect">
            <a:avLst/>
          </a:prstGeom>
          <a:noFill/>
          <a:ln>
            <a:noFill/>
          </a:ln>
          <a:extLst/>
        </p:spPr>
        <p:txBody>
          <a:bodyPr vert="horz" wrap="square" lIns="91420" tIns="45710" rIns="91420" bIns="45710" numCol="1" anchor="t" anchorCtr="0" compatLnSpc="1">
            <a:prstTxWarp prst="textNoShape">
              <a:avLst/>
            </a:prstTxWarp>
          </a:bodyPr>
          <a:lstStyle>
            <a:lvl1pPr algn="r">
              <a:defRPr sz="1200">
                <a:latin typeface="Times New Roman" pitchFamily="18" charset="0"/>
              </a:defRPr>
            </a:lvl1pPr>
          </a:lstStyle>
          <a:p>
            <a:endParaRPr lang="en-US"/>
          </a:p>
        </p:txBody>
      </p:sp>
      <p:sp>
        <p:nvSpPr>
          <p:cNvPr id="131076" name="Rectangle 4"/>
          <p:cNvSpPr>
            <a:spLocks noGrp="1" noChangeArrowheads="1"/>
          </p:cNvSpPr>
          <p:nvPr>
            <p:ph type="ftr" sz="quarter" idx="2"/>
          </p:nvPr>
        </p:nvSpPr>
        <p:spPr bwMode="auto">
          <a:xfrm>
            <a:off x="1" y="9120189"/>
            <a:ext cx="3170238" cy="479425"/>
          </a:xfrm>
          <a:prstGeom prst="rect">
            <a:avLst/>
          </a:prstGeom>
          <a:noFill/>
          <a:ln>
            <a:noFill/>
          </a:ln>
          <a:extLst/>
        </p:spPr>
        <p:txBody>
          <a:bodyPr vert="horz" wrap="square" lIns="91420" tIns="45710" rIns="91420" bIns="45710" numCol="1" anchor="b" anchorCtr="0" compatLnSpc="1">
            <a:prstTxWarp prst="textNoShape">
              <a:avLst/>
            </a:prstTxWarp>
          </a:bodyPr>
          <a:lstStyle>
            <a:lvl1pPr>
              <a:defRPr sz="1200">
                <a:latin typeface="Times New Roman" pitchFamily="18" charset="0"/>
              </a:defRPr>
            </a:lvl1pPr>
          </a:lstStyle>
          <a:p>
            <a:endParaRPr lang="en-US"/>
          </a:p>
        </p:txBody>
      </p:sp>
      <p:sp>
        <p:nvSpPr>
          <p:cNvPr id="131077" name="Rectangle 5"/>
          <p:cNvSpPr>
            <a:spLocks noGrp="1" noChangeArrowheads="1"/>
          </p:cNvSpPr>
          <p:nvPr>
            <p:ph type="sldNum" sz="quarter" idx="3"/>
          </p:nvPr>
        </p:nvSpPr>
        <p:spPr bwMode="auto">
          <a:xfrm>
            <a:off x="4143375" y="9120189"/>
            <a:ext cx="3170238" cy="479425"/>
          </a:xfrm>
          <a:prstGeom prst="rect">
            <a:avLst/>
          </a:prstGeom>
          <a:noFill/>
          <a:ln>
            <a:noFill/>
          </a:ln>
          <a:extLst/>
        </p:spPr>
        <p:txBody>
          <a:bodyPr vert="horz" wrap="square" lIns="91420" tIns="45710" rIns="91420" bIns="45710" numCol="1" anchor="b" anchorCtr="0" compatLnSpc="1">
            <a:prstTxWarp prst="textNoShape">
              <a:avLst/>
            </a:prstTxWarp>
          </a:bodyPr>
          <a:lstStyle>
            <a:lvl1pPr algn="r">
              <a:defRPr sz="1200">
                <a:latin typeface="Times New Roman" pitchFamily="18" charset="0"/>
              </a:defRPr>
            </a:lvl1pPr>
          </a:lstStyle>
          <a:p>
            <a:fld id="{540E4D90-F354-4AA8-9A58-085BA1194752}" type="slidenum">
              <a:rPr lang="en-US"/>
              <a:pPr/>
              <a:t>‹#›</a:t>
            </a:fld>
            <a:endParaRPr lang="en-US"/>
          </a:p>
        </p:txBody>
      </p:sp>
    </p:spTree>
    <p:extLst>
      <p:ext uri="{BB962C8B-B14F-4D97-AF65-F5344CB8AC3E}">
        <p14:creationId xmlns:p14="http://schemas.microsoft.com/office/powerpoint/2010/main" val="203778923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1" y="1"/>
            <a:ext cx="3170238" cy="479425"/>
          </a:xfrm>
          <a:prstGeom prst="rect">
            <a:avLst/>
          </a:prstGeom>
          <a:noFill/>
          <a:ln>
            <a:noFill/>
          </a:ln>
          <a:extLst/>
        </p:spPr>
        <p:txBody>
          <a:bodyPr vert="horz" wrap="square" lIns="96640" tIns="48320" rIns="96640" bIns="48320" numCol="1" anchor="t" anchorCtr="0" compatLnSpc="1">
            <a:prstTxWarp prst="textNoShape">
              <a:avLst/>
            </a:prstTxWarp>
          </a:bodyPr>
          <a:lstStyle>
            <a:lvl1pPr defTabSz="966696">
              <a:defRPr sz="1300">
                <a:latin typeface="Times New Roman" pitchFamily="18" charset="0"/>
              </a:defRPr>
            </a:lvl1pPr>
          </a:lstStyle>
          <a:p>
            <a:endParaRPr lang="en-US"/>
          </a:p>
        </p:txBody>
      </p:sp>
      <p:sp>
        <p:nvSpPr>
          <p:cNvPr id="3075" name="Rectangle 3"/>
          <p:cNvSpPr>
            <a:spLocks noGrp="1" noChangeArrowheads="1"/>
          </p:cNvSpPr>
          <p:nvPr>
            <p:ph type="dt" idx="1"/>
          </p:nvPr>
        </p:nvSpPr>
        <p:spPr bwMode="auto">
          <a:xfrm>
            <a:off x="4144964" y="1"/>
            <a:ext cx="3170237" cy="479425"/>
          </a:xfrm>
          <a:prstGeom prst="rect">
            <a:avLst/>
          </a:prstGeom>
          <a:noFill/>
          <a:ln>
            <a:noFill/>
          </a:ln>
          <a:extLst/>
        </p:spPr>
        <p:txBody>
          <a:bodyPr vert="horz" wrap="square" lIns="96640" tIns="48320" rIns="96640" bIns="48320" numCol="1" anchor="t" anchorCtr="0" compatLnSpc="1">
            <a:prstTxWarp prst="textNoShape">
              <a:avLst/>
            </a:prstTxWarp>
          </a:bodyPr>
          <a:lstStyle>
            <a:lvl1pPr algn="r" defTabSz="966696">
              <a:defRPr sz="1300">
                <a:latin typeface="Times New Roman" pitchFamily="18" charset="0"/>
              </a:defRPr>
            </a:lvl1pPr>
          </a:lstStyle>
          <a:p>
            <a:endParaRPr lang="en-US"/>
          </a:p>
        </p:txBody>
      </p:sp>
      <p:sp>
        <p:nvSpPr>
          <p:cNvPr id="28676" name="Rectangle 4"/>
          <p:cNvSpPr>
            <a:spLocks noGrp="1" noRot="1" noChangeAspect="1" noChangeArrowheads="1" noTextEdit="1"/>
          </p:cNvSpPr>
          <p:nvPr>
            <p:ph type="sldImg" idx="2"/>
          </p:nvPr>
        </p:nvSpPr>
        <p:spPr bwMode="auto">
          <a:xfrm>
            <a:off x="1258888" y="720725"/>
            <a:ext cx="4800600" cy="3600450"/>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974726" y="4560888"/>
            <a:ext cx="5365750" cy="4319588"/>
          </a:xfrm>
          <a:prstGeom prst="rect">
            <a:avLst/>
          </a:prstGeom>
          <a:noFill/>
          <a:ln>
            <a:noFill/>
          </a:ln>
          <a:extLst/>
        </p:spPr>
        <p:txBody>
          <a:bodyPr vert="horz" wrap="square" lIns="96640" tIns="48320" rIns="96640" bIns="483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078" name="Rectangle 6"/>
          <p:cNvSpPr>
            <a:spLocks noGrp="1" noChangeArrowheads="1"/>
          </p:cNvSpPr>
          <p:nvPr>
            <p:ph type="ftr" sz="quarter" idx="4"/>
          </p:nvPr>
        </p:nvSpPr>
        <p:spPr bwMode="auto">
          <a:xfrm>
            <a:off x="1" y="9121776"/>
            <a:ext cx="3170238" cy="479425"/>
          </a:xfrm>
          <a:prstGeom prst="rect">
            <a:avLst/>
          </a:prstGeom>
          <a:noFill/>
          <a:ln>
            <a:noFill/>
          </a:ln>
          <a:extLst/>
        </p:spPr>
        <p:txBody>
          <a:bodyPr vert="horz" wrap="square" lIns="96640" tIns="48320" rIns="96640" bIns="48320" numCol="1" anchor="b" anchorCtr="0" compatLnSpc="1">
            <a:prstTxWarp prst="textNoShape">
              <a:avLst/>
            </a:prstTxWarp>
          </a:bodyPr>
          <a:lstStyle>
            <a:lvl1pPr defTabSz="966696">
              <a:defRPr sz="1300">
                <a:latin typeface="Times New Roman" pitchFamily="18" charset="0"/>
              </a:defRPr>
            </a:lvl1pPr>
          </a:lstStyle>
          <a:p>
            <a:endParaRPr lang="en-US"/>
          </a:p>
        </p:txBody>
      </p:sp>
      <p:sp>
        <p:nvSpPr>
          <p:cNvPr id="3079" name="Rectangle 7"/>
          <p:cNvSpPr>
            <a:spLocks noGrp="1" noChangeArrowheads="1"/>
          </p:cNvSpPr>
          <p:nvPr>
            <p:ph type="sldNum" sz="quarter" idx="5"/>
          </p:nvPr>
        </p:nvSpPr>
        <p:spPr bwMode="auto">
          <a:xfrm>
            <a:off x="4144964" y="9121776"/>
            <a:ext cx="3170237" cy="479425"/>
          </a:xfrm>
          <a:prstGeom prst="rect">
            <a:avLst/>
          </a:prstGeom>
          <a:noFill/>
          <a:ln>
            <a:noFill/>
          </a:ln>
          <a:extLst/>
        </p:spPr>
        <p:txBody>
          <a:bodyPr vert="horz" wrap="square" lIns="96640" tIns="48320" rIns="96640" bIns="48320" numCol="1" anchor="b" anchorCtr="0" compatLnSpc="1">
            <a:prstTxWarp prst="textNoShape">
              <a:avLst/>
            </a:prstTxWarp>
          </a:bodyPr>
          <a:lstStyle>
            <a:lvl1pPr algn="r" defTabSz="966696">
              <a:defRPr sz="1300">
                <a:latin typeface="Times New Roman" pitchFamily="18" charset="0"/>
              </a:defRPr>
            </a:lvl1pPr>
          </a:lstStyle>
          <a:p>
            <a:fld id="{E8798E02-7BBE-41AE-B5AA-372F089A0CBA}" type="slidenum">
              <a:rPr lang="en-US"/>
              <a:pPr/>
              <a:t>‹#›</a:t>
            </a:fld>
            <a:endParaRPr lang="en-US"/>
          </a:p>
        </p:txBody>
      </p:sp>
    </p:spTree>
    <p:extLst>
      <p:ext uri="{BB962C8B-B14F-4D97-AF65-F5344CB8AC3E}">
        <p14:creationId xmlns:p14="http://schemas.microsoft.com/office/powerpoint/2010/main" val="367508086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7"/>
          <p:cNvSpPr>
            <a:spLocks noGrp="1" noChangeArrowheads="1"/>
          </p:cNvSpPr>
          <p:nvPr>
            <p:ph type="sldNum" sz="quarter" idx="5"/>
          </p:nvPr>
        </p:nvSpPr>
        <p:spPr>
          <a:noFill/>
          <a:ln>
            <a:miter lim="800000"/>
            <a:headEnd/>
            <a:tailEnd/>
          </a:ln>
        </p:spPr>
        <p:txBody>
          <a:bodyPr/>
          <a:lstStyle/>
          <a:p>
            <a:fld id="{4ECED280-CF12-4CB8-AE68-111783197382}" type="slidenum">
              <a:rPr lang="en-US"/>
              <a:pPr/>
              <a:t>11</a:t>
            </a:fld>
            <a:endParaRPr lang="en-US"/>
          </a:p>
        </p:txBody>
      </p:sp>
      <p:sp>
        <p:nvSpPr>
          <p:cNvPr id="31746" name="Rectangle 2"/>
          <p:cNvSpPr>
            <a:spLocks noGrp="1" noRot="1" noChangeAspect="1" noChangeArrowheads="1" noTextEdit="1"/>
          </p:cNvSpPr>
          <p:nvPr>
            <p:ph type="sldImg"/>
          </p:nvPr>
        </p:nvSpPr>
        <p:spPr>
          <a:ln/>
        </p:spPr>
      </p:sp>
      <p:sp>
        <p:nvSpPr>
          <p:cNvPr id="31747" name="Rectangle 3"/>
          <p:cNvSpPr>
            <a:spLocks noGrp="1" noChangeArrowheads="1"/>
          </p:cNvSpPr>
          <p:nvPr>
            <p:ph type="body" idx="1"/>
          </p:nvPr>
        </p:nvSpPr>
        <p:spPr>
          <a:noFill/>
        </p:spPr>
        <p:txBody>
          <a:bodyPr/>
          <a:lstStyle/>
          <a:p>
            <a:endParaRPr lang="en-US" smtClean="0">
              <a:ea typeface="ＭＳ Ｐゴシック" pitchFamily="34" charset="-128"/>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7"/>
          <p:cNvSpPr>
            <a:spLocks noGrp="1" noChangeArrowheads="1"/>
          </p:cNvSpPr>
          <p:nvPr>
            <p:ph type="sldNum" sz="quarter" idx="5"/>
          </p:nvPr>
        </p:nvSpPr>
        <p:spPr>
          <a:noFill/>
          <a:ln>
            <a:miter lim="800000"/>
            <a:headEnd/>
            <a:tailEnd/>
          </a:ln>
        </p:spPr>
        <p:txBody>
          <a:bodyPr/>
          <a:lstStyle/>
          <a:p>
            <a:fld id="{BA103909-9C4E-4C15-96F8-95E3B57D2B90}" type="slidenum">
              <a:rPr lang="en-US"/>
              <a:pPr/>
              <a:t>35</a:t>
            </a:fld>
            <a:endParaRPr lang="en-US"/>
          </a:p>
        </p:txBody>
      </p:sp>
      <p:sp>
        <p:nvSpPr>
          <p:cNvPr id="46082" name="Rectangle 2"/>
          <p:cNvSpPr>
            <a:spLocks noGrp="1" noRot="1" noChangeAspect="1" noChangeArrowheads="1" noTextEdit="1"/>
          </p:cNvSpPr>
          <p:nvPr>
            <p:ph type="sldImg"/>
          </p:nvPr>
        </p:nvSpPr>
        <p:spPr>
          <a:ln/>
        </p:spPr>
      </p:sp>
      <p:sp>
        <p:nvSpPr>
          <p:cNvPr id="46083" name="Rectangle 3"/>
          <p:cNvSpPr>
            <a:spLocks noGrp="1" noChangeArrowheads="1"/>
          </p:cNvSpPr>
          <p:nvPr>
            <p:ph type="body" idx="1"/>
          </p:nvPr>
        </p:nvSpPr>
        <p:spPr>
          <a:noFill/>
        </p:spPr>
        <p:txBody>
          <a:bodyPr/>
          <a:lstStyle/>
          <a:p>
            <a:endParaRPr lang="en-US" smtClean="0">
              <a:ea typeface="ＭＳ Ｐゴシック" pitchFamily="34" charset="-128"/>
            </a:endParaRPr>
          </a:p>
        </p:txBody>
      </p:sp>
    </p:spTree>
    <p:extLst>
      <p:ext uri="{BB962C8B-B14F-4D97-AF65-F5344CB8AC3E}">
        <p14:creationId xmlns:p14="http://schemas.microsoft.com/office/powerpoint/2010/main" val="14067192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7"/>
          <p:cNvSpPr>
            <a:spLocks noGrp="1" noChangeArrowheads="1"/>
          </p:cNvSpPr>
          <p:nvPr>
            <p:ph type="sldNum" sz="quarter" idx="5"/>
          </p:nvPr>
        </p:nvSpPr>
        <p:spPr>
          <a:noFill/>
          <a:ln>
            <a:miter lim="800000"/>
            <a:headEnd/>
            <a:tailEnd/>
          </a:ln>
        </p:spPr>
        <p:txBody>
          <a:bodyPr/>
          <a:lstStyle/>
          <a:p>
            <a:fld id="{BA103909-9C4E-4C15-96F8-95E3B57D2B90}" type="slidenum">
              <a:rPr lang="en-US"/>
              <a:pPr/>
              <a:t>36</a:t>
            </a:fld>
            <a:endParaRPr lang="en-US"/>
          </a:p>
        </p:txBody>
      </p:sp>
      <p:sp>
        <p:nvSpPr>
          <p:cNvPr id="46082" name="Rectangle 2"/>
          <p:cNvSpPr>
            <a:spLocks noGrp="1" noRot="1" noChangeAspect="1" noChangeArrowheads="1" noTextEdit="1"/>
          </p:cNvSpPr>
          <p:nvPr>
            <p:ph type="sldImg"/>
          </p:nvPr>
        </p:nvSpPr>
        <p:spPr>
          <a:ln/>
        </p:spPr>
      </p:sp>
      <p:sp>
        <p:nvSpPr>
          <p:cNvPr id="46083" name="Rectangle 3"/>
          <p:cNvSpPr>
            <a:spLocks noGrp="1" noChangeArrowheads="1"/>
          </p:cNvSpPr>
          <p:nvPr>
            <p:ph type="body" idx="1"/>
          </p:nvPr>
        </p:nvSpPr>
        <p:spPr>
          <a:noFill/>
        </p:spPr>
        <p:txBody>
          <a:bodyPr/>
          <a:lstStyle/>
          <a:p>
            <a:endParaRPr lang="en-US" smtClean="0">
              <a:ea typeface="ＭＳ Ｐゴシック" pitchFamily="34" charset="-128"/>
            </a:endParaRPr>
          </a:p>
        </p:txBody>
      </p:sp>
    </p:spTree>
    <p:extLst>
      <p:ext uri="{BB962C8B-B14F-4D97-AF65-F5344CB8AC3E}">
        <p14:creationId xmlns:p14="http://schemas.microsoft.com/office/powerpoint/2010/main" val="41592882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7"/>
          <p:cNvSpPr txBox="1">
            <a:spLocks noGrp="1" noChangeArrowheads="1"/>
          </p:cNvSpPr>
          <p:nvPr/>
        </p:nvSpPr>
        <p:spPr bwMode="auto">
          <a:xfrm>
            <a:off x="4144964" y="9121776"/>
            <a:ext cx="3170237" cy="479425"/>
          </a:xfrm>
          <a:prstGeom prst="rect">
            <a:avLst/>
          </a:prstGeom>
          <a:noFill/>
          <a:ln w="9525">
            <a:noFill/>
            <a:miter lim="800000"/>
            <a:headEnd/>
            <a:tailEnd/>
          </a:ln>
        </p:spPr>
        <p:txBody>
          <a:bodyPr lIns="96640" tIns="48320" rIns="96640" bIns="48320" anchor="b"/>
          <a:lstStyle/>
          <a:p>
            <a:pPr algn="r" defTabSz="966696"/>
            <a:fld id="{29289B2E-9761-4D3B-95B5-39B08699D899}" type="slidenum">
              <a:rPr lang="en-US" sz="1300">
                <a:latin typeface="Times New Roman" pitchFamily="18" charset="0"/>
              </a:rPr>
              <a:pPr algn="r" defTabSz="966696"/>
              <a:t>14</a:t>
            </a:fld>
            <a:endParaRPr lang="en-US" sz="1300" dirty="0">
              <a:latin typeface="Times New Roman" pitchFamily="18" charset="0"/>
            </a:endParaRPr>
          </a:p>
        </p:txBody>
      </p:sp>
      <p:sp>
        <p:nvSpPr>
          <p:cNvPr id="35842" name="Rectangle 2"/>
          <p:cNvSpPr>
            <a:spLocks noGrp="1" noRot="1" noChangeAspect="1" noChangeArrowheads="1" noTextEdit="1"/>
          </p:cNvSpPr>
          <p:nvPr>
            <p:ph type="sldImg"/>
          </p:nvPr>
        </p:nvSpPr>
        <p:spPr>
          <a:ln/>
        </p:spPr>
      </p:sp>
      <p:sp>
        <p:nvSpPr>
          <p:cNvPr id="35843" name="Rectangle 3"/>
          <p:cNvSpPr>
            <a:spLocks noGrp="1" noChangeArrowheads="1"/>
          </p:cNvSpPr>
          <p:nvPr>
            <p:ph type="body" idx="1"/>
          </p:nvPr>
        </p:nvSpPr>
        <p:spPr>
          <a:noFill/>
        </p:spPr>
        <p:txBody>
          <a:bodyPr/>
          <a:lstStyle/>
          <a:p>
            <a:endParaRPr lang="en-US" smtClean="0">
              <a:ea typeface="ＭＳ Ｐゴシック" pitchFamily="34" charset="-128"/>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7"/>
          <p:cNvSpPr>
            <a:spLocks noGrp="1" noChangeArrowheads="1"/>
          </p:cNvSpPr>
          <p:nvPr>
            <p:ph type="sldNum" sz="quarter" idx="5"/>
          </p:nvPr>
        </p:nvSpPr>
        <p:spPr>
          <a:noFill/>
          <a:ln>
            <a:miter lim="800000"/>
            <a:headEnd/>
            <a:tailEnd/>
          </a:ln>
        </p:spPr>
        <p:txBody>
          <a:bodyPr/>
          <a:lstStyle/>
          <a:p>
            <a:fld id="{801396E3-3531-4A91-B834-2574E64469E6}" type="slidenum">
              <a:rPr lang="en-US"/>
              <a:pPr/>
              <a:t>15</a:t>
            </a:fld>
            <a:endParaRPr lang="en-US"/>
          </a:p>
        </p:txBody>
      </p:sp>
      <p:sp>
        <p:nvSpPr>
          <p:cNvPr id="37890" name="Rectangle 2"/>
          <p:cNvSpPr>
            <a:spLocks noGrp="1" noRot="1" noChangeAspect="1" noChangeArrowheads="1" noTextEdit="1"/>
          </p:cNvSpPr>
          <p:nvPr>
            <p:ph type="sldImg"/>
          </p:nvPr>
        </p:nvSpPr>
        <p:spPr>
          <a:ln/>
        </p:spPr>
      </p:sp>
      <p:sp>
        <p:nvSpPr>
          <p:cNvPr id="37891" name="Rectangle 3"/>
          <p:cNvSpPr>
            <a:spLocks noGrp="1" noChangeArrowheads="1"/>
          </p:cNvSpPr>
          <p:nvPr>
            <p:ph type="body" idx="1"/>
          </p:nvPr>
        </p:nvSpPr>
        <p:spPr>
          <a:noFill/>
        </p:spPr>
        <p:txBody>
          <a:bodyPr/>
          <a:lstStyle/>
          <a:p>
            <a:endParaRPr lang="en-US" smtClean="0">
              <a:ea typeface="ＭＳ Ｐゴシック" pitchFamily="34" charset="-128"/>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7"/>
          <p:cNvSpPr>
            <a:spLocks noGrp="1" noChangeArrowheads="1"/>
          </p:cNvSpPr>
          <p:nvPr>
            <p:ph type="sldNum" sz="quarter" idx="5"/>
          </p:nvPr>
        </p:nvSpPr>
        <p:spPr>
          <a:noFill/>
          <a:ln>
            <a:miter lim="800000"/>
            <a:headEnd/>
            <a:tailEnd/>
          </a:ln>
        </p:spPr>
        <p:txBody>
          <a:bodyPr/>
          <a:lstStyle/>
          <a:p>
            <a:fld id="{EED57F2A-7F9A-4682-ABD2-13CEBF85A74F}" type="slidenum">
              <a:rPr lang="en-US"/>
              <a:pPr/>
              <a:t>16</a:t>
            </a:fld>
            <a:endParaRPr lang="en-US"/>
          </a:p>
        </p:txBody>
      </p:sp>
      <p:sp>
        <p:nvSpPr>
          <p:cNvPr id="39938" name="Rectangle 2"/>
          <p:cNvSpPr>
            <a:spLocks noGrp="1" noRot="1" noChangeAspect="1" noChangeArrowheads="1" noTextEdit="1"/>
          </p:cNvSpPr>
          <p:nvPr>
            <p:ph type="sldImg"/>
          </p:nvPr>
        </p:nvSpPr>
        <p:spPr>
          <a:ln/>
        </p:spPr>
      </p:sp>
      <p:sp>
        <p:nvSpPr>
          <p:cNvPr id="39939" name="Rectangle 3"/>
          <p:cNvSpPr>
            <a:spLocks noGrp="1" noChangeArrowheads="1"/>
          </p:cNvSpPr>
          <p:nvPr>
            <p:ph type="body" idx="1"/>
          </p:nvPr>
        </p:nvSpPr>
        <p:spPr>
          <a:noFill/>
        </p:spPr>
        <p:txBody>
          <a:bodyPr/>
          <a:lstStyle/>
          <a:p>
            <a:endParaRPr lang="en-US" smtClean="0">
              <a:ea typeface="ＭＳ Ｐゴシック" pitchFamily="34" charset="-128"/>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7"/>
          <p:cNvSpPr>
            <a:spLocks noGrp="1" noChangeArrowheads="1"/>
          </p:cNvSpPr>
          <p:nvPr>
            <p:ph type="sldNum" sz="quarter" idx="5"/>
          </p:nvPr>
        </p:nvSpPr>
        <p:spPr>
          <a:noFill/>
          <a:ln>
            <a:miter lim="800000"/>
            <a:headEnd/>
            <a:tailEnd/>
          </a:ln>
        </p:spPr>
        <p:txBody>
          <a:bodyPr/>
          <a:lstStyle/>
          <a:p>
            <a:fld id="{56DE1668-18F7-4CFC-981C-912C40E923D1}" type="slidenum">
              <a:rPr lang="en-US"/>
              <a:pPr/>
              <a:t>17</a:t>
            </a:fld>
            <a:endParaRPr lang="en-US"/>
          </a:p>
        </p:txBody>
      </p:sp>
      <p:sp>
        <p:nvSpPr>
          <p:cNvPr id="41986" name="Rectangle 2"/>
          <p:cNvSpPr>
            <a:spLocks noGrp="1" noRot="1" noChangeAspect="1" noChangeArrowheads="1" noTextEdit="1"/>
          </p:cNvSpPr>
          <p:nvPr>
            <p:ph type="sldImg"/>
          </p:nvPr>
        </p:nvSpPr>
        <p:spPr>
          <a:ln/>
        </p:spPr>
      </p:sp>
      <p:sp>
        <p:nvSpPr>
          <p:cNvPr id="41987" name="Rectangle 3"/>
          <p:cNvSpPr>
            <a:spLocks noGrp="1" noChangeArrowheads="1"/>
          </p:cNvSpPr>
          <p:nvPr>
            <p:ph type="body" idx="1"/>
          </p:nvPr>
        </p:nvSpPr>
        <p:spPr>
          <a:noFill/>
        </p:spPr>
        <p:txBody>
          <a:bodyPr/>
          <a:lstStyle/>
          <a:p>
            <a:endParaRPr lang="en-US" smtClean="0">
              <a:ea typeface="ＭＳ Ｐゴシック" pitchFamily="34" charset="-128"/>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7"/>
          <p:cNvSpPr>
            <a:spLocks noGrp="1" noChangeArrowheads="1"/>
          </p:cNvSpPr>
          <p:nvPr>
            <p:ph type="sldNum" sz="quarter" idx="5"/>
          </p:nvPr>
        </p:nvSpPr>
        <p:spPr>
          <a:noFill/>
          <a:ln>
            <a:miter lim="800000"/>
            <a:headEnd/>
            <a:tailEnd/>
          </a:ln>
        </p:spPr>
        <p:txBody>
          <a:bodyPr/>
          <a:lstStyle/>
          <a:p>
            <a:fld id="{4C74FCFD-446A-46BC-8B94-C3CE0A6312CA}" type="slidenum">
              <a:rPr lang="en-US"/>
              <a:pPr/>
              <a:t>18</a:t>
            </a:fld>
            <a:endParaRPr lang="en-US"/>
          </a:p>
        </p:txBody>
      </p:sp>
      <p:sp>
        <p:nvSpPr>
          <p:cNvPr id="44034" name="Rectangle 2"/>
          <p:cNvSpPr>
            <a:spLocks noGrp="1" noRot="1" noChangeAspect="1" noChangeArrowheads="1" noTextEdit="1"/>
          </p:cNvSpPr>
          <p:nvPr>
            <p:ph type="sldImg"/>
          </p:nvPr>
        </p:nvSpPr>
        <p:spPr>
          <a:ln/>
        </p:spPr>
      </p:sp>
      <p:sp>
        <p:nvSpPr>
          <p:cNvPr id="44035" name="Rectangle 3"/>
          <p:cNvSpPr>
            <a:spLocks noGrp="1" noChangeArrowheads="1"/>
          </p:cNvSpPr>
          <p:nvPr>
            <p:ph type="body" idx="1"/>
          </p:nvPr>
        </p:nvSpPr>
        <p:spPr>
          <a:noFill/>
        </p:spPr>
        <p:txBody>
          <a:bodyPr/>
          <a:lstStyle/>
          <a:p>
            <a:endParaRPr lang="en-US" smtClean="0">
              <a:ea typeface="ＭＳ Ｐゴシック" pitchFamily="34" charset="-128"/>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7"/>
          <p:cNvSpPr>
            <a:spLocks noGrp="1" noChangeArrowheads="1"/>
          </p:cNvSpPr>
          <p:nvPr>
            <p:ph type="sldNum" sz="quarter" idx="5"/>
          </p:nvPr>
        </p:nvSpPr>
        <p:spPr>
          <a:noFill/>
          <a:ln>
            <a:miter lim="800000"/>
            <a:headEnd/>
            <a:tailEnd/>
          </a:ln>
        </p:spPr>
        <p:txBody>
          <a:bodyPr/>
          <a:lstStyle/>
          <a:p>
            <a:fld id="{BA103909-9C4E-4C15-96F8-95E3B57D2B90}" type="slidenum">
              <a:rPr lang="en-US"/>
              <a:pPr/>
              <a:t>19</a:t>
            </a:fld>
            <a:endParaRPr lang="en-US"/>
          </a:p>
        </p:txBody>
      </p:sp>
      <p:sp>
        <p:nvSpPr>
          <p:cNvPr id="46082" name="Rectangle 2"/>
          <p:cNvSpPr>
            <a:spLocks noGrp="1" noRot="1" noChangeAspect="1" noChangeArrowheads="1" noTextEdit="1"/>
          </p:cNvSpPr>
          <p:nvPr>
            <p:ph type="sldImg"/>
          </p:nvPr>
        </p:nvSpPr>
        <p:spPr>
          <a:ln/>
        </p:spPr>
      </p:sp>
      <p:sp>
        <p:nvSpPr>
          <p:cNvPr id="46083" name="Rectangle 3"/>
          <p:cNvSpPr>
            <a:spLocks noGrp="1" noChangeArrowheads="1"/>
          </p:cNvSpPr>
          <p:nvPr>
            <p:ph type="body" idx="1"/>
          </p:nvPr>
        </p:nvSpPr>
        <p:spPr>
          <a:noFill/>
        </p:spPr>
        <p:txBody>
          <a:bodyPr/>
          <a:lstStyle/>
          <a:p>
            <a:endParaRPr lang="en-US" smtClean="0">
              <a:ea typeface="ＭＳ Ｐゴシック" pitchFamily="34" charset="-128"/>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7"/>
          <p:cNvSpPr>
            <a:spLocks noGrp="1" noChangeArrowheads="1"/>
          </p:cNvSpPr>
          <p:nvPr>
            <p:ph type="sldNum" sz="quarter" idx="5"/>
          </p:nvPr>
        </p:nvSpPr>
        <p:spPr>
          <a:noFill/>
          <a:ln>
            <a:miter lim="800000"/>
            <a:headEnd/>
            <a:tailEnd/>
          </a:ln>
        </p:spPr>
        <p:txBody>
          <a:bodyPr/>
          <a:lstStyle/>
          <a:p>
            <a:fld id="{BA103909-9C4E-4C15-96F8-95E3B57D2B90}" type="slidenum">
              <a:rPr lang="en-US"/>
              <a:pPr/>
              <a:t>20</a:t>
            </a:fld>
            <a:endParaRPr lang="en-US"/>
          </a:p>
        </p:txBody>
      </p:sp>
      <p:sp>
        <p:nvSpPr>
          <p:cNvPr id="46082" name="Rectangle 2"/>
          <p:cNvSpPr>
            <a:spLocks noGrp="1" noRot="1" noChangeAspect="1" noChangeArrowheads="1" noTextEdit="1"/>
          </p:cNvSpPr>
          <p:nvPr>
            <p:ph type="sldImg"/>
          </p:nvPr>
        </p:nvSpPr>
        <p:spPr>
          <a:ln/>
        </p:spPr>
      </p:sp>
      <p:sp>
        <p:nvSpPr>
          <p:cNvPr id="46083" name="Rectangle 3"/>
          <p:cNvSpPr>
            <a:spLocks noGrp="1" noChangeArrowheads="1"/>
          </p:cNvSpPr>
          <p:nvPr>
            <p:ph type="body" idx="1"/>
          </p:nvPr>
        </p:nvSpPr>
        <p:spPr>
          <a:noFill/>
        </p:spPr>
        <p:txBody>
          <a:bodyPr/>
          <a:lstStyle/>
          <a:p>
            <a:endParaRPr lang="en-US" smtClean="0">
              <a:ea typeface="ＭＳ Ｐゴシック" pitchFamily="34" charset="-128"/>
            </a:endParaRPr>
          </a:p>
        </p:txBody>
      </p:sp>
    </p:spTree>
    <p:extLst>
      <p:ext uri="{BB962C8B-B14F-4D97-AF65-F5344CB8AC3E}">
        <p14:creationId xmlns:p14="http://schemas.microsoft.com/office/powerpoint/2010/main" val="35129616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7"/>
          <p:cNvSpPr>
            <a:spLocks noGrp="1" noChangeArrowheads="1"/>
          </p:cNvSpPr>
          <p:nvPr>
            <p:ph type="sldNum" sz="quarter" idx="5"/>
          </p:nvPr>
        </p:nvSpPr>
        <p:spPr>
          <a:noFill/>
          <a:ln>
            <a:miter lim="800000"/>
            <a:headEnd/>
            <a:tailEnd/>
          </a:ln>
        </p:spPr>
        <p:txBody>
          <a:bodyPr/>
          <a:lstStyle/>
          <a:p>
            <a:fld id="{BA103909-9C4E-4C15-96F8-95E3B57D2B90}" type="slidenum">
              <a:rPr lang="en-US"/>
              <a:pPr/>
              <a:t>21</a:t>
            </a:fld>
            <a:endParaRPr lang="en-US"/>
          </a:p>
        </p:txBody>
      </p:sp>
      <p:sp>
        <p:nvSpPr>
          <p:cNvPr id="46082" name="Rectangle 2"/>
          <p:cNvSpPr>
            <a:spLocks noGrp="1" noRot="1" noChangeAspect="1" noChangeArrowheads="1" noTextEdit="1"/>
          </p:cNvSpPr>
          <p:nvPr>
            <p:ph type="sldImg"/>
          </p:nvPr>
        </p:nvSpPr>
        <p:spPr>
          <a:ln/>
        </p:spPr>
      </p:sp>
      <p:sp>
        <p:nvSpPr>
          <p:cNvPr id="46083" name="Rectangle 3"/>
          <p:cNvSpPr>
            <a:spLocks noGrp="1" noChangeArrowheads="1"/>
          </p:cNvSpPr>
          <p:nvPr>
            <p:ph type="body" idx="1"/>
          </p:nvPr>
        </p:nvSpPr>
        <p:spPr>
          <a:noFill/>
        </p:spPr>
        <p:txBody>
          <a:bodyPr/>
          <a:lstStyle/>
          <a:p>
            <a:endParaRPr lang="en-US" smtClean="0">
              <a:ea typeface="ＭＳ Ｐゴシック" pitchFamily="34" charset="-128"/>
            </a:endParaRPr>
          </a:p>
        </p:txBody>
      </p:sp>
    </p:spTree>
    <p:extLst>
      <p:ext uri="{BB962C8B-B14F-4D97-AF65-F5344CB8AC3E}">
        <p14:creationId xmlns:p14="http://schemas.microsoft.com/office/powerpoint/2010/main" val="991738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fld id="{9207350B-580A-4C53-AC1F-2897B6D7EA90}" type="datetime1">
              <a:rPr lang="en-US"/>
              <a:pPr/>
              <a:t>11/8/2023</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Introduction</a:t>
            </a:r>
          </a:p>
        </p:txBody>
      </p:sp>
      <p:sp>
        <p:nvSpPr>
          <p:cNvPr id="6" name="Rectangle 6"/>
          <p:cNvSpPr>
            <a:spLocks noGrp="1" noChangeArrowheads="1"/>
          </p:cNvSpPr>
          <p:nvPr>
            <p:ph type="sldNum" sz="quarter" idx="12"/>
          </p:nvPr>
        </p:nvSpPr>
        <p:spPr>
          <a:ln/>
        </p:spPr>
        <p:txBody>
          <a:bodyPr/>
          <a:lstStyle>
            <a:lvl1pPr>
              <a:defRPr/>
            </a:lvl1pPr>
          </a:lstStyle>
          <a:p>
            <a:r>
              <a:rPr lang="en-US"/>
              <a:t>2-</a:t>
            </a:r>
            <a:fld id="{CE82673F-31C3-47C1-ADAA-AE88061DE915}"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E87A8FA4-E635-442F-80D0-0BD02D1726E6}" type="datetime1">
              <a:rPr lang="en-US"/>
              <a:pPr/>
              <a:t>11/8/2023</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Introduction</a:t>
            </a:r>
          </a:p>
        </p:txBody>
      </p:sp>
      <p:sp>
        <p:nvSpPr>
          <p:cNvPr id="6" name="Slide Number Placeholder 5"/>
          <p:cNvSpPr>
            <a:spLocks noGrp="1"/>
          </p:cNvSpPr>
          <p:nvPr>
            <p:ph type="sldNum" sz="quarter" idx="12"/>
          </p:nvPr>
        </p:nvSpPr>
        <p:spPr/>
        <p:txBody>
          <a:bodyPr/>
          <a:lstStyle>
            <a:lvl1pPr>
              <a:defRPr/>
            </a:lvl1pPr>
          </a:lstStyle>
          <a:p>
            <a:r>
              <a:rPr lang="en-US"/>
              <a:t>1-</a:t>
            </a:r>
            <a:fld id="{655DD0FF-E120-4394-882D-781EAF321F8E}"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62700" y="228600"/>
            <a:ext cx="1943100" cy="603091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33400" y="228600"/>
            <a:ext cx="5676900" cy="603091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D6EBBEDB-713B-4045-9CF3-33F9E23E7DCB}" type="datetime1">
              <a:rPr lang="en-US"/>
              <a:pPr/>
              <a:t>11/8/2023</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Introduction</a:t>
            </a:r>
          </a:p>
        </p:txBody>
      </p:sp>
      <p:sp>
        <p:nvSpPr>
          <p:cNvPr id="6" name="Slide Number Placeholder 5"/>
          <p:cNvSpPr>
            <a:spLocks noGrp="1"/>
          </p:cNvSpPr>
          <p:nvPr>
            <p:ph type="sldNum" sz="quarter" idx="12"/>
          </p:nvPr>
        </p:nvSpPr>
        <p:spPr/>
        <p:txBody>
          <a:bodyPr/>
          <a:lstStyle>
            <a:lvl1pPr>
              <a:defRPr/>
            </a:lvl1pPr>
          </a:lstStyle>
          <a:p>
            <a:r>
              <a:rPr lang="en-US"/>
              <a:t>1-</a:t>
            </a:r>
            <a:fld id="{D6F59805-E872-43F0-8748-803C279C18C9}" type="slidenum">
              <a:rPr lang="en-US"/>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77724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533400" y="1611313"/>
            <a:ext cx="3810000" cy="464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495800" y="1611313"/>
            <a:ext cx="3810000" cy="22479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495800" y="4011613"/>
            <a:ext cx="3810000" cy="22479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5"/>
          <p:cNvSpPr>
            <a:spLocks noGrp="1"/>
          </p:cNvSpPr>
          <p:nvPr>
            <p:ph type="dt" sz="half" idx="10"/>
          </p:nvPr>
        </p:nvSpPr>
        <p:spPr/>
        <p:txBody>
          <a:bodyPr/>
          <a:lstStyle>
            <a:lvl1pPr>
              <a:defRPr/>
            </a:lvl1pPr>
          </a:lstStyle>
          <a:p>
            <a:fld id="{F935F45C-3CA1-4D53-A3BA-64ED2FE95E70}" type="datetime1">
              <a:rPr lang="en-US"/>
              <a:pPr/>
              <a:t>11/8/2023</a:t>
            </a:fld>
            <a:endParaRPr lang="en-US"/>
          </a:p>
        </p:txBody>
      </p:sp>
      <p:sp>
        <p:nvSpPr>
          <p:cNvPr id="7" name="Footer Placeholder 6"/>
          <p:cNvSpPr>
            <a:spLocks noGrp="1"/>
          </p:cNvSpPr>
          <p:nvPr>
            <p:ph type="ftr" sz="quarter" idx="11"/>
          </p:nvPr>
        </p:nvSpPr>
        <p:spPr/>
        <p:txBody>
          <a:bodyPr/>
          <a:lstStyle>
            <a:lvl1pPr>
              <a:defRPr/>
            </a:lvl1pPr>
          </a:lstStyle>
          <a:p>
            <a:pPr>
              <a:defRPr/>
            </a:pPr>
            <a:r>
              <a:rPr lang="en-US"/>
              <a:t>Introduction</a:t>
            </a:r>
          </a:p>
        </p:txBody>
      </p:sp>
      <p:sp>
        <p:nvSpPr>
          <p:cNvPr id="8" name="Slide Number Placeholder 7"/>
          <p:cNvSpPr>
            <a:spLocks noGrp="1"/>
          </p:cNvSpPr>
          <p:nvPr>
            <p:ph type="sldNum" sz="quarter" idx="12"/>
          </p:nvPr>
        </p:nvSpPr>
        <p:spPr/>
        <p:txBody>
          <a:bodyPr/>
          <a:lstStyle>
            <a:lvl1pPr>
              <a:defRPr/>
            </a:lvl1pPr>
          </a:lstStyle>
          <a:p>
            <a:r>
              <a:rPr lang="en-US"/>
              <a:t>1</a:t>
            </a:r>
            <a:fld id="{B8D707A1-E623-4C22-856E-10B23037F153}"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fld id="{E4083126-B602-4B7C-A99B-AA67580F6D47}" type="datetime1">
              <a:rPr lang="en-US"/>
              <a:pPr/>
              <a:t>11/8/2023</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Introduction</a:t>
            </a:r>
          </a:p>
        </p:txBody>
      </p:sp>
      <p:sp>
        <p:nvSpPr>
          <p:cNvPr id="6" name="Rectangle 6"/>
          <p:cNvSpPr>
            <a:spLocks noGrp="1" noChangeArrowheads="1"/>
          </p:cNvSpPr>
          <p:nvPr>
            <p:ph type="sldNum" sz="quarter" idx="12"/>
          </p:nvPr>
        </p:nvSpPr>
        <p:spPr>
          <a:ln/>
        </p:spPr>
        <p:txBody>
          <a:bodyPr/>
          <a:lstStyle>
            <a:lvl1pPr>
              <a:defRPr/>
            </a:lvl1pPr>
          </a:lstStyle>
          <a:p>
            <a:r>
              <a:rPr lang="en-US"/>
              <a:t>2-</a:t>
            </a:r>
            <a:fld id="{C90FA738-D4AE-4BE4-96B1-B6C2FDBC4F9F}"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fld id="{A7FE1EFB-3877-45F4-AA0C-AFF78BDB4CB8}" type="datetime1">
              <a:rPr lang="en-US"/>
              <a:pPr/>
              <a:t>11/8/2023</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Introduction</a:t>
            </a:r>
          </a:p>
        </p:txBody>
      </p:sp>
      <p:sp>
        <p:nvSpPr>
          <p:cNvPr id="6" name="Rectangle 6"/>
          <p:cNvSpPr>
            <a:spLocks noGrp="1" noChangeArrowheads="1"/>
          </p:cNvSpPr>
          <p:nvPr>
            <p:ph type="sldNum" sz="quarter" idx="12"/>
          </p:nvPr>
        </p:nvSpPr>
        <p:spPr>
          <a:ln/>
        </p:spPr>
        <p:txBody>
          <a:bodyPr/>
          <a:lstStyle>
            <a:lvl1pPr>
              <a:defRPr/>
            </a:lvl1pPr>
          </a:lstStyle>
          <a:p>
            <a:r>
              <a:rPr lang="en-US"/>
              <a:t>2-</a:t>
            </a:r>
            <a:fld id="{BEC31B79-90B1-47C6-828A-97FDF69852FA}"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33400" y="1611313"/>
            <a:ext cx="38100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495800" y="1611313"/>
            <a:ext cx="38100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fld id="{6B1E3976-7667-4554-A21C-A667E4E5801E}" type="datetime1">
              <a:rPr lang="en-US"/>
              <a:pPr/>
              <a:t>11/8/2023</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Introduction</a:t>
            </a:r>
          </a:p>
        </p:txBody>
      </p:sp>
      <p:sp>
        <p:nvSpPr>
          <p:cNvPr id="7" name="Rectangle 6"/>
          <p:cNvSpPr>
            <a:spLocks noGrp="1" noChangeArrowheads="1"/>
          </p:cNvSpPr>
          <p:nvPr>
            <p:ph type="sldNum" sz="quarter" idx="12"/>
          </p:nvPr>
        </p:nvSpPr>
        <p:spPr>
          <a:ln/>
        </p:spPr>
        <p:txBody>
          <a:bodyPr/>
          <a:lstStyle>
            <a:lvl1pPr>
              <a:defRPr/>
            </a:lvl1pPr>
          </a:lstStyle>
          <a:p>
            <a:r>
              <a:rPr lang="en-US"/>
              <a:t>2-</a:t>
            </a:r>
            <a:fld id="{AB3D7BA5-453F-4BD4-8813-B33ACC46287B}"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fld id="{EED52761-B428-48D7-B5C1-D03DE4061FD7}" type="datetime1">
              <a:rPr lang="en-US"/>
              <a:pPr/>
              <a:t>11/8/2023</a:t>
            </a:fld>
            <a:endParaRPr lang="en-US"/>
          </a:p>
        </p:txBody>
      </p:sp>
      <p:sp>
        <p:nvSpPr>
          <p:cNvPr id="8" name="Rectangle 5"/>
          <p:cNvSpPr>
            <a:spLocks noGrp="1" noChangeArrowheads="1"/>
          </p:cNvSpPr>
          <p:nvPr>
            <p:ph type="ftr" sz="quarter" idx="11"/>
          </p:nvPr>
        </p:nvSpPr>
        <p:spPr>
          <a:ln/>
        </p:spPr>
        <p:txBody>
          <a:bodyPr/>
          <a:lstStyle>
            <a:lvl1pPr>
              <a:defRPr/>
            </a:lvl1pPr>
          </a:lstStyle>
          <a:p>
            <a:pPr>
              <a:defRPr/>
            </a:pPr>
            <a:r>
              <a:rPr lang="en-US"/>
              <a:t>Introduction</a:t>
            </a:r>
          </a:p>
        </p:txBody>
      </p:sp>
      <p:sp>
        <p:nvSpPr>
          <p:cNvPr id="9" name="Rectangle 6"/>
          <p:cNvSpPr>
            <a:spLocks noGrp="1" noChangeArrowheads="1"/>
          </p:cNvSpPr>
          <p:nvPr>
            <p:ph type="sldNum" sz="quarter" idx="12"/>
          </p:nvPr>
        </p:nvSpPr>
        <p:spPr>
          <a:ln/>
        </p:spPr>
        <p:txBody>
          <a:bodyPr/>
          <a:lstStyle>
            <a:lvl1pPr>
              <a:defRPr/>
            </a:lvl1pPr>
          </a:lstStyle>
          <a:p>
            <a:r>
              <a:rPr lang="en-US"/>
              <a:t>2-</a:t>
            </a:r>
            <a:fld id="{95828E4B-A5AD-4150-BD34-48BC836465E9}"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fld id="{AE32A86C-88E5-46DA-B8A2-9DB1F1885FD3}" type="datetime1">
              <a:rPr lang="en-US"/>
              <a:pPr/>
              <a:t>11/8/2023</a:t>
            </a:fld>
            <a:endParaRPr lang="en-US"/>
          </a:p>
        </p:txBody>
      </p:sp>
      <p:sp>
        <p:nvSpPr>
          <p:cNvPr id="4" name="Rectangle 5"/>
          <p:cNvSpPr>
            <a:spLocks noGrp="1" noChangeArrowheads="1"/>
          </p:cNvSpPr>
          <p:nvPr>
            <p:ph type="ftr" sz="quarter" idx="11"/>
          </p:nvPr>
        </p:nvSpPr>
        <p:spPr>
          <a:ln/>
        </p:spPr>
        <p:txBody>
          <a:bodyPr/>
          <a:lstStyle>
            <a:lvl1pPr>
              <a:defRPr/>
            </a:lvl1pPr>
          </a:lstStyle>
          <a:p>
            <a:pPr>
              <a:defRPr/>
            </a:pPr>
            <a:r>
              <a:rPr lang="en-US"/>
              <a:t>Introduction</a:t>
            </a:r>
          </a:p>
        </p:txBody>
      </p:sp>
      <p:sp>
        <p:nvSpPr>
          <p:cNvPr id="5" name="Rectangle 6"/>
          <p:cNvSpPr>
            <a:spLocks noGrp="1" noChangeArrowheads="1"/>
          </p:cNvSpPr>
          <p:nvPr>
            <p:ph type="sldNum" sz="quarter" idx="12"/>
          </p:nvPr>
        </p:nvSpPr>
        <p:spPr>
          <a:ln/>
        </p:spPr>
        <p:txBody>
          <a:bodyPr/>
          <a:lstStyle>
            <a:lvl1pPr>
              <a:defRPr/>
            </a:lvl1pPr>
          </a:lstStyle>
          <a:p>
            <a:r>
              <a:rPr lang="en-US"/>
              <a:t>2-</a:t>
            </a:r>
            <a:fld id="{682AF38C-3068-4AA4-A3E8-47C96209AD78}"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0681F6E6-5411-408F-BA05-B419CDBCCF0A}" type="datetime1">
              <a:rPr lang="en-US"/>
              <a:pPr/>
              <a:t>11/8/2023</a:t>
            </a:fld>
            <a:endParaRPr lang="en-US"/>
          </a:p>
        </p:txBody>
      </p:sp>
      <p:sp>
        <p:nvSpPr>
          <p:cNvPr id="3" name="Footer Placeholder 2"/>
          <p:cNvSpPr>
            <a:spLocks noGrp="1"/>
          </p:cNvSpPr>
          <p:nvPr>
            <p:ph type="ftr" sz="quarter" idx="11"/>
          </p:nvPr>
        </p:nvSpPr>
        <p:spPr/>
        <p:txBody>
          <a:bodyPr/>
          <a:lstStyle>
            <a:lvl1pPr>
              <a:defRPr/>
            </a:lvl1pPr>
          </a:lstStyle>
          <a:p>
            <a:pPr>
              <a:defRPr/>
            </a:pPr>
            <a:r>
              <a:rPr lang="en-US"/>
              <a:t>Introduction</a:t>
            </a:r>
          </a:p>
        </p:txBody>
      </p:sp>
      <p:sp>
        <p:nvSpPr>
          <p:cNvPr id="4" name="Slide Number Placeholder 3"/>
          <p:cNvSpPr>
            <a:spLocks noGrp="1"/>
          </p:cNvSpPr>
          <p:nvPr>
            <p:ph type="sldNum" sz="quarter" idx="12"/>
          </p:nvPr>
        </p:nvSpPr>
        <p:spPr/>
        <p:txBody>
          <a:bodyPr/>
          <a:lstStyle>
            <a:lvl1pPr>
              <a:defRPr/>
            </a:lvl1pPr>
          </a:lstStyle>
          <a:p>
            <a:r>
              <a:rPr lang="en-US"/>
              <a:t>1-</a:t>
            </a:r>
            <a:fld id="{FDD59650-754C-46A1-89A5-F3132734EF11}"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264C9928-D08B-457F-932A-0BD3CB33C01D}" type="datetime1">
              <a:rPr lang="en-US"/>
              <a:pPr/>
              <a:t>11/8/2023</a:t>
            </a:fld>
            <a:endParaRPr lang="en-US"/>
          </a:p>
        </p:txBody>
      </p:sp>
      <p:sp>
        <p:nvSpPr>
          <p:cNvPr id="6" name="Footer Placeholder 5"/>
          <p:cNvSpPr>
            <a:spLocks noGrp="1"/>
          </p:cNvSpPr>
          <p:nvPr>
            <p:ph type="ftr" sz="quarter" idx="11"/>
          </p:nvPr>
        </p:nvSpPr>
        <p:spPr/>
        <p:txBody>
          <a:bodyPr/>
          <a:lstStyle>
            <a:lvl1pPr>
              <a:defRPr/>
            </a:lvl1pPr>
          </a:lstStyle>
          <a:p>
            <a:pPr>
              <a:defRPr/>
            </a:pPr>
            <a:r>
              <a:rPr lang="en-US"/>
              <a:t>Introduction</a:t>
            </a:r>
          </a:p>
        </p:txBody>
      </p:sp>
      <p:sp>
        <p:nvSpPr>
          <p:cNvPr id="7" name="Slide Number Placeholder 6"/>
          <p:cNvSpPr>
            <a:spLocks noGrp="1"/>
          </p:cNvSpPr>
          <p:nvPr>
            <p:ph type="sldNum" sz="quarter" idx="12"/>
          </p:nvPr>
        </p:nvSpPr>
        <p:spPr/>
        <p:txBody>
          <a:bodyPr/>
          <a:lstStyle>
            <a:lvl1pPr>
              <a:defRPr/>
            </a:lvl1pPr>
          </a:lstStyle>
          <a:p>
            <a:r>
              <a:rPr lang="en-US"/>
              <a:t>1-</a:t>
            </a:r>
            <a:fld id="{3193AFA3-4111-4DB8-911B-7E48687BFC6A}"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fld id="{545502DF-6FF2-4862-9ACD-B336ECB539A1}" type="datetime1">
              <a:rPr lang="en-US"/>
              <a:pPr/>
              <a:t>11/8/2023</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Introduction</a:t>
            </a:r>
          </a:p>
        </p:txBody>
      </p:sp>
      <p:sp>
        <p:nvSpPr>
          <p:cNvPr id="7" name="Rectangle 6"/>
          <p:cNvSpPr>
            <a:spLocks noGrp="1" noChangeArrowheads="1"/>
          </p:cNvSpPr>
          <p:nvPr>
            <p:ph type="sldNum" sz="quarter" idx="12"/>
          </p:nvPr>
        </p:nvSpPr>
        <p:spPr>
          <a:ln/>
        </p:spPr>
        <p:txBody>
          <a:bodyPr/>
          <a:lstStyle>
            <a:lvl1pPr>
              <a:defRPr/>
            </a:lvl1pPr>
          </a:lstStyle>
          <a:p>
            <a:r>
              <a:rPr lang="en-US"/>
              <a:t>2-</a:t>
            </a:r>
            <a:fld id="{01A69727-8021-4D66-8723-12D39835E7C8}"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33400" y="2286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533400" y="1611313"/>
            <a:ext cx="7772400" cy="4648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Times New Roman" pitchFamily="18" charset="0"/>
              </a:defRPr>
            </a:lvl1pPr>
          </a:lstStyle>
          <a:p>
            <a:fld id="{4AC0ED0B-4434-4B84-B458-A9278033E2C6}" type="datetime1">
              <a:rPr lang="en-US"/>
              <a:pPr/>
              <a:t>11/8/2023</a:t>
            </a:fld>
            <a:endParaRPr lang="en-US"/>
          </a:p>
        </p:txBody>
      </p:sp>
      <p:sp>
        <p:nvSpPr>
          <p:cNvPr id="195589" name="Rectangle 5"/>
          <p:cNvSpPr>
            <a:spLocks noGrp="1" noChangeArrowheads="1"/>
          </p:cNvSpPr>
          <p:nvPr>
            <p:ph type="ftr" sz="quarter" idx="3"/>
          </p:nvPr>
        </p:nvSpPr>
        <p:spPr bwMode="auto">
          <a:xfrm>
            <a:off x="5576888" y="6467475"/>
            <a:ext cx="2895600" cy="2873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ahoma" pitchFamily="34" charset="0"/>
                <a:ea typeface="+mn-ea"/>
                <a:cs typeface="+mn-cs"/>
              </a:defRPr>
            </a:lvl1pPr>
          </a:lstStyle>
          <a:p>
            <a:pPr>
              <a:defRPr/>
            </a:pPr>
            <a:r>
              <a:rPr lang="en-US"/>
              <a:t>Introduction</a:t>
            </a:r>
          </a:p>
        </p:txBody>
      </p:sp>
      <p:sp>
        <p:nvSpPr>
          <p:cNvPr id="195590" name="Rectangle 6"/>
          <p:cNvSpPr>
            <a:spLocks noGrp="1" noChangeArrowheads="1"/>
          </p:cNvSpPr>
          <p:nvPr>
            <p:ph type="sldNum" sz="quarter" idx="4"/>
          </p:nvPr>
        </p:nvSpPr>
        <p:spPr bwMode="auto">
          <a:xfrm>
            <a:off x="8324850" y="6462713"/>
            <a:ext cx="676275" cy="2762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ahoma" pitchFamily="34" charset="0"/>
              </a:defRPr>
            </a:lvl1pPr>
          </a:lstStyle>
          <a:p>
            <a:r>
              <a:rPr lang="en-US"/>
              <a:t>2-</a:t>
            </a:r>
            <a:fld id="{24C8754D-ADF7-4D25-9B79-9368BA7CB51B}"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985" r:id="rId1"/>
    <p:sldLayoutId id="2147483986" r:id="rId2"/>
    <p:sldLayoutId id="2147483987" r:id="rId3"/>
    <p:sldLayoutId id="2147483988" r:id="rId4"/>
    <p:sldLayoutId id="2147483989" r:id="rId5"/>
    <p:sldLayoutId id="2147483990" r:id="rId6"/>
    <p:sldLayoutId id="2147484004" r:id="rId7"/>
    <p:sldLayoutId id="2147484005" r:id="rId8"/>
    <p:sldLayoutId id="2147483991" r:id="rId9"/>
    <p:sldLayoutId id="2147484006" r:id="rId10"/>
    <p:sldLayoutId id="2147484007" r:id="rId11"/>
    <p:sldLayoutId id="2147484008" r:id="rId12"/>
  </p:sldLayoutIdLst>
  <p:timing>
    <p:tnLst>
      <p:par>
        <p:cTn id="1" dur="indefinite" restart="never" nodeType="tmRoot"/>
      </p:par>
    </p:tnLst>
  </p:timing>
  <p:hf hdr="0" dt="0"/>
  <p:txStyles>
    <p:titleStyle>
      <a:lvl1pPr algn="l" rtl="0" eaLnBrk="0" fontAlgn="base" hangingPunct="0">
        <a:spcBef>
          <a:spcPct val="0"/>
        </a:spcBef>
        <a:spcAft>
          <a:spcPct val="0"/>
        </a:spcAft>
        <a:defRPr sz="4400">
          <a:solidFill>
            <a:srgbClr val="000099"/>
          </a:solidFill>
          <a:latin typeface="+mj-lt"/>
          <a:ea typeface="ＭＳ Ｐゴシック" charset="0"/>
          <a:cs typeface="+mj-cs"/>
        </a:defRPr>
      </a:lvl1pPr>
      <a:lvl2pPr algn="l" rtl="0" eaLnBrk="0" fontAlgn="base" hangingPunct="0">
        <a:spcBef>
          <a:spcPct val="0"/>
        </a:spcBef>
        <a:spcAft>
          <a:spcPct val="0"/>
        </a:spcAft>
        <a:defRPr sz="4400">
          <a:solidFill>
            <a:srgbClr val="000099"/>
          </a:solidFill>
          <a:latin typeface="Gill Sans MT" pitchFamily="34" charset="0"/>
          <a:ea typeface="ＭＳ Ｐゴシック" charset="0"/>
          <a:cs typeface="Arial" charset="0"/>
        </a:defRPr>
      </a:lvl2pPr>
      <a:lvl3pPr algn="l" rtl="0" eaLnBrk="0" fontAlgn="base" hangingPunct="0">
        <a:spcBef>
          <a:spcPct val="0"/>
        </a:spcBef>
        <a:spcAft>
          <a:spcPct val="0"/>
        </a:spcAft>
        <a:defRPr sz="4400">
          <a:solidFill>
            <a:srgbClr val="000099"/>
          </a:solidFill>
          <a:latin typeface="Gill Sans MT" pitchFamily="34" charset="0"/>
          <a:ea typeface="ＭＳ Ｐゴシック" charset="0"/>
          <a:cs typeface="Arial" charset="0"/>
        </a:defRPr>
      </a:lvl3pPr>
      <a:lvl4pPr algn="l" rtl="0" eaLnBrk="0" fontAlgn="base" hangingPunct="0">
        <a:spcBef>
          <a:spcPct val="0"/>
        </a:spcBef>
        <a:spcAft>
          <a:spcPct val="0"/>
        </a:spcAft>
        <a:defRPr sz="4400">
          <a:solidFill>
            <a:srgbClr val="000099"/>
          </a:solidFill>
          <a:latin typeface="Gill Sans MT" pitchFamily="34" charset="0"/>
          <a:ea typeface="ＭＳ Ｐゴシック" charset="0"/>
          <a:cs typeface="Arial" charset="0"/>
        </a:defRPr>
      </a:lvl4pPr>
      <a:lvl5pPr algn="l" rtl="0" eaLnBrk="0" fontAlgn="base" hangingPunct="0">
        <a:spcBef>
          <a:spcPct val="0"/>
        </a:spcBef>
        <a:spcAft>
          <a:spcPct val="0"/>
        </a:spcAft>
        <a:defRPr sz="4400">
          <a:solidFill>
            <a:srgbClr val="000099"/>
          </a:solidFill>
          <a:latin typeface="Gill Sans MT" pitchFamily="34" charset="0"/>
          <a:ea typeface="ＭＳ Ｐゴシック" charset="0"/>
          <a:cs typeface="Arial" charset="0"/>
        </a:defRPr>
      </a:lvl5pPr>
      <a:lvl6pPr marL="457200" algn="l" rtl="0" fontAlgn="base">
        <a:spcBef>
          <a:spcPct val="0"/>
        </a:spcBef>
        <a:spcAft>
          <a:spcPct val="0"/>
        </a:spcAft>
        <a:defRPr sz="4400">
          <a:solidFill>
            <a:srgbClr val="000099"/>
          </a:solidFill>
          <a:latin typeface="Gill Sans MT" pitchFamily="34" charset="0"/>
          <a:cs typeface="Arial" charset="0"/>
        </a:defRPr>
      </a:lvl6pPr>
      <a:lvl7pPr marL="914400" algn="l" rtl="0" fontAlgn="base">
        <a:spcBef>
          <a:spcPct val="0"/>
        </a:spcBef>
        <a:spcAft>
          <a:spcPct val="0"/>
        </a:spcAft>
        <a:defRPr sz="4400">
          <a:solidFill>
            <a:srgbClr val="000099"/>
          </a:solidFill>
          <a:latin typeface="Gill Sans MT" pitchFamily="34" charset="0"/>
          <a:cs typeface="Arial" charset="0"/>
        </a:defRPr>
      </a:lvl7pPr>
      <a:lvl8pPr marL="1371600" algn="l" rtl="0" fontAlgn="base">
        <a:spcBef>
          <a:spcPct val="0"/>
        </a:spcBef>
        <a:spcAft>
          <a:spcPct val="0"/>
        </a:spcAft>
        <a:defRPr sz="4400">
          <a:solidFill>
            <a:srgbClr val="000099"/>
          </a:solidFill>
          <a:latin typeface="Gill Sans MT" pitchFamily="34" charset="0"/>
          <a:cs typeface="Arial" charset="0"/>
        </a:defRPr>
      </a:lvl8pPr>
      <a:lvl9pPr marL="1828800" algn="l" rtl="0" fontAlgn="base">
        <a:spcBef>
          <a:spcPct val="0"/>
        </a:spcBef>
        <a:spcAft>
          <a:spcPct val="0"/>
        </a:spcAft>
        <a:defRPr sz="4400">
          <a:solidFill>
            <a:srgbClr val="000099"/>
          </a:solidFill>
          <a:latin typeface="Gill Sans MT" pitchFamily="34" charset="0"/>
          <a:cs typeface="Arial" charset="0"/>
        </a:defRPr>
      </a:lvl9pPr>
    </p:titleStyle>
    <p:bodyStyle>
      <a:lvl1pPr marL="342900" indent="-342900" algn="l" rtl="0" eaLnBrk="0" fontAlgn="base" hangingPunct="0">
        <a:lnSpc>
          <a:spcPct val="85000"/>
        </a:lnSpc>
        <a:spcBef>
          <a:spcPct val="20000"/>
        </a:spcBef>
        <a:spcAft>
          <a:spcPct val="0"/>
        </a:spcAft>
        <a:buClr>
          <a:srgbClr val="000099"/>
        </a:buClr>
        <a:buSzPct val="65000"/>
        <a:buFont typeface="Wingdings" pitchFamily="2" charset="2"/>
        <a:buChar char="v"/>
        <a:defRPr sz="2800">
          <a:solidFill>
            <a:schemeClr val="tx1"/>
          </a:solidFill>
          <a:latin typeface="+mn-lt"/>
          <a:ea typeface="ＭＳ Ｐゴシック" charset="0"/>
          <a:cs typeface="+mn-cs"/>
        </a:defRPr>
      </a:lvl1pPr>
      <a:lvl2pPr marL="742950" indent="-285750" algn="l" rtl="0" eaLnBrk="0" fontAlgn="base" hangingPunct="0">
        <a:lnSpc>
          <a:spcPct val="85000"/>
        </a:lnSpc>
        <a:spcBef>
          <a:spcPct val="20000"/>
        </a:spcBef>
        <a:spcAft>
          <a:spcPct val="0"/>
        </a:spcAft>
        <a:buClr>
          <a:srgbClr val="000099"/>
        </a:buClr>
        <a:buFont typeface="Wingdings" pitchFamily="2" charset="2"/>
        <a:buChar char="§"/>
        <a:defRPr sz="2400">
          <a:solidFill>
            <a:schemeClr val="tx1"/>
          </a:solidFill>
          <a:latin typeface="+mn-lt"/>
          <a:ea typeface="Arial" charset="0"/>
          <a:cs typeface="+mn-cs"/>
        </a:defRPr>
      </a:lvl2pPr>
      <a:lvl3pPr marL="1143000" indent="-228600" algn="l" rtl="0" eaLnBrk="0" fontAlgn="base" hangingPunct="0">
        <a:spcBef>
          <a:spcPct val="20000"/>
        </a:spcBef>
        <a:spcAft>
          <a:spcPct val="0"/>
        </a:spcAft>
        <a:buChar char="•"/>
        <a:defRPr sz="2000">
          <a:solidFill>
            <a:schemeClr val="tx1"/>
          </a:solidFill>
          <a:latin typeface="Comic Sans MS" pitchFamily="66" charset="0"/>
          <a:ea typeface="Arial" charset="0"/>
          <a:cs typeface="+mn-cs"/>
        </a:defRPr>
      </a:lvl3pPr>
      <a:lvl4pPr marL="1600200" indent="-228600" algn="l" rtl="0" eaLnBrk="0" fontAlgn="base" hangingPunct="0">
        <a:spcBef>
          <a:spcPct val="20000"/>
        </a:spcBef>
        <a:spcAft>
          <a:spcPct val="0"/>
        </a:spcAft>
        <a:buChar char="–"/>
        <a:defRPr sz="2000">
          <a:solidFill>
            <a:schemeClr val="tx1"/>
          </a:solidFill>
          <a:latin typeface="Times New Roman" pitchFamily="18" charset="0"/>
          <a:ea typeface="Arial" charset="0"/>
          <a:cs typeface="+mn-cs"/>
        </a:defRPr>
      </a:lvl4pPr>
      <a:lvl5pPr marL="2057400" indent="-228600" algn="l" rtl="0" eaLnBrk="0" fontAlgn="base" hangingPunct="0">
        <a:spcBef>
          <a:spcPct val="20000"/>
        </a:spcBef>
        <a:spcAft>
          <a:spcPct val="0"/>
        </a:spcAft>
        <a:buChar char="»"/>
        <a:defRPr sz="2000">
          <a:solidFill>
            <a:schemeClr val="tx1"/>
          </a:solidFill>
          <a:latin typeface="Times New Roman" pitchFamily="18" charset="0"/>
          <a:ea typeface="Arial" charset="0"/>
          <a:cs typeface="+mn-cs"/>
        </a:defRPr>
      </a:lvl5pPr>
      <a:lvl6pPr marL="2514600" indent="-228600" algn="l" rtl="0" fontAlgn="base">
        <a:spcBef>
          <a:spcPct val="20000"/>
        </a:spcBef>
        <a:spcAft>
          <a:spcPct val="0"/>
        </a:spcAft>
        <a:buChar char="»"/>
        <a:defRPr sz="2000">
          <a:solidFill>
            <a:schemeClr val="tx1"/>
          </a:solidFill>
          <a:latin typeface="Times New Roman" pitchFamily="18" charset="0"/>
          <a:cs typeface="+mn-cs"/>
        </a:defRPr>
      </a:lvl6pPr>
      <a:lvl7pPr marL="2971800" indent="-228600" algn="l" rtl="0" fontAlgn="base">
        <a:spcBef>
          <a:spcPct val="20000"/>
        </a:spcBef>
        <a:spcAft>
          <a:spcPct val="0"/>
        </a:spcAft>
        <a:buChar char="»"/>
        <a:defRPr sz="2000">
          <a:solidFill>
            <a:schemeClr val="tx1"/>
          </a:solidFill>
          <a:latin typeface="Times New Roman" pitchFamily="18" charset="0"/>
          <a:cs typeface="+mn-cs"/>
        </a:defRPr>
      </a:lvl7pPr>
      <a:lvl8pPr marL="3429000" indent="-228600" algn="l" rtl="0" fontAlgn="base">
        <a:spcBef>
          <a:spcPct val="20000"/>
        </a:spcBef>
        <a:spcAft>
          <a:spcPct val="0"/>
        </a:spcAft>
        <a:buChar char="»"/>
        <a:defRPr sz="2000">
          <a:solidFill>
            <a:schemeClr val="tx1"/>
          </a:solidFill>
          <a:latin typeface="Times New Roman" pitchFamily="18" charset="0"/>
          <a:cs typeface="+mn-cs"/>
        </a:defRPr>
      </a:lvl8pPr>
      <a:lvl9pPr marL="3886200" indent="-228600" algn="l" rtl="0" fontAlgn="base">
        <a:spcBef>
          <a:spcPct val="20000"/>
        </a:spcBef>
        <a:spcAft>
          <a:spcPct val="0"/>
        </a:spcAft>
        <a:buChar char="»"/>
        <a:defRPr sz="2000">
          <a:solidFill>
            <a:schemeClr val="tx1"/>
          </a:solidFill>
          <a:latin typeface="Times New Roman" pitchFamily="18" charset="0"/>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image" Target="../media/image20.emf"/><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Footer Placeholder 2"/>
          <p:cNvSpPr>
            <a:spLocks noGrp="1"/>
          </p:cNvSpPr>
          <p:nvPr>
            <p:ph type="ftr" sz="quarter" idx="11"/>
          </p:nvPr>
        </p:nvSpPr>
        <p:spPr>
          <a:noFill/>
        </p:spPr>
        <p:txBody>
          <a:bodyPr/>
          <a:lstStyle/>
          <a:p>
            <a:r>
              <a:rPr lang="en-US" smtClean="0">
                <a:ea typeface="ＭＳ Ｐゴシック" pitchFamily="34" charset="-128"/>
              </a:rPr>
              <a:t>Introduction</a:t>
            </a:r>
          </a:p>
        </p:txBody>
      </p:sp>
      <p:sp>
        <p:nvSpPr>
          <p:cNvPr id="29698" name="Slide Number Placeholder 3"/>
          <p:cNvSpPr>
            <a:spLocks noGrp="1"/>
          </p:cNvSpPr>
          <p:nvPr>
            <p:ph type="sldNum" sz="quarter" idx="12"/>
          </p:nvPr>
        </p:nvSpPr>
        <p:spPr>
          <a:noFill/>
        </p:spPr>
        <p:txBody>
          <a:bodyPr/>
          <a:lstStyle/>
          <a:p>
            <a:r>
              <a:rPr lang="en-US"/>
              <a:t>1-</a:t>
            </a:r>
            <a:fld id="{FF49274F-7BAE-4AE4-BDFE-6EEC0D9D522B}" type="slidenum">
              <a:rPr lang="en-US"/>
              <a:pPr/>
              <a:t>1</a:t>
            </a:fld>
            <a:endParaRPr lang="en-US"/>
          </a:p>
        </p:txBody>
      </p:sp>
      <p:sp>
        <p:nvSpPr>
          <p:cNvPr id="29699" name="Rectangle 3"/>
          <p:cNvSpPr>
            <a:spLocks noChangeArrowheads="1"/>
          </p:cNvSpPr>
          <p:nvPr/>
        </p:nvSpPr>
        <p:spPr bwMode="auto">
          <a:xfrm>
            <a:off x="221673" y="715963"/>
            <a:ext cx="7955676" cy="2941637"/>
          </a:xfrm>
          <a:prstGeom prst="rect">
            <a:avLst/>
          </a:prstGeom>
          <a:noFill/>
          <a:ln w="9525">
            <a:noFill/>
            <a:miter lim="800000"/>
            <a:headEnd/>
            <a:tailEnd/>
          </a:ln>
        </p:spPr>
        <p:txBody>
          <a:bodyPr anchor="ctr"/>
          <a:lstStyle/>
          <a:p>
            <a:pPr eaLnBrk="1" hangingPunct="1">
              <a:lnSpc>
                <a:spcPct val="85000"/>
              </a:lnSpc>
            </a:pPr>
            <a:endParaRPr lang="en-IN" dirty="0"/>
          </a:p>
          <a:p>
            <a:pPr eaLnBrk="1" hangingPunct="1">
              <a:lnSpc>
                <a:spcPct val="85000"/>
              </a:lnSpc>
            </a:pPr>
            <a:r>
              <a:rPr lang="en-IN" dirty="0" smtClean="0"/>
              <a:t>Unit </a:t>
            </a:r>
            <a:r>
              <a:rPr lang="en-IN" dirty="0"/>
              <a:t>– </a:t>
            </a:r>
            <a:r>
              <a:rPr lang="en-IN" dirty="0" smtClean="0"/>
              <a:t>I                                                                   8</a:t>
            </a:r>
            <a:r>
              <a:rPr lang="en-IN" sz="2000" dirty="0" smtClean="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Hours </a:t>
            </a:r>
            <a:endParaRPr lang="en-US" sz="2000" dirty="0">
              <a:solidFill>
                <a:srgbClr val="000099"/>
              </a:solidFill>
              <a:latin typeface="Times New Roman" panose="02020603050405020304" pitchFamily="18" charset="0"/>
              <a:cs typeface="Times New Roman" panose="02020603050405020304" pitchFamily="18" charset="0"/>
            </a:endParaRPr>
          </a:p>
          <a:p>
            <a:pPr algn="just" eaLnBrk="1" hangingPunct="1"/>
            <a:r>
              <a:rPr lang="en-US" sz="2000" dirty="0">
                <a:latin typeface="Times New Roman" panose="02020603050405020304" pitchFamily="18" charset="0"/>
                <a:cs typeface="Times New Roman" panose="02020603050405020304" pitchFamily="18" charset="0"/>
              </a:rPr>
              <a:t>Microprocessors versus Microcontrollers, ARM Embedded Systems: The RISC design philosophy, The ARM Design Philosophy, Embedded System Hardware, Embedded System Software. ARM Processor Fundamentals: Registers, Current Program Status Register, Pipeline, Exceptions, Interrupts, and the Vector Table, Core Extensions.</a:t>
            </a:r>
            <a:endParaRPr lang="en-US" sz="2000" dirty="0">
              <a:solidFill>
                <a:srgbClr val="000099"/>
              </a:solidFill>
              <a:latin typeface="Times New Roman" panose="02020603050405020304" pitchFamily="18" charset="0"/>
              <a:cs typeface="Times New Roman" panose="02020603050405020304" pitchFamily="18" charset="0"/>
            </a:endParaRPr>
          </a:p>
        </p:txBody>
      </p:sp>
      <p:pic>
        <p:nvPicPr>
          <p:cNvPr id="29703" name="Picture 8"/>
          <p:cNvPicPr>
            <a:picLocks noChangeAspect="1" noChangeArrowheads="1"/>
          </p:cNvPicPr>
          <p:nvPr/>
        </p:nvPicPr>
        <p:blipFill>
          <a:blip r:embed="rId2" cstate="print"/>
          <a:srcRect/>
          <a:stretch>
            <a:fillRect/>
          </a:stretch>
        </p:blipFill>
        <p:spPr bwMode="auto">
          <a:xfrm>
            <a:off x="404542" y="5127982"/>
            <a:ext cx="187325" cy="187325"/>
          </a:xfrm>
          <a:prstGeom prst="rect">
            <a:avLst/>
          </a:prstGeom>
          <a:noFill/>
          <a:ln w="9525">
            <a:noFill/>
            <a:miter lim="800000"/>
            <a:headEnd/>
            <a:tailEnd/>
          </a:ln>
        </p:spPr>
      </p:pic>
      <p:sp>
        <p:nvSpPr>
          <p:cNvPr id="2" name="Rectangle 1"/>
          <p:cNvSpPr/>
          <p:nvPr/>
        </p:nvSpPr>
        <p:spPr>
          <a:xfrm>
            <a:off x="404542" y="4088674"/>
            <a:ext cx="7668304" cy="1015663"/>
          </a:xfrm>
          <a:prstGeom prst="rect">
            <a:avLst/>
          </a:prstGeom>
        </p:spPr>
        <p:txBody>
          <a:bodyPr wrap="square">
            <a:spAutoFit/>
          </a:bodyPr>
          <a:lstStyle/>
          <a:p>
            <a:pPr algn="just"/>
            <a:r>
              <a:rPr lang="en-US" sz="2000" b="1" dirty="0" smtClean="0">
                <a:latin typeface="Times New Roman" panose="02020603050405020304" pitchFamily="18" charset="0"/>
                <a:cs typeface="Times New Roman" panose="02020603050405020304" pitchFamily="18" charset="0"/>
              </a:rPr>
              <a:t>Text Book: </a:t>
            </a:r>
            <a:r>
              <a:rPr lang="en-US" sz="2000" dirty="0" smtClean="0">
                <a:latin typeface="Times New Roman" panose="02020603050405020304" pitchFamily="18" charset="0"/>
                <a:cs typeface="Times New Roman" panose="02020603050405020304" pitchFamily="18" charset="0"/>
              </a:rPr>
              <a:t>ARM System Developer’s Guide,  Designing </a:t>
            </a:r>
            <a:r>
              <a:rPr lang="en-US" sz="2000" dirty="0">
                <a:latin typeface="Times New Roman" panose="02020603050405020304" pitchFamily="18" charset="0"/>
                <a:cs typeface="Times New Roman" panose="02020603050405020304" pitchFamily="18" charset="0"/>
              </a:rPr>
              <a:t>and </a:t>
            </a:r>
            <a:r>
              <a:rPr lang="en-US" sz="2000" dirty="0" smtClean="0">
                <a:latin typeface="Times New Roman" panose="02020603050405020304" pitchFamily="18" charset="0"/>
                <a:cs typeface="Times New Roman" panose="02020603050405020304" pitchFamily="18" charset="0"/>
              </a:rPr>
              <a:t>Optimizing System Software  Andrew </a:t>
            </a:r>
            <a:r>
              <a:rPr lang="en-US" sz="2000" dirty="0">
                <a:latin typeface="Times New Roman" panose="02020603050405020304" pitchFamily="18" charset="0"/>
                <a:cs typeface="Times New Roman" panose="02020603050405020304" pitchFamily="18" charset="0"/>
              </a:rPr>
              <a:t>N. </a:t>
            </a:r>
            <a:r>
              <a:rPr lang="en-US" sz="2000" dirty="0" err="1" smtClean="0">
                <a:latin typeface="Times New Roman" panose="02020603050405020304" pitchFamily="18" charset="0"/>
                <a:cs typeface="Times New Roman" panose="02020603050405020304" pitchFamily="18" charset="0"/>
              </a:rPr>
              <a:t>Sloss</a:t>
            </a:r>
            <a:r>
              <a:rPr lang="en-US" sz="2000" dirty="0" smtClean="0">
                <a:latin typeface="Times New Roman" panose="02020603050405020304" pitchFamily="18" charset="0"/>
                <a:cs typeface="Times New Roman" panose="02020603050405020304" pitchFamily="18" charset="0"/>
              </a:rPr>
              <a:t> Dominic </a:t>
            </a:r>
            <a:r>
              <a:rPr lang="en-US" sz="2000" dirty="0" err="1" smtClean="0">
                <a:latin typeface="Times New Roman" panose="02020603050405020304" pitchFamily="18" charset="0"/>
                <a:cs typeface="Times New Roman" panose="02020603050405020304" pitchFamily="18" charset="0"/>
              </a:rPr>
              <a:t>Symes</a:t>
            </a:r>
            <a:r>
              <a:rPr lang="en-US" sz="2000" dirty="0" smtClean="0">
                <a:latin typeface="Times New Roman" panose="02020603050405020304" pitchFamily="18" charset="0"/>
                <a:cs typeface="Times New Roman" panose="02020603050405020304" pitchFamily="18" charset="0"/>
              </a:rPr>
              <a:t> Chris </a:t>
            </a:r>
            <a:r>
              <a:rPr lang="en-US" sz="2000" dirty="0">
                <a:latin typeface="Times New Roman" panose="02020603050405020304" pitchFamily="18" charset="0"/>
                <a:cs typeface="Times New Roman" panose="02020603050405020304" pitchFamily="18" charset="0"/>
              </a:rPr>
              <a:t>Wright</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Footer Placeholder 2"/>
          <p:cNvSpPr>
            <a:spLocks noGrp="1"/>
          </p:cNvSpPr>
          <p:nvPr>
            <p:ph type="ftr" sz="quarter" idx="11"/>
          </p:nvPr>
        </p:nvSpPr>
        <p:spPr>
          <a:noFill/>
        </p:spPr>
        <p:txBody>
          <a:bodyPr/>
          <a:lstStyle/>
          <a:p>
            <a:endParaRPr lang="en-US" dirty="0" smtClean="0">
              <a:ea typeface="ＭＳ Ｐゴシック" pitchFamily="34" charset="-128"/>
            </a:endParaRPr>
          </a:p>
        </p:txBody>
      </p:sp>
      <p:sp>
        <p:nvSpPr>
          <p:cNvPr id="29698" name="Slide Number Placeholder 3"/>
          <p:cNvSpPr>
            <a:spLocks noGrp="1"/>
          </p:cNvSpPr>
          <p:nvPr>
            <p:ph type="sldNum" sz="quarter" idx="12"/>
          </p:nvPr>
        </p:nvSpPr>
        <p:spPr>
          <a:noFill/>
        </p:spPr>
        <p:txBody>
          <a:bodyPr/>
          <a:lstStyle/>
          <a:p>
            <a:endParaRPr lang="en-US" dirty="0"/>
          </a:p>
        </p:txBody>
      </p:sp>
      <p:pic>
        <p:nvPicPr>
          <p:cNvPr id="29703" name="Picture 8"/>
          <p:cNvPicPr>
            <a:picLocks noChangeAspect="1" noChangeArrowheads="1"/>
          </p:cNvPicPr>
          <p:nvPr/>
        </p:nvPicPr>
        <p:blipFill>
          <a:blip r:embed="rId2" cstate="print"/>
          <a:srcRect/>
          <a:stretch>
            <a:fillRect/>
          </a:stretch>
        </p:blipFill>
        <p:spPr bwMode="auto">
          <a:xfrm>
            <a:off x="404542" y="5127982"/>
            <a:ext cx="187325" cy="187325"/>
          </a:xfrm>
          <a:prstGeom prst="rect">
            <a:avLst/>
          </a:prstGeom>
          <a:noFill/>
          <a:ln w="9525">
            <a:noFill/>
            <a:miter lim="800000"/>
            <a:headEnd/>
            <a:tailEnd/>
          </a:ln>
        </p:spPr>
      </p:pic>
      <p:pic>
        <p:nvPicPr>
          <p:cNvPr id="3" name="Picture 2"/>
          <p:cNvPicPr>
            <a:picLocks noChangeAspect="1"/>
          </p:cNvPicPr>
          <p:nvPr/>
        </p:nvPicPr>
        <p:blipFill>
          <a:blip r:embed="rId3"/>
          <a:stretch>
            <a:fillRect/>
          </a:stretch>
        </p:blipFill>
        <p:spPr>
          <a:xfrm>
            <a:off x="862150" y="966651"/>
            <a:ext cx="7720148" cy="5669280"/>
          </a:xfrm>
          <a:prstGeom prst="rect">
            <a:avLst/>
          </a:prstGeom>
        </p:spPr>
      </p:pic>
    </p:spTree>
    <p:extLst>
      <p:ext uri="{BB962C8B-B14F-4D97-AF65-F5344CB8AC3E}">
        <p14:creationId xmlns:p14="http://schemas.microsoft.com/office/powerpoint/2010/main" val="34507953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Footer Placeholder 2"/>
          <p:cNvSpPr>
            <a:spLocks noGrp="1"/>
          </p:cNvSpPr>
          <p:nvPr>
            <p:ph type="ftr" sz="quarter" idx="11"/>
          </p:nvPr>
        </p:nvSpPr>
        <p:spPr>
          <a:noFill/>
        </p:spPr>
        <p:txBody>
          <a:bodyPr/>
          <a:lstStyle/>
          <a:p>
            <a:r>
              <a:rPr lang="en-US" smtClean="0">
                <a:ea typeface="ＭＳ Ｐゴシック" pitchFamily="34" charset="-128"/>
              </a:rPr>
              <a:t>Introduction</a:t>
            </a:r>
          </a:p>
        </p:txBody>
      </p:sp>
      <p:sp>
        <p:nvSpPr>
          <p:cNvPr id="30722" name="Rectangle 2"/>
          <p:cNvSpPr>
            <a:spLocks noGrp="1" noChangeArrowheads="1"/>
          </p:cNvSpPr>
          <p:nvPr>
            <p:ph type="title" idx="4294967295"/>
          </p:nvPr>
        </p:nvSpPr>
        <p:spPr>
          <a:xfrm>
            <a:off x="757645" y="0"/>
            <a:ext cx="7471953" cy="1030288"/>
          </a:xfrm>
        </p:spPr>
        <p:txBody>
          <a:bodyPr/>
          <a:lstStyle/>
          <a:p>
            <a:r>
              <a:rPr lang="en-IN" sz="2800" dirty="0">
                <a:latin typeface="Times New Roman" panose="02020603050405020304" pitchFamily="18" charset="0"/>
                <a:cs typeface="Times New Roman" panose="02020603050405020304" pitchFamily="18" charset="0"/>
              </a:rPr>
              <a:t>Brief History of ARM Core </a:t>
            </a:r>
          </a:p>
        </p:txBody>
      </p:sp>
      <p:sp>
        <p:nvSpPr>
          <p:cNvPr id="30724" name="Rectangle 4"/>
          <p:cNvSpPr>
            <a:spLocks noGrp="1" noChangeArrowheads="1"/>
          </p:cNvSpPr>
          <p:nvPr>
            <p:ph type="body" sz="half" idx="4294967295"/>
          </p:nvPr>
        </p:nvSpPr>
        <p:spPr>
          <a:xfrm>
            <a:off x="631825" y="796834"/>
            <a:ext cx="7586624" cy="5708353"/>
          </a:xfrm>
        </p:spPr>
        <p:txBody>
          <a:bodyPr/>
          <a:lstStyle/>
          <a:p>
            <a:r>
              <a:rPr lang="en-IN" sz="2000" dirty="0" smtClean="0">
                <a:latin typeface="Times New Roman" panose="02020603050405020304" pitchFamily="18" charset="0"/>
                <a:cs typeface="Times New Roman" panose="02020603050405020304" pitchFamily="18" charset="0"/>
              </a:rPr>
              <a:t>1985</a:t>
            </a:r>
            <a:r>
              <a:rPr lang="en-IN" sz="2000" dirty="0">
                <a:latin typeface="Times New Roman" panose="02020603050405020304" pitchFamily="18" charset="0"/>
                <a:cs typeface="Times New Roman" panose="02020603050405020304" pitchFamily="18" charset="0"/>
              </a:rPr>
              <a:t>, First ARM (ARM1) </a:t>
            </a:r>
          </a:p>
          <a:p>
            <a:r>
              <a:rPr lang="en-IN" sz="2000" dirty="0" smtClean="0">
                <a:latin typeface="Times New Roman" panose="02020603050405020304" pitchFamily="18" charset="0"/>
                <a:cs typeface="Times New Roman" panose="02020603050405020304" pitchFamily="18" charset="0"/>
              </a:rPr>
              <a:t>1995</a:t>
            </a:r>
            <a:r>
              <a:rPr lang="en-IN" sz="2000" dirty="0">
                <a:latin typeface="Times New Roman" panose="02020603050405020304" pitchFamily="18" charset="0"/>
                <a:cs typeface="Times New Roman" panose="02020603050405020304" pitchFamily="18" charset="0"/>
              </a:rPr>
              <a:t>, </a:t>
            </a:r>
            <a:r>
              <a:rPr lang="en-IN" sz="2000" dirty="0" smtClean="0">
                <a:latin typeface="Times New Roman" panose="02020603050405020304" pitchFamily="18" charset="0"/>
                <a:cs typeface="Times New Roman" panose="02020603050405020304" pitchFamily="18" charset="0"/>
              </a:rPr>
              <a:t>ARM7TDMI (</a:t>
            </a:r>
            <a:r>
              <a:rPr lang="en-IN" sz="2000" b="1" dirty="0">
                <a:latin typeface="Times New Roman" panose="02020603050405020304" pitchFamily="18" charset="0"/>
                <a:cs typeface="Times New Roman" panose="02020603050405020304" pitchFamily="18" charset="0"/>
              </a:rPr>
              <a:t>Technology Driven Market Intelligence</a:t>
            </a:r>
            <a:r>
              <a:rPr lang="en-IN" sz="2000" dirty="0">
                <a:latin typeface="Times New Roman" panose="02020603050405020304" pitchFamily="18" charset="0"/>
                <a:cs typeface="Times New Roman" panose="02020603050405020304" pitchFamily="18" charset="0"/>
              </a:rPr>
              <a:t> </a:t>
            </a:r>
            <a:r>
              <a:rPr lang="en-IN" sz="2000" dirty="0" smtClean="0">
                <a:latin typeface="Times New Roman" panose="02020603050405020304" pitchFamily="18" charset="0"/>
                <a:cs typeface="Times New Roman" panose="02020603050405020304" pitchFamily="18" charset="0"/>
              </a:rPr>
              <a:t>) </a:t>
            </a:r>
            <a:endParaRPr lang="en-IN" sz="2000" dirty="0">
              <a:latin typeface="Times New Roman" panose="02020603050405020304" pitchFamily="18" charset="0"/>
              <a:cs typeface="Times New Roman" panose="02020603050405020304" pitchFamily="18" charset="0"/>
            </a:endParaRPr>
          </a:p>
          <a:p>
            <a:pPr marL="0" indent="0">
              <a:buNone/>
            </a:pPr>
            <a:r>
              <a:rPr lang="en-IN" sz="2000" dirty="0" smtClean="0">
                <a:latin typeface="Times New Roman" panose="02020603050405020304" pitchFamily="18" charset="0"/>
                <a:cs typeface="Times New Roman" panose="02020603050405020304" pitchFamily="18" charset="0"/>
              </a:rPr>
              <a:t>    Most </a:t>
            </a:r>
            <a:r>
              <a:rPr lang="en-IN" sz="2000" dirty="0">
                <a:latin typeface="Times New Roman" panose="02020603050405020304" pitchFamily="18" charset="0"/>
                <a:cs typeface="Times New Roman" panose="02020603050405020304" pitchFamily="18" charset="0"/>
              </a:rPr>
              <a:t>successful ARM core </a:t>
            </a:r>
          </a:p>
          <a:p>
            <a:pPr marL="0" indent="0">
              <a:buNone/>
            </a:pPr>
            <a:r>
              <a:rPr lang="en-IN" sz="2000" dirty="0" smtClean="0">
                <a:latin typeface="Times New Roman" panose="02020603050405020304" pitchFamily="18" charset="0"/>
                <a:cs typeface="Times New Roman" panose="02020603050405020304" pitchFamily="18" charset="0"/>
              </a:rPr>
              <a:t>    3-stage </a:t>
            </a:r>
            <a:r>
              <a:rPr lang="en-IN" sz="2000" dirty="0">
                <a:latin typeface="Times New Roman" panose="02020603050405020304" pitchFamily="18" charset="0"/>
                <a:cs typeface="Times New Roman" panose="02020603050405020304" pitchFamily="18" charset="0"/>
              </a:rPr>
              <a:t>pipeline, 120 Dhrystone MIPS </a:t>
            </a:r>
          </a:p>
          <a:p>
            <a:r>
              <a:rPr lang="en-IN" sz="2000" dirty="0" smtClean="0">
                <a:latin typeface="Times New Roman" panose="02020603050405020304" pitchFamily="18" charset="0"/>
                <a:cs typeface="Times New Roman" panose="02020603050405020304" pitchFamily="18" charset="0"/>
              </a:rPr>
              <a:t>1997</a:t>
            </a:r>
            <a:r>
              <a:rPr lang="en-IN" sz="2000" dirty="0">
                <a:latin typeface="Times New Roman" panose="02020603050405020304" pitchFamily="18" charset="0"/>
                <a:cs typeface="Times New Roman" panose="02020603050405020304" pitchFamily="18" charset="0"/>
              </a:rPr>
              <a:t>, ARM9 </a:t>
            </a:r>
          </a:p>
          <a:p>
            <a:pPr marL="0" indent="0">
              <a:buNone/>
            </a:pPr>
            <a:r>
              <a:rPr lang="en-IN" sz="2000" dirty="0" smtClean="0">
                <a:latin typeface="Times New Roman" panose="02020603050405020304" pitchFamily="18" charset="0"/>
                <a:cs typeface="Times New Roman" panose="02020603050405020304" pitchFamily="18" charset="0"/>
              </a:rPr>
              <a:t>    5-stage pipeline (</a:t>
            </a:r>
            <a:r>
              <a:rPr lang="en-IN" sz="2000" dirty="0">
                <a:latin typeface="Times New Roman" panose="02020603050405020304" pitchFamily="18" charset="0"/>
                <a:cs typeface="Times New Roman" panose="02020603050405020304" pitchFamily="18" charset="0"/>
              </a:rPr>
              <a:t>Instruction Fetch, </a:t>
            </a:r>
            <a:r>
              <a:rPr lang="en-IN" sz="2000" dirty="0" smtClean="0">
                <a:latin typeface="Times New Roman" panose="02020603050405020304" pitchFamily="18" charset="0"/>
                <a:cs typeface="Times New Roman" panose="02020603050405020304" pitchFamily="18" charset="0"/>
              </a:rPr>
              <a:t>Decode</a:t>
            </a:r>
            <a:r>
              <a:rPr lang="en-IN" sz="2000" dirty="0">
                <a:latin typeface="Times New Roman" panose="02020603050405020304" pitchFamily="18" charset="0"/>
                <a:cs typeface="Times New Roman" panose="02020603050405020304" pitchFamily="18" charset="0"/>
              </a:rPr>
              <a:t>, </a:t>
            </a:r>
            <a:r>
              <a:rPr lang="en-IN" sz="2000" dirty="0" smtClean="0">
                <a:latin typeface="Times New Roman" panose="02020603050405020304" pitchFamily="18" charset="0"/>
                <a:cs typeface="Times New Roman" panose="02020603050405020304" pitchFamily="18" charset="0"/>
              </a:rPr>
              <a:t>Execute</a:t>
            </a:r>
            <a:r>
              <a:rPr lang="en-IN" sz="2000" dirty="0">
                <a:latin typeface="Times New Roman" panose="02020603050405020304" pitchFamily="18" charset="0"/>
                <a:cs typeface="Times New Roman" panose="02020603050405020304" pitchFamily="18" charset="0"/>
              </a:rPr>
              <a:t>, </a:t>
            </a:r>
            <a:r>
              <a:rPr lang="en-IN" sz="2000" dirty="0" smtClean="0">
                <a:latin typeface="Times New Roman" panose="02020603050405020304" pitchFamily="18" charset="0"/>
                <a:cs typeface="Times New Roman" panose="02020603050405020304" pitchFamily="18" charset="0"/>
              </a:rPr>
              <a:t>Memory </a:t>
            </a:r>
          </a:p>
          <a:p>
            <a:pPr marL="0" indent="0">
              <a:buNone/>
            </a:pPr>
            <a:r>
              <a:rPr lang="en-US" sz="2000" dirty="0" smtClean="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access, Register write back </a:t>
            </a:r>
          </a:p>
          <a:p>
            <a:pPr marL="0" indent="0">
              <a:buNone/>
            </a:pPr>
            <a:r>
              <a:rPr lang="en-IN" sz="2000" dirty="0" smtClean="0">
                <a:latin typeface="Times New Roman" panose="02020603050405020304" pitchFamily="18" charset="0"/>
                <a:cs typeface="Times New Roman" panose="02020603050405020304" pitchFamily="18" charset="0"/>
              </a:rPr>
              <a:t>    Harvard </a:t>
            </a:r>
            <a:r>
              <a:rPr lang="en-IN" sz="2000" dirty="0">
                <a:latin typeface="Times New Roman" panose="02020603050405020304" pitchFamily="18" charset="0"/>
                <a:cs typeface="Times New Roman" panose="02020603050405020304" pitchFamily="18" charset="0"/>
              </a:rPr>
              <a:t>(I+D cache), MMU (OS’s VM) </a:t>
            </a:r>
          </a:p>
          <a:p>
            <a:r>
              <a:rPr lang="en-IN" sz="2000" dirty="0" smtClean="0">
                <a:latin typeface="Times New Roman" panose="02020603050405020304" pitchFamily="18" charset="0"/>
                <a:cs typeface="Times New Roman" panose="02020603050405020304" pitchFamily="18" charset="0"/>
              </a:rPr>
              <a:t>1999</a:t>
            </a:r>
            <a:r>
              <a:rPr lang="en-IN" sz="2000" dirty="0">
                <a:latin typeface="Times New Roman" panose="02020603050405020304" pitchFamily="18" charset="0"/>
                <a:cs typeface="Times New Roman" panose="02020603050405020304" pitchFamily="18" charset="0"/>
              </a:rPr>
              <a:t>, ARM10 </a:t>
            </a:r>
          </a:p>
          <a:p>
            <a:pPr algn="just"/>
            <a:r>
              <a:rPr lang="en-IN" sz="2000" dirty="0" smtClean="0">
                <a:latin typeface="Times New Roman" panose="02020603050405020304" pitchFamily="18" charset="0"/>
                <a:cs typeface="Times New Roman" panose="02020603050405020304" pitchFamily="18" charset="0"/>
              </a:rPr>
              <a:t>6-stage </a:t>
            </a:r>
            <a:r>
              <a:rPr lang="en-IN" sz="2000" dirty="0">
                <a:latin typeface="Times New Roman" panose="02020603050405020304" pitchFamily="18" charset="0"/>
                <a:cs typeface="Times New Roman" panose="02020603050405020304" pitchFamily="18" charset="0"/>
              </a:rPr>
              <a:t>pipeline </a:t>
            </a:r>
            <a:r>
              <a:rPr lang="en-IN" sz="2000" dirty="0" smtClean="0">
                <a:latin typeface="Times New Roman" panose="02020603050405020304" pitchFamily="18" charset="0"/>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Fetching the instruction from </a:t>
            </a:r>
            <a:r>
              <a:rPr lang="en-US" sz="2000" dirty="0" smtClean="0">
                <a:latin typeface="Times New Roman" panose="02020603050405020304" pitchFamily="18" charset="0"/>
                <a:cs typeface="Times New Roman" panose="02020603050405020304" pitchFamily="18" charset="0"/>
              </a:rPr>
              <a:t>memory, Decode, Calculating EA, Fetch </a:t>
            </a:r>
            <a:r>
              <a:rPr lang="en-US" sz="2000" dirty="0">
                <a:latin typeface="Times New Roman" panose="02020603050405020304" pitchFamily="18" charset="0"/>
                <a:cs typeface="Times New Roman" panose="02020603050405020304" pitchFamily="18" charset="0"/>
              </a:rPr>
              <a:t>the operands from the given </a:t>
            </a:r>
            <a:r>
              <a:rPr lang="en-US" sz="2000" dirty="0" smtClean="0">
                <a:latin typeface="Times New Roman" panose="02020603050405020304" pitchFamily="18" charset="0"/>
                <a:cs typeface="Times New Roman" panose="02020603050405020304" pitchFamily="18" charset="0"/>
              </a:rPr>
              <a:t>memory. Execute, Store </a:t>
            </a:r>
            <a:r>
              <a:rPr lang="en-US" sz="2000" dirty="0">
                <a:latin typeface="Times New Roman" panose="02020603050405020304" pitchFamily="18" charset="0"/>
                <a:cs typeface="Times New Roman" panose="02020603050405020304" pitchFamily="18" charset="0"/>
              </a:rPr>
              <a:t>the result in a proper place.</a:t>
            </a:r>
          </a:p>
          <a:p>
            <a:pPr marL="0" indent="0">
              <a:buNone/>
            </a:pPr>
            <a:r>
              <a:rPr lang="en-IN" sz="2000" dirty="0" smtClean="0">
                <a:latin typeface="Times New Roman" panose="02020603050405020304" pitchFamily="18" charset="0"/>
                <a:cs typeface="Times New Roman" panose="02020603050405020304" pitchFamily="18" charset="0"/>
              </a:rPr>
              <a:t>    VFP(Vector </a:t>
            </a:r>
            <a:r>
              <a:rPr lang="en-IN" sz="2000" dirty="0">
                <a:latin typeface="Times New Roman" panose="02020603050405020304" pitchFamily="18" charset="0"/>
                <a:cs typeface="Times New Roman" panose="02020603050405020304" pitchFamily="18" charset="0"/>
              </a:rPr>
              <a:t>Float Point) (7-stage pipeline) </a:t>
            </a:r>
          </a:p>
          <a:p>
            <a:r>
              <a:rPr lang="en-IN" sz="2000" dirty="0" smtClean="0">
                <a:latin typeface="Times New Roman" panose="02020603050405020304" pitchFamily="18" charset="0"/>
                <a:cs typeface="Times New Roman" panose="02020603050405020304" pitchFamily="18" charset="0"/>
              </a:rPr>
              <a:t>2003</a:t>
            </a:r>
            <a:r>
              <a:rPr lang="en-IN" sz="2000" dirty="0">
                <a:latin typeface="Times New Roman" panose="02020603050405020304" pitchFamily="18" charset="0"/>
                <a:cs typeface="Times New Roman" panose="02020603050405020304" pitchFamily="18" charset="0"/>
              </a:rPr>
              <a:t>, ARM11 </a:t>
            </a:r>
            <a:r>
              <a:rPr lang="en-IN" sz="2000" dirty="0" smtClean="0">
                <a:latin typeface="Times New Roman" panose="02020603050405020304" pitchFamily="18" charset="0"/>
                <a:cs typeface="Times New Roman" panose="02020603050405020304" pitchFamily="18" charset="0"/>
              </a:rPr>
              <a:t>  8-stage </a:t>
            </a:r>
            <a:r>
              <a:rPr lang="en-IN" sz="2000" dirty="0">
                <a:latin typeface="Times New Roman" panose="02020603050405020304" pitchFamily="18" charset="0"/>
                <a:cs typeface="Times New Roman" panose="02020603050405020304" pitchFamily="18" charset="0"/>
              </a:rPr>
              <a:t>pipeline</a:t>
            </a:r>
            <a:endParaRPr lang="en-US" sz="2000" dirty="0" smtClean="0">
              <a:latin typeface="Times New Roman" panose="02020603050405020304" pitchFamily="18" charset="0"/>
              <a:ea typeface="ＭＳ Ｐゴシック" pitchFamily="34" charset="-128"/>
              <a:cs typeface="Times New Roman" panose="02020603050405020304" pitchFamily="18" charset="0"/>
            </a:endParaRPr>
          </a:p>
        </p:txBody>
      </p:sp>
      <p:sp>
        <p:nvSpPr>
          <p:cNvPr id="30726" name="Slide Number Placeholder 3"/>
          <p:cNvSpPr>
            <a:spLocks noGrp="1"/>
          </p:cNvSpPr>
          <p:nvPr>
            <p:ph type="sldNum" sz="quarter" idx="12"/>
          </p:nvPr>
        </p:nvSpPr>
        <p:spPr>
          <a:noFill/>
        </p:spPr>
        <p:txBody>
          <a:bodyPr/>
          <a:lstStyle/>
          <a:p>
            <a:r>
              <a:rPr lang="en-US"/>
              <a:t>1-</a:t>
            </a:r>
            <a:fld id="{5630B436-9CF4-4D80-888F-054B169A30DF}" type="slidenum">
              <a:rPr lang="en-US"/>
              <a:pPr/>
              <a:t>11</a:t>
            </a:fld>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r>
              <a:rPr lang="en-US" smtClean="0"/>
              <a:t>Introduction</a:t>
            </a:r>
            <a:endParaRPr lang="en-US"/>
          </a:p>
        </p:txBody>
      </p:sp>
      <p:sp>
        <p:nvSpPr>
          <p:cNvPr id="3" name="Slide Number Placeholder 2"/>
          <p:cNvSpPr>
            <a:spLocks noGrp="1"/>
          </p:cNvSpPr>
          <p:nvPr>
            <p:ph type="sldNum" sz="quarter" idx="12"/>
          </p:nvPr>
        </p:nvSpPr>
        <p:spPr/>
        <p:txBody>
          <a:bodyPr/>
          <a:lstStyle/>
          <a:p>
            <a:r>
              <a:rPr lang="en-US" smtClean="0"/>
              <a:t>1-</a:t>
            </a:r>
            <a:fld id="{FDD59650-754C-46A1-89A5-F3132734EF11}" type="slidenum">
              <a:rPr lang="en-US" smtClean="0"/>
              <a:pPr/>
              <a:t>12</a:t>
            </a:fld>
            <a:endParaRPr lang="en-US"/>
          </a:p>
        </p:txBody>
      </p:sp>
      <p:sp>
        <p:nvSpPr>
          <p:cNvPr id="4" name="Rectangle 3"/>
          <p:cNvSpPr/>
          <p:nvPr/>
        </p:nvSpPr>
        <p:spPr>
          <a:xfrm>
            <a:off x="836023" y="496390"/>
            <a:ext cx="7289074" cy="461665"/>
          </a:xfrm>
          <a:prstGeom prst="rect">
            <a:avLst/>
          </a:prstGeom>
        </p:spPr>
        <p:txBody>
          <a:bodyPr wrap="square">
            <a:spAutoFit/>
          </a:bodyPr>
          <a:lstStyle/>
          <a:p>
            <a:pPr algn="just"/>
            <a:r>
              <a:rPr lang="en-IN" b="1" dirty="0"/>
              <a:t>LPC2148 Pin Configuration</a:t>
            </a:r>
            <a:endParaRPr lang="en-IN" b="1" dirty="0">
              <a:effectLst/>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5437" y="958054"/>
            <a:ext cx="5953125" cy="5625625"/>
          </a:xfrm>
          <a:prstGeom prst="rect">
            <a:avLst/>
          </a:prstGeom>
        </p:spPr>
      </p:pic>
    </p:spTree>
    <p:extLst>
      <p:ext uri="{BB962C8B-B14F-4D97-AF65-F5344CB8AC3E}">
        <p14:creationId xmlns:p14="http://schemas.microsoft.com/office/powerpoint/2010/main" val="279643637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r>
              <a:rPr lang="en-US" smtClean="0"/>
              <a:t>Introduction</a:t>
            </a:r>
            <a:endParaRPr lang="en-US"/>
          </a:p>
        </p:txBody>
      </p:sp>
      <p:sp>
        <p:nvSpPr>
          <p:cNvPr id="3" name="Slide Number Placeholder 2"/>
          <p:cNvSpPr>
            <a:spLocks noGrp="1"/>
          </p:cNvSpPr>
          <p:nvPr>
            <p:ph type="sldNum" sz="quarter" idx="12"/>
          </p:nvPr>
        </p:nvSpPr>
        <p:spPr/>
        <p:txBody>
          <a:bodyPr/>
          <a:lstStyle/>
          <a:p>
            <a:r>
              <a:rPr lang="en-US" smtClean="0"/>
              <a:t>1-</a:t>
            </a:r>
            <a:fld id="{FDD59650-754C-46A1-89A5-F3132734EF11}" type="slidenum">
              <a:rPr lang="en-US" smtClean="0"/>
              <a:pPr/>
              <a:t>13</a:t>
            </a:fld>
            <a:endParaRPr lang="en-US"/>
          </a:p>
        </p:txBody>
      </p:sp>
      <p:sp>
        <p:nvSpPr>
          <p:cNvPr id="4" name="Rectangle 3"/>
          <p:cNvSpPr/>
          <p:nvPr/>
        </p:nvSpPr>
        <p:spPr>
          <a:xfrm>
            <a:off x="770709" y="470264"/>
            <a:ext cx="7701779" cy="3970318"/>
          </a:xfrm>
          <a:prstGeom prst="rect">
            <a:avLst/>
          </a:prstGeom>
        </p:spPr>
        <p:txBody>
          <a:bodyPr wrap="square">
            <a:spAutoFit/>
          </a:bodyPr>
          <a:lstStyle/>
          <a:p>
            <a:r>
              <a:rPr lang="en-US" dirty="0" smtClean="0">
                <a:latin typeface="Times New Roman" panose="02020603050405020304" pitchFamily="18" charset="0"/>
                <a:cs typeface="Times New Roman" panose="02020603050405020304" pitchFamily="18" charset="0"/>
              </a:rPr>
              <a:t>Reduced Instruction Set </a:t>
            </a:r>
            <a:r>
              <a:rPr lang="en-US" dirty="0">
                <a:latin typeface="Times New Roman" panose="02020603050405020304" pitchFamily="18" charset="0"/>
                <a:cs typeface="Times New Roman" panose="02020603050405020304" pitchFamily="18" charset="0"/>
              </a:rPr>
              <a:t>Architecture (RISC</a:t>
            </a:r>
            <a:r>
              <a:rPr lang="en-US" dirty="0" smtClean="0">
                <a:latin typeface="Times New Roman" panose="02020603050405020304" pitchFamily="18" charset="0"/>
                <a:cs typeface="Times New Roman" panose="02020603050405020304" pitchFamily="18" charset="0"/>
              </a:rPr>
              <a:t>)</a:t>
            </a:r>
          </a:p>
          <a:p>
            <a:endParaRPr lang="en-US" dirty="0" smtClean="0">
              <a:latin typeface="Times New Roman" panose="02020603050405020304" pitchFamily="18" charset="0"/>
              <a:cs typeface="Times New Roman" panose="02020603050405020304" pitchFamily="18" charset="0"/>
            </a:endParaRPr>
          </a:p>
          <a:p>
            <a:pPr algn="just"/>
            <a:r>
              <a:rPr lang="en-US" sz="2000" dirty="0" smtClean="0">
                <a:latin typeface="Times New Roman" panose="02020603050405020304" pitchFamily="18" charset="0"/>
                <a:cs typeface="Times New Roman" panose="02020603050405020304" pitchFamily="18" charset="0"/>
              </a:rPr>
              <a:t>The </a:t>
            </a:r>
            <a:r>
              <a:rPr lang="en-US" sz="2000" dirty="0">
                <a:latin typeface="Times New Roman" panose="02020603050405020304" pitchFamily="18" charset="0"/>
                <a:cs typeface="Times New Roman" panose="02020603050405020304" pitchFamily="18" charset="0"/>
              </a:rPr>
              <a:t>main idea behind this is to simplify hardware by using an instruction set composed of a few basic steps for loading, evaluating, and storing operations just like a load command will load data, a store command will store the data</a:t>
            </a:r>
            <a:r>
              <a:rPr lang="en-US" sz="2000" dirty="0" smtClean="0">
                <a:latin typeface="Times New Roman" panose="02020603050405020304" pitchFamily="18" charset="0"/>
                <a:cs typeface="Times New Roman" panose="02020603050405020304" pitchFamily="18" charset="0"/>
              </a:rPr>
              <a:t>.</a:t>
            </a:r>
          </a:p>
          <a:p>
            <a:pPr algn="just"/>
            <a:r>
              <a:rPr lang="en-US" sz="2000" dirty="0">
                <a:latin typeface="Times New Roman" panose="02020603050405020304" pitchFamily="18" charset="0"/>
                <a:cs typeface="Times New Roman" panose="02020603050405020304" pitchFamily="18" charset="0"/>
              </a:rPr>
              <a:t> </a:t>
            </a:r>
            <a:endParaRPr lang="en-US" sz="2000" dirty="0" smtClean="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Complex Instruction Set Architecture (CISC)</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The main idea is that a single instruction will do all loading, evaluating, and storing operations just like a multiplication command will do stuff like loading data, evaluating, and storing it, hence it’s complex. </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395503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Footer Placeholder 2"/>
          <p:cNvSpPr>
            <a:spLocks noGrp="1"/>
          </p:cNvSpPr>
          <p:nvPr>
            <p:ph type="ftr" sz="quarter" idx="11"/>
          </p:nvPr>
        </p:nvSpPr>
        <p:spPr>
          <a:noFill/>
        </p:spPr>
        <p:txBody>
          <a:bodyPr/>
          <a:lstStyle/>
          <a:p>
            <a:endParaRPr lang="en-US" dirty="0" smtClean="0">
              <a:ea typeface="ＭＳ Ｐゴシック" pitchFamily="34" charset="-128"/>
            </a:endParaRPr>
          </a:p>
        </p:txBody>
      </p:sp>
      <p:sp>
        <p:nvSpPr>
          <p:cNvPr id="34818" name="Rectangle 2"/>
          <p:cNvSpPr>
            <a:spLocks noGrp="1" noChangeArrowheads="1"/>
          </p:cNvSpPr>
          <p:nvPr>
            <p:ph type="title" idx="4294967295"/>
          </p:nvPr>
        </p:nvSpPr>
        <p:spPr>
          <a:xfrm>
            <a:off x="600571" y="222069"/>
            <a:ext cx="7994154" cy="905056"/>
          </a:xfrm>
        </p:spPr>
        <p:txBody>
          <a:bodyPr/>
          <a:lstStyle/>
          <a:p>
            <a:pPr eaLnBrk="1" hangingPunct="1"/>
            <a:r>
              <a:rPr lang="en-US" sz="2400" dirty="0" smtClean="0">
                <a:latin typeface="Times New Roman" panose="02020603050405020304" pitchFamily="18" charset="0"/>
                <a:ea typeface="ＭＳ Ｐゴシック" pitchFamily="34" charset="-128"/>
                <a:cs typeface="Times New Roman" panose="02020603050405020304" pitchFamily="18" charset="0"/>
              </a:rPr>
              <a:t>Comparison of CISC and RISC</a:t>
            </a:r>
          </a:p>
        </p:txBody>
      </p:sp>
      <p:sp>
        <p:nvSpPr>
          <p:cNvPr id="34827" name="Slide Number Placeholder 3"/>
          <p:cNvSpPr>
            <a:spLocks noGrp="1"/>
          </p:cNvSpPr>
          <p:nvPr>
            <p:ph type="sldNum" sz="quarter" idx="12"/>
          </p:nvPr>
        </p:nvSpPr>
        <p:spPr>
          <a:noFill/>
        </p:spPr>
        <p:txBody>
          <a:bodyPr/>
          <a:lstStyle/>
          <a:p>
            <a:r>
              <a:rPr lang="en-US"/>
              <a:t>1-</a:t>
            </a:r>
            <a:fld id="{CF96FDE2-0F8D-45B7-9101-7E0059ECB012}" type="slidenum">
              <a:rPr lang="en-US"/>
              <a:pPr/>
              <a:t>14</a:t>
            </a:fld>
            <a:endParaRPr lang="en-US"/>
          </a:p>
        </p:txBody>
      </p:sp>
      <p:pic>
        <p:nvPicPr>
          <p:cNvPr id="3" name="Picture 2"/>
          <p:cNvPicPr>
            <a:picLocks noChangeAspect="1"/>
          </p:cNvPicPr>
          <p:nvPr/>
        </p:nvPicPr>
        <p:blipFill>
          <a:blip r:embed="rId3"/>
          <a:stretch>
            <a:fillRect/>
          </a:stretch>
        </p:blipFill>
        <p:spPr>
          <a:xfrm>
            <a:off x="651868" y="1127125"/>
            <a:ext cx="7942857" cy="5146410"/>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Footer Placeholder 2"/>
          <p:cNvSpPr>
            <a:spLocks noGrp="1"/>
          </p:cNvSpPr>
          <p:nvPr>
            <p:ph type="ftr" sz="quarter" idx="11"/>
          </p:nvPr>
        </p:nvSpPr>
        <p:spPr>
          <a:noFill/>
        </p:spPr>
        <p:txBody>
          <a:bodyPr/>
          <a:lstStyle/>
          <a:p>
            <a:r>
              <a:rPr lang="en-US" smtClean="0">
                <a:ea typeface="ＭＳ Ｐゴシック" pitchFamily="34" charset="-128"/>
              </a:rPr>
              <a:t>Introduction</a:t>
            </a:r>
          </a:p>
        </p:txBody>
      </p:sp>
      <p:sp>
        <p:nvSpPr>
          <p:cNvPr id="36878" name="Slide Number Placeholder 3"/>
          <p:cNvSpPr>
            <a:spLocks noGrp="1"/>
          </p:cNvSpPr>
          <p:nvPr>
            <p:ph type="sldNum" sz="quarter" idx="12"/>
          </p:nvPr>
        </p:nvSpPr>
        <p:spPr>
          <a:noFill/>
        </p:spPr>
        <p:txBody>
          <a:bodyPr/>
          <a:lstStyle/>
          <a:p>
            <a:r>
              <a:rPr lang="en-US"/>
              <a:t>1-</a:t>
            </a:r>
            <a:fld id="{F6DD66DD-2C2C-4CD4-A2D9-2151C8494138}" type="slidenum">
              <a:rPr lang="en-US"/>
              <a:pPr/>
              <a:t>15</a:t>
            </a:fld>
            <a:endParaRPr lang="en-US"/>
          </a:p>
        </p:txBody>
      </p:sp>
      <p:sp>
        <p:nvSpPr>
          <p:cNvPr id="2" name="Rectangle 1"/>
          <p:cNvSpPr/>
          <p:nvPr/>
        </p:nvSpPr>
        <p:spPr>
          <a:xfrm>
            <a:off x="470264" y="731520"/>
            <a:ext cx="8125096" cy="4339650"/>
          </a:xfrm>
          <a:prstGeom prst="rect">
            <a:avLst/>
          </a:prstGeom>
        </p:spPr>
        <p:txBody>
          <a:bodyPr wrap="square">
            <a:spAutoFit/>
          </a:bodyPr>
          <a:lstStyle/>
          <a:p>
            <a:r>
              <a:rPr lang="en-US" sz="2800" b="1" dirty="0">
                <a:solidFill>
                  <a:srgbClr val="000000"/>
                </a:solidFill>
                <a:latin typeface="Times New Roman" panose="02020603050405020304" pitchFamily="18" charset="0"/>
                <a:cs typeface="Times New Roman" panose="02020603050405020304" pitchFamily="18" charset="0"/>
              </a:rPr>
              <a:t>1.1 The RISC design philosophy </a:t>
            </a:r>
            <a:endParaRPr lang="en-US" sz="2800" dirty="0">
              <a:latin typeface="Times New Roman" panose="02020603050405020304" pitchFamily="18" charset="0"/>
              <a:cs typeface="Times New Roman" panose="02020603050405020304" pitchFamily="18" charset="0"/>
            </a:endParaRPr>
          </a:p>
          <a:p>
            <a:pPr algn="just"/>
            <a:r>
              <a:rPr lang="en-US" sz="3200" dirty="0">
                <a:solidFill>
                  <a:srgbClr val="000000"/>
                </a:solidFill>
                <a:latin typeface="Arial" panose="020B0604020202020204" pitchFamily="34" charset="0"/>
              </a:rPr>
              <a:t>• </a:t>
            </a:r>
            <a:r>
              <a:rPr lang="en-US" dirty="0">
                <a:solidFill>
                  <a:srgbClr val="000000"/>
                </a:solidFill>
                <a:latin typeface="Times New Roman" panose="02020603050405020304" pitchFamily="18" charset="0"/>
                <a:cs typeface="Times New Roman" panose="02020603050405020304" pitchFamily="18" charset="0"/>
              </a:rPr>
              <a:t>The ARM core uses a RISC architecture. </a:t>
            </a:r>
            <a:endParaRPr lang="en-US" dirty="0">
              <a:latin typeface="Times New Roman" panose="02020603050405020304" pitchFamily="18" charset="0"/>
              <a:cs typeface="Times New Roman" panose="02020603050405020304" pitchFamily="18" charset="0"/>
            </a:endParaRPr>
          </a:p>
          <a:p>
            <a:pPr algn="just"/>
            <a:r>
              <a:rPr lang="en-US" dirty="0">
                <a:solidFill>
                  <a:srgbClr val="000000"/>
                </a:solidFill>
                <a:latin typeface="Times New Roman" panose="02020603050405020304" pitchFamily="18" charset="0"/>
                <a:cs typeface="Times New Roman" panose="02020603050405020304" pitchFamily="18" charset="0"/>
              </a:rPr>
              <a:t>• </a:t>
            </a:r>
            <a:r>
              <a:rPr lang="en-US" dirty="0" smtClean="0">
                <a:solidFill>
                  <a:srgbClr val="000000"/>
                </a:solidFill>
                <a:latin typeface="Times New Roman" panose="02020603050405020304" pitchFamily="18" charset="0"/>
                <a:cs typeface="Times New Roman" panose="02020603050405020304" pitchFamily="18" charset="0"/>
              </a:rPr>
              <a:t> RISC </a:t>
            </a:r>
            <a:r>
              <a:rPr lang="en-US" dirty="0">
                <a:solidFill>
                  <a:srgbClr val="000000"/>
                </a:solidFill>
                <a:latin typeface="Times New Roman" panose="02020603050405020304" pitchFamily="18" charset="0"/>
                <a:cs typeface="Times New Roman" panose="02020603050405020304" pitchFamily="18" charset="0"/>
              </a:rPr>
              <a:t>aimed </a:t>
            </a:r>
            <a:r>
              <a:rPr lang="en-US" dirty="0" smtClean="0">
                <a:solidFill>
                  <a:srgbClr val="000000"/>
                </a:solidFill>
                <a:latin typeface="Times New Roman" panose="02020603050405020304" pitchFamily="18" charset="0"/>
                <a:cs typeface="Times New Roman" panose="02020603050405020304" pitchFamily="18" charset="0"/>
              </a:rPr>
              <a:t>at </a:t>
            </a:r>
          </a:p>
          <a:p>
            <a:pPr algn="just"/>
            <a:r>
              <a:rPr lang="en-US" dirty="0" smtClean="0">
                <a:solidFill>
                  <a:srgbClr val="000000"/>
                </a:solidFill>
                <a:latin typeface="Times New Roman" panose="02020603050405020304" pitchFamily="18" charset="0"/>
                <a:cs typeface="Times New Roman" panose="02020603050405020304" pitchFamily="18" charset="0"/>
              </a:rPr>
              <a:t>- simple </a:t>
            </a:r>
            <a:r>
              <a:rPr lang="en-US" dirty="0">
                <a:solidFill>
                  <a:srgbClr val="000000"/>
                </a:solidFill>
                <a:latin typeface="Times New Roman" panose="02020603050405020304" pitchFamily="18" charset="0"/>
                <a:cs typeface="Times New Roman" panose="02020603050405020304" pitchFamily="18" charset="0"/>
              </a:rPr>
              <a:t>and powerful instructions that execute </a:t>
            </a:r>
            <a:r>
              <a:rPr lang="en-US" dirty="0">
                <a:latin typeface="Times New Roman" panose="02020603050405020304" pitchFamily="18" charset="0"/>
                <a:cs typeface="Times New Roman" panose="02020603050405020304" pitchFamily="18" charset="0"/>
              </a:rPr>
              <a:t> </a:t>
            </a:r>
            <a:r>
              <a:rPr lang="en-US" dirty="0">
                <a:solidFill>
                  <a:srgbClr val="000000"/>
                </a:solidFill>
                <a:latin typeface="Times New Roman" panose="02020603050405020304" pitchFamily="18" charset="0"/>
                <a:cs typeface="Times New Roman" panose="02020603050405020304" pitchFamily="18" charset="0"/>
              </a:rPr>
              <a:t>within a single </a:t>
            </a:r>
            <a:r>
              <a:rPr lang="en-US" dirty="0" smtClean="0">
                <a:solidFill>
                  <a:srgbClr val="000000"/>
                </a:solidFill>
                <a:latin typeface="Times New Roman" panose="02020603050405020304" pitchFamily="18" charset="0"/>
                <a:cs typeface="Times New Roman" panose="02020603050405020304" pitchFamily="18" charset="0"/>
              </a:rPr>
              <a:t>  cycle </a:t>
            </a:r>
            <a:r>
              <a:rPr lang="en-US" dirty="0">
                <a:solidFill>
                  <a:srgbClr val="000000"/>
                </a:solidFill>
                <a:latin typeface="Times New Roman" panose="02020603050405020304" pitchFamily="18" charset="0"/>
                <a:cs typeface="Times New Roman" panose="02020603050405020304" pitchFamily="18" charset="0"/>
              </a:rPr>
              <a:t>at a high clock speed. </a:t>
            </a:r>
            <a:endParaRPr lang="en-US" dirty="0">
              <a:latin typeface="Times New Roman" panose="02020603050405020304" pitchFamily="18" charset="0"/>
              <a:cs typeface="Times New Roman" panose="02020603050405020304" pitchFamily="18" charset="0"/>
            </a:endParaRPr>
          </a:p>
          <a:p>
            <a:pPr algn="just"/>
            <a:r>
              <a:rPr lang="en-US" dirty="0">
                <a:solidFill>
                  <a:srgbClr val="000000"/>
                </a:solidFill>
                <a:latin typeface="Times New Roman" panose="02020603050405020304" pitchFamily="18" charset="0"/>
                <a:cs typeface="Times New Roman" panose="02020603050405020304" pitchFamily="18" charset="0"/>
              </a:rPr>
              <a:t>– </a:t>
            </a:r>
            <a:r>
              <a:rPr lang="en-US" dirty="0" smtClean="0">
                <a:solidFill>
                  <a:srgbClr val="000000"/>
                </a:solidFill>
                <a:latin typeface="Times New Roman" panose="02020603050405020304" pitchFamily="18" charset="0"/>
                <a:cs typeface="Times New Roman" panose="02020603050405020304" pitchFamily="18" charset="0"/>
              </a:rPr>
              <a:t>Provides </a:t>
            </a:r>
            <a:r>
              <a:rPr lang="en-US" dirty="0">
                <a:solidFill>
                  <a:srgbClr val="000000"/>
                </a:solidFill>
                <a:latin typeface="Times New Roman" panose="02020603050405020304" pitchFamily="18" charset="0"/>
                <a:cs typeface="Times New Roman" panose="02020603050405020304" pitchFamily="18" charset="0"/>
              </a:rPr>
              <a:t>greater flexibility and intelligence in </a:t>
            </a:r>
            <a:r>
              <a:rPr lang="en-US" dirty="0">
                <a:latin typeface="Times New Roman" panose="02020603050405020304" pitchFamily="18" charset="0"/>
                <a:cs typeface="Times New Roman" panose="02020603050405020304" pitchFamily="18" charset="0"/>
              </a:rPr>
              <a:t> </a:t>
            </a:r>
            <a:r>
              <a:rPr lang="en-US" dirty="0">
                <a:solidFill>
                  <a:srgbClr val="000000"/>
                </a:solidFill>
                <a:latin typeface="Times New Roman" panose="02020603050405020304" pitchFamily="18" charset="0"/>
                <a:cs typeface="Times New Roman" panose="02020603050405020304" pitchFamily="18" charset="0"/>
              </a:rPr>
              <a:t>software rather than hardware. </a:t>
            </a:r>
            <a:endParaRPr lang="en-US" dirty="0">
              <a:latin typeface="Times New Roman" panose="02020603050405020304" pitchFamily="18" charset="0"/>
              <a:cs typeface="Times New Roman" panose="02020603050405020304" pitchFamily="18" charset="0"/>
            </a:endParaRPr>
          </a:p>
          <a:p>
            <a:pPr algn="just"/>
            <a:r>
              <a:rPr lang="en-US" dirty="0">
                <a:solidFill>
                  <a:srgbClr val="000000"/>
                </a:solidFill>
                <a:latin typeface="Times New Roman" panose="02020603050405020304" pitchFamily="18" charset="0"/>
                <a:cs typeface="Times New Roman" panose="02020603050405020304" pitchFamily="18" charset="0"/>
              </a:rPr>
              <a:t>• </a:t>
            </a:r>
            <a:r>
              <a:rPr lang="en-US" dirty="0" smtClean="0">
                <a:solidFill>
                  <a:srgbClr val="000000"/>
                </a:solidFill>
                <a:latin typeface="Times New Roman" panose="02020603050405020304" pitchFamily="18" charset="0"/>
                <a:cs typeface="Times New Roman" panose="02020603050405020304" pitchFamily="18" charset="0"/>
              </a:rPr>
              <a:t> CISC </a:t>
            </a:r>
            <a:r>
              <a:rPr lang="en-US" dirty="0">
                <a:solidFill>
                  <a:srgbClr val="000000"/>
                </a:solidFill>
                <a:latin typeface="Times New Roman" panose="02020603050405020304" pitchFamily="18" charset="0"/>
                <a:cs typeface="Times New Roman" panose="02020603050405020304" pitchFamily="18" charset="0"/>
              </a:rPr>
              <a:t>relies more on the hardware for instruction </a:t>
            </a:r>
            <a:r>
              <a:rPr lang="en-US" dirty="0" smtClean="0">
                <a:solidFill>
                  <a:srgbClr val="000000"/>
                </a:solidFill>
                <a:latin typeface="Times New Roman" panose="02020603050405020304" pitchFamily="18" charset="0"/>
                <a:cs typeface="Times New Roman" panose="02020603050405020304" pitchFamily="18" charset="0"/>
              </a:rPr>
              <a:t>Functionality.</a:t>
            </a:r>
          </a:p>
          <a:p>
            <a:pPr marL="342900" indent="-342900" algn="just">
              <a:buFont typeface="Arial" panose="020B0604020202020204" pitchFamily="34" charset="0"/>
              <a:buChar char="•"/>
            </a:pPr>
            <a:r>
              <a:rPr lang="en-US" dirty="0" smtClean="0">
                <a:solidFill>
                  <a:srgbClr val="000000"/>
                </a:solidFill>
                <a:latin typeface="Times New Roman" panose="02020603050405020304" pitchFamily="18" charset="0"/>
                <a:cs typeface="Times New Roman" panose="02020603050405020304" pitchFamily="18" charset="0"/>
              </a:rPr>
              <a:t>CISC instructions are more complicated.</a:t>
            </a:r>
            <a:endParaRPr lang="en-US" dirty="0">
              <a:latin typeface="Times New Roman" panose="02020603050405020304" pitchFamily="18" charset="0"/>
              <a:cs typeface="Times New Roman" panose="02020603050405020304" pitchFamily="18" charset="0"/>
            </a:endParaRPr>
          </a:p>
          <a:p>
            <a:pPr algn="just"/>
            <a:r>
              <a:rPr lang="en-US" dirty="0" smtClean="0">
                <a:solidFill>
                  <a:srgbClr val="000000"/>
                </a:solidFill>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Footer Placeholder 2"/>
          <p:cNvSpPr>
            <a:spLocks noGrp="1"/>
          </p:cNvSpPr>
          <p:nvPr>
            <p:ph type="ftr" sz="quarter" idx="11"/>
          </p:nvPr>
        </p:nvSpPr>
        <p:spPr>
          <a:xfrm>
            <a:off x="7373938" y="6467475"/>
            <a:ext cx="1098550" cy="288925"/>
          </a:xfrm>
          <a:noFill/>
        </p:spPr>
        <p:txBody>
          <a:bodyPr/>
          <a:lstStyle/>
          <a:p>
            <a:r>
              <a:rPr lang="en-US" smtClean="0">
                <a:ea typeface="ＭＳ Ｐゴシック" pitchFamily="34" charset="-128"/>
              </a:rPr>
              <a:t>Introduction</a:t>
            </a:r>
          </a:p>
        </p:txBody>
      </p:sp>
      <p:sp>
        <p:nvSpPr>
          <p:cNvPr id="38918" name="Slide Number Placeholder 3"/>
          <p:cNvSpPr>
            <a:spLocks noGrp="1"/>
          </p:cNvSpPr>
          <p:nvPr>
            <p:ph type="sldNum" sz="quarter" idx="12"/>
          </p:nvPr>
        </p:nvSpPr>
        <p:spPr>
          <a:noFill/>
        </p:spPr>
        <p:txBody>
          <a:bodyPr/>
          <a:lstStyle/>
          <a:p>
            <a:r>
              <a:rPr lang="en-US"/>
              <a:t>1-</a:t>
            </a:r>
            <a:fld id="{A097D292-55A7-417B-B39D-5877FB7420EB}" type="slidenum">
              <a:rPr lang="en-US"/>
              <a:pPr/>
              <a:t>16</a:t>
            </a:fld>
            <a:endParaRPr lang="en-US"/>
          </a:p>
        </p:txBody>
      </p:sp>
      <p:pic>
        <p:nvPicPr>
          <p:cNvPr id="2" name="Picture 1"/>
          <p:cNvPicPr>
            <a:picLocks noChangeAspect="1"/>
          </p:cNvPicPr>
          <p:nvPr/>
        </p:nvPicPr>
        <p:blipFill>
          <a:blip r:embed="rId3"/>
          <a:stretch>
            <a:fillRect/>
          </a:stretch>
        </p:blipFill>
        <p:spPr>
          <a:xfrm>
            <a:off x="1143428" y="1463040"/>
            <a:ext cx="7329060" cy="4637313"/>
          </a:xfrm>
          <a:prstGeom prst="rect">
            <a:avLst/>
          </a:prstGeom>
        </p:spPr>
      </p:pic>
      <p:sp>
        <p:nvSpPr>
          <p:cNvPr id="3" name="Rectangle 2"/>
          <p:cNvSpPr/>
          <p:nvPr/>
        </p:nvSpPr>
        <p:spPr>
          <a:xfrm>
            <a:off x="1867989" y="862149"/>
            <a:ext cx="6132582" cy="461665"/>
          </a:xfrm>
          <a:prstGeom prst="rect">
            <a:avLst/>
          </a:prstGeom>
        </p:spPr>
        <p:txBody>
          <a:bodyPr wrap="square">
            <a:spAutoFit/>
          </a:bodyPr>
          <a:lstStyle/>
          <a:p>
            <a:r>
              <a:rPr lang="en-IN" b="1" dirty="0">
                <a:solidFill>
                  <a:srgbClr val="000000"/>
                </a:solidFill>
                <a:latin typeface="Times New Roman" panose="02020603050405020304" pitchFamily="18" charset="0"/>
                <a:cs typeface="Times New Roman" panose="02020603050405020304" pitchFamily="18" charset="0"/>
              </a:rPr>
              <a:t>CISC vs. RISC</a:t>
            </a:r>
            <a:endParaRPr lang="en-IN" b="1"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5" name="Footer Placeholder 2"/>
          <p:cNvSpPr>
            <a:spLocks noGrp="1"/>
          </p:cNvSpPr>
          <p:nvPr>
            <p:ph type="ftr" sz="quarter" idx="11"/>
          </p:nvPr>
        </p:nvSpPr>
        <p:spPr>
          <a:xfrm>
            <a:off x="7373938" y="6467475"/>
            <a:ext cx="1098550" cy="288925"/>
          </a:xfrm>
          <a:noFill/>
        </p:spPr>
        <p:txBody>
          <a:bodyPr/>
          <a:lstStyle/>
          <a:p>
            <a:r>
              <a:rPr lang="en-US" smtClean="0">
                <a:ea typeface="ＭＳ Ｐゴシック" pitchFamily="34" charset="-128"/>
              </a:rPr>
              <a:t>Introduction</a:t>
            </a:r>
          </a:p>
        </p:txBody>
      </p:sp>
      <p:sp>
        <p:nvSpPr>
          <p:cNvPr id="40966" name="Slide Number Placeholder 3"/>
          <p:cNvSpPr>
            <a:spLocks noGrp="1"/>
          </p:cNvSpPr>
          <p:nvPr>
            <p:ph type="sldNum" sz="quarter" idx="12"/>
          </p:nvPr>
        </p:nvSpPr>
        <p:spPr>
          <a:noFill/>
        </p:spPr>
        <p:txBody>
          <a:bodyPr/>
          <a:lstStyle/>
          <a:p>
            <a:r>
              <a:rPr lang="en-US"/>
              <a:t>1-</a:t>
            </a:r>
            <a:fld id="{1A8CE1DA-70AB-4117-B64E-F284D861631E}" type="slidenum">
              <a:rPr lang="en-US"/>
              <a:pPr/>
              <a:t>17</a:t>
            </a:fld>
            <a:endParaRPr lang="en-US"/>
          </a:p>
        </p:txBody>
      </p:sp>
      <p:sp>
        <p:nvSpPr>
          <p:cNvPr id="2" name="Rectangle 1"/>
          <p:cNvSpPr/>
          <p:nvPr/>
        </p:nvSpPr>
        <p:spPr>
          <a:xfrm>
            <a:off x="718456" y="679268"/>
            <a:ext cx="7754032" cy="4955972"/>
          </a:xfrm>
          <a:prstGeom prst="rect">
            <a:avLst/>
          </a:prstGeom>
        </p:spPr>
        <p:txBody>
          <a:bodyPr wrap="square">
            <a:spAutoFit/>
          </a:bodyPr>
          <a:lstStyle/>
          <a:p>
            <a:r>
              <a:rPr lang="en-US" sz="2800" dirty="0">
                <a:solidFill>
                  <a:srgbClr val="000000"/>
                </a:solidFill>
                <a:latin typeface="Times New Roman" panose="02020603050405020304" pitchFamily="18" charset="0"/>
                <a:cs typeface="Times New Roman" panose="02020603050405020304" pitchFamily="18" charset="0"/>
              </a:rPr>
              <a:t>RISC Design Rules </a:t>
            </a:r>
            <a:endParaRPr lang="en-US" sz="2800" dirty="0">
              <a:latin typeface="Times New Roman" panose="02020603050405020304" pitchFamily="18" charset="0"/>
              <a:cs typeface="Times New Roman" panose="02020603050405020304" pitchFamily="18" charset="0"/>
            </a:endParaRPr>
          </a:p>
          <a:p>
            <a:r>
              <a:rPr lang="en-US" sz="3205" dirty="0">
                <a:solidFill>
                  <a:srgbClr val="000000"/>
                </a:solidFill>
                <a:latin typeface="Arial" panose="020B0604020202020204" pitchFamily="34" charset="0"/>
              </a:rPr>
              <a:t>• </a:t>
            </a:r>
            <a:r>
              <a:rPr lang="en-US" dirty="0">
                <a:solidFill>
                  <a:srgbClr val="000000"/>
                </a:solidFill>
                <a:latin typeface="Times New Roman" panose="02020603050405020304" pitchFamily="18" charset="0"/>
                <a:cs typeface="Times New Roman" panose="02020603050405020304" pitchFamily="18" charset="0"/>
              </a:rPr>
              <a:t>Four major design rules: </a:t>
            </a:r>
            <a:r>
              <a:rPr lang="en-US" dirty="0" smtClean="0">
                <a:solidFill>
                  <a:srgbClr val="000000"/>
                </a:solidFill>
                <a:latin typeface="Times New Roman" panose="02020603050405020304" pitchFamily="18" charset="0"/>
                <a:cs typeface="Times New Roman" panose="02020603050405020304" pitchFamily="18" charset="0"/>
              </a:rPr>
              <a:t>1. Instructions</a:t>
            </a:r>
          </a:p>
          <a:p>
            <a:r>
              <a:rPr lang="en-US" dirty="0">
                <a:solidFill>
                  <a:srgbClr val="000000"/>
                </a:solidFill>
                <a:latin typeface="Times New Roman" panose="02020603050405020304" pitchFamily="18" charset="0"/>
                <a:cs typeface="Times New Roman" panose="02020603050405020304" pitchFamily="18" charset="0"/>
              </a:rPr>
              <a:t>	</a:t>
            </a:r>
            <a:r>
              <a:rPr lang="en-US" dirty="0" smtClean="0">
                <a:solidFill>
                  <a:srgbClr val="000000"/>
                </a:solidFill>
                <a:latin typeface="Times New Roman" panose="02020603050405020304" pitchFamily="18" charset="0"/>
                <a:cs typeface="Times New Roman" panose="02020603050405020304" pitchFamily="18" charset="0"/>
              </a:rPr>
              <a:t>		        2. Pipelines</a:t>
            </a:r>
          </a:p>
          <a:p>
            <a:r>
              <a:rPr lang="en-US" dirty="0">
                <a:solidFill>
                  <a:srgbClr val="000000"/>
                </a:solidFill>
                <a:latin typeface="Times New Roman" panose="02020603050405020304" pitchFamily="18" charset="0"/>
                <a:cs typeface="Times New Roman" panose="02020603050405020304" pitchFamily="18" charset="0"/>
              </a:rPr>
              <a:t>	</a:t>
            </a:r>
            <a:r>
              <a:rPr lang="en-US" dirty="0" smtClean="0">
                <a:solidFill>
                  <a:srgbClr val="000000"/>
                </a:solidFill>
                <a:latin typeface="Times New Roman" panose="02020603050405020304" pitchFamily="18" charset="0"/>
                <a:cs typeface="Times New Roman" panose="02020603050405020304" pitchFamily="18" charset="0"/>
              </a:rPr>
              <a:t>		        3. </a:t>
            </a:r>
            <a:r>
              <a:rPr lang="en-US" dirty="0">
                <a:solidFill>
                  <a:srgbClr val="000000"/>
                </a:solidFill>
                <a:latin typeface="Times New Roman" panose="02020603050405020304" pitchFamily="18" charset="0"/>
                <a:cs typeface="Times New Roman" panose="02020603050405020304" pitchFamily="18" charset="0"/>
              </a:rPr>
              <a:t>Registers </a:t>
            </a:r>
            <a:endParaRPr lang="en-US" dirty="0" smtClean="0">
              <a:solidFill>
                <a:srgbClr val="000000"/>
              </a:solidFill>
              <a:latin typeface="Times New Roman" panose="02020603050405020304" pitchFamily="18" charset="0"/>
              <a:cs typeface="Times New Roman" panose="02020603050405020304" pitchFamily="18" charset="0"/>
            </a:endParaRPr>
          </a:p>
          <a:p>
            <a:r>
              <a:rPr lang="en-US" dirty="0">
                <a:solidFill>
                  <a:srgbClr val="000000"/>
                </a:solidFill>
                <a:latin typeface="Times New Roman" panose="02020603050405020304" pitchFamily="18" charset="0"/>
                <a:cs typeface="Times New Roman" panose="02020603050405020304" pitchFamily="18" charset="0"/>
              </a:rPr>
              <a:t>	</a:t>
            </a:r>
            <a:r>
              <a:rPr lang="en-US" dirty="0" smtClean="0">
                <a:solidFill>
                  <a:srgbClr val="000000"/>
                </a:solidFill>
                <a:latin typeface="Times New Roman" panose="02020603050405020304" pitchFamily="18" charset="0"/>
                <a:cs typeface="Times New Roman" panose="02020603050405020304" pitchFamily="18" charset="0"/>
              </a:rPr>
              <a:t>		        4. </a:t>
            </a:r>
            <a:r>
              <a:rPr lang="en-US" dirty="0">
                <a:latin typeface="Times New Roman" panose="02020603050405020304" pitchFamily="18" charset="0"/>
                <a:cs typeface="Times New Roman" panose="02020603050405020304" pitchFamily="18" charset="0"/>
              </a:rPr>
              <a:t>Load-store architecture</a:t>
            </a:r>
          </a:p>
          <a:p>
            <a:pPr algn="just"/>
            <a:r>
              <a:rPr lang="en-US" dirty="0" smtClean="0">
                <a:solidFill>
                  <a:srgbClr val="000000"/>
                </a:solidFill>
                <a:latin typeface="Times New Roman" panose="02020603050405020304" pitchFamily="18" charset="0"/>
                <a:cs typeface="Times New Roman" panose="02020603050405020304" pitchFamily="18" charset="0"/>
              </a:rPr>
              <a:t>1</a:t>
            </a:r>
            <a:r>
              <a:rPr lang="en-US" sz="2000" dirty="0">
                <a:solidFill>
                  <a:srgbClr val="000000"/>
                </a:solidFill>
                <a:latin typeface="Times New Roman" panose="02020603050405020304" pitchFamily="18" charset="0"/>
                <a:cs typeface="Times New Roman" panose="02020603050405020304" pitchFamily="18" charset="0"/>
              </a:rPr>
              <a:t>. </a:t>
            </a:r>
            <a:r>
              <a:rPr lang="en-US" b="1" dirty="0" smtClean="0">
                <a:solidFill>
                  <a:srgbClr val="000000"/>
                </a:solidFill>
                <a:latin typeface="Times New Roman" panose="02020603050405020304" pitchFamily="18" charset="0"/>
                <a:cs typeface="Times New Roman" panose="02020603050405020304" pitchFamily="18" charset="0"/>
              </a:rPr>
              <a:t>Instructions </a:t>
            </a:r>
            <a:endParaRPr lang="en-US" b="1" dirty="0">
              <a:latin typeface="Times New Roman" panose="02020603050405020304" pitchFamily="18" charset="0"/>
              <a:cs typeface="Times New Roman" panose="02020603050405020304" pitchFamily="18" charset="0"/>
            </a:endParaRPr>
          </a:p>
          <a:p>
            <a:pPr marL="1714500" lvl="3" indent="-342900" algn="just">
              <a:buFont typeface="Arial" panose="020B0604020202020204" pitchFamily="34" charset="0"/>
              <a:buChar char="•"/>
            </a:pPr>
            <a:r>
              <a:rPr lang="en-US" sz="2000" dirty="0" smtClean="0">
                <a:solidFill>
                  <a:srgbClr val="000000"/>
                </a:solidFill>
                <a:latin typeface="Times New Roman" panose="02020603050405020304" pitchFamily="18" charset="0"/>
                <a:cs typeface="Times New Roman" panose="02020603050405020304" pitchFamily="18" charset="0"/>
              </a:rPr>
              <a:t>Reduced </a:t>
            </a:r>
            <a:r>
              <a:rPr lang="en-US" sz="2000" dirty="0">
                <a:solidFill>
                  <a:srgbClr val="000000"/>
                </a:solidFill>
                <a:latin typeface="Times New Roman" panose="02020603050405020304" pitchFamily="18" charset="0"/>
                <a:cs typeface="Times New Roman" panose="02020603050405020304" pitchFamily="18" charset="0"/>
              </a:rPr>
              <a:t>number of instruction classes. </a:t>
            </a:r>
            <a:endParaRPr lang="en-US" sz="2000" dirty="0" smtClean="0">
              <a:solidFill>
                <a:srgbClr val="000000"/>
              </a:solidFill>
              <a:latin typeface="Times New Roman" panose="02020603050405020304" pitchFamily="18" charset="0"/>
              <a:cs typeface="Times New Roman" panose="02020603050405020304" pitchFamily="18" charset="0"/>
            </a:endParaRPr>
          </a:p>
          <a:p>
            <a:pPr marL="1714500" lvl="3" indent="-342900" algn="just">
              <a:buFont typeface="Arial" panose="020B0604020202020204" pitchFamily="34" charset="0"/>
              <a:buChar char="•"/>
            </a:pPr>
            <a:r>
              <a:rPr lang="en-US" sz="2000" dirty="0" smtClean="0">
                <a:solidFill>
                  <a:srgbClr val="000000"/>
                </a:solidFill>
                <a:latin typeface="Times New Roman" panose="02020603050405020304" pitchFamily="18" charset="0"/>
                <a:cs typeface="Times New Roman" panose="02020603050405020304" pitchFamily="18" charset="0"/>
              </a:rPr>
              <a:t>Each class provides </a:t>
            </a:r>
            <a:r>
              <a:rPr lang="en-US" sz="2000" dirty="0">
                <a:solidFill>
                  <a:srgbClr val="000000"/>
                </a:solidFill>
                <a:latin typeface="Times New Roman" panose="02020603050405020304" pitchFamily="18" charset="0"/>
                <a:cs typeface="Times New Roman" panose="02020603050405020304" pitchFamily="18" charset="0"/>
              </a:rPr>
              <a:t>simple operations that can </a:t>
            </a:r>
            <a:r>
              <a:rPr lang="en-US" sz="2000" dirty="0" smtClean="0">
                <a:latin typeface="Times New Roman" panose="02020603050405020304" pitchFamily="18" charset="0"/>
                <a:cs typeface="Times New Roman" panose="02020603050405020304" pitchFamily="18" charset="0"/>
              </a:rPr>
              <a:t> </a:t>
            </a:r>
            <a:r>
              <a:rPr lang="en-US" sz="2000" dirty="0" smtClean="0">
                <a:solidFill>
                  <a:srgbClr val="000000"/>
                </a:solidFill>
                <a:latin typeface="Times New Roman" panose="02020603050405020304" pitchFamily="18" charset="0"/>
                <a:cs typeface="Times New Roman" panose="02020603050405020304" pitchFamily="18" charset="0"/>
              </a:rPr>
              <a:t>each </a:t>
            </a:r>
            <a:r>
              <a:rPr lang="en-US" sz="2000" dirty="0">
                <a:solidFill>
                  <a:srgbClr val="000000"/>
                </a:solidFill>
                <a:latin typeface="Times New Roman" panose="02020603050405020304" pitchFamily="18" charset="0"/>
                <a:cs typeface="Times New Roman" panose="02020603050405020304" pitchFamily="18" charset="0"/>
              </a:rPr>
              <a:t>execute in a single cycle. </a:t>
            </a:r>
            <a:endParaRPr lang="en-US" sz="2000" dirty="0">
              <a:latin typeface="Times New Roman" panose="02020603050405020304" pitchFamily="18" charset="0"/>
              <a:cs typeface="Times New Roman" panose="02020603050405020304" pitchFamily="18" charset="0"/>
            </a:endParaRPr>
          </a:p>
          <a:p>
            <a:pPr marL="1714500" lvl="3" indent="-342900" algn="just">
              <a:buFont typeface="Arial" panose="020B0604020202020204" pitchFamily="34" charset="0"/>
              <a:buChar char="•"/>
            </a:pPr>
            <a:r>
              <a:rPr lang="en-US" sz="2000" dirty="0" smtClean="0">
                <a:solidFill>
                  <a:srgbClr val="000000"/>
                </a:solidFill>
                <a:latin typeface="Times New Roman" panose="02020603050405020304" pitchFamily="18" charset="0"/>
                <a:cs typeface="Times New Roman" panose="02020603050405020304" pitchFamily="18" charset="0"/>
              </a:rPr>
              <a:t>Complicated </a:t>
            </a:r>
            <a:r>
              <a:rPr lang="en-US" sz="2000" dirty="0">
                <a:solidFill>
                  <a:srgbClr val="000000"/>
                </a:solidFill>
                <a:latin typeface="Times New Roman" panose="02020603050405020304" pitchFamily="18" charset="0"/>
                <a:cs typeface="Times New Roman" panose="02020603050405020304" pitchFamily="18" charset="0"/>
              </a:rPr>
              <a:t>instructions are synthesized by </a:t>
            </a:r>
            <a:r>
              <a:rPr lang="en-US" sz="2000" dirty="0" smtClean="0">
                <a:latin typeface="Times New Roman" panose="02020603050405020304" pitchFamily="18" charset="0"/>
                <a:cs typeface="Times New Roman" panose="02020603050405020304" pitchFamily="18" charset="0"/>
              </a:rPr>
              <a:t> </a:t>
            </a:r>
            <a:r>
              <a:rPr lang="en-US" sz="2000" dirty="0" smtClean="0">
                <a:solidFill>
                  <a:srgbClr val="000000"/>
                </a:solidFill>
                <a:latin typeface="Times New Roman" panose="02020603050405020304" pitchFamily="18" charset="0"/>
                <a:cs typeface="Times New Roman" panose="02020603050405020304" pitchFamily="18" charset="0"/>
              </a:rPr>
              <a:t>combining </a:t>
            </a:r>
            <a:r>
              <a:rPr lang="en-US" sz="2000" dirty="0">
                <a:solidFill>
                  <a:srgbClr val="000000"/>
                </a:solidFill>
                <a:latin typeface="Times New Roman" panose="02020603050405020304" pitchFamily="18" charset="0"/>
                <a:cs typeface="Times New Roman" panose="02020603050405020304" pitchFamily="18" charset="0"/>
              </a:rPr>
              <a:t>simpler instructions. (for example, a divide </a:t>
            </a:r>
            <a:r>
              <a:rPr lang="en-US" sz="2000" dirty="0" smtClean="0">
                <a:latin typeface="Times New Roman" panose="02020603050405020304" pitchFamily="18" charset="0"/>
                <a:cs typeface="Times New Roman" panose="02020603050405020304" pitchFamily="18" charset="0"/>
              </a:rPr>
              <a:t> </a:t>
            </a:r>
            <a:r>
              <a:rPr lang="en-US" sz="2000" dirty="0" smtClean="0">
                <a:solidFill>
                  <a:srgbClr val="000000"/>
                </a:solidFill>
                <a:latin typeface="Times New Roman" panose="02020603050405020304" pitchFamily="18" charset="0"/>
                <a:cs typeface="Times New Roman" panose="02020603050405020304" pitchFamily="18" charset="0"/>
              </a:rPr>
              <a:t>operation</a:t>
            </a:r>
            <a:r>
              <a:rPr lang="en-US" sz="2000" dirty="0">
                <a:solidFill>
                  <a:srgbClr val="000000"/>
                </a:solidFill>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a:p>
            <a:pPr marL="1714500" lvl="3" indent="-342900" algn="just">
              <a:buFont typeface="Arial" panose="020B0604020202020204" pitchFamily="34" charset="0"/>
              <a:buChar char="•"/>
            </a:pPr>
            <a:r>
              <a:rPr lang="en-US" sz="2000" dirty="0" smtClean="0">
                <a:solidFill>
                  <a:srgbClr val="000000"/>
                </a:solidFill>
                <a:latin typeface="Times New Roman" panose="02020603050405020304" pitchFamily="18" charset="0"/>
                <a:cs typeface="Times New Roman" panose="02020603050405020304" pitchFamily="18" charset="0"/>
              </a:rPr>
              <a:t>Each </a:t>
            </a:r>
            <a:r>
              <a:rPr lang="en-US" sz="2000" dirty="0">
                <a:solidFill>
                  <a:srgbClr val="000000"/>
                </a:solidFill>
                <a:latin typeface="Times New Roman" panose="02020603050405020304" pitchFamily="18" charset="0"/>
                <a:cs typeface="Times New Roman" panose="02020603050405020304" pitchFamily="18" charset="0"/>
              </a:rPr>
              <a:t>instruction has fixed </a:t>
            </a:r>
            <a:r>
              <a:rPr lang="en-US" sz="2000" dirty="0" smtClean="0">
                <a:solidFill>
                  <a:srgbClr val="000000"/>
                </a:solidFill>
                <a:latin typeface="Times New Roman" panose="02020603050405020304" pitchFamily="18" charset="0"/>
                <a:cs typeface="Times New Roman" panose="02020603050405020304" pitchFamily="18" charset="0"/>
              </a:rPr>
              <a:t>length (</a:t>
            </a:r>
            <a:r>
              <a:rPr lang="en-US" sz="2000" dirty="0" smtClean="0">
                <a:latin typeface="Times New Roman" panose="02020603050405020304" pitchFamily="18" charset="0"/>
                <a:cs typeface="Times New Roman" panose="02020603050405020304" pitchFamily="18" charset="0"/>
              </a:rPr>
              <a:t>to </a:t>
            </a:r>
            <a:r>
              <a:rPr lang="en-US" sz="2000" dirty="0">
                <a:latin typeface="Times New Roman" panose="02020603050405020304" pitchFamily="18" charset="0"/>
                <a:cs typeface="Times New Roman" panose="02020603050405020304" pitchFamily="18" charset="0"/>
              </a:rPr>
              <a:t>fetch future instructions before decoding the current instruction</a:t>
            </a:r>
            <a:r>
              <a:rPr lang="en-US" sz="2000" dirty="0" smtClean="0">
                <a:latin typeface="Times New Roman" panose="02020603050405020304" pitchFamily="18" charset="0"/>
                <a:cs typeface="Times New Roman" panose="02020603050405020304" pitchFamily="18" charset="0"/>
              </a:rPr>
              <a:t>.)</a:t>
            </a:r>
            <a:r>
              <a:rPr lang="en-US" sz="2000" dirty="0" smtClean="0">
                <a:solidFill>
                  <a:srgbClr val="000000"/>
                </a:solidFill>
                <a:latin typeface="Times New Roman" panose="02020603050405020304" pitchFamily="18" charset="0"/>
                <a:cs typeface="Times New Roman" panose="02020603050405020304" pitchFamily="18" charset="0"/>
              </a:rPr>
              <a:t> </a:t>
            </a:r>
          </a:p>
          <a:p>
            <a:pPr algn="just"/>
            <a:r>
              <a:rPr lang="en-US" sz="2000" dirty="0" smtClean="0">
                <a:solidFill>
                  <a:srgbClr val="FF0000"/>
                </a:solidFill>
                <a:latin typeface="Times New Roman" panose="02020603050405020304" pitchFamily="18" charset="0"/>
                <a:cs typeface="Times New Roman" panose="02020603050405020304" pitchFamily="18" charset="0"/>
              </a:rPr>
              <a:t>Note</a:t>
            </a:r>
            <a:r>
              <a:rPr lang="en-US" sz="2000" dirty="0">
                <a:solidFill>
                  <a:srgbClr val="FF0000"/>
                </a:solidFill>
                <a:latin typeface="Times New Roman" panose="02020603050405020304" pitchFamily="18" charset="0"/>
                <a:cs typeface="Times New Roman" panose="02020603050405020304" pitchFamily="18" charset="0"/>
              </a:rPr>
              <a:t>: In CISC –variation in length and </a:t>
            </a:r>
            <a:r>
              <a:rPr lang="en-US" sz="2000" dirty="0" smtClean="0">
                <a:solidFill>
                  <a:srgbClr val="FF0000"/>
                </a:solidFill>
                <a:latin typeface="Times New Roman" panose="02020603050405020304" pitchFamily="18" charset="0"/>
                <a:cs typeface="Times New Roman" panose="02020603050405020304" pitchFamily="18" charset="0"/>
              </a:rPr>
              <a:t>take no</a:t>
            </a:r>
            <a:r>
              <a:rPr lang="en-US" sz="2000" dirty="0">
                <a:solidFill>
                  <a:srgbClr val="FF0000"/>
                </a:solidFill>
                <a:latin typeface="Times New Roman" panose="02020603050405020304" pitchFamily="18" charset="0"/>
                <a:cs typeface="Times New Roman" panose="02020603050405020304" pitchFamily="18" charset="0"/>
              </a:rPr>
              <a:t>. of cycles for </a:t>
            </a:r>
            <a:r>
              <a:rPr lang="en-US" sz="2000" dirty="0" smtClean="0">
                <a:latin typeface="Times New Roman" panose="02020603050405020304" pitchFamily="18" charset="0"/>
                <a:cs typeface="Times New Roman" panose="02020603050405020304" pitchFamily="18" charset="0"/>
              </a:rPr>
              <a:t> </a:t>
            </a:r>
            <a:r>
              <a:rPr lang="en-US" sz="2000" dirty="0" smtClean="0">
                <a:solidFill>
                  <a:srgbClr val="FF0000"/>
                </a:solidFill>
                <a:latin typeface="Times New Roman" panose="02020603050405020304" pitchFamily="18" charset="0"/>
                <a:cs typeface="Times New Roman" panose="02020603050405020304" pitchFamily="18" charset="0"/>
              </a:rPr>
              <a:t>execution.</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Footer Placeholder 2"/>
          <p:cNvSpPr>
            <a:spLocks noGrp="1"/>
          </p:cNvSpPr>
          <p:nvPr>
            <p:ph type="ftr" sz="quarter" idx="11"/>
          </p:nvPr>
        </p:nvSpPr>
        <p:spPr>
          <a:noFill/>
        </p:spPr>
        <p:txBody>
          <a:bodyPr/>
          <a:lstStyle/>
          <a:p>
            <a:r>
              <a:rPr lang="en-US" smtClean="0">
                <a:ea typeface="ＭＳ Ｐゴシック" pitchFamily="34" charset="-128"/>
              </a:rPr>
              <a:t>Introduction</a:t>
            </a:r>
          </a:p>
        </p:txBody>
      </p:sp>
      <p:sp>
        <p:nvSpPr>
          <p:cNvPr id="43016" name="Slide Number Placeholder 3"/>
          <p:cNvSpPr>
            <a:spLocks noGrp="1"/>
          </p:cNvSpPr>
          <p:nvPr>
            <p:ph type="sldNum" sz="quarter" idx="12"/>
          </p:nvPr>
        </p:nvSpPr>
        <p:spPr>
          <a:noFill/>
        </p:spPr>
        <p:txBody>
          <a:bodyPr/>
          <a:lstStyle/>
          <a:p>
            <a:r>
              <a:rPr lang="en-US"/>
              <a:t>1-</a:t>
            </a:r>
            <a:fld id="{8C1CF7DA-01A4-4B97-9E75-00E5C9B7F48E}" type="slidenum">
              <a:rPr lang="en-US"/>
              <a:pPr/>
              <a:t>18</a:t>
            </a:fld>
            <a:endParaRPr lang="en-US"/>
          </a:p>
        </p:txBody>
      </p:sp>
      <p:sp>
        <p:nvSpPr>
          <p:cNvPr id="2" name="Rectangle 1"/>
          <p:cNvSpPr/>
          <p:nvPr/>
        </p:nvSpPr>
        <p:spPr>
          <a:xfrm>
            <a:off x="692331" y="489734"/>
            <a:ext cx="7780157" cy="3970318"/>
          </a:xfrm>
          <a:prstGeom prst="rect">
            <a:avLst/>
          </a:prstGeom>
        </p:spPr>
        <p:txBody>
          <a:bodyPr wrap="square">
            <a:spAutoFit/>
          </a:bodyPr>
          <a:lstStyle/>
          <a:p>
            <a:r>
              <a:rPr lang="en-US" sz="2800" dirty="0">
                <a:solidFill>
                  <a:srgbClr val="000000"/>
                </a:solidFill>
                <a:latin typeface="Times New Roman" panose="02020603050405020304" pitchFamily="18" charset="0"/>
                <a:cs typeface="Times New Roman" panose="02020603050405020304" pitchFamily="18" charset="0"/>
              </a:rPr>
              <a:t>RISC Design </a:t>
            </a:r>
            <a:r>
              <a:rPr lang="en-US" sz="2800" dirty="0" smtClean="0">
                <a:solidFill>
                  <a:srgbClr val="000000"/>
                </a:solidFill>
                <a:latin typeface="Times New Roman" panose="02020603050405020304" pitchFamily="18" charset="0"/>
                <a:cs typeface="Times New Roman" panose="02020603050405020304" pitchFamily="18" charset="0"/>
              </a:rPr>
              <a:t>Rules continued… </a:t>
            </a:r>
          </a:p>
          <a:p>
            <a:endParaRPr lang="en-US" dirty="0"/>
          </a:p>
          <a:p>
            <a:pPr algn="just"/>
            <a:r>
              <a:rPr lang="en-US" i="1" dirty="0">
                <a:solidFill>
                  <a:srgbClr val="000000"/>
                </a:solidFill>
                <a:latin typeface="Times New Roman" panose="02020603050405020304" pitchFamily="18" charset="0"/>
                <a:cs typeface="Times New Roman" panose="02020603050405020304" pitchFamily="18" charset="0"/>
              </a:rPr>
              <a:t>2. </a:t>
            </a:r>
            <a:r>
              <a:rPr lang="en-US" b="1" dirty="0">
                <a:solidFill>
                  <a:srgbClr val="000000"/>
                </a:solidFill>
                <a:latin typeface="Times New Roman" panose="02020603050405020304" pitchFamily="18" charset="0"/>
                <a:cs typeface="Times New Roman" panose="02020603050405020304" pitchFamily="18" charset="0"/>
              </a:rPr>
              <a:t>Pipelines: </a:t>
            </a:r>
            <a:endParaRPr lang="en-US" b="1" dirty="0">
              <a:latin typeface="Times New Roman" panose="02020603050405020304" pitchFamily="18" charset="0"/>
              <a:cs typeface="Times New Roman" panose="02020603050405020304" pitchFamily="18" charset="0"/>
            </a:endParaRPr>
          </a:p>
          <a:p>
            <a:pPr algn="just"/>
            <a:r>
              <a:rPr lang="en-US" dirty="0">
                <a:solidFill>
                  <a:srgbClr val="000000"/>
                </a:solidFill>
                <a:latin typeface="Times New Roman" panose="02020603050405020304" pitchFamily="18" charset="0"/>
                <a:cs typeface="Times New Roman" panose="02020603050405020304" pitchFamily="18" charset="0"/>
              </a:rPr>
              <a:t>– </a:t>
            </a:r>
            <a:r>
              <a:rPr lang="en-US" sz="2000" dirty="0">
                <a:solidFill>
                  <a:srgbClr val="000000"/>
                </a:solidFill>
                <a:latin typeface="Times New Roman" panose="02020603050405020304" pitchFamily="18" charset="0"/>
                <a:cs typeface="Times New Roman" panose="02020603050405020304" pitchFamily="18" charset="0"/>
              </a:rPr>
              <a:t>The processing of instructions is broken down into </a:t>
            </a:r>
            <a:r>
              <a:rPr lang="en-US" sz="2000" dirty="0" smtClean="0">
                <a:solidFill>
                  <a:srgbClr val="000000"/>
                </a:solidFill>
                <a:latin typeface="Times New Roman" panose="02020603050405020304" pitchFamily="18" charset="0"/>
                <a:cs typeface="Times New Roman" panose="02020603050405020304" pitchFamily="18" charset="0"/>
              </a:rPr>
              <a:t>smaller </a:t>
            </a:r>
            <a:r>
              <a:rPr lang="en-US" sz="2000" dirty="0">
                <a:solidFill>
                  <a:srgbClr val="000000"/>
                </a:solidFill>
                <a:latin typeface="Times New Roman" panose="02020603050405020304" pitchFamily="18" charset="0"/>
                <a:cs typeface="Times New Roman" panose="02020603050405020304" pitchFamily="18" charset="0"/>
              </a:rPr>
              <a:t>units that can be executed in parallel by </a:t>
            </a:r>
            <a:r>
              <a:rPr lang="en-US" sz="2000" dirty="0" smtClean="0">
                <a:latin typeface="Times New Roman" panose="02020603050405020304" pitchFamily="18" charset="0"/>
                <a:cs typeface="Times New Roman" panose="02020603050405020304" pitchFamily="18" charset="0"/>
              </a:rPr>
              <a:t> </a:t>
            </a:r>
            <a:r>
              <a:rPr lang="en-US" sz="2000" dirty="0" smtClean="0">
                <a:solidFill>
                  <a:srgbClr val="000000"/>
                </a:solidFill>
                <a:latin typeface="Times New Roman" panose="02020603050405020304" pitchFamily="18" charset="0"/>
                <a:cs typeface="Times New Roman" panose="02020603050405020304" pitchFamily="18" charset="0"/>
              </a:rPr>
              <a:t>pipelines</a:t>
            </a:r>
            <a:r>
              <a:rPr lang="en-US" sz="2000" dirty="0">
                <a:solidFill>
                  <a:srgbClr val="000000"/>
                </a:solidFill>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a:p>
            <a:pPr algn="just"/>
            <a:r>
              <a:rPr lang="en-US" sz="2000" dirty="0">
                <a:solidFill>
                  <a:srgbClr val="000000"/>
                </a:solidFill>
                <a:latin typeface="Times New Roman" panose="02020603050405020304" pitchFamily="18" charset="0"/>
                <a:cs typeface="Times New Roman" panose="02020603050405020304" pitchFamily="18" charset="0"/>
              </a:rPr>
              <a:t>– Ideally the pipeline advances by one step on each </a:t>
            </a:r>
            <a:r>
              <a:rPr lang="en-US" sz="2000" dirty="0" smtClean="0">
                <a:latin typeface="Times New Roman" panose="02020603050405020304" pitchFamily="18" charset="0"/>
                <a:cs typeface="Times New Roman" panose="02020603050405020304" pitchFamily="18" charset="0"/>
              </a:rPr>
              <a:t> </a:t>
            </a:r>
            <a:r>
              <a:rPr lang="en-US" sz="2000" dirty="0" smtClean="0">
                <a:solidFill>
                  <a:srgbClr val="000000"/>
                </a:solidFill>
                <a:latin typeface="Times New Roman" panose="02020603050405020304" pitchFamily="18" charset="0"/>
                <a:cs typeface="Times New Roman" panose="02020603050405020304" pitchFamily="18" charset="0"/>
              </a:rPr>
              <a:t>cycle </a:t>
            </a:r>
            <a:r>
              <a:rPr lang="en-US" sz="2000" dirty="0">
                <a:solidFill>
                  <a:srgbClr val="000000"/>
                </a:solidFill>
                <a:latin typeface="Times New Roman" panose="02020603050405020304" pitchFamily="18" charset="0"/>
                <a:cs typeface="Times New Roman" panose="02020603050405020304" pitchFamily="18" charset="0"/>
              </a:rPr>
              <a:t>for maximum throughput. </a:t>
            </a:r>
            <a:endParaRPr lang="en-US" sz="2000" dirty="0">
              <a:latin typeface="Times New Roman" panose="02020603050405020304" pitchFamily="18" charset="0"/>
              <a:cs typeface="Times New Roman" panose="02020603050405020304" pitchFamily="18" charset="0"/>
            </a:endParaRPr>
          </a:p>
          <a:p>
            <a:pPr algn="just"/>
            <a:r>
              <a:rPr lang="en-US" sz="2000" dirty="0">
                <a:solidFill>
                  <a:srgbClr val="000000"/>
                </a:solidFill>
                <a:latin typeface="Times New Roman" panose="02020603050405020304" pitchFamily="18" charset="0"/>
                <a:cs typeface="Times New Roman" panose="02020603050405020304" pitchFamily="18" charset="0"/>
              </a:rPr>
              <a:t>– Instructions can be decoded in one pipeline stage. </a:t>
            </a:r>
            <a:endParaRPr lang="en-US" sz="2000" dirty="0">
              <a:latin typeface="Times New Roman" panose="02020603050405020304" pitchFamily="18" charset="0"/>
              <a:cs typeface="Times New Roman" panose="02020603050405020304" pitchFamily="18" charset="0"/>
            </a:endParaRPr>
          </a:p>
          <a:p>
            <a:pPr algn="just"/>
            <a:endParaRPr lang="en-US" dirty="0" smtClean="0">
              <a:solidFill>
                <a:srgbClr val="FF0000"/>
              </a:solidFill>
              <a:latin typeface="Times New Roman" panose="02020603050405020304" pitchFamily="18" charset="0"/>
              <a:cs typeface="Times New Roman" panose="02020603050405020304" pitchFamily="18" charset="0"/>
            </a:endParaRPr>
          </a:p>
          <a:p>
            <a:pPr algn="just"/>
            <a:r>
              <a:rPr lang="en-US" dirty="0" smtClean="0">
                <a:solidFill>
                  <a:srgbClr val="FF0000"/>
                </a:solidFill>
                <a:latin typeface="Times New Roman" panose="02020603050405020304" pitchFamily="18" charset="0"/>
                <a:cs typeface="Times New Roman" panose="02020603050405020304" pitchFamily="18" charset="0"/>
              </a:rPr>
              <a:t>Note</a:t>
            </a:r>
            <a:r>
              <a:rPr lang="en-US" dirty="0">
                <a:solidFill>
                  <a:srgbClr val="FF0000"/>
                </a:solidFill>
                <a:latin typeface="Times New Roman" panose="02020603050405020304" pitchFamily="18" charset="0"/>
                <a:cs typeface="Times New Roman" panose="02020603050405020304" pitchFamily="18" charset="0"/>
              </a:rPr>
              <a:t>: In CISC – An instruction is executed by a </a:t>
            </a:r>
            <a:r>
              <a:rPr lang="en-US" dirty="0" err="1">
                <a:solidFill>
                  <a:srgbClr val="FF0000"/>
                </a:solidFill>
                <a:latin typeface="Times New Roman" panose="02020603050405020304" pitchFamily="18" charset="0"/>
                <a:cs typeface="Times New Roman" panose="02020603050405020304" pitchFamily="18" charset="0"/>
              </a:rPr>
              <a:t>miniprogram</a:t>
            </a:r>
            <a:r>
              <a:rPr lang="en-US" dirty="0">
                <a:solidFill>
                  <a:srgbClr val="FF0000"/>
                </a:solidFill>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pPr algn="just"/>
            <a:r>
              <a:rPr lang="en-US" dirty="0">
                <a:solidFill>
                  <a:srgbClr val="FF0000"/>
                </a:solidFill>
                <a:latin typeface="Times New Roman" panose="02020603050405020304" pitchFamily="18" charset="0"/>
                <a:cs typeface="Times New Roman" panose="02020603050405020304" pitchFamily="18" charset="0"/>
              </a:rPr>
              <a:t>called microcode.</a:t>
            </a:r>
            <a:endParaRPr lang="en-IN"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Footer Placeholder 2"/>
          <p:cNvSpPr>
            <a:spLocks noGrp="1"/>
          </p:cNvSpPr>
          <p:nvPr>
            <p:ph type="ftr" sz="quarter" idx="11"/>
          </p:nvPr>
        </p:nvSpPr>
        <p:spPr>
          <a:noFill/>
        </p:spPr>
        <p:txBody>
          <a:bodyPr/>
          <a:lstStyle/>
          <a:p>
            <a:r>
              <a:rPr lang="en-US" smtClean="0">
                <a:ea typeface="ＭＳ Ｐゴシック" pitchFamily="34" charset="-128"/>
              </a:rPr>
              <a:t>Introduction</a:t>
            </a:r>
          </a:p>
        </p:txBody>
      </p:sp>
      <p:sp>
        <p:nvSpPr>
          <p:cNvPr id="45128" name="Rectangle 71"/>
          <p:cNvSpPr>
            <a:spLocks noChangeArrowheads="1"/>
          </p:cNvSpPr>
          <p:nvPr/>
        </p:nvSpPr>
        <p:spPr bwMode="auto">
          <a:xfrm>
            <a:off x="1511301" y="3762376"/>
            <a:ext cx="933450" cy="552450"/>
          </a:xfrm>
          <a:prstGeom prst="rect">
            <a:avLst/>
          </a:prstGeom>
          <a:noFill/>
          <a:ln w="9525">
            <a:noFill/>
            <a:miter lim="800000"/>
            <a:headEnd/>
            <a:tailEnd/>
          </a:ln>
        </p:spPr>
        <p:txBody>
          <a:bodyPr wrap="none" anchor="ctr"/>
          <a:lstStyle/>
          <a:p>
            <a:endParaRPr lang="en-US">
              <a:solidFill>
                <a:srgbClr val="CC0000"/>
              </a:solidFill>
            </a:endParaRPr>
          </a:p>
        </p:txBody>
      </p:sp>
      <p:sp>
        <p:nvSpPr>
          <p:cNvPr id="45126" name="Rectangle 75"/>
          <p:cNvSpPr>
            <a:spLocks noChangeArrowheads="1"/>
          </p:cNvSpPr>
          <p:nvPr/>
        </p:nvSpPr>
        <p:spPr bwMode="auto">
          <a:xfrm>
            <a:off x="1657350" y="4416426"/>
            <a:ext cx="704850" cy="295275"/>
          </a:xfrm>
          <a:prstGeom prst="rect">
            <a:avLst/>
          </a:prstGeom>
          <a:solidFill>
            <a:schemeClr val="bg1"/>
          </a:solidFill>
          <a:ln w="9525">
            <a:noFill/>
            <a:miter lim="800000"/>
            <a:headEnd/>
            <a:tailEnd/>
          </a:ln>
        </p:spPr>
        <p:txBody>
          <a:bodyPr wrap="none" anchor="ctr"/>
          <a:lstStyle/>
          <a:p>
            <a:endParaRPr lang="en-US">
              <a:solidFill>
                <a:srgbClr val="CC0000"/>
              </a:solidFill>
            </a:endParaRPr>
          </a:p>
        </p:txBody>
      </p:sp>
      <p:sp>
        <p:nvSpPr>
          <p:cNvPr id="45073" name="Rectangle 92"/>
          <p:cNvSpPr>
            <a:spLocks noChangeArrowheads="1"/>
          </p:cNvSpPr>
          <p:nvPr/>
        </p:nvSpPr>
        <p:spPr bwMode="auto">
          <a:xfrm>
            <a:off x="5553075" y="3340100"/>
            <a:ext cx="1438275" cy="393700"/>
          </a:xfrm>
          <a:prstGeom prst="rect">
            <a:avLst/>
          </a:prstGeom>
          <a:solidFill>
            <a:schemeClr val="bg1"/>
          </a:solidFill>
          <a:ln w="9525">
            <a:noFill/>
            <a:miter lim="800000"/>
            <a:headEnd/>
            <a:tailEnd/>
          </a:ln>
        </p:spPr>
        <p:txBody>
          <a:bodyPr wrap="none" anchor="ctr"/>
          <a:lstStyle/>
          <a:p>
            <a:endParaRPr lang="en-US">
              <a:solidFill>
                <a:srgbClr val="CC0000"/>
              </a:solidFill>
            </a:endParaRPr>
          </a:p>
        </p:txBody>
      </p:sp>
      <p:sp>
        <p:nvSpPr>
          <p:cNvPr id="45077" name="Rectangle 99"/>
          <p:cNvSpPr>
            <a:spLocks noChangeArrowheads="1"/>
          </p:cNvSpPr>
          <p:nvPr/>
        </p:nvSpPr>
        <p:spPr bwMode="auto">
          <a:xfrm>
            <a:off x="5934075" y="4624388"/>
            <a:ext cx="919163" cy="295275"/>
          </a:xfrm>
          <a:prstGeom prst="rect">
            <a:avLst/>
          </a:prstGeom>
          <a:solidFill>
            <a:schemeClr val="bg1"/>
          </a:solidFill>
          <a:ln w="9525">
            <a:noFill/>
            <a:miter lim="800000"/>
            <a:headEnd/>
            <a:tailEnd/>
          </a:ln>
        </p:spPr>
        <p:txBody>
          <a:bodyPr wrap="none" anchor="ctr"/>
          <a:lstStyle/>
          <a:p>
            <a:endParaRPr lang="en-US">
              <a:solidFill>
                <a:srgbClr val="CC0000"/>
              </a:solidFill>
            </a:endParaRPr>
          </a:p>
        </p:txBody>
      </p:sp>
      <p:sp>
        <p:nvSpPr>
          <p:cNvPr id="45087" name="Slide Number Placeholder 3"/>
          <p:cNvSpPr>
            <a:spLocks noGrp="1"/>
          </p:cNvSpPr>
          <p:nvPr>
            <p:ph type="sldNum" sz="quarter" idx="12"/>
          </p:nvPr>
        </p:nvSpPr>
        <p:spPr>
          <a:noFill/>
        </p:spPr>
        <p:txBody>
          <a:bodyPr/>
          <a:lstStyle/>
          <a:p>
            <a:r>
              <a:rPr lang="en-US"/>
              <a:t>1-</a:t>
            </a:r>
            <a:fld id="{A1E52650-4ECE-40F7-8C72-A9C379E83BD0}" type="slidenum">
              <a:rPr lang="en-US"/>
              <a:pPr/>
              <a:t>19</a:t>
            </a:fld>
            <a:endParaRPr lang="en-US"/>
          </a:p>
        </p:txBody>
      </p:sp>
      <p:sp>
        <p:nvSpPr>
          <p:cNvPr id="2" name="Rectangle 1"/>
          <p:cNvSpPr/>
          <p:nvPr/>
        </p:nvSpPr>
        <p:spPr>
          <a:xfrm>
            <a:off x="746896" y="778411"/>
            <a:ext cx="7916091" cy="3170099"/>
          </a:xfrm>
          <a:prstGeom prst="rect">
            <a:avLst/>
          </a:prstGeom>
        </p:spPr>
        <p:txBody>
          <a:bodyPr wrap="square">
            <a:spAutoFit/>
          </a:bodyPr>
          <a:lstStyle/>
          <a:p>
            <a:r>
              <a:rPr lang="en-US" sz="2800" dirty="0">
                <a:solidFill>
                  <a:srgbClr val="000000"/>
                </a:solidFill>
                <a:latin typeface="Times New Roman" panose="02020603050405020304" pitchFamily="18" charset="0"/>
                <a:cs typeface="Times New Roman" panose="02020603050405020304" pitchFamily="18" charset="0"/>
              </a:rPr>
              <a:t>RISC Design Rules continued… </a:t>
            </a:r>
          </a:p>
          <a:p>
            <a:endParaRPr lang="en-US" sz="2800" dirty="0">
              <a:latin typeface="Times New Roman" panose="02020603050405020304" pitchFamily="18" charset="0"/>
              <a:cs typeface="Times New Roman" panose="02020603050405020304" pitchFamily="18" charset="0"/>
            </a:endParaRPr>
          </a:p>
          <a:p>
            <a:pPr algn="just"/>
            <a:r>
              <a:rPr lang="en-US" i="1" dirty="0">
                <a:solidFill>
                  <a:srgbClr val="000000"/>
                </a:solidFill>
                <a:latin typeface="Times New Roman" panose="02020603050405020304" pitchFamily="18" charset="0"/>
                <a:cs typeface="Times New Roman" panose="02020603050405020304" pitchFamily="18" charset="0"/>
              </a:rPr>
              <a:t>3. </a:t>
            </a:r>
            <a:r>
              <a:rPr lang="en-US" b="1" dirty="0">
                <a:solidFill>
                  <a:srgbClr val="000000"/>
                </a:solidFill>
                <a:latin typeface="Times New Roman" panose="02020603050405020304" pitchFamily="18" charset="0"/>
                <a:cs typeface="Times New Roman" panose="02020603050405020304" pitchFamily="18" charset="0"/>
              </a:rPr>
              <a:t>Registers</a:t>
            </a:r>
            <a:r>
              <a:rPr lang="en-US" i="1" dirty="0">
                <a:solidFill>
                  <a:srgbClr val="000000"/>
                </a:solidFill>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pPr algn="just"/>
            <a:r>
              <a:rPr lang="en-US" dirty="0">
                <a:solidFill>
                  <a:srgbClr val="000000"/>
                </a:solidFill>
                <a:latin typeface="Times New Roman" panose="02020603050405020304" pitchFamily="18" charset="0"/>
                <a:cs typeface="Times New Roman" panose="02020603050405020304" pitchFamily="18" charset="0"/>
              </a:rPr>
              <a:t>– RISC machines have a large general-purpose </a:t>
            </a:r>
            <a:r>
              <a:rPr lang="en-US" dirty="0" smtClean="0">
                <a:solidFill>
                  <a:srgbClr val="000000"/>
                </a:solidFill>
                <a:latin typeface="Times New Roman" panose="02020603050405020304" pitchFamily="18" charset="0"/>
                <a:cs typeface="Times New Roman" panose="02020603050405020304" pitchFamily="18" charset="0"/>
              </a:rPr>
              <a:t>register </a:t>
            </a:r>
            <a:r>
              <a:rPr lang="en-US" dirty="0">
                <a:solidFill>
                  <a:srgbClr val="000000"/>
                </a:solidFill>
                <a:latin typeface="Times New Roman" panose="02020603050405020304" pitchFamily="18" charset="0"/>
                <a:cs typeface="Times New Roman" panose="02020603050405020304" pitchFamily="18" charset="0"/>
              </a:rPr>
              <a:t>set. </a:t>
            </a:r>
            <a:endParaRPr lang="en-US" dirty="0">
              <a:latin typeface="Times New Roman" panose="02020603050405020304" pitchFamily="18" charset="0"/>
              <a:cs typeface="Times New Roman" panose="02020603050405020304" pitchFamily="18" charset="0"/>
            </a:endParaRPr>
          </a:p>
          <a:p>
            <a:pPr algn="just"/>
            <a:r>
              <a:rPr lang="en-US" dirty="0">
                <a:solidFill>
                  <a:srgbClr val="000000"/>
                </a:solidFill>
                <a:latin typeface="Times New Roman" panose="02020603050405020304" pitchFamily="18" charset="0"/>
                <a:cs typeface="Times New Roman" panose="02020603050405020304" pitchFamily="18" charset="0"/>
              </a:rPr>
              <a:t>– Any register can contain either data or an address. </a:t>
            </a:r>
            <a:endParaRPr lang="en-US" dirty="0">
              <a:latin typeface="Times New Roman" panose="02020603050405020304" pitchFamily="18" charset="0"/>
              <a:cs typeface="Times New Roman" panose="02020603050405020304" pitchFamily="18" charset="0"/>
            </a:endParaRPr>
          </a:p>
          <a:p>
            <a:pPr algn="just"/>
            <a:r>
              <a:rPr lang="en-US" dirty="0">
                <a:solidFill>
                  <a:srgbClr val="000000"/>
                </a:solidFill>
                <a:latin typeface="Times New Roman" panose="02020603050405020304" pitchFamily="18" charset="0"/>
                <a:cs typeface="Times New Roman" panose="02020603050405020304" pitchFamily="18" charset="0"/>
              </a:rPr>
              <a:t>– Registers act as the fast local memory store for all </a:t>
            </a:r>
            <a:r>
              <a:rPr lang="en-US" dirty="0">
                <a:latin typeface="Times New Roman" panose="02020603050405020304" pitchFamily="18" charset="0"/>
                <a:cs typeface="Times New Roman" panose="02020603050405020304" pitchFamily="18" charset="0"/>
              </a:rPr>
              <a:t> </a:t>
            </a:r>
            <a:r>
              <a:rPr lang="en-US" dirty="0" smtClean="0">
                <a:solidFill>
                  <a:srgbClr val="000000"/>
                </a:solidFill>
                <a:latin typeface="Times New Roman" panose="02020603050405020304" pitchFamily="18" charset="0"/>
                <a:cs typeface="Times New Roman" panose="02020603050405020304" pitchFamily="18" charset="0"/>
              </a:rPr>
              <a:t>data     processing </a:t>
            </a:r>
            <a:r>
              <a:rPr lang="en-US" dirty="0">
                <a:solidFill>
                  <a:srgbClr val="000000"/>
                </a:solidFill>
                <a:latin typeface="Times New Roman" panose="02020603050405020304" pitchFamily="18" charset="0"/>
                <a:cs typeface="Times New Roman" panose="02020603050405020304" pitchFamily="18" charset="0"/>
              </a:rPr>
              <a:t>operations. </a:t>
            </a:r>
            <a:endParaRPr lang="en-US" dirty="0">
              <a:latin typeface="Times New Roman" panose="02020603050405020304" pitchFamily="18" charset="0"/>
              <a:cs typeface="Times New Roman" panose="02020603050405020304" pitchFamily="18" charset="0"/>
            </a:endParaRPr>
          </a:p>
          <a:p>
            <a:pPr algn="just"/>
            <a:r>
              <a:rPr lang="en-US" dirty="0">
                <a:solidFill>
                  <a:srgbClr val="FF0000"/>
                </a:solidFill>
                <a:latin typeface="Times New Roman" panose="02020603050405020304" pitchFamily="18" charset="0"/>
                <a:cs typeface="Times New Roman" panose="02020603050405020304" pitchFamily="18" charset="0"/>
              </a:rPr>
              <a:t>Note: In CISC – dedicated registers for specific </a:t>
            </a:r>
            <a:r>
              <a:rPr lang="en-US" dirty="0" smtClean="0">
                <a:solidFill>
                  <a:srgbClr val="FF0000"/>
                </a:solidFill>
                <a:latin typeface="Times New Roman" panose="02020603050405020304" pitchFamily="18" charset="0"/>
                <a:cs typeface="Times New Roman" panose="02020603050405020304" pitchFamily="18" charset="0"/>
              </a:rPr>
              <a:t>purposes</a:t>
            </a:r>
            <a:r>
              <a:rPr lang="en-US" dirty="0">
                <a:solidFill>
                  <a:srgbClr val="FF0000"/>
                </a:solidFill>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r>
              <a:rPr lang="en-US" smtClean="0"/>
              <a:t>Introduction</a:t>
            </a:r>
            <a:endParaRPr lang="en-US"/>
          </a:p>
        </p:txBody>
      </p:sp>
      <p:sp>
        <p:nvSpPr>
          <p:cNvPr id="3" name="Slide Number Placeholder 2"/>
          <p:cNvSpPr>
            <a:spLocks noGrp="1"/>
          </p:cNvSpPr>
          <p:nvPr>
            <p:ph type="sldNum" sz="quarter" idx="12"/>
          </p:nvPr>
        </p:nvSpPr>
        <p:spPr/>
        <p:txBody>
          <a:bodyPr/>
          <a:lstStyle/>
          <a:p>
            <a:r>
              <a:rPr lang="en-US" smtClean="0"/>
              <a:t>1-</a:t>
            </a:r>
            <a:fld id="{FDD59650-754C-46A1-89A5-F3132734EF11}" type="slidenum">
              <a:rPr lang="en-US" smtClean="0"/>
              <a:pPr/>
              <a:t>2</a:t>
            </a:fld>
            <a:endParaRPr lang="en-US"/>
          </a:p>
        </p:txBody>
      </p:sp>
      <p:sp>
        <p:nvSpPr>
          <p:cNvPr id="4" name="Rectangle 3"/>
          <p:cNvSpPr/>
          <p:nvPr/>
        </p:nvSpPr>
        <p:spPr>
          <a:xfrm>
            <a:off x="457201" y="431074"/>
            <a:ext cx="8015288" cy="4401205"/>
          </a:xfrm>
          <a:prstGeom prst="rect">
            <a:avLst/>
          </a:prstGeom>
        </p:spPr>
        <p:txBody>
          <a:bodyPr wrap="square">
            <a:spAutoFit/>
          </a:bodyPr>
          <a:lstStyle/>
          <a:p>
            <a:pPr marL="342900" indent="-342900">
              <a:buFont typeface="Arial" panose="020B0604020202020204" pitchFamily="34" charset="0"/>
              <a:buChar char="•"/>
            </a:pPr>
            <a:r>
              <a:rPr lang="en-IN" sz="2000" b="1" dirty="0"/>
              <a:t>Microcontroller Vs Microprocessor:</a:t>
            </a:r>
          </a:p>
          <a:p>
            <a:endParaRPr lang="en-IN" sz="2000" dirty="0" smtClean="0"/>
          </a:p>
          <a:p>
            <a:pPr marL="342900" indent="-342900">
              <a:buFont typeface="Arial" panose="020B0604020202020204" pitchFamily="34" charset="0"/>
              <a:buChar char="•"/>
            </a:pPr>
            <a:r>
              <a:rPr lang="en-IN" sz="2000" dirty="0" smtClean="0"/>
              <a:t>What </a:t>
            </a:r>
            <a:r>
              <a:rPr lang="en-IN" sz="2000" dirty="0"/>
              <a:t>is a Microprocessor</a:t>
            </a:r>
            <a:r>
              <a:rPr lang="en-IN" sz="2000" dirty="0" smtClean="0"/>
              <a:t>?</a:t>
            </a:r>
          </a:p>
          <a:p>
            <a:r>
              <a:rPr lang="en-US" sz="2000" dirty="0" smtClean="0">
                <a:latin typeface="Times New Roman" panose="02020603050405020304" pitchFamily="18" charset="0"/>
                <a:cs typeface="Times New Roman" panose="02020603050405020304" pitchFamily="18" charset="0"/>
              </a:rPr>
              <a:t>              A </a:t>
            </a:r>
            <a:r>
              <a:rPr lang="en-US" sz="2000" dirty="0">
                <a:latin typeface="Times New Roman" panose="02020603050405020304" pitchFamily="18" charset="0"/>
                <a:cs typeface="Times New Roman" panose="02020603050405020304" pitchFamily="18" charset="0"/>
              </a:rPr>
              <a:t>processing device implemented on a single </a:t>
            </a:r>
            <a:r>
              <a:rPr lang="en-US" sz="2000" dirty="0" smtClean="0">
                <a:latin typeface="Times New Roman" panose="02020603050405020304" pitchFamily="18" charset="0"/>
                <a:cs typeface="Times New Roman" panose="02020603050405020304" pitchFamily="18" charset="0"/>
              </a:rPr>
              <a:t>chip.</a:t>
            </a:r>
          </a:p>
          <a:p>
            <a:endParaRPr lang="en-US" sz="2000" dirty="0" smtClean="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sz="2000" dirty="0"/>
              <a:t>What is a Microcontroller</a:t>
            </a:r>
            <a:r>
              <a:rPr lang="en-IN" sz="2000" dirty="0" smtClean="0"/>
              <a:t>?</a:t>
            </a:r>
          </a:p>
          <a:p>
            <a:pPr algn="just"/>
            <a:r>
              <a:rPr lang="en-US" sz="2000" dirty="0" smtClean="0">
                <a:latin typeface="Times New Roman" panose="02020603050405020304" pitchFamily="18" charset="0"/>
                <a:cs typeface="Times New Roman" panose="02020603050405020304" pitchFamily="18" charset="0"/>
              </a:rPr>
              <a:t>            An </a:t>
            </a:r>
            <a:r>
              <a:rPr lang="en-US" sz="2000" dirty="0">
                <a:latin typeface="Times New Roman" panose="02020603050405020304" pitchFamily="18" charset="0"/>
                <a:cs typeface="Times New Roman" panose="02020603050405020304" pitchFamily="18" charset="0"/>
              </a:rPr>
              <a:t>electronic system which consists of a processing element, a small memory </a:t>
            </a:r>
            <a:r>
              <a:rPr lang="en-US" sz="2000" dirty="0" smtClean="0">
                <a:latin typeface="Times New Roman" panose="02020603050405020304" pitchFamily="18" charset="0"/>
                <a:cs typeface="Times New Roman" panose="02020603050405020304" pitchFamily="18" charset="0"/>
              </a:rPr>
              <a:t>(RAM, ROM, EPROM), </a:t>
            </a:r>
            <a:r>
              <a:rPr lang="en-US" sz="2000" dirty="0">
                <a:latin typeface="Times New Roman" panose="02020603050405020304" pitchFamily="18" charset="0"/>
                <a:cs typeface="Times New Roman" panose="02020603050405020304" pitchFamily="18" charset="0"/>
              </a:rPr>
              <a:t>I/O ports, etc. on a single chip. </a:t>
            </a:r>
            <a:r>
              <a:rPr lang="en-US" sz="2000" dirty="0" smtClean="0">
                <a:latin typeface="Times New Roman" panose="02020603050405020304" pitchFamily="18" charset="0"/>
                <a:cs typeface="Times New Roman" panose="02020603050405020304" pitchFamily="18" charset="0"/>
              </a:rPr>
              <a:t>(Onchip computer)</a:t>
            </a:r>
          </a:p>
          <a:p>
            <a:pPr marL="342900" indent="-342900" algn="just">
              <a:buFont typeface="Arial" panose="020B0604020202020204" pitchFamily="34" charset="0"/>
              <a:buChar char="•"/>
            </a:pPr>
            <a:r>
              <a:rPr lang="en-IN" sz="2000" dirty="0"/>
              <a:t>What </a:t>
            </a:r>
            <a:r>
              <a:rPr lang="en-IN" sz="2000" dirty="0" smtClean="0"/>
              <a:t>is an Embedded System?</a:t>
            </a:r>
          </a:p>
          <a:p>
            <a:pPr algn="just"/>
            <a:r>
              <a:rPr lang="en-US" sz="2000" dirty="0" smtClean="0">
                <a:latin typeface="Times New Roman" panose="02020603050405020304" pitchFamily="18" charset="0"/>
                <a:cs typeface="Times New Roman" panose="02020603050405020304" pitchFamily="18" charset="0"/>
              </a:rPr>
              <a:t>	</a:t>
            </a:r>
            <a:r>
              <a:rPr lang="en-US" sz="2000" dirty="0"/>
              <a:t>An embedded system is a combination of computer hardware and software designed for a specific function.</a:t>
            </a:r>
            <a:endParaRPr lang="en-US" sz="2000" dirty="0" smtClean="0">
              <a:latin typeface="Times New Roman" panose="02020603050405020304" pitchFamily="18" charset="0"/>
              <a:cs typeface="Times New Roman" panose="02020603050405020304" pitchFamily="18" charset="0"/>
            </a:endParaRPr>
          </a:p>
          <a:p>
            <a:pPr algn="just"/>
            <a:endParaRPr lang="en-IN" sz="2000" dirty="0">
              <a:latin typeface="Times New Roman" panose="02020603050405020304" pitchFamily="18" charset="0"/>
              <a:cs typeface="Times New Roman" panose="02020603050405020304" pitchFamily="18" charset="0"/>
            </a:endParaRPr>
          </a:p>
          <a:p>
            <a:endParaRPr lang="en-IN"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1946332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Footer Placeholder 2"/>
          <p:cNvSpPr>
            <a:spLocks noGrp="1"/>
          </p:cNvSpPr>
          <p:nvPr>
            <p:ph type="ftr" sz="quarter" idx="11"/>
          </p:nvPr>
        </p:nvSpPr>
        <p:spPr>
          <a:noFill/>
        </p:spPr>
        <p:txBody>
          <a:bodyPr/>
          <a:lstStyle/>
          <a:p>
            <a:r>
              <a:rPr lang="en-US" smtClean="0">
                <a:ea typeface="ＭＳ Ｐゴシック" pitchFamily="34" charset="-128"/>
              </a:rPr>
              <a:t>Introduction</a:t>
            </a:r>
          </a:p>
        </p:txBody>
      </p:sp>
      <p:sp>
        <p:nvSpPr>
          <p:cNvPr id="45128" name="Rectangle 71"/>
          <p:cNvSpPr>
            <a:spLocks noChangeArrowheads="1"/>
          </p:cNvSpPr>
          <p:nvPr/>
        </p:nvSpPr>
        <p:spPr bwMode="auto">
          <a:xfrm>
            <a:off x="1511301" y="3762376"/>
            <a:ext cx="933450" cy="552450"/>
          </a:xfrm>
          <a:prstGeom prst="rect">
            <a:avLst/>
          </a:prstGeom>
          <a:noFill/>
          <a:ln w="9525">
            <a:noFill/>
            <a:miter lim="800000"/>
            <a:headEnd/>
            <a:tailEnd/>
          </a:ln>
        </p:spPr>
        <p:txBody>
          <a:bodyPr wrap="none" anchor="ctr"/>
          <a:lstStyle/>
          <a:p>
            <a:endParaRPr lang="en-US">
              <a:solidFill>
                <a:srgbClr val="CC0000"/>
              </a:solidFill>
            </a:endParaRPr>
          </a:p>
        </p:txBody>
      </p:sp>
      <p:sp>
        <p:nvSpPr>
          <p:cNvPr id="45126" name="Rectangle 75"/>
          <p:cNvSpPr>
            <a:spLocks noChangeArrowheads="1"/>
          </p:cNvSpPr>
          <p:nvPr/>
        </p:nvSpPr>
        <p:spPr bwMode="auto">
          <a:xfrm>
            <a:off x="1657350" y="4416426"/>
            <a:ext cx="704850" cy="295275"/>
          </a:xfrm>
          <a:prstGeom prst="rect">
            <a:avLst/>
          </a:prstGeom>
          <a:solidFill>
            <a:schemeClr val="bg1"/>
          </a:solidFill>
          <a:ln w="9525">
            <a:noFill/>
            <a:miter lim="800000"/>
            <a:headEnd/>
            <a:tailEnd/>
          </a:ln>
        </p:spPr>
        <p:txBody>
          <a:bodyPr wrap="none" anchor="ctr"/>
          <a:lstStyle/>
          <a:p>
            <a:endParaRPr lang="en-US">
              <a:solidFill>
                <a:srgbClr val="CC0000"/>
              </a:solidFill>
            </a:endParaRPr>
          </a:p>
        </p:txBody>
      </p:sp>
      <p:sp>
        <p:nvSpPr>
          <p:cNvPr id="45073" name="Rectangle 92"/>
          <p:cNvSpPr>
            <a:spLocks noChangeArrowheads="1"/>
          </p:cNvSpPr>
          <p:nvPr/>
        </p:nvSpPr>
        <p:spPr bwMode="auto">
          <a:xfrm>
            <a:off x="5553075" y="3340100"/>
            <a:ext cx="1438275" cy="393700"/>
          </a:xfrm>
          <a:prstGeom prst="rect">
            <a:avLst/>
          </a:prstGeom>
          <a:solidFill>
            <a:schemeClr val="bg1"/>
          </a:solidFill>
          <a:ln w="9525">
            <a:noFill/>
            <a:miter lim="800000"/>
            <a:headEnd/>
            <a:tailEnd/>
          </a:ln>
        </p:spPr>
        <p:txBody>
          <a:bodyPr wrap="none" anchor="ctr"/>
          <a:lstStyle/>
          <a:p>
            <a:endParaRPr lang="en-US">
              <a:solidFill>
                <a:srgbClr val="CC0000"/>
              </a:solidFill>
            </a:endParaRPr>
          </a:p>
        </p:txBody>
      </p:sp>
      <p:sp>
        <p:nvSpPr>
          <p:cNvPr id="45077" name="Rectangle 99"/>
          <p:cNvSpPr>
            <a:spLocks noChangeArrowheads="1"/>
          </p:cNvSpPr>
          <p:nvPr/>
        </p:nvSpPr>
        <p:spPr bwMode="auto">
          <a:xfrm>
            <a:off x="5934075" y="4624388"/>
            <a:ext cx="919163" cy="295275"/>
          </a:xfrm>
          <a:prstGeom prst="rect">
            <a:avLst/>
          </a:prstGeom>
          <a:solidFill>
            <a:schemeClr val="bg1"/>
          </a:solidFill>
          <a:ln w="9525">
            <a:noFill/>
            <a:miter lim="800000"/>
            <a:headEnd/>
            <a:tailEnd/>
          </a:ln>
        </p:spPr>
        <p:txBody>
          <a:bodyPr wrap="none" anchor="ctr"/>
          <a:lstStyle/>
          <a:p>
            <a:endParaRPr lang="en-US">
              <a:solidFill>
                <a:srgbClr val="CC0000"/>
              </a:solidFill>
            </a:endParaRPr>
          </a:p>
        </p:txBody>
      </p:sp>
      <p:sp>
        <p:nvSpPr>
          <p:cNvPr id="45087" name="Slide Number Placeholder 3"/>
          <p:cNvSpPr>
            <a:spLocks noGrp="1"/>
          </p:cNvSpPr>
          <p:nvPr>
            <p:ph type="sldNum" sz="quarter" idx="12"/>
          </p:nvPr>
        </p:nvSpPr>
        <p:spPr>
          <a:noFill/>
        </p:spPr>
        <p:txBody>
          <a:bodyPr/>
          <a:lstStyle/>
          <a:p>
            <a:r>
              <a:rPr lang="en-US"/>
              <a:t>1-</a:t>
            </a:r>
            <a:fld id="{A1E52650-4ECE-40F7-8C72-A9C379E83BD0}" type="slidenum">
              <a:rPr lang="en-US"/>
              <a:pPr/>
              <a:t>20</a:t>
            </a:fld>
            <a:endParaRPr lang="en-US"/>
          </a:p>
        </p:txBody>
      </p:sp>
      <p:sp>
        <p:nvSpPr>
          <p:cNvPr id="2" name="Rectangle 1"/>
          <p:cNvSpPr/>
          <p:nvPr/>
        </p:nvSpPr>
        <p:spPr>
          <a:xfrm>
            <a:off x="628650" y="797511"/>
            <a:ext cx="7940584" cy="3539430"/>
          </a:xfrm>
          <a:prstGeom prst="rect">
            <a:avLst/>
          </a:prstGeom>
        </p:spPr>
        <p:txBody>
          <a:bodyPr wrap="square">
            <a:spAutoFit/>
          </a:bodyPr>
          <a:lstStyle/>
          <a:p>
            <a:r>
              <a:rPr lang="en-US" sz="2800" dirty="0">
                <a:latin typeface="Times New Roman" panose="02020603050405020304" pitchFamily="18" charset="0"/>
                <a:cs typeface="Times New Roman" panose="02020603050405020304" pitchFamily="18" charset="0"/>
              </a:rPr>
              <a:t>RISC Design Rules </a:t>
            </a:r>
            <a:r>
              <a:rPr lang="en-US" sz="2800" dirty="0">
                <a:solidFill>
                  <a:srgbClr val="000000"/>
                </a:solidFill>
                <a:latin typeface="Times New Roman" panose="02020603050405020304" pitchFamily="18" charset="0"/>
                <a:cs typeface="Times New Roman" panose="02020603050405020304" pitchFamily="18" charset="0"/>
              </a:rPr>
              <a:t>continued… </a:t>
            </a:r>
          </a:p>
          <a:p>
            <a:endParaRPr lang="en-US" sz="2800" dirty="0">
              <a:latin typeface="Times New Roman" panose="02020603050405020304" pitchFamily="18" charset="0"/>
              <a:cs typeface="Times New Roman" panose="02020603050405020304" pitchFamily="18" charset="0"/>
            </a:endParaRPr>
          </a:p>
          <a:p>
            <a:r>
              <a:rPr lang="en-US" i="1" dirty="0">
                <a:latin typeface="Times New Roman" panose="02020603050405020304" pitchFamily="18" charset="0"/>
                <a:cs typeface="Times New Roman" panose="02020603050405020304" pitchFamily="18" charset="0"/>
              </a:rPr>
              <a:t>4. </a:t>
            </a:r>
            <a:r>
              <a:rPr lang="en-US" b="1" dirty="0">
                <a:latin typeface="Times New Roman" panose="02020603050405020304" pitchFamily="18" charset="0"/>
                <a:cs typeface="Times New Roman" panose="02020603050405020304" pitchFamily="18" charset="0"/>
              </a:rPr>
              <a:t>Load-store architecture: </a:t>
            </a:r>
          </a:p>
          <a:p>
            <a:r>
              <a:rPr lang="en-US"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The processor operates on data held in registers. </a:t>
            </a:r>
          </a:p>
          <a:p>
            <a:r>
              <a:rPr lang="en-US" sz="2000" dirty="0">
                <a:latin typeface="Times New Roman" panose="02020603050405020304" pitchFamily="18" charset="0"/>
                <a:cs typeface="Times New Roman" panose="02020603050405020304" pitchFamily="18" charset="0"/>
              </a:rPr>
              <a:t>– Separate load and store instructions transfer data </a:t>
            </a:r>
            <a:r>
              <a:rPr lang="en-US" sz="2000" dirty="0" smtClean="0">
                <a:latin typeface="Times New Roman" panose="02020603050405020304" pitchFamily="18" charset="0"/>
                <a:cs typeface="Times New Roman" panose="02020603050405020304" pitchFamily="18" charset="0"/>
              </a:rPr>
              <a:t> between </a:t>
            </a:r>
            <a:r>
              <a:rPr lang="en-US" sz="2000" dirty="0">
                <a:latin typeface="Times New Roman" panose="02020603050405020304" pitchFamily="18" charset="0"/>
                <a:cs typeface="Times New Roman" panose="02020603050405020304" pitchFamily="18" charset="0"/>
              </a:rPr>
              <a:t>the register bank and external memory. </a:t>
            </a:r>
          </a:p>
          <a:p>
            <a:r>
              <a:rPr lang="en-US" sz="2000" dirty="0">
                <a:latin typeface="Times New Roman" panose="02020603050405020304" pitchFamily="18" charset="0"/>
                <a:cs typeface="Times New Roman" panose="02020603050405020304" pitchFamily="18" charset="0"/>
              </a:rPr>
              <a:t>– As memory accesses are costly, they perform </a:t>
            </a:r>
            <a:r>
              <a:rPr lang="en-US" sz="2000" dirty="0" smtClean="0">
                <a:latin typeface="Times New Roman" panose="02020603050405020304" pitchFamily="18" charset="0"/>
                <a:cs typeface="Times New Roman" panose="02020603050405020304" pitchFamily="18" charset="0"/>
              </a:rPr>
              <a:t> operations </a:t>
            </a:r>
            <a:r>
              <a:rPr lang="en-US" sz="2000" dirty="0">
                <a:latin typeface="Times New Roman" panose="02020603050405020304" pitchFamily="18" charset="0"/>
                <a:cs typeface="Times New Roman" panose="02020603050405020304" pitchFamily="18" charset="0"/>
              </a:rPr>
              <a:t>only on register data. </a:t>
            </a:r>
          </a:p>
          <a:p>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Note</a:t>
            </a:r>
            <a:r>
              <a:rPr lang="en-US" sz="2000" dirty="0">
                <a:latin typeface="Times New Roman" panose="02020603050405020304" pitchFamily="18" charset="0"/>
                <a:cs typeface="Times New Roman" panose="02020603050405020304" pitchFamily="18" charset="0"/>
              </a:rPr>
              <a:t>: In CISC – data processing operations can act </a:t>
            </a:r>
            <a:r>
              <a:rPr lang="en-US" sz="2000" dirty="0" smtClean="0">
                <a:latin typeface="Times New Roman" panose="02020603050405020304" pitchFamily="18" charset="0"/>
                <a:cs typeface="Times New Roman" panose="02020603050405020304" pitchFamily="18" charset="0"/>
              </a:rPr>
              <a:t>on memory </a:t>
            </a:r>
            <a:r>
              <a:rPr lang="en-US" sz="2000" dirty="0">
                <a:latin typeface="Times New Roman" panose="02020603050405020304" pitchFamily="18" charset="0"/>
                <a:cs typeface="Times New Roman" panose="02020603050405020304" pitchFamily="18" charset="0"/>
              </a:rPr>
              <a:t>directly.</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2294774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Footer Placeholder 2"/>
          <p:cNvSpPr>
            <a:spLocks noGrp="1"/>
          </p:cNvSpPr>
          <p:nvPr>
            <p:ph type="ftr" sz="quarter" idx="11"/>
          </p:nvPr>
        </p:nvSpPr>
        <p:spPr>
          <a:noFill/>
        </p:spPr>
        <p:txBody>
          <a:bodyPr/>
          <a:lstStyle/>
          <a:p>
            <a:r>
              <a:rPr lang="en-US" smtClean="0">
                <a:ea typeface="ＭＳ Ｐゴシック" pitchFamily="34" charset="-128"/>
              </a:rPr>
              <a:t>Introduction</a:t>
            </a:r>
          </a:p>
        </p:txBody>
      </p:sp>
      <p:sp>
        <p:nvSpPr>
          <p:cNvPr id="45128" name="Rectangle 71"/>
          <p:cNvSpPr>
            <a:spLocks noChangeArrowheads="1"/>
          </p:cNvSpPr>
          <p:nvPr/>
        </p:nvSpPr>
        <p:spPr bwMode="auto">
          <a:xfrm>
            <a:off x="1511301" y="3762376"/>
            <a:ext cx="933450" cy="552450"/>
          </a:xfrm>
          <a:prstGeom prst="rect">
            <a:avLst/>
          </a:prstGeom>
          <a:noFill/>
          <a:ln w="9525">
            <a:noFill/>
            <a:miter lim="800000"/>
            <a:headEnd/>
            <a:tailEnd/>
          </a:ln>
        </p:spPr>
        <p:txBody>
          <a:bodyPr wrap="none" anchor="ctr"/>
          <a:lstStyle/>
          <a:p>
            <a:endParaRPr lang="en-US">
              <a:solidFill>
                <a:srgbClr val="CC0000"/>
              </a:solidFill>
            </a:endParaRPr>
          </a:p>
        </p:txBody>
      </p:sp>
      <p:sp>
        <p:nvSpPr>
          <p:cNvPr id="45126" name="Rectangle 75"/>
          <p:cNvSpPr>
            <a:spLocks noChangeArrowheads="1"/>
          </p:cNvSpPr>
          <p:nvPr/>
        </p:nvSpPr>
        <p:spPr bwMode="auto">
          <a:xfrm>
            <a:off x="1657350" y="4416426"/>
            <a:ext cx="704850" cy="295275"/>
          </a:xfrm>
          <a:prstGeom prst="rect">
            <a:avLst/>
          </a:prstGeom>
          <a:solidFill>
            <a:schemeClr val="bg1"/>
          </a:solidFill>
          <a:ln w="9525">
            <a:noFill/>
            <a:miter lim="800000"/>
            <a:headEnd/>
            <a:tailEnd/>
          </a:ln>
        </p:spPr>
        <p:txBody>
          <a:bodyPr wrap="none" anchor="ctr"/>
          <a:lstStyle/>
          <a:p>
            <a:endParaRPr lang="en-US">
              <a:solidFill>
                <a:srgbClr val="CC0000"/>
              </a:solidFill>
            </a:endParaRPr>
          </a:p>
        </p:txBody>
      </p:sp>
      <p:sp>
        <p:nvSpPr>
          <p:cNvPr id="45073" name="Rectangle 92"/>
          <p:cNvSpPr>
            <a:spLocks noChangeArrowheads="1"/>
          </p:cNvSpPr>
          <p:nvPr/>
        </p:nvSpPr>
        <p:spPr bwMode="auto">
          <a:xfrm>
            <a:off x="5553075" y="3340100"/>
            <a:ext cx="1438275" cy="393700"/>
          </a:xfrm>
          <a:prstGeom prst="rect">
            <a:avLst/>
          </a:prstGeom>
          <a:solidFill>
            <a:schemeClr val="bg1"/>
          </a:solidFill>
          <a:ln w="9525">
            <a:noFill/>
            <a:miter lim="800000"/>
            <a:headEnd/>
            <a:tailEnd/>
          </a:ln>
        </p:spPr>
        <p:txBody>
          <a:bodyPr wrap="none" anchor="ctr"/>
          <a:lstStyle/>
          <a:p>
            <a:endParaRPr lang="en-US">
              <a:solidFill>
                <a:srgbClr val="CC0000"/>
              </a:solidFill>
            </a:endParaRPr>
          </a:p>
        </p:txBody>
      </p:sp>
      <p:sp>
        <p:nvSpPr>
          <p:cNvPr id="45077" name="Rectangle 99"/>
          <p:cNvSpPr>
            <a:spLocks noChangeArrowheads="1"/>
          </p:cNvSpPr>
          <p:nvPr/>
        </p:nvSpPr>
        <p:spPr bwMode="auto">
          <a:xfrm>
            <a:off x="5934075" y="4624388"/>
            <a:ext cx="919163" cy="295275"/>
          </a:xfrm>
          <a:prstGeom prst="rect">
            <a:avLst/>
          </a:prstGeom>
          <a:solidFill>
            <a:schemeClr val="bg1"/>
          </a:solidFill>
          <a:ln w="9525">
            <a:noFill/>
            <a:miter lim="800000"/>
            <a:headEnd/>
            <a:tailEnd/>
          </a:ln>
        </p:spPr>
        <p:txBody>
          <a:bodyPr wrap="none" anchor="ctr"/>
          <a:lstStyle/>
          <a:p>
            <a:endParaRPr lang="en-US">
              <a:solidFill>
                <a:srgbClr val="CC0000"/>
              </a:solidFill>
            </a:endParaRPr>
          </a:p>
        </p:txBody>
      </p:sp>
      <p:sp>
        <p:nvSpPr>
          <p:cNvPr id="45087" name="Slide Number Placeholder 3"/>
          <p:cNvSpPr>
            <a:spLocks noGrp="1"/>
          </p:cNvSpPr>
          <p:nvPr>
            <p:ph type="sldNum" sz="quarter" idx="12"/>
          </p:nvPr>
        </p:nvSpPr>
        <p:spPr>
          <a:noFill/>
        </p:spPr>
        <p:txBody>
          <a:bodyPr/>
          <a:lstStyle/>
          <a:p>
            <a:r>
              <a:rPr lang="en-US"/>
              <a:t>1-</a:t>
            </a:r>
            <a:fld id="{A1E52650-4ECE-40F7-8C72-A9C379E83BD0}" type="slidenum">
              <a:rPr lang="en-US"/>
              <a:pPr/>
              <a:t>21</a:t>
            </a:fld>
            <a:endParaRPr lang="en-US"/>
          </a:p>
        </p:txBody>
      </p:sp>
      <p:sp>
        <p:nvSpPr>
          <p:cNvPr id="3" name="Rectangle 2"/>
          <p:cNvSpPr/>
          <p:nvPr/>
        </p:nvSpPr>
        <p:spPr>
          <a:xfrm>
            <a:off x="522515" y="326572"/>
            <a:ext cx="8046720" cy="5878532"/>
          </a:xfrm>
          <a:prstGeom prst="rect">
            <a:avLst/>
          </a:prstGeom>
        </p:spPr>
        <p:txBody>
          <a:bodyPr wrap="square">
            <a:spAutoFit/>
          </a:bodyPr>
          <a:lstStyle/>
          <a:p>
            <a:r>
              <a:rPr lang="en-US" sz="2800" b="1" dirty="0">
                <a:solidFill>
                  <a:srgbClr val="000000"/>
                </a:solidFill>
                <a:latin typeface="Times New Roman" panose="02020603050405020304" pitchFamily="18" charset="0"/>
                <a:cs typeface="Times New Roman" panose="02020603050405020304" pitchFamily="18" charset="0"/>
              </a:rPr>
              <a:t>The ARM Design Philosophy </a:t>
            </a:r>
            <a:endParaRPr lang="en-US" sz="2800" dirty="0">
              <a:latin typeface="Times New Roman" panose="02020603050405020304" pitchFamily="18" charset="0"/>
              <a:cs typeface="Times New Roman" panose="02020603050405020304" pitchFamily="18" charset="0"/>
            </a:endParaRPr>
          </a:p>
          <a:p>
            <a:pPr algn="just"/>
            <a:r>
              <a:rPr lang="en-US" sz="2000" dirty="0">
                <a:solidFill>
                  <a:srgbClr val="000000"/>
                </a:solidFill>
                <a:latin typeface="Times New Roman" panose="02020603050405020304" pitchFamily="18" charset="0"/>
                <a:cs typeface="Times New Roman" panose="02020603050405020304" pitchFamily="18" charset="0"/>
              </a:rPr>
              <a:t>• Physical features of ARM processor design: </a:t>
            </a:r>
            <a:endParaRPr lang="en-US" sz="2000" dirty="0">
              <a:latin typeface="Times New Roman" panose="02020603050405020304" pitchFamily="18" charset="0"/>
              <a:cs typeface="Times New Roman" panose="02020603050405020304" pitchFamily="18" charset="0"/>
            </a:endParaRPr>
          </a:p>
          <a:p>
            <a:pPr algn="just"/>
            <a:r>
              <a:rPr lang="en-US" sz="2000" dirty="0">
                <a:solidFill>
                  <a:srgbClr val="000000"/>
                </a:solidFill>
                <a:latin typeface="Times New Roman" panose="02020603050405020304" pitchFamily="18" charset="0"/>
                <a:cs typeface="Times New Roman" panose="02020603050405020304" pitchFamily="18" charset="0"/>
              </a:rPr>
              <a:t>1. </a:t>
            </a:r>
            <a:r>
              <a:rPr lang="en-US" sz="2000" b="1" dirty="0">
                <a:solidFill>
                  <a:srgbClr val="000000"/>
                </a:solidFill>
                <a:latin typeface="Times New Roman" panose="02020603050405020304" pitchFamily="18" charset="0"/>
                <a:cs typeface="Times New Roman" panose="02020603050405020304" pitchFamily="18" charset="0"/>
              </a:rPr>
              <a:t>Power:</a:t>
            </a:r>
            <a:r>
              <a:rPr lang="en-US" sz="2000" dirty="0">
                <a:solidFill>
                  <a:srgbClr val="000000"/>
                </a:solidFill>
                <a:latin typeface="Times New Roman" panose="02020603050405020304" pitchFamily="18" charset="0"/>
                <a:cs typeface="Times New Roman" panose="02020603050405020304" pitchFamily="18" charset="0"/>
              </a:rPr>
              <a:t> The ARM processor has been specifically </a:t>
            </a:r>
            <a:r>
              <a:rPr lang="en-US" sz="2000" dirty="0" smtClean="0">
                <a:latin typeface="Times New Roman" panose="02020603050405020304" pitchFamily="18" charset="0"/>
                <a:cs typeface="Times New Roman" panose="02020603050405020304" pitchFamily="18" charset="0"/>
              </a:rPr>
              <a:t> </a:t>
            </a:r>
            <a:r>
              <a:rPr lang="en-US" sz="2000" dirty="0" smtClean="0">
                <a:solidFill>
                  <a:srgbClr val="000000"/>
                </a:solidFill>
                <a:latin typeface="Times New Roman" panose="02020603050405020304" pitchFamily="18" charset="0"/>
                <a:cs typeface="Times New Roman" panose="02020603050405020304" pitchFamily="18" charset="0"/>
              </a:rPr>
              <a:t>designed </a:t>
            </a:r>
            <a:r>
              <a:rPr lang="en-US" sz="2000" dirty="0">
                <a:solidFill>
                  <a:srgbClr val="000000"/>
                </a:solidFill>
                <a:latin typeface="Times New Roman" panose="02020603050405020304" pitchFamily="18" charset="0"/>
                <a:cs typeface="Times New Roman" panose="02020603050405020304" pitchFamily="18" charset="0"/>
              </a:rPr>
              <a:t>to be small to reduce power </a:t>
            </a:r>
            <a:r>
              <a:rPr lang="en-US" sz="2000" dirty="0" smtClean="0">
                <a:latin typeface="Times New Roman" panose="02020603050405020304" pitchFamily="18" charset="0"/>
                <a:cs typeface="Times New Roman" panose="02020603050405020304" pitchFamily="18" charset="0"/>
              </a:rPr>
              <a:t> </a:t>
            </a:r>
            <a:r>
              <a:rPr lang="en-US" sz="2000" dirty="0" smtClean="0">
                <a:solidFill>
                  <a:srgbClr val="000000"/>
                </a:solidFill>
                <a:latin typeface="Times New Roman" panose="02020603050405020304" pitchFamily="18" charset="0"/>
                <a:cs typeface="Times New Roman" panose="02020603050405020304" pitchFamily="18" charset="0"/>
              </a:rPr>
              <a:t>consumption </a:t>
            </a:r>
            <a:r>
              <a:rPr lang="en-US" sz="2000" dirty="0">
                <a:solidFill>
                  <a:srgbClr val="000000"/>
                </a:solidFill>
                <a:latin typeface="Times New Roman" panose="02020603050405020304" pitchFamily="18" charset="0"/>
                <a:cs typeface="Times New Roman" panose="02020603050405020304" pitchFamily="18" charset="0"/>
              </a:rPr>
              <a:t>and extend battery operation </a:t>
            </a:r>
            <a:r>
              <a:rPr lang="en-US" sz="2000" dirty="0" smtClean="0">
                <a:latin typeface="Times New Roman" panose="02020603050405020304" pitchFamily="18" charset="0"/>
                <a:cs typeface="Times New Roman" panose="02020603050405020304" pitchFamily="18" charset="0"/>
              </a:rPr>
              <a:t>that is </a:t>
            </a:r>
            <a:r>
              <a:rPr lang="en-US" sz="2000" dirty="0" smtClean="0">
                <a:solidFill>
                  <a:srgbClr val="000000"/>
                </a:solidFill>
                <a:latin typeface="Times New Roman" panose="02020603050405020304" pitchFamily="18" charset="0"/>
                <a:cs typeface="Times New Roman" panose="02020603050405020304" pitchFamily="18" charset="0"/>
              </a:rPr>
              <a:t>essential </a:t>
            </a:r>
            <a:r>
              <a:rPr lang="en-US" sz="2000" dirty="0">
                <a:solidFill>
                  <a:srgbClr val="000000"/>
                </a:solidFill>
                <a:latin typeface="Times New Roman" panose="02020603050405020304" pitchFamily="18" charset="0"/>
                <a:cs typeface="Times New Roman" panose="02020603050405020304" pitchFamily="18" charset="0"/>
              </a:rPr>
              <a:t>for applications such as mobile phones and </a:t>
            </a:r>
            <a:r>
              <a:rPr lang="en-US" sz="2000" dirty="0" smtClean="0">
                <a:latin typeface="Times New Roman" panose="02020603050405020304" pitchFamily="18" charset="0"/>
                <a:cs typeface="Times New Roman" panose="02020603050405020304" pitchFamily="18" charset="0"/>
              </a:rPr>
              <a:t> </a:t>
            </a:r>
            <a:r>
              <a:rPr lang="en-US" sz="2000" dirty="0" smtClean="0">
                <a:solidFill>
                  <a:srgbClr val="000000"/>
                </a:solidFill>
                <a:latin typeface="Times New Roman" panose="02020603050405020304" pitchFamily="18" charset="0"/>
                <a:cs typeface="Times New Roman" panose="02020603050405020304" pitchFamily="18" charset="0"/>
              </a:rPr>
              <a:t>personal </a:t>
            </a:r>
            <a:r>
              <a:rPr lang="en-US" sz="2000" dirty="0">
                <a:solidFill>
                  <a:srgbClr val="000000"/>
                </a:solidFill>
                <a:latin typeface="Times New Roman" panose="02020603050405020304" pitchFamily="18" charset="0"/>
                <a:cs typeface="Times New Roman" panose="02020603050405020304" pitchFamily="18" charset="0"/>
              </a:rPr>
              <a:t>digital assistants (PDAs). </a:t>
            </a:r>
            <a:endParaRPr lang="en-US" sz="2000" dirty="0">
              <a:latin typeface="Times New Roman" panose="02020603050405020304" pitchFamily="18" charset="0"/>
              <a:cs typeface="Times New Roman" panose="02020603050405020304" pitchFamily="18" charset="0"/>
            </a:endParaRPr>
          </a:p>
          <a:p>
            <a:pPr algn="just"/>
            <a:r>
              <a:rPr lang="en-US" sz="2000" dirty="0">
                <a:solidFill>
                  <a:srgbClr val="000000"/>
                </a:solidFill>
                <a:latin typeface="Times New Roman" panose="02020603050405020304" pitchFamily="18" charset="0"/>
                <a:cs typeface="Times New Roman" panose="02020603050405020304" pitchFamily="18" charset="0"/>
              </a:rPr>
              <a:t>2. </a:t>
            </a:r>
            <a:r>
              <a:rPr lang="en-US" sz="2000" b="1" dirty="0">
                <a:solidFill>
                  <a:srgbClr val="000000"/>
                </a:solidFill>
                <a:latin typeface="Times New Roman" panose="02020603050405020304" pitchFamily="18" charset="0"/>
                <a:cs typeface="Times New Roman" panose="02020603050405020304" pitchFamily="18" charset="0"/>
              </a:rPr>
              <a:t>High Code Density:</a:t>
            </a:r>
            <a:r>
              <a:rPr lang="en-US" sz="2000" dirty="0">
                <a:solidFill>
                  <a:srgbClr val="000000"/>
                </a:solidFill>
                <a:latin typeface="Times New Roman" panose="02020603050405020304" pitchFamily="18" charset="0"/>
                <a:cs typeface="Times New Roman" panose="02020603050405020304" pitchFamily="18" charset="0"/>
              </a:rPr>
              <a:t> </a:t>
            </a:r>
            <a:r>
              <a:rPr lang="en-US" sz="2000" dirty="0" smtClean="0">
                <a:solidFill>
                  <a:srgbClr val="000000"/>
                </a:solidFill>
                <a:latin typeface="Times New Roman" panose="02020603050405020304" pitchFamily="18" charset="0"/>
                <a:cs typeface="Times New Roman" panose="02020603050405020304" pitchFamily="18" charset="0"/>
              </a:rPr>
              <a:t>M</a:t>
            </a:r>
            <a:r>
              <a:rPr lang="en-US" sz="2000" dirty="0" smtClean="0">
                <a:latin typeface="Times New Roman" panose="02020603050405020304" pitchFamily="18" charset="0"/>
                <a:cs typeface="Times New Roman" panose="02020603050405020304" pitchFamily="18" charset="0"/>
              </a:rPr>
              <a:t>ajor </a:t>
            </a:r>
            <a:r>
              <a:rPr lang="en-US" sz="2000" dirty="0">
                <a:latin typeface="Times New Roman" panose="02020603050405020304" pitchFamily="18" charset="0"/>
                <a:cs typeface="Times New Roman" panose="02020603050405020304" pitchFamily="18" charset="0"/>
              </a:rPr>
              <a:t>requirement since embedded systems have </a:t>
            </a:r>
            <a:r>
              <a:rPr lang="en-US" sz="2000" dirty="0" smtClean="0">
                <a:latin typeface="Times New Roman" panose="02020603050405020304" pitchFamily="18" charset="0"/>
                <a:cs typeface="Times New Roman" panose="02020603050405020304" pitchFamily="18" charset="0"/>
              </a:rPr>
              <a:t>limited memory </a:t>
            </a:r>
            <a:r>
              <a:rPr lang="en-US" sz="2000" dirty="0">
                <a:latin typeface="Times New Roman" panose="02020603050405020304" pitchFamily="18" charset="0"/>
                <a:cs typeface="Times New Roman" panose="02020603050405020304" pitchFamily="18" charset="0"/>
              </a:rPr>
              <a:t>due to cost and/or physical size </a:t>
            </a:r>
            <a:r>
              <a:rPr lang="en-US" sz="2000" dirty="0" smtClean="0">
                <a:latin typeface="Times New Roman" panose="02020603050405020304" pitchFamily="18" charset="0"/>
                <a:cs typeface="Times New Roman" panose="02020603050405020304" pitchFamily="18" charset="0"/>
              </a:rPr>
              <a:t>restrictions. It </a:t>
            </a:r>
            <a:r>
              <a:rPr lang="en-IN" sz="2000" dirty="0">
                <a:latin typeface="Times New Roman" panose="02020603050405020304" pitchFamily="18" charset="0"/>
                <a:cs typeface="Times New Roman" panose="02020603050405020304" pitchFamily="18" charset="0"/>
              </a:rPr>
              <a:t>is useful </a:t>
            </a:r>
            <a:r>
              <a:rPr lang="en-IN" sz="2000" dirty="0" smtClean="0">
                <a:latin typeface="Times New Roman" panose="02020603050405020304" pitchFamily="18" charset="0"/>
                <a:cs typeface="Times New Roman" panose="02020603050405020304" pitchFamily="18" charset="0"/>
              </a:rPr>
              <a:t>for </a:t>
            </a:r>
            <a:r>
              <a:rPr lang="en-US" sz="2000" dirty="0" smtClean="0">
                <a:latin typeface="Times New Roman" panose="02020603050405020304" pitchFamily="18" charset="0"/>
                <a:cs typeface="Times New Roman" panose="02020603050405020304" pitchFamily="18" charset="0"/>
              </a:rPr>
              <a:t>applications </a:t>
            </a:r>
            <a:r>
              <a:rPr lang="en-US" sz="2000" dirty="0">
                <a:latin typeface="Times New Roman" panose="02020603050405020304" pitchFamily="18" charset="0"/>
                <a:cs typeface="Times New Roman" panose="02020603050405020304" pitchFamily="18" charset="0"/>
              </a:rPr>
              <a:t>that have limited on-board memory, such as mobile phones and mass </a:t>
            </a:r>
            <a:r>
              <a:rPr lang="en-US" sz="2000" dirty="0" smtClean="0">
                <a:latin typeface="Times New Roman" panose="02020603050405020304" pitchFamily="18" charset="0"/>
                <a:cs typeface="Times New Roman" panose="02020603050405020304" pitchFamily="18" charset="0"/>
              </a:rPr>
              <a:t>storage </a:t>
            </a:r>
            <a:r>
              <a:rPr lang="en-IN" sz="2000" dirty="0" smtClean="0">
                <a:latin typeface="Times New Roman" panose="02020603050405020304" pitchFamily="18" charset="0"/>
                <a:cs typeface="Times New Roman" panose="02020603050405020304" pitchFamily="18" charset="0"/>
              </a:rPr>
              <a:t>devices.</a:t>
            </a:r>
          </a:p>
          <a:p>
            <a:pPr algn="just"/>
            <a:r>
              <a:rPr lang="en-US" dirty="0" smtClean="0">
                <a:latin typeface="Times New Roman" panose="02020603050405020304" pitchFamily="18" charset="0"/>
                <a:cs typeface="Times New Roman" panose="02020603050405020304" pitchFamily="18" charset="0"/>
              </a:rPr>
              <a:t>3</a:t>
            </a:r>
            <a:r>
              <a:rPr lang="en-US" b="1" dirty="0" smtClean="0">
                <a:latin typeface="Times New Roman" panose="02020603050405020304" pitchFamily="18" charset="0"/>
                <a:cs typeface="Times New Roman" panose="02020603050405020304" pitchFamily="18" charset="0"/>
              </a:rPr>
              <a:t>. </a:t>
            </a:r>
            <a:r>
              <a:rPr lang="en-US" sz="2000" b="1" dirty="0" smtClean="0">
                <a:latin typeface="Times New Roman" panose="02020603050405020304" pitchFamily="18" charset="0"/>
                <a:cs typeface="Times New Roman" panose="02020603050405020304" pitchFamily="18" charset="0"/>
              </a:rPr>
              <a:t>P</a:t>
            </a:r>
            <a:r>
              <a:rPr lang="en-IN" sz="2000" b="1" dirty="0" smtClean="0">
                <a:latin typeface="Times New Roman" panose="02020603050405020304" pitchFamily="18" charset="0"/>
                <a:cs typeface="Times New Roman" panose="02020603050405020304" pitchFamily="18" charset="0"/>
              </a:rPr>
              <a:t>rice sensitive: </a:t>
            </a:r>
            <a:r>
              <a:rPr lang="en-IN" sz="2000" dirty="0" smtClean="0">
                <a:latin typeface="Times New Roman" panose="02020603050405020304" pitchFamily="18" charset="0"/>
                <a:cs typeface="Times New Roman" panose="02020603050405020304" pitchFamily="18" charset="0"/>
              </a:rPr>
              <a:t>U</a:t>
            </a:r>
            <a:r>
              <a:rPr lang="en-US" sz="2000" dirty="0" smtClean="0">
                <a:latin typeface="Times New Roman" panose="02020603050405020304" pitchFamily="18" charset="0"/>
                <a:cs typeface="Times New Roman" panose="02020603050405020304" pitchFamily="18" charset="0"/>
              </a:rPr>
              <a:t>se </a:t>
            </a:r>
            <a:r>
              <a:rPr lang="en-US" sz="2000" dirty="0">
                <a:latin typeface="Times New Roman" panose="02020603050405020304" pitchFamily="18" charset="0"/>
                <a:cs typeface="Times New Roman" panose="02020603050405020304" pitchFamily="18" charset="0"/>
              </a:rPr>
              <a:t>slow and low-cost </a:t>
            </a:r>
            <a:r>
              <a:rPr lang="en-US" sz="2000" dirty="0" smtClean="0">
                <a:latin typeface="Times New Roman" panose="02020603050405020304" pitchFamily="18" charset="0"/>
                <a:cs typeface="Times New Roman" panose="02020603050405020304" pitchFamily="18" charset="0"/>
              </a:rPr>
              <a:t>memory devices</a:t>
            </a:r>
            <a:r>
              <a:rPr lang="en-US" sz="2000" dirty="0">
                <a:latin typeface="Times New Roman" panose="02020603050405020304" pitchFamily="18" charset="0"/>
                <a:cs typeface="Times New Roman" panose="02020603050405020304" pitchFamily="18" charset="0"/>
              </a:rPr>
              <a:t>. For high-volume applications like digital cameras, every cent has to be </a:t>
            </a:r>
            <a:r>
              <a:rPr lang="en-US" sz="2000" dirty="0" smtClean="0">
                <a:latin typeface="Times New Roman" panose="02020603050405020304" pitchFamily="18" charset="0"/>
                <a:cs typeface="Times New Roman" panose="02020603050405020304" pitchFamily="18" charset="0"/>
              </a:rPr>
              <a:t>accounted for </a:t>
            </a:r>
            <a:r>
              <a:rPr lang="en-US" sz="2000" dirty="0">
                <a:latin typeface="Times New Roman" panose="02020603050405020304" pitchFamily="18" charset="0"/>
                <a:cs typeface="Times New Roman" panose="02020603050405020304" pitchFamily="18" charset="0"/>
              </a:rPr>
              <a:t>in the design. The ability to use low-cost memory devices produces substantial savings</a:t>
            </a:r>
            <a:r>
              <a:rPr lang="en-US" sz="2000" dirty="0" smtClean="0">
                <a:latin typeface="Times New Roman" panose="02020603050405020304" pitchFamily="18" charset="0"/>
                <a:cs typeface="Times New Roman" panose="02020603050405020304" pitchFamily="18" charset="0"/>
              </a:rPr>
              <a:t>.</a:t>
            </a:r>
          </a:p>
          <a:p>
            <a:pPr algn="just"/>
            <a:r>
              <a:rPr lang="en-US" sz="2000" dirty="0" smtClean="0">
                <a:latin typeface="Times New Roman" panose="02020603050405020304" pitchFamily="18" charset="0"/>
                <a:cs typeface="Times New Roman" panose="02020603050405020304" pitchFamily="18" charset="0"/>
              </a:rPr>
              <a:t>4. </a:t>
            </a:r>
            <a:r>
              <a:rPr lang="en-US" sz="2000" b="1" dirty="0" smtClean="0">
                <a:latin typeface="Times New Roman" panose="02020603050405020304" pitchFamily="18" charset="0"/>
                <a:cs typeface="Times New Roman" panose="02020603050405020304" pitchFamily="18" charset="0"/>
              </a:rPr>
              <a:t>Area:</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Another important requirement is to reduce the area of the die taken up by the </a:t>
            </a:r>
            <a:r>
              <a:rPr lang="en-US" sz="2000" dirty="0" smtClean="0">
                <a:latin typeface="Times New Roman" panose="02020603050405020304" pitchFamily="18" charset="0"/>
                <a:cs typeface="Times New Roman" panose="02020603050405020304" pitchFamily="18" charset="0"/>
              </a:rPr>
              <a:t>embedded processor</a:t>
            </a: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The </a:t>
            </a:r>
            <a:r>
              <a:rPr lang="en-US" sz="2000" dirty="0">
                <a:latin typeface="Times New Roman" panose="02020603050405020304" pitchFamily="18" charset="0"/>
                <a:cs typeface="Times New Roman" panose="02020603050405020304" pitchFamily="18" charset="0"/>
              </a:rPr>
              <a:t>smaller the area used by the embedded </a:t>
            </a:r>
            <a:r>
              <a:rPr lang="en-US" sz="2000" dirty="0" smtClean="0">
                <a:latin typeface="Times New Roman" panose="02020603050405020304" pitchFamily="18" charset="0"/>
                <a:cs typeface="Times New Roman" panose="02020603050405020304" pitchFamily="18" charset="0"/>
              </a:rPr>
              <a:t>processor, the </a:t>
            </a:r>
            <a:r>
              <a:rPr lang="en-US" sz="2000" dirty="0">
                <a:latin typeface="Times New Roman" panose="02020603050405020304" pitchFamily="18" charset="0"/>
                <a:cs typeface="Times New Roman" panose="02020603050405020304" pitchFamily="18" charset="0"/>
              </a:rPr>
              <a:t>more available space for specialized peripherals. </a:t>
            </a:r>
            <a:r>
              <a:rPr lang="en-US" sz="2000" dirty="0" smtClean="0">
                <a:latin typeface="Times New Roman" panose="02020603050405020304" pitchFamily="18" charset="0"/>
                <a:cs typeface="Times New Roman" panose="02020603050405020304" pitchFamily="18" charset="0"/>
              </a:rPr>
              <a:t>It also </a:t>
            </a:r>
            <a:r>
              <a:rPr lang="en-US" sz="2000" dirty="0">
                <a:latin typeface="Times New Roman" panose="02020603050405020304" pitchFamily="18" charset="0"/>
                <a:cs typeface="Times New Roman" panose="02020603050405020304" pitchFamily="18" charset="0"/>
              </a:rPr>
              <a:t>reduces the cost of </a:t>
            </a:r>
            <a:r>
              <a:rPr lang="en-US" sz="2000" dirty="0" smtClean="0">
                <a:latin typeface="Times New Roman" panose="02020603050405020304" pitchFamily="18" charset="0"/>
                <a:cs typeface="Times New Roman" panose="02020603050405020304" pitchFamily="18" charset="0"/>
              </a:rPr>
              <a:t>the design </a:t>
            </a:r>
            <a:r>
              <a:rPr lang="en-US" sz="2000" dirty="0">
                <a:latin typeface="Times New Roman" panose="02020603050405020304" pitchFamily="18" charset="0"/>
                <a:cs typeface="Times New Roman" panose="02020603050405020304" pitchFamily="18" charset="0"/>
              </a:rPr>
              <a:t>and </a:t>
            </a:r>
            <a:r>
              <a:rPr lang="en-US" sz="2000" dirty="0" smtClean="0">
                <a:latin typeface="Times New Roman" panose="02020603050405020304" pitchFamily="18" charset="0"/>
                <a:cs typeface="Times New Roman" panose="02020603050405020304" pitchFamily="18" charset="0"/>
              </a:rPr>
              <a:t>manufacturing.</a:t>
            </a:r>
          </a:p>
          <a:p>
            <a:pPr algn="just"/>
            <a:r>
              <a:rPr lang="en-US" sz="2000" b="1" dirty="0" smtClean="0">
                <a:latin typeface="Times New Roman" panose="02020603050405020304" pitchFamily="18" charset="0"/>
                <a:cs typeface="Times New Roman" panose="02020603050405020304" pitchFamily="18" charset="0"/>
              </a:rPr>
              <a:t>5.Use of </a:t>
            </a:r>
            <a:r>
              <a:rPr lang="en-IN" sz="2000" b="1" dirty="0" smtClean="0">
                <a:latin typeface="Times New Roman" panose="02020603050405020304" pitchFamily="18" charset="0"/>
                <a:cs typeface="Times New Roman" panose="02020603050405020304" pitchFamily="18" charset="0"/>
              </a:rPr>
              <a:t>hardware </a:t>
            </a:r>
            <a:r>
              <a:rPr lang="en-IN" sz="2000" b="1" dirty="0">
                <a:latin typeface="Times New Roman" panose="02020603050405020304" pitchFamily="18" charset="0"/>
                <a:cs typeface="Times New Roman" panose="02020603050405020304" pitchFamily="18" charset="0"/>
              </a:rPr>
              <a:t>debug </a:t>
            </a:r>
            <a:r>
              <a:rPr lang="en-IN" sz="2000" b="1" dirty="0" smtClean="0">
                <a:latin typeface="Times New Roman" panose="02020603050405020304" pitchFamily="18" charset="0"/>
                <a:cs typeface="Times New Roman" panose="02020603050405020304" pitchFamily="18" charset="0"/>
              </a:rPr>
              <a:t>technology </a:t>
            </a:r>
            <a:r>
              <a:rPr lang="en-IN" sz="2000" dirty="0" smtClean="0">
                <a:latin typeface="Times New Roman" panose="02020603050405020304" pitchFamily="18" charset="0"/>
                <a:cs typeface="Times New Roman" panose="02020603050405020304" pitchFamily="18" charset="0"/>
              </a:rPr>
              <a:t>: Incorporated within the processor.</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9446962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r>
              <a:rPr lang="en-US" smtClean="0"/>
              <a:t>Introduction</a:t>
            </a:r>
            <a:endParaRPr lang="en-US"/>
          </a:p>
        </p:txBody>
      </p:sp>
      <p:sp>
        <p:nvSpPr>
          <p:cNvPr id="3" name="Slide Number Placeholder 2"/>
          <p:cNvSpPr>
            <a:spLocks noGrp="1"/>
          </p:cNvSpPr>
          <p:nvPr>
            <p:ph type="sldNum" sz="quarter" idx="12"/>
          </p:nvPr>
        </p:nvSpPr>
        <p:spPr/>
        <p:txBody>
          <a:bodyPr/>
          <a:lstStyle/>
          <a:p>
            <a:r>
              <a:rPr lang="en-US" smtClean="0"/>
              <a:t>1-</a:t>
            </a:r>
            <a:fld id="{FDD59650-754C-46A1-89A5-F3132734EF11}" type="slidenum">
              <a:rPr lang="en-US" smtClean="0"/>
              <a:pPr/>
              <a:t>22</a:t>
            </a:fld>
            <a:endParaRPr lang="en-US"/>
          </a:p>
        </p:txBody>
      </p:sp>
      <p:sp>
        <p:nvSpPr>
          <p:cNvPr id="4" name="Rectangle 3"/>
          <p:cNvSpPr/>
          <p:nvPr/>
        </p:nvSpPr>
        <p:spPr>
          <a:xfrm>
            <a:off x="535577" y="509451"/>
            <a:ext cx="7936912" cy="5386090"/>
          </a:xfrm>
          <a:prstGeom prst="rect">
            <a:avLst/>
          </a:prstGeom>
        </p:spPr>
        <p:txBody>
          <a:bodyPr wrap="square">
            <a:spAutoFit/>
          </a:bodyPr>
          <a:lstStyle/>
          <a:p>
            <a:pPr algn="just"/>
            <a:r>
              <a:rPr lang="en-IN" b="1" dirty="0">
                <a:latin typeface="Times New Roman" panose="02020603050405020304" pitchFamily="18" charset="0"/>
                <a:cs typeface="Times New Roman" panose="02020603050405020304" pitchFamily="18" charset="0"/>
              </a:rPr>
              <a:t>Instruction Set for Embedded </a:t>
            </a:r>
            <a:r>
              <a:rPr lang="en-IN" b="1" dirty="0" smtClean="0">
                <a:latin typeface="Times New Roman" panose="02020603050405020304" pitchFamily="18" charset="0"/>
                <a:cs typeface="Times New Roman" panose="02020603050405020304" pitchFamily="18" charset="0"/>
              </a:rPr>
              <a:t>Systems:</a:t>
            </a:r>
            <a:endParaRPr lang="en-US" b="1" dirty="0" smtClean="0">
              <a:solidFill>
                <a:srgbClr val="000000"/>
              </a:solidFill>
              <a:latin typeface="Times New Roman" panose="02020603050405020304" pitchFamily="18" charset="0"/>
              <a:cs typeface="Times New Roman" panose="02020603050405020304" pitchFamily="18" charset="0"/>
            </a:endParaRPr>
          </a:p>
          <a:p>
            <a:pPr algn="just"/>
            <a:r>
              <a:rPr lang="en-US" sz="2000" dirty="0" smtClean="0">
                <a:solidFill>
                  <a:srgbClr val="000000"/>
                </a:solidFill>
                <a:latin typeface="Times New Roman" panose="02020603050405020304" pitchFamily="18" charset="0"/>
                <a:cs typeface="Times New Roman" panose="02020603050405020304" pitchFamily="18" charset="0"/>
              </a:rPr>
              <a:t>The </a:t>
            </a:r>
            <a:r>
              <a:rPr lang="en-US" sz="2000" dirty="0">
                <a:solidFill>
                  <a:srgbClr val="000000"/>
                </a:solidFill>
                <a:latin typeface="Times New Roman" panose="02020603050405020304" pitchFamily="18" charset="0"/>
                <a:cs typeface="Times New Roman" panose="02020603050405020304" pitchFamily="18" charset="0"/>
              </a:rPr>
              <a:t>ARM instruction set differs from the pure RISC </a:t>
            </a:r>
            <a:r>
              <a:rPr lang="en-US" sz="2000" dirty="0" smtClean="0">
                <a:solidFill>
                  <a:srgbClr val="000000"/>
                </a:solidFill>
                <a:latin typeface="Times New Roman" panose="02020603050405020304" pitchFamily="18" charset="0"/>
                <a:cs typeface="Times New Roman" panose="02020603050405020304" pitchFamily="18" charset="0"/>
              </a:rPr>
              <a:t>definition </a:t>
            </a:r>
            <a:r>
              <a:rPr lang="en-US" sz="2000" dirty="0">
                <a:solidFill>
                  <a:srgbClr val="000000"/>
                </a:solidFill>
                <a:latin typeface="Times New Roman" panose="02020603050405020304" pitchFamily="18" charset="0"/>
                <a:cs typeface="Times New Roman" panose="02020603050405020304" pitchFamily="18" charset="0"/>
              </a:rPr>
              <a:t>in </a:t>
            </a:r>
            <a:r>
              <a:rPr lang="en-US" sz="2000" dirty="0" smtClean="0">
                <a:solidFill>
                  <a:srgbClr val="000000"/>
                </a:solidFill>
                <a:latin typeface="Times New Roman" panose="02020603050405020304" pitchFamily="18" charset="0"/>
                <a:cs typeface="Times New Roman" panose="02020603050405020304" pitchFamily="18" charset="0"/>
              </a:rPr>
              <a:t>following ways. </a:t>
            </a:r>
            <a:endParaRPr lang="en-US" sz="2000" dirty="0">
              <a:latin typeface="Times New Roman" panose="02020603050405020304" pitchFamily="18" charset="0"/>
              <a:cs typeface="Times New Roman" panose="02020603050405020304" pitchFamily="18" charset="0"/>
            </a:endParaRPr>
          </a:p>
          <a:p>
            <a:pPr algn="just"/>
            <a:endParaRPr lang="en-US"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b="1" dirty="0">
                <a:solidFill>
                  <a:srgbClr val="000000"/>
                </a:solidFill>
                <a:latin typeface="Times New Roman" panose="02020603050405020304" pitchFamily="18" charset="0"/>
                <a:cs typeface="Times New Roman" panose="02020603050405020304" pitchFamily="18" charset="0"/>
              </a:rPr>
              <a:t>Variable cycle execution </a:t>
            </a:r>
            <a:r>
              <a:rPr lang="en-US" sz="2000" dirty="0">
                <a:solidFill>
                  <a:srgbClr val="000000"/>
                </a:solidFill>
                <a:latin typeface="Times New Roman" panose="02020603050405020304" pitchFamily="18" charset="0"/>
                <a:cs typeface="Times New Roman" panose="02020603050405020304" pitchFamily="18" charset="0"/>
              </a:rPr>
              <a:t>for certain instructions—Not every ARM instruction executes </a:t>
            </a:r>
            <a:r>
              <a:rPr lang="en-US" sz="2000" dirty="0" smtClean="0">
                <a:solidFill>
                  <a:srgbClr val="000000"/>
                </a:solidFill>
                <a:latin typeface="Times New Roman" panose="02020603050405020304" pitchFamily="18" charset="0"/>
                <a:cs typeface="Times New Roman" panose="02020603050405020304" pitchFamily="18" charset="0"/>
              </a:rPr>
              <a:t>in </a:t>
            </a:r>
            <a:r>
              <a:rPr lang="en-US" sz="2000" dirty="0">
                <a:solidFill>
                  <a:srgbClr val="000000"/>
                </a:solidFill>
                <a:latin typeface="Times New Roman" panose="02020603050405020304" pitchFamily="18" charset="0"/>
                <a:cs typeface="Times New Roman" panose="02020603050405020304" pitchFamily="18" charset="0"/>
              </a:rPr>
              <a:t>a single cycle</a:t>
            </a:r>
            <a:r>
              <a:rPr lang="en-US" sz="2000" dirty="0" smtClean="0">
                <a:solidFill>
                  <a:srgbClr val="000000"/>
                </a:solidFill>
                <a:latin typeface="Times New Roman" panose="02020603050405020304" pitchFamily="18" charset="0"/>
                <a:cs typeface="Times New Roman" panose="02020603050405020304" pitchFamily="18" charset="0"/>
              </a:rPr>
              <a:t>.</a:t>
            </a:r>
          </a:p>
          <a:p>
            <a:pPr marL="342900" indent="-342900" algn="just">
              <a:buFont typeface="Arial" panose="020B0604020202020204" pitchFamily="34" charset="0"/>
              <a:buChar char="•"/>
            </a:pPr>
            <a:r>
              <a:rPr lang="en-US" sz="2000" dirty="0" smtClean="0">
                <a:solidFill>
                  <a:srgbClr val="000000"/>
                </a:solidFill>
                <a:latin typeface="Times New Roman" panose="02020603050405020304" pitchFamily="18" charset="0"/>
                <a:cs typeface="Times New Roman" panose="02020603050405020304" pitchFamily="18" charset="0"/>
              </a:rPr>
              <a:t>Example: </a:t>
            </a:r>
            <a:r>
              <a:rPr lang="en-US" sz="2000" b="1" dirty="0">
                <a:solidFill>
                  <a:srgbClr val="000000"/>
                </a:solidFill>
                <a:latin typeface="Times New Roman" panose="02020603050405020304" pitchFamily="18" charset="0"/>
                <a:cs typeface="Times New Roman" panose="02020603050405020304" pitchFamily="18" charset="0"/>
              </a:rPr>
              <a:t>load-store-multiple</a:t>
            </a:r>
            <a:r>
              <a:rPr lang="en-US" sz="2000" dirty="0">
                <a:solidFill>
                  <a:srgbClr val="000000"/>
                </a:solidFill>
                <a:latin typeface="Times New Roman" panose="02020603050405020304" pitchFamily="18" charset="0"/>
                <a:cs typeface="Times New Roman" panose="02020603050405020304" pitchFamily="18" charset="0"/>
              </a:rPr>
              <a:t> instructions vary in the number </a:t>
            </a:r>
            <a:r>
              <a:rPr lang="en-US" sz="2000" dirty="0" smtClean="0">
                <a:solidFill>
                  <a:srgbClr val="000000"/>
                </a:solidFill>
                <a:latin typeface="Times New Roman" panose="02020603050405020304" pitchFamily="18" charset="0"/>
                <a:cs typeface="Times New Roman" panose="02020603050405020304" pitchFamily="18" charset="0"/>
              </a:rPr>
              <a:t>of </a:t>
            </a:r>
            <a:r>
              <a:rPr lang="en-US" sz="2000" dirty="0">
                <a:solidFill>
                  <a:srgbClr val="000000"/>
                </a:solidFill>
                <a:latin typeface="Times New Roman" panose="02020603050405020304" pitchFamily="18" charset="0"/>
                <a:cs typeface="Times New Roman" panose="02020603050405020304" pitchFamily="18" charset="0"/>
              </a:rPr>
              <a:t>execution cycles depending upon the number of registers being transferred. The </a:t>
            </a:r>
            <a:r>
              <a:rPr lang="en-US" sz="2000" dirty="0" smtClean="0">
                <a:solidFill>
                  <a:srgbClr val="000000"/>
                </a:solidFill>
                <a:latin typeface="Times New Roman" panose="02020603050405020304" pitchFamily="18" charset="0"/>
                <a:cs typeface="Times New Roman" panose="02020603050405020304" pitchFamily="18" charset="0"/>
              </a:rPr>
              <a:t>transfer </a:t>
            </a:r>
            <a:r>
              <a:rPr lang="en-US" sz="2000" dirty="0">
                <a:solidFill>
                  <a:srgbClr val="000000"/>
                </a:solidFill>
                <a:latin typeface="Times New Roman" panose="02020603050405020304" pitchFamily="18" charset="0"/>
                <a:cs typeface="Times New Roman" panose="02020603050405020304" pitchFamily="18" charset="0"/>
              </a:rPr>
              <a:t>can occur on sequential memory addresses, which increases </a:t>
            </a:r>
            <a:r>
              <a:rPr lang="en-US" sz="2000" dirty="0" smtClean="0">
                <a:solidFill>
                  <a:srgbClr val="000000"/>
                </a:solidFill>
                <a:latin typeface="Times New Roman" panose="02020603050405020304" pitchFamily="18" charset="0"/>
                <a:cs typeface="Times New Roman" panose="02020603050405020304" pitchFamily="18" charset="0"/>
              </a:rPr>
              <a:t>performance. </a:t>
            </a:r>
            <a:r>
              <a:rPr lang="en-US" sz="2000" b="1" dirty="0">
                <a:solidFill>
                  <a:srgbClr val="000000"/>
                </a:solidFill>
                <a:latin typeface="Times New Roman" panose="02020603050405020304" pitchFamily="18" charset="0"/>
                <a:cs typeface="Times New Roman" panose="02020603050405020304" pitchFamily="18" charset="0"/>
              </a:rPr>
              <a:t>Code density </a:t>
            </a:r>
            <a:r>
              <a:rPr lang="en-US" sz="2000" dirty="0">
                <a:solidFill>
                  <a:srgbClr val="000000"/>
                </a:solidFill>
                <a:latin typeface="Times New Roman" panose="02020603050405020304" pitchFamily="18" charset="0"/>
                <a:cs typeface="Times New Roman" panose="02020603050405020304" pitchFamily="18" charset="0"/>
              </a:rPr>
              <a:t>is also </a:t>
            </a:r>
            <a:r>
              <a:rPr lang="en-US" sz="2000" dirty="0" smtClean="0">
                <a:solidFill>
                  <a:srgbClr val="000000"/>
                </a:solidFill>
                <a:latin typeface="Times New Roman" panose="02020603050405020304" pitchFamily="18" charset="0"/>
                <a:cs typeface="Times New Roman" panose="02020603050405020304" pitchFamily="18" charset="0"/>
              </a:rPr>
              <a:t>improved </a:t>
            </a:r>
            <a:r>
              <a:rPr lang="en-US" sz="2000" dirty="0">
                <a:solidFill>
                  <a:srgbClr val="000000"/>
                </a:solidFill>
                <a:latin typeface="Times New Roman" panose="02020603050405020304" pitchFamily="18" charset="0"/>
                <a:cs typeface="Times New Roman" panose="02020603050405020304" pitchFamily="18" charset="0"/>
              </a:rPr>
              <a:t>since multiple register </a:t>
            </a:r>
            <a:r>
              <a:rPr lang="en-US" sz="2000" dirty="0" smtClean="0">
                <a:solidFill>
                  <a:srgbClr val="000000"/>
                </a:solidFill>
                <a:latin typeface="Times New Roman" panose="02020603050405020304" pitchFamily="18" charset="0"/>
                <a:cs typeface="Times New Roman" panose="02020603050405020304" pitchFamily="18" charset="0"/>
              </a:rPr>
              <a:t>transfers are common.</a:t>
            </a:r>
            <a:endParaRPr lang="en-US"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b="1" dirty="0">
                <a:solidFill>
                  <a:srgbClr val="000000"/>
                </a:solidFill>
                <a:latin typeface="Times New Roman" panose="02020603050405020304" pitchFamily="18" charset="0"/>
                <a:cs typeface="Times New Roman" panose="02020603050405020304" pitchFamily="18" charset="0"/>
              </a:rPr>
              <a:t>Inline barrel shifter leading to more complex instructions</a:t>
            </a:r>
            <a:r>
              <a:rPr lang="en-US" sz="2000" dirty="0">
                <a:solidFill>
                  <a:srgbClr val="000000"/>
                </a:solidFill>
                <a:latin typeface="Times New Roman" panose="02020603050405020304" pitchFamily="18" charset="0"/>
                <a:cs typeface="Times New Roman" panose="02020603050405020304" pitchFamily="18" charset="0"/>
              </a:rPr>
              <a:t>—The inline barrel shifter is </a:t>
            </a:r>
            <a:r>
              <a:rPr lang="en-US" sz="2000" dirty="0" smtClean="0">
                <a:solidFill>
                  <a:srgbClr val="000000"/>
                </a:solidFill>
                <a:latin typeface="Times New Roman" panose="02020603050405020304" pitchFamily="18" charset="0"/>
                <a:cs typeface="Times New Roman" panose="02020603050405020304" pitchFamily="18" charset="0"/>
              </a:rPr>
              <a:t>a </a:t>
            </a:r>
            <a:r>
              <a:rPr lang="en-US" sz="2000" dirty="0">
                <a:solidFill>
                  <a:srgbClr val="000000"/>
                </a:solidFill>
                <a:latin typeface="Times New Roman" panose="02020603050405020304" pitchFamily="18" charset="0"/>
                <a:cs typeface="Times New Roman" panose="02020603050405020304" pitchFamily="18" charset="0"/>
              </a:rPr>
              <a:t>hardware component that preprocesses one of the input registers before it is used </a:t>
            </a:r>
            <a:r>
              <a:rPr lang="en-US" sz="2000" dirty="0" smtClean="0">
                <a:solidFill>
                  <a:srgbClr val="000000"/>
                </a:solidFill>
                <a:latin typeface="Times New Roman" panose="02020603050405020304" pitchFamily="18" charset="0"/>
                <a:cs typeface="Times New Roman" panose="02020603050405020304" pitchFamily="18" charset="0"/>
              </a:rPr>
              <a:t>by </a:t>
            </a:r>
            <a:r>
              <a:rPr lang="en-US" sz="2000" dirty="0">
                <a:solidFill>
                  <a:srgbClr val="000000"/>
                </a:solidFill>
                <a:latin typeface="Times New Roman" panose="02020603050405020304" pitchFamily="18" charset="0"/>
                <a:cs typeface="Times New Roman" panose="02020603050405020304" pitchFamily="18" charset="0"/>
              </a:rPr>
              <a:t>an instruction. This expands the capability of many instructions to improve core </a:t>
            </a:r>
            <a:r>
              <a:rPr lang="en-US" sz="2000" dirty="0" smtClean="0">
                <a:solidFill>
                  <a:srgbClr val="000000"/>
                </a:solidFill>
                <a:latin typeface="Times New Roman" panose="02020603050405020304" pitchFamily="18" charset="0"/>
                <a:cs typeface="Times New Roman" panose="02020603050405020304" pitchFamily="18" charset="0"/>
              </a:rPr>
              <a:t>performance </a:t>
            </a:r>
            <a:r>
              <a:rPr lang="en-US" sz="2000" dirty="0">
                <a:solidFill>
                  <a:srgbClr val="000000"/>
                </a:solidFill>
                <a:latin typeface="Times New Roman" panose="02020603050405020304" pitchFamily="18" charset="0"/>
                <a:cs typeface="Times New Roman" panose="02020603050405020304" pitchFamily="18" charset="0"/>
              </a:rPr>
              <a:t>and code density. </a:t>
            </a:r>
            <a:endParaRPr lang="en-US" sz="2000" dirty="0" smtClean="0">
              <a:solidFill>
                <a:srgbClr val="000000"/>
              </a:solidFill>
              <a:latin typeface="Times New Roman" panose="02020603050405020304" pitchFamily="18" charset="0"/>
              <a:cs typeface="Times New Roman" panose="02020603050405020304" pitchFamily="18" charset="0"/>
            </a:endParaRPr>
          </a:p>
          <a:p>
            <a:pPr algn="just"/>
            <a:r>
              <a:rPr lang="en-IN" sz="2000" dirty="0" smtClean="0"/>
              <a:t>( </a:t>
            </a:r>
            <a:r>
              <a:rPr lang="en-IN" sz="2000" dirty="0" smtClean="0">
                <a:latin typeface="Times New Roman" panose="02020603050405020304" pitchFamily="18" charset="0"/>
                <a:cs typeface="Times New Roman" panose="02020603050405020304" pitchFamily="18" charset="0"/>
              </a:rPr>
              <a:t>used </a:t>
            </a:r>
            <a:r>
              <a:rPr lang="en-IN" sz="2000" dirty="0">
                <a:latin typeface="Times New Roman" panose="02020603050405020304" pitchFamily="18" charset="0"/>
                <a:cs typeface="Times New Roman" panose="02020603050405020304" pitchFamily="18" charset="0"/>
              </a:rPr>
              <a:t>to shift and rotate n-bits </a:t>
            </a:r>
            <a:r>
              <a:rPr lang="en-IN" sz="2000" dirty="0" smtClean="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typically within a single clock </a:t>
            </a:r>
            <a:r>
              <a:rPr lang="en-IN" sz="2000" dirty="0" smtClean="0">
                <a:latin typeface="Times New Roman" panose="02020603050405020304" pitchFamily="18" charset="0"/>
                <a:cs typeface="Times New Roman" panose="02020603050405020304" pitchFamily="18" charset="0"/>
              </a:rPr>
              <a:t>cycle )</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2144622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r>
              <a:rPr lang="en-US" smtClean="0"/>
              <a:t>Introduction</a:t>
            </a:r>
            <a:endParaRPr lang="en-US"/>
          </a:p>
        </p:txBody>
      </p:sp>
      <p:sp>
        <p:nvSpPr>
          <p:cNvPr id="3" name="Slide Number Placeholder 2"/>
          <p:cNvSpPr>
            <a:spLocks noGrp="1"/>
          </p:cNvSpPr>
          <p:nvPr>
            <p:ph type="sldNum" sz="quarter" idx="12"/>
          </p:nvPr>
        </p:nvSpPr>
        <p:spPr/>
        <p:txBody>
          <a:bodyPr/>
          <a:lstStyle/>
          <a:p>
            <a:r>
              <a:rPr lang="en-US" smtClean="0"/>
              <a:t>1-</a:t>
            </a:r>
            <a:fld id="{FDD59650-754C-46A1-89A5-F3132734EF11}" type="slidenum">
              <a:rPr lang="en-US" smtClean="0"/>
              <a:pPr/>
              <a:t>23</a:t>
            </a:fld>
            <a:endParaRPr lang="en-US"/>
          </a:p>
        </p:txBody>
      </p:sp>
      <p:sp>
        <p:nvSpPr>
          <p:cNvPr id="4" name="Rectangle 3"/>
          <p:cNvSpPr/>
          <p:nvPr/>
        </p:nvSpPr>
        <p:spPr>
          <a:xfrm>
            <a:off x="627016" y="718458"/>
            <a:ext cx="7845471" cy="4708981"/>
          </a:xfrm>
          <a:prstGeom prst="rect">
            <a:avLst/>
          </a:prstGeom>
        </p:spPr>
        <p:txBody>
          <a:bodyPr wrap="square">
            <a:spAutoFit/>
          </a:bodyPr>
          <a:lstStyle/>
          <a:p>
            <a:pPr marL="342900" indent="-342900" algn="just">
              <a:buFont typeface="Arial" panose="020B0604020202020204" pitchFamily="34" charset="0"/>
              <a:buChar char="•"/>
            </a:pPr>
            <a:r>
              <a:rPr lang="en-US" sz="2000" b="1" dirty="0">
                <a:solidFill>
                  <a:srgbClr val="000000"/>
                </a:solidFill>
                <a:latin typeface="Times New Roman" panose="02020603050405020304" pitchFamily="18" charset="0"/>
                <a:cs typeface="Times New Roman" panose="02020603050405020304" pitchFamily="18" charset="0"/>
              </a:rPr>
              <a:t>Thumb 16-bit instruction set</a:t>
            </a:r>
            <a:r>
              <a:rPr lang="en-US" sz="2000" dirty="0">
                <a:solidFill>
                  <a:srgbClr val="000000"/>
                </a:solidFill>
                <a:latin typeface="Times New Roman" panose="02020603050405020304" pitchFamily="18" charset="0"/>
                <a:cs typeface="Times New Roman" panose="02020603050405020304" pitchFamily="18" charset="0"/>
              </a:rPr>
              <a:t>—ARM enhanced the processor core by adding a second 16-bit instruction set called Thumb that permits the ARM core to execute either 16- or 32-bit instructions. The 16-bit instructions improve code density by about 30% over 32-bit </a:t>
            </a:r>
            <a:r>
              <a:rPr lang="en-US" sz="2000" dirty="0" smtClean="0">
                <a:solidFill>
                  <a:srgbClr val="000000"/>
                </a:solidFill>
                <a:latin typeface="Times New Roman" panose="02020603050405020304" pitchFamily="18" charset="0"/>
                <a:cs typeface="Times New Roman" panose="02020603050405020304" pitchFamily="18" charset="0"/>
              </a:rPr>
              <a:t>fixed-length </a:t>
            </a:r>
            <a:r>
              <a:rPr lang="en-US" sz="2000" dirty="0">
                <a:solidFill>
                  <a:srgbClr val="000000"/>
                </a:solidFill>
                <a:latin typeface="Times New Roman" panose="02020603050405020304" pitchFamily="18" charset="0"/>
                <a:cs typeface="Times New Roman" panose="02020603050405020304" pitchFamily="18" charset="0"/>
              </a:rPr>
              <a:t>instructions</a:t>
            </a:r>
            <a:r>
              <a:rPr lang="en-US" sz="2000" dirty="0" smtClean="0">
                <a:solidFill>
                  <a:srgbClr val="000000"/>
                </a:solidFill>
                <a:latin typeface="Times New Roman" panose="02020603050405020304" pitchFamily="18" charset="0"/>
                <a:cs typeface="Times New Roman" panose="02020603050405020304" pitchFamily="18" charset="0"/>
              </a:rPr>
              <a:t>.</a:t>
            </a:r>
          </a:p>
          <a:p>
            <a:pPr algn="just"/>
            <a:endParaRPr lang="en-US" sz="2000" dirty="0" smtClean="0">
              <a:solidFill>
                <a:srgbClr val="000000"/>
              </a:solidFill>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Conditional execution</a:t>
            </a:r>
            <a:r>
              <a:rPr lang="en-US" sz="2000" dirty="0">
                <a:latin typeface="Times New Roman" panose="02020603050405020304" pitchFamily="18" charset="0"/>
                <a:cs typeface="Times New Roman" panose="02020603050405020304" pitchFamily="18" charset="0"/>
              </a:rPr>
              <a:t>—An instruction is only executed when a </a:t>
            </a:r>
            <a:r>
              <a:rPr lang="en-US" sz="2000" dirty="0" smtClean="0">
                <a:latin typeface="Times New Roman" panose="02020603050405020304" pitchFamily="18" charset="0"/>
                <a:cs typeface="Times New Roman" panose="02020603050405020304" pitchFamily="18" charset="0"/>
              </a:rPr>
              <a:t>specific </a:t>
            </a:r>
            <a:r>
              <a:rPr lang="en-US" sz="2000" dirty="0">
                <a:latin typeface="Times New Roman" panose="02020603050405020304" pitchFamily="18" charset="0"/>
                <a:cs typeface="Times New Roman" panose="02020603050405020304" pitchFamily="18" charset="0"/>
              </a:rPr>
              <a:t>condition has </a:t>
            </a:r>
            <a:r>
              <a:rPr lang="en-US" sz="2000" dirty="0" smtClean="0">
                <a:latin typeface="Times New Roman" panose="02020603050405020304" pitchFamily="18" charset="0"/>
                <a:cs typeface="Times New Roman" panose="02020603050405020304" pitchFamily="18" charset="0"/>
              </a:rPr>
              <a:t>been satisfied. </a:t>
            </a:r>
            <a:r>
              <a:rPr lang="en-US" sz="2000" dirty="0">
                <a:latin typeface="Times New Roman" panose="02020603050405020304" pitchFamily="18" charset="0"/>
                <a:cs typeface="Times New Roman" panose="02020603050405020304" pitchFamily="18" charset="0"/>
              </a:rPr>
              <a:t>This feature improves performance and code density by reducing branch </a:t>
            </a:r>
            <a:r>
              <a:rPr lang="en-US" sz="2000" dirty="0" smtClean="0">
                <a:latin typeface="Times New Roman" panose="02020603050405020304" pitchFamily="18" charset="0"/>
                <a:cs typeface="Times New Roman" panose="02020603050405020304" pitchFamily="18" charset="0"/>
              </a:rPr>
              <a:t> instructions.</a:t>
            </a:r>
          </a:p>
          <a:p>
            <a:pPr algn="just"/>
            <a:r>
              <a:rPr lang="en-US" sz="2000" dirty="0" smtClean="0">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Enhanced instructions</a:t>
            </a:r>
            <a:r>
              <a:rPr lang="en-US" sz="2000" dirty="0">
                <a:latin typeface="Times New Roman" panose="02020603050405020304" pitchFamily="18" charset="0"/>
                <a:cs typeface="Times New Roman" panose="02020603050405020304" pitchFamily="18" charset="0"/>
              </a:rPr>
              <a:t>—The enhanced digital signal processor (DSP) instructions were </a:t>
            </a:r>
            <a:r>
              <a:rPr lang="en-US" sz="2000" dirty="0" smtClean="0">
                <a:latin typeface="Times New Roman" panose="02020603050405020304" pitchFamily="18" charset="0"/>
                <a:cs typeface="Times New Roman" panose="02020603050405020304" pitchFamily="18" charset="0"/>
              </a:rPr>
              <a:t> added </a:t>
            </a:r>
            <a:r>
              <a:rPr lang="en-US" sz="2000" dirty="0">
                <a:latin typeface="Times New Roman" panose="02020603050405020304" pitchFamily="18" charset="0"/>
                <a:cs typeface="Times New Roman" panose="02020603050405020304" pitchFamily="18" charset="0"/>
              </a:rPr>
              <a:t>to the standard ARM instruction set to support fast 16×16-bit multiplier </a:t>
            </a:r>
            <a:r>
              <a:rPr lang="en-US" sz="2000" dirty="0" smtClean="0">
                <a:latin typeface="Times New Roman" panose="02020603050405020304" pitchFamily="18" charset="0"/>
                <a:cs typeface="Times New Roman" panose="02020603050405020304" pitchFamily="18" charset="0"/>
              </a:rPr>
              <a:t>operations </a:t>
            </a:r>
            <a:r>
              <a:rPr lang="en-US" sz="2000" dirty="0">
                <a:latin typeface="Times New Roman" panose="02020603050405020304" pitchFamily="18" charset="0"/>
                <a:cs typeface="Times New Roman" panose="02020603050405020304" pitchFamily="18" charset="0"/>
              </a:rPr>
              <a:t>and saturation. These instructions allow a faster-performing ARM processor in </a:t>
            </a:r>
            <a:r>
              <a:rPr lang="en-US" sz="2000" dirty="0" smtClean="0">
                <a:latin typeface="Times New Roman" panose="02020603050405020304" pitchFamily="18" charset="0"/>
                <a:cs typeface="Times New Roman" panose="02020603050405020304" pitchFamily="18" charset="0"/>
              </a:rPr>
              <a:t>some </a:t>
            </a:r>
            <a:r>
              <a:rPr lang="en-US" sz="2000" dirty="0">
                <a:latin typeface="Times New Roman" panose="02020603050405020304" pitchFamily="18" charset="0"/>
                <a:cs typeface="Times New Roman" panose="02020603050405020304" pitchFamily="18" charset="0"/>
              </a:rPr>
              <a:t>cases to replace the traditional combinations of a processor plus a DSP.</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3816163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r>
              <a:rPr lang="en-US" smtClean="0"/>
              <a:t>Introduction</a:t>
            </a:r>
            <a:endParaRPr lang="en-US"/>
          </a:p>
        </p:txBody>
      </p:sp>
      <p:sp>
        <p:nvSpPr>
          <p:cNvPr id="3" name="Slide Number Placeholder 2"/>
          <p:cNvSpPr>
            <a:spLocks noGrp="1"/>
          </p:cNvSpPr>
          <p:nvPr>
            <p:ph type="sldNum" sz="quarter" idx="12"/>
          </p:nvPr>
        </p:nvSpPr>
        <p:spPr/>
        <p:txBody>
          <a:bodyPr/>
          <a:lstStyle/>
          <a:p>
            <a:r>
              <a:rPr lang="en-US" smtClean="0"/>
              <a:t>1-</a:t>
            </a:r>
            <a:fld id="{FDD59650-754C-46A1-89A5-F3132734EF11}" type="slidenum">
              <a:rPr lang="en-US" smtClean="0"/>
              <a:pPr/>
              <a:t>24</a:t>
            </a:fld>
            <a:endParaRPr lang="en-US"/>
          </a:p>
        </p:txBody>
      </p:sp>
      <p:sp>
        <p:nvSpPr>
          <p:cNvPr id="4" name="Rectangle 3"/>
          <p:cNvSpPr/>
          <p:nvPr/>
        </p:nvSpPr>
        <p:spPr>
          <a:xfrm>
            <a:off x="770709" y="627017"/>
            <a:ext cx="7701779" cy="2000548"/>
          </a:xfrm>
          <a:prstGeom prst="rect">
            <a:avLst/>
          </a:prstGeom>
        </p:spPr>
        <p:txBody>
          <a:bodyPr wrap="square">
            <a:spAutoFit/>
          </a:bodyPr>
          <a:lstStyle/>
          <a:p>
            <a:pPr marL="342900" indent="-342900" algn="just">
              <a:buFont typeface="Arial" panose="020B0604020202020204" pitchFamily="34" charset="0"/>
              <a:buChar char="•"/>
            </a:pPr>
            <a:r>
              <a:rPr lang="en-IN" b="1" dirty="0">
                <a:solidFill>
                  <a:srgbClr val="000000"/>
                </a:solidFill>
                <a:latin typeface="Times New Roman" panose="02020603050405020304" pitchFamily="18" charset="0"/>
                <a:cs typeface="Times New Roman" panose="02020603050405020304" pitchFamily="18" charset="0"/>
              </a:rPr>
              <a:t>Embedded System </a:t>
            </a:r>
            <a:r>
              <a:rPr lang="en-IN" b="1" dirty="0" smtClean="0">
                <a:solidFill>
                  <a:srgbClr val="000000"/>
                </a:solidFill>
                <a:latin typeface="Times New Roman" panose="02020603050405020304" pitchFamily="18" charset="0"/>
                <a:cs typeface="Times New Roman" panose="02020603050405020304" pitchFamily="18" charset="0"/>
              </a:rPr>
              <a:t>Hardware: </a:t>
            </a:r>
            <a:r>
              <a:rPr lang="en-US" sz="2000" dirty="0">
                <a:latin typeface="Times New Roman" panose="02020603050405020304" pitchFamily="18" charset="0"/>
                <a:cs typeface="Times New Roman" panose="02020603050405020304" pitchFamily="18" charset="0"/>
              </a:rPr>
              <a:t>Embedded systems can control many different devices, from small sensors found on </a:t>
            </a:r>
            <a:r>
              <a:rPr lang="en-US" sz="2000" dirty="0" smtClean="0">
                <a:latin typeface="Times New Roman" panose="02020603050405020304" pitchFamily="18" charset="0"/>
                <a:cs typeface="Times New Roman" panose="02020603050405020304" pitchFamily="18" charset="0"/>
              </a:rPr>
              <a:t>a </a:t>
            </a:r>
            <a:r>
              <a:rPr lang="en-US" sz="2000" dirty="0">
                <a:latin typeface="Times New Roman" panose="02020603050405020304" pitchFamily="18" charset="0"/>
                <a:cs typeface="Times New Roman" panose="02020603050405020304" pitchFamily="18" charset="0"/>
              </a:rPr>
              <a:t>production line, to the real-time control systems used on a NASA space probe. All </a:t>
            </a:r>
            <a:r>
              <a:rPr lang="en-US" sz="2000" dirty="0" smtClean="0">
                <a:latin typeface="Times New Roman" panose="02020603050405020304" pitchFamily="18" charset="0"/>
                <a:cs typeface="Times New Roman" panose="02020603050405020304" pitchFamily="18" charset="0"/>
              </a:rPr>
              <a:t>these </a:t>
            </a:r>
            <a:r>
              <a:rPr lang="en-US" sz="2000" dirty="0">
                <a:latin typeface="Times New Roman" panose="02020603050405020304" pitchFamily="18" charset="0"/>
                <a:cs typeface="Times New Roman" panose="02020603050405020304" pitchFamily="18" charset="0"/>
              </a:rPr>
              <a:t>devices use a combination of software and hardware components. Each component </a:t>
            </a:r>
            <a:r>
              <a:rPr lang="en-US" sz="2000" dirty="0" smtClean="0">
                <a:latin typeface="Times New Roman" panose="02020603050405020304" pitchFamily="18" charset="0"/>
                <a:cs typeface="Times New Roman" panose="02020603050405020304" pitchFamily="18" charset="0"/>
              </a:rPr>
              <a:t>is </a:t>
            </a:r>
            <a:r>
              <a:rPr lang="en-US" sz="2000" dirty="0">
                <a:latin typeface="Times New Roman" panose="02020603050405020304" pitchFamily="18" charset="0"/>
                <a:cs typeface="Times New Roman" panose="02020603050405020304" pitchFamily="18" charset="0"/>
              </a:rPr>
              <a:t>chosen for </a:t>
            </a:r>
            <a:r>
              <a:rPr lang="en-US" sz="2000" dirty="0" smtClean="0">
                <a:latin typeface="Times New Roman" panose="02020603050405020304" pitchFamily="18" charset="0"/>
                <a:cs typeface="Times New Roman" panose="02020603050405020304" pitchFamily="18" charset="0"/>
              </a:rPr>
              <a:t>efficiency </a:t>
            </a:r>
            <a:r>
              <a:rPr lang="en-US" sz="2000" dirty="0">
                <a:latin typeface="Times New Roman" panose="02020603050405020304" pitchFamily="18" charset="0"/>
                <a:cs typeface="Times New Roman" panose="02020603050405020304" pitchFamily="18" charset="0"/>
              </a:rPr>
              <a:t>and, </a:t>
            </a:r>
            <a:r>
              <a:rPr lang="en-US" sz="2000" dirty="0" smtClean="0">
                <a:latin typeface="Times New Roman" panose="02020603050405020304" pitchFamily="18" charset="0"/>
                <a:cs typeface="Times New Roman" panose="02020603050405020304" pitchFamily="18" charset="0"/>
              </a:rPr>
              <a:t>if applicable</a:t>
            </a:r>
            <a:r>
              <a:rPr lang="en-US" sz="2000" dirty="0">
                <a:latin typeface="Times New Roman" panose="02020603050405020304" pitchFamily="18" charset="0"/>
                <a:cs typeface="Times New Roman" panose="02020603050405020304" pitchFamily="18" charset="0"/>
              </a:rPr>
              <a:t>, is designed for future extension and expansion.</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6073375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r>
              <a:rPr lang="en-US" smtClean="0"/>
              <a:t>Introduction</a:t>
            </a:r>
            <a:endParaRPr lang="en-US"/>
          </a:p>
        </p:txBody>
      </p:sp>
      <p:sp>
        <p:nvSpPr>
          <p:cNvPr id="3" name="Slide Number Placeholder 2"/>
          <p:cNvSpPr>
            <a:spLocks noGrp="1"/>
          </p:cNvSpPr>
          <p:nvPr>
            <p:ph type="sldNum" sz="quarter" idx="12"/>
          </p:nvPr>
        </p:nvSpPr>
        <p:spPr/>
        <p:txBody>
          <a:bodyPr/>
          <a:lstStyle/>
          <a:p>
            <a:r>
              <a:rPr lang="en-US" smtClean="0"/>
              <a:t>1-</a:t>
            </a:r>
            <a:fld id="{FDD59650-754C-46A1-89A5-F3132734EF11}" type="slidenum">
              <a:rPr lang="en-US" smtClean="0"/>
              <a:pPr/>
              <a:t>25</a:t>
            </a:fld>
            <a:endParaRPr lang="en-US"/>
          </a:p>
        </p:txBody>
      </p:sp>
      <p:pic>
        <p:nvPicPr>
          <p:cNvPr id="4" name="Picture 3"/>
          <p:cNvPicPr>
            <a:picLocks noChangeAspect="1"/>
          </p:cNvPicPr>
          <p:nvPr/>
        </p:nvPicPr>
        <p:blipFill>
          <a:blip r:embed="rId2"/>
          <a:stretch>
            <a:fillRect/>
          </a:stretch>
        </p:blipFill>
        <p:spPr>
          <a:xfrm>
            <a:off x="716550" y="958055"/>
            <a:ext cx="7606394" cy="4366406"/>
          </a:xfrm>
          <a:prstGeom prst="rect">
            <a:avLst/>
          </a:prstGeom>
        </p:spPr>
      </p:pic>
      <p:sp>
        <p:nvSpPr>
          <p:cNvPr id="5" name="Rectangle 4"/>
          <p:cNvSpPr/>
          <p:nvPr/>
        </p:nvSpPr>
        <p:spPr>
          <a:xfrm>
            <a:off x="849086" y="496390"/>
            <a:ext cx="7341325" cy="461665"/>
          </a:xfrm>
          <a:prstGeom prst="rect">
            <a:avLst/>
          </a:prstGeom>
        </p:spPr>
        <p:txBody>
          <a:bodyPr wrap="square">
            <a:spAutoFit/>
          </a:bodyPr>
          <a:lstStyle/>
          <a:p>
            <a:r>
              <a:rPr lang="en-US" dirty="0" smtClean="0">
                <a:solidFill>
                  <a:srgbClr val="000000"/>
                </a:solidFill>
                <a:latin typeface="Minion-Regular"/>
              </a:rPr>
              <a:t>An </a:t>
            </a:r>
            <a:r>
              <a:rPr lang="en-US" dirty="0">
                <a:solidFill>
                  <a:srgbClr val="000000"/>
                </a:solidFill>
                <a:latin typeface="Minion-Regular"/>
              </a:rPr>
              <a:t>ARM-based embedded </a:t>
            </a:r>
            <a:r>
              <a:rPr lang="en-US" dirty="0" smtClean="0">
                <a:solidFill>
                  <a:srgbClr val="000000"/>
                </a:solidFill>
                <a:latin typeface="Minion-Regular"/>
              </a:rPr>
              <a:t>device : A </a:t>
            </a:r>
            <a:r>
              <a:rPr lang="en-US" dirty="0">
                <a:solidFill>
                  <a:srgbClr val="000000"/>
                </a:solidFill>
                <a:latin typeface="Minion-Regular"/>
              </a:rPr>
              <a:t>microcontroller.</a:t>
            </a:r>
            <a:endParaRPr lang="en-IN" dirty="0"/>
          </a:p>
        </p:txBody>
      </p:sp>
      <p:sp>
        <p:nvSpPr>
          <p:cNvPr id="6" name="Rectangle 5"/>
          <p:cNvSpPr/>
          <p:nvPr/>
        </p:nvSpPr>
        <p:spPr>
          <a:xfrm>
            <a:off x="1201783" y="5251270"/>
            <a:ext cx="7270705" cy="646331"/>
          </a:xfrm>
          <a:prstGeom prst="rect">
            <a:avLst/>
          </a:prstGeom>
        </p:spPr>
        <p:txBody>
          <a:bodyPr wrap="square">
            <a:spAutoFit/>
          </a:bodyPr>
          <a:lstStyle/>
          <a:p>
            <a:r>
              <a:rPr lang="en-US" sz="1800" dirty="0">
                <a:solidFill>
                  <a:srgbClr val="000000"/>
                </a:solidFill>
                <a:latin typeface="Times New Roman" panose="02020603050405020304" pitchFamily="18" charset="0"/>
                <a:cs typeface="Times New Roman" panose="02020603050405020304" pitchFamily="18" charset="0"/>
              </a:rPr>
              <a:t>Each box represents </a:t>
            </a:r>
            <a:r>
              <a:rPr lang="en-US" sz="1800" dirty="0" smtClean="0">
                <a:solidFill>
                  <a:srgbClr val="000000"/>
                </a:solidFill>
                <a:latin typeface="Times New Roman" panose="02020603050405020304" pitchFamily="18" charset="0"/>
                <a:cs typeface="Times New Roman" panose="02020603050405020304" pitchFamily="18" charset="0"/>
              </a:rPr>
              <a:t>a </a:t>
            </a:r>
            <a:r>
              <a:rPr lang="en-US" sz="1800" dirty="0">
                <a:solidFill>
                  <a:srgbClr val="000000"/>
                </a:solidFill>
                <a:latin typeface="Times New Roman" panose="02020603050405020304" pitchFamily="18" charset="0"/>
                <a:cs typeface="Times New Roman" panose="02020603050405020304" pitchFamily="18" charset="0"/>
              </a:rPr>
              <a:t>feature or function. The lines connecting the boxes are the buses carrying data. </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7963744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r>
              <a:rPr lang="en-US" smtClean="0"/>
              <a:t>Introduction</a:t>
            </a:r>
            <a:endParaRPr lang="en-US"/>
          </a:p>
        </p:txBody>
      </p:sp>
      <p:sp>
        <p:nvSpPr>
          <p:cNvPr id="3" name="Slide Number Placeholder 2"/>
          <p:cNvSpPr>
            <a:spLocks noGrp="1"/>
          </p:cNvSpPr>
          <p:nvPr>
            <p:ph type="sldNum" sz="quarter" idx="12"/>
          </p:nvPr>
        </p:nvSpPr>
        <p:spPr/>
        <p:txBody>
          <a:bodyPr/>
          <a:lstStyle/>
          <a:p>
            <a:r>
              <a:rPr lang="en-US" smtClean="0"/>
              <a:t>1-</a:t>
            </a:r>
            <a:fld id="{FDD59650-754C-46A1-89A5-F3132734EF11}" type="slidenum">
              <a:rPr lang="en-US" smtClean="0"/>
              <a:pPr/>
              <a:t>26</a:t>
            </a:fld>
            <a:endParaRPr lang="en-US"/>
          </a:p>
        </p:txBody>
      </p:sp>
      <p:sp>
        <p:nvSpPr>
          <p:cNvPr id="4" name="Rectangle 3"/>
          <p:cNvSpPr/>
          <p:nvPr/>
        </p:nvSpPr>
        <p:spPr>
          <a:xfrm>
            <a:off x="901336" y="0"/>
            <a:ext cx="7571151" cy="1200329"/>
          </a:xfrm>
          <a:prstGeom prst="rect">
            <a:avLst/>
          </a:prstGeom>
        </p:spPr>
        <p:txBody>
          <a:bodyPr wrap="square">
            <a:spAutoFit/>
          </a:bodyPr>
          <a:lstStyle/>
          <a:p>
            <a:endParaRPr lang="en-US" dirty="0" smtClean="0">
              <a:solidFill>
                <a:srgbClr val="000000"/>
              </a:solidFill>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Embedded System </a:t>
            </a:r>
            <a:r>
              <a:rPr lang="en-IN" b="1" dirty="0" smtClean="0">
                <a:latin typeface="Times New Roman" panose="02020603050405020304" pitchFamily="18" charset="0"/>
                <a:cs typeface="Times New Roman" panose="02020603050405020304" pitchFamily="18" charset="0"/>
              </a:rPr>
              <a:t>Hardware </a:t>
            </a:r>
            <a:r>
              <a:rPr lang="en-IN" b="1" dirty="0" smtClean="0"/>
              <a:t>: </a:t>
            </a:r>
            <a:r>
              <a:rPr lang="en-US" dirty="0" smtClean="0">
                <a:solidFill>
                  <a:srgbClr val="000000"/>
                </a:solidFill>
                <a:latin typeface="Times New Roman" panose="02020603050405020304" pitchFamily="18" charset="0"/>
                <a:cs typeface="Times New Roman" panose="02020603050405020304" pitchFamily="18" charset="0"/>
              </a:rPr>
              <a:t>There are four </a:t>
            </a:r>
            <a:r>
              <a:rPr lang="en-US" dirty="0">
                <a:solidFill>
                  <a:srgbClr val="000000"/>
                </a:solidFill>
                <a:latin typeface="Times New Roman" panose="02020603050405020304" pitchFamily="18" charset="0"/>
                <a:cs typeface="Times New Roman" panose="02020603050405020304" pitchFamily="18" charset="0"/>
              </a:rPr>
              <a:t>main hardware components:</a:t>
            </a:r>
            <a:endParaRPr lang="en-IN" dirty="0">
              <a:latin typeface="Times New Roman" panose="02020603050405020304" pitchFamily="18" charset="0"/>
              <a:cs typeface="Times New Roman" panose="02020603050405020304" pitchFamily="18" charset="0"/>
            </a:endParaRPr>
          </a:p>
        </p:txBody>
      </p:sp>
      <p:sp>
        <p:nvSpPr>
          <p:cNvPr id="5" name="Rectangle 4"/>
          <p:cNvSpPr/>
          <p:nvPr/>
        </p:nvSpPr>
        <p:spPr>
          <a:xfrm>
            <a:off x="640081" y="1227909"/>
            <a:ext cx="7942216" cy="4893647"/>
          </a:xfrm>
          <a:prstGeom prst="rect">
            <a:avLst/>
          </a:prstGeom>
        </p:spPr>
        <p:txBody>
          <a:bodyPr wrap="square">
            <a:spAutoFit/>
          </a:bodyPr>
          <a:lstStyle/>
          <a:p>
            <a:pPr marL="342900" indent="-342900" algn="just">
              <a:buFont typeface="Wingdings" panose="05000000000000000000" pitchFamily="2" charset="2"/>
              <a:buChar char="§"/>
            </a:pPr>
            <a:r>
              <a:rPr lang="en-US" b="1" dirty="0" smtClean="0">
                <a:solidFill>
                  <a:srgbClr val="000000"/>
                </a:solidFill>
                <a:latin typeface="Times New Roman" panose="02020603050405020304" pitchFamily="18" charset="0"/>
                <a:cs typeface="Times New Roman" panose="02020603050405020304" pitchFamily="18" charset="0"/>
              </a:rPr>
              <a:t>Core:</a:t>
            </a:r>
            <a:r>
              <a:rPr lang="en-US" dirty="0" smtClean="0">
                <a:solidFill>
                  <a:srgbClr val="000000"/>
                </a:solidFill>
                <a:latin typeface="Times New Roman" panose="02020603050405020304" pitchFamily="18" charset="0"/>
                <a:cs typeface="Times New Roman" panose="02020603050405020304" pitchFamily="18" charset="0"/>
              </a:rPr>
              <a:t> </a:t>
            </a:r>
            <a:r>
              <a:rPr lang="en-US" dirty="0">
                <a:solidFill>
                  <a:srgbClr val="000000"/>
                </a:solidFill>
                <a:latin typeface="Times New Roman" panose="02020603050405020304" pitchFamily="18" charset="0"/>
                <a:cs typeface="Times New Roman" panose="02020603050405020304" pitchFamily="18" charset="0"/>
              </a:rPr>
              <a:t>An ARM processor </a:t>
            </a:r>
            <a:r>
              <a:rPr lang="en-US" dirty="0" smtClean="0">
                <a:solidFill>
                  <a:srgbClr val="000000"/>
                </a:solidFill>
                <a:latin typeface="Times New Roman" panose="02020603050405020304" pitchFamily="18" charset="0"/>
                <a:cs typeface="Times New Roman" panose="02020603050405020304" pitchFamily="18" charset="0"/>
              </a:rPr>
              <a:t>comprises </a:t>
            </a:r>
            <a:r>
              <a:rPr lang="en-US" dirty="0">
                <a:solidFill>
                  <a:srgbClr val="000000"/>
                </a:solidFill>
                <a:latin typeface="Times New Roman" panose="02020603050405020304" pitchFamily="18" charset="0"/>
                <a:cs typeface="Times New Roman" panose="02020603050405020304" pitchFamily="18" charset="0"/>
              </a:rPr>
              <a:t>a core (the execution engine that processes instructions and manipulates </a:t>
            </a:r>
            <a:r>
              <a:rPr lang="en-US" dirty="0" smtClean="0">
                <a:latin typeface="Times New Roman" panose="02020603050405020304" pitchFamily="18" charset="0"/>
                <a:cs typeface="Times New Roman" panose="02020603050405020304" pitchFamily="18" charset="0"/>
              </a:rPr>
              <a:t> </a:t>
            </a:r>
            <a:r>
              <a:rPr lang="en-US" dirty="0" smtClean="0">
                <a:solidFill>
                  <a:srgbClr val="000000"/>
                </a:solidFill>
                <a:latin typeface="Times New Roman" panose="02020603050405020304" pitchFamily="18" charset="0"/>
                <a:cs typeface="Times New Roman" panose="02020603050405020304" pitchFamily="18" charset="0"/>
              </a:rPr>
              <a:t>data</a:t>
            </a:r>
            <a:r>
              <a:rPr lang="en-US" dirty="0">
                <a:solidFill>
                  <a:srgbClr val="000000"/>
                </a:solidFill>
                <a:latin typeface="Times New Roman" panose="02020603050405020304" pitchFamily="18" charset="0"/>
                <a:cs typeface="Times New Roman" panose="02020603050405020304" pitchFamily="18" charset="0"/>
              </a:rPr>
              <a:t>) plus the surrounding components that interface it with a bus. These components </a:t>
            </a:r>
            <a:r>
              <a:rPr lang="en-US" dirty="0" smtClean="0">
                <a:latin typeface="Times New Roman" panose="02020603050405020304" pitchFamily="18" charset="0"/>
                <a:cs typeface="Times New Roman" panose="02020603050405020304" pitchFamily="18" charset="0"/>
              </a:rPr>
              <a:t> </a:t>
            </a:r>
            <a:r>
              <a:rPr lang="en-US" dirty="0" smtClean="0">
                <a:solidFill>
                  <a:srgbClr val="000000"/>
                </a:solidFill>
                <a:latin typeface="Times New Roman" panose="02020603050405020304" pitchFamily="18" charset="0"/>
                <a:cs typeface="Times New Roman" panose="02020603050405020304" pitchFamily="18" charset="0"/>
              </a:rPr>
              <a:t>can </a:t>
            </a:r>
            <a:r>
              <a:rPr lang="en-US" dirty="0">
                <a:solidFill>
                  <a:srgbClr val="000000"/>
                </a:solidFill>
                <a:latin typeface="Times New Roman" panose="02020603050405020304" pitchFamily="18" charset="0"/>
                <a:cs typeface="Times New Roman" panose="02020603050405020304" pitchFamily="18" charset="0"/>
              </a:rPr>
              <a:t>include memory management and caches. </a:t>
            </a:r>
            <a:endParaRPr lang="en-US" dirty="0" smtClean="0">
              <a:solidFill>
                <a:srgbClr val="000000"/>
              </a:solidFill>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b="1" dirty="0" smtClean="0">
                <a:solidFill>
                  <a:srgbClr val="000000"/>
                </a:solidFill>
                <a:latin typeface="Times New Roman" panose="02020603050405020304" pitchFamily="18" charset="0"/>
                <a:cs typeface="Times New Roman" panose="02020603050405020304" pitchFamily="18" charset="0"/>
              </a:rPr>
              <a:t>Controllers</a:t>
            </a:r>
            <a:r>
              <a:rPr lang="en-US" dirty="0" smtClean="0">
                <a:solidFill>
                  <a:srgbClr val="000000"/>
                </a:solidFill>
                <a:latin typeface="Times New Roman" panose="02020603050405020304" pitchFamily="18" charset="0"/>
                <a:cs typeface="Times New Roman" panose="02020603050405020304" pitchFamily="18" charset="0"/>
              </a:rPr>
              <a:t> </a:t>
            </a:r>
            <a:r>
              <a:rPr lang="en-US" dirty="0">
                <a:solidFill>
                  <a:srgbClr val="000000"/>
                </a:solidFill>
                <a:latin typeface="Times New Roman" panose="02020603050405020304" pitchFamily="18" charset="0"/>
                <a:cs typeface="Times New Roman" panose="02020603050405020304" pitchFamily="18" charset="0"/>
              </a:rPr>
              <a:t>coordinate important functional blocks of the system. Two commonly </a:t>
            </a:r>
            <a:r>
              <a:rPr lang="en-US" dirty="0" smtClean="0">
                <a:solidFill>
                  <a:srgbClr val="000000"/>
                </a:solidFill>
                <a:latin typeface="Times New Roman" panose="02020603050405020304" pitchFamily="18" charset="0"/>
                <a:cs typeface="Times New Roman" panose="02020603050405020304" pitchFamily="18" charset="0"/>
              </a:rPr>
              <a:t>found </a:t>
            </a:r>
            <a:r>
              <a:rPr lang="en-US" dirty="0">
                <a:solidFill>
                  <a:srgbClr val="000000"/>
                </a:solidFill>
                <a:latin typeface="Times New Roman" panose="02020603050405020304" pitchFamily="18" charset="0"/>
                <a:cs typeface="Times New Roman" panose="02020603050405020304" pitchFamily="18" charset="0"/>
              </a:rPr>
              <a:t>controllers are interrupt and memory controllers. </a:t>
            </a:r>
            <a:endParaRPr lang="en-US"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b="1" dirty="0" smtClean="0">
                <a:solidFill>
                  <a:srgbClr val="000000"/>
                </a:solidFill>
                <a:latin typeface="Times New Roman" panose="02020603050405020304" pitchFamily="18" charset="0"/>
                <a:cs typeface="Times New Roman" panose="02020603050405020304" pitchFamily="18" charset="0"/>
              </a:rPr>
              <a:t>The </a:t>
            </a:r>
            <a:r>
              <a:rPr lang="en-US" b="1" dirty="0">
                <a:solidFill>
                  <a:srgbClr val="000000"/>
                </a:solidFill>
                <a:latin typeface="Times New Roman" panose="02020603050405020304" pitchFamily="18" charset="0"/>
                <a:cs typeface="Times New Roman" panose="02020603050405020304" pitchFamily="18" charset="0"/>
              </a:rPr>
              <a:t>peripherals </a:t>
            </a:r>
            <a:r>
              <a:rPr lang="en-US" dirty="0">
                <a:solidFill>
                  <a:srgbClr val="000000"/>
                </a:solidFill>
                <a:latin typeface="Times New Roman" panose="02020603050405020304" pitchFamily="18" charset="0"/>
                <a:cs typeface="Times New Roman" panose="02020603050405020304" pitchFamily="18" charset="0"/>
              </a:rPr>
              <a:t>provide all the input-output capability external to the chip and are </a:t>
            </a:r>
            <a:r>
              <a:rPr lang="en-US" dirty="0" smtClean="0">
                <a:solidFill>
                  <a:srgbClr val="000000"/>
                </a:solidFill>
                <a:latin typeface="Times New Roman" panose="02020603050405020304" pitchFamily="18" charset="0"/>
                <a:cs typeface="Times New Roman" panose="02020603050405020304" pitchFamily="18" charset="0"/>
              </a:rPr>
              <a:t>responsible </a:t>
            </a:r>
            <a:r>
              <a:rPr lang="en-US" dirty="0">
                <a:solidFill>
                  <a:srgbClr val="000000"/>
                </a:solidFill>
                <a:latin typeface="Times New Roman" panose="02020603050405020304" pitchFamily="18" charset="0"/>
                <a:cs typeface="Times New Roman" panose="02020603050405020304" pitchFamily="18" charset="0"/>
              </a:rPr>
              <a:t>for the uniqueness of the embedded device. </a:t>
            </a:r>
            <a:endParaRPr lang="en-US"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b="1" dirty="0" smtClean="0">
                <a:solidFill>
                  <a:srgbClr val="000000"/>
                </a:solidFill>
                <a:latin typeface="Times New Roman" panose="02020603050405020304" pitchFamily="18" charset="0"/>
                <a:cs typeface="Times New Roman" panose="02020603050405020304" pitchFamily="18" charset="0"/>
              </a:rPr>
              <a:t>A </a:t>
            </a:r>
            <a:r>
              <a:rPr lang="en-US" b="1" dirty="0">
                <a:solidFill>
                  <a:srgbClr val="000000"/>
                </a:solidFill>
                <a:latin typeface="Times New Roman" panose="02020603050405020304" pitchFamily="18" charset="0"/>
                <a:cs typeface="Times New Roman" panose="02020603050405020304" pitchFamily="18" charset="0"/>
              </a:rPr>
              <a:t>bus </a:t>
            </a:r>
            <a:r>
              <a:rPr lang="en-US" dirty="0">
                <a:solidFill>
                  <a:srgbClr val="000000"/>
                </a:solidFill>
                <a:latin typeface="Times New Roman" panose="02020603050405020304" pitchFamily="18" charset="0"/>
                <a:cs typeface="Times New Roman" panose="02020603050405020304" pitchFamily="18" charset="0"/>
              </a:rPr>
              <a:t>is used to communicate between different parts of the device.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8859881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r>
              <a:rPr lang="en-US" smtClean="0"/>
              <a:t>Introduction</a:t>
            </a:r>
            <a:endParaRPr lang="en-US"/>
          </a:p>
        </p:txBody>
      </p:sp>
      <p:sp>
        <p:nvSpPr>
          <p:cNvPr id="3" name="Slide Number Placeholder 2"/>
          <p:cNvSpPr>
            <a:spLocks noGrp="1"/>
          </p:cNvSpPr>
          <p:nvPr>
            <p:ph type="sldNum" sz="quarter" idx="12"/>
          </p:nvPr>
        </p:nvSpPr>
        <p:spPr/>
        <p:txBody>
          <a:bodyPr/>
          <a:lstStyle/>
          <a:p>
            <a:r>
              <a:rPr lang="en-US" smtClean="0"/>
              <a:t>1-</a:t>
            </a:r>
            <a:fld id="{FDD59650-754C-46A1-89A5-F3132734EF11}" type="slidenum">
              <a:rPr lang="en-US" smtClean="0"/>
              <a:pPr/>
              <a:t>27</a:t>
            </a:fld>
            <a:endParaRPr lang="en-US"/>
          </a:p>
        </p:txBody>
      </p:sp>
      <p:sp>
        <p:nvSpPr>
          <p:cNvPr id="4" name="Rectangle 3"/>
          <p:cNvSpPr/>
          <p:nvPr/>
        </p:nvSpPr>
        <p:spPr>
          <a:xfrm>
            <a:off x="613955" y="248194"/>
            <a:ext cx="7710895" cy="461665"/>
          </a:xfrm>
          <a:prstGeom prst="rect">
            <a:avLst/>
          </a:prstGeom>
        </p:spPr>
        <p:txBody>
          <a:bodyPr wrap="square">
            <a:spAutoFit/>
          </a:bodyPr>
          <a:lstStyle/>
          <a:p>
            <a:r>
              <a:rPr lang="en-IN" dirty="0" smtClean="0">
                <a:solidFill>
                  <a:srgbClr val="000000"/>
                </a:solidFill>
                <a:latin typeface="Times New Roman" panose="02020603050405020304" pitchFamily="18" charset="0"/>
                <a:cs typeface="Times New Roman" panose="02020603050405020304" pitchFamily="18" charset="0"/>
              </a:rPr>
              <a:t> ARM </a:t>
            </a:r>
            <a:r>
              <a:rPr lang="en-IN" dirty="0">
                <a:solidFill>
                  <a:srgbClr val="000000"/>
                </a:solidFill>
                <a:latin typeface="Times New Roman" panose="02020603050405020304" pitchFamily="18" charset="0"/>
                <a:cs typeface="Times New Roman" panose="02020603050405020304" pitchFamily="18" charset="0"/>
              </a:rPr>
              <a:t>Bus </a:t>
            </a:r>
            <a:r>
              <a:rPr lang="en-IN" dirty="0" smtClean="0">
                <a:solidFill>
                  <a:srgbClr val="000000"/>
                </a:solidFill>
                <a:latin typeface="Times New Roman" panose="02020603050405020304" pitchFamily="18" charset="0"/>
                <a:cs typeface="Times New Roman" panose="02020603050405020304" pitchFamily="18" charset="0"/>
              </a:rPr>
              <a:t>Technology</a:t>
            </a:r>
            <a:endParaRPr lang="en-IN" dirty="0">
              <a:latin typeface="Times New Roman" panose="02020603050405020304" pitchFamily="18" charset="0"/>
              <a:cs typeface="Times New Roman" panose="02020603050405020304" pitchFamily="18" charset="0"/>
            </a:endParaRPr>
          </a:p>
        </p:txBody>
      </p:sp>
      <p:sp>
        <p:nvSpPr>
          <p:cNvPr id="5" name="Rectangle 4"/>
          <p:cNvSpPr/>
          <p:nvPr/>
        </p:nvSpPr>
        <p:spPr>
          <a:xfrm>
            <a:off x="613955" y="683735"/>
            <a:ext cx="8321856" cy="4093428"/>
          </a:xfrm>
          <a:prstGeom prst="rect">
            <a:avLst/>
          </a:prstGeom>
        </p:spPr>
        <p:txBody>
          <a:bodyPr wrap="square">
            <a:spAutoFit/>
          </a:bodyPr>
          <a:lstStyle/>
          <a:p>
            <a:pPr marL="342900" indent="-342900" algn="just">
              <a:buFont typeface="Arial" panose="020B0604020202020204" pitchFamily="34" charset="0"/>
              <a:buChar char="•"/>
            </a:pPr>
            <a:r>
              <a:rPr lang="en-US" sz="2000" b="1" dirty="0" smtClean="0">
                <a:solidFill>
                  <a:srgbClr val="000000"/>
                </a:solidFill>
                <a:latin typeface="Times New Roman" panose="02020603050405020304" pitchFamily="18" charset="0"/>
                <a:cs typeface="Times New Roman" panose="02020603050405020304" pitchFamily="18" charset="0"/>
              </a:rPr>
              <a:t>Peripheral </a:t>
            </a:r>
            <a:r>
              <a:rPr lang="en-US" sz="2000" b="1" dirty="0">
                <a:solidFill>
                  <a:srgbClr val="000000"/>
                </a:solidFill>
                <a:latin typeface="Times New Roman" panose="02020603050405020304" pitchFamily="18" charset="0"/>
                <a:cs typeface="Times New Roman" panose="02020603050405020304" pitchFamily="18" charset="0"/>
              </a:rPr>
              <a:t>Component Interconnect (PCI) bus </a:t>
            </a:r>
            <a:r>
              <a:rPr lang="en-US" sz="2000" b="1" dirty="0" smtClean="0">
                <a:solidFill>
                  <a:srgbClr val="000000"/>
                </a:solidFill>
                <a:latin typeface="Times New Roman" panose="02020603050405020304" pitchFamily="18" charset="0"/>
                <a:cs typeface="Times New Roman" panose="02020603050405020304" pitchFamily="18" charset="0"/>
              </a:rPr>
              <a:t>: </a:t>
            </a:r>
            <a:r>
              <a:rPr lang="en-US" sz="2000" dirty="0" smtClean="0">
                <a:solidFill>
                  <a:srgbClr val="000000"/>
                </a:solidFill>
                <a:latin typeface="Times New Roman" panose="02020603050405020304" pitchFamily="18" charset="0"/>
                <a:cs typeface="Times New Roman" panose="02020603050405020304" pitchFamily="18" charset="0"/>
              </a:rPr>
              <a:t>Most </a:t>
            </a:r>
            <a:r>
              <a:rPr lang="en-US" sz="2000" dirty="0" smtClean="0">
                <a:latin typeface="Times New Roman" panose="02020603050405020304" pitchFamily="18" charset="0"/>
                <a:cs typeface="Times New Roman" panose="02020603050405020304" pitchFamily="18" charset="0"/>
              </a:rPr>
              <a:t> </a:t>
            </a:r>
            <a:r>
              <a:rPr lang="en-US" sz="2000" dirty="0" smtClean="0">
                <a:solidFill>
                  <a:srgbClr val="000000"/>
                </a:solidFill>
                <a:latin typeface="Times New Roman" panose="02020603050405020304" pitchFamily="18" charset="0"/>
                <a:cs typeface="Times New Roman" panose="02020603050405020304" pitchFamily="18" charset="0"/>
              </a:rPr>
              <a:t>common </a:t>
            </a:r>
            <a:r>
              <a:rPr lang="en-US" sz="2000" dirty="0">
                <a:solidFill>
                  <a:srgbClr val="000000"/>
                </a:solidFill>
                <a:latin typeface="Times New Roman" panose="02020603050405020304" pitchFamily="18" charset="0"/>
                <a:cs typeface="Times New Roman" panose="02020603050405020304" pitchFamily="18" charset="0"/>
              </a:rPr>
              <a:t>PC bus technology, </a:t>
            </a:r>
            <a:r>
              <a:rPr lang="en-US" sz="2000" dirty="0" smtClean="0">
                <a:solidFill>
                  <a:srgbClr val="000000"/>
                </a:solidFill>
                <a:latin typeface="Times New Roman" panose="02020603050405020304" pitchFamily="18" charset="0"/>
                <a:cs typeface="Times New Roman" panose="02020603050405020304" pitchFamily="18" charset="0"/>
              </a:rPr>
              <a:t>which </a:t>
            </a:r>
            <a:r>
              <a:rPr lang="en-US" sz="2000" dirty="0">
                <a:solidFill>
                  <a:srgbClr val="000000"/>
                </a:solidFill>
                <a:latin typeface="Times New Roman" panose="02020603050405020304" pitchFamily="18" charset="0"/>
                <a:cs typeface="Times New Roman" panose="02020603050405020304" pitchFamily="18" charset="0"/>
              </a:rPr>
              <a:t>connects devices such as video cards and hard disk controllers to the x86 processor bus. This type </a:t>
            </a:r>
            <a:r>
              <a:rPr lang="en-US" sz="2000" dirty="0" smtClean="0">
                <a:latin typeface="Times New Roman" panose="02020603050405020304" pitchFamily="18" charset="0"/>
                <a:cs typeface="Times New Roman" panose="02020603050405020304" pitchFamily="18" charset="0"/>
              </a:rPr>
              <a:t> </a:t>
            </a:r>
            <a:r>
              <a:rPr lang="en-US" sz="2000" dirty="0" smtClean="0">
                <a:solidFill>
                  <a:srgbClr val="000000"/>
                </a:solidFill>
                <a:latin typeface="Times New Roman" panose="02020603050405020304" pitchFamily="18" charset="0"/>
                <a:cs typeface="Times New Roman" panose="02020603050405020304" pitchFamily="18" charset="0"/>
              </a:rPr>
              <a:t>of </a:t>
            </a:r>
            <a:r>
              <a:rPr lang="en-US" sz="2000" dirty="0">
                <a:solidFill>
                  <a:srgbClr val="000000"/>
                </a:solidFill>
                <a:latin typeface="Times New Roman" panose="02020603050405020304" pitchFamily="18" charset="0"/>
                <a:cs typeface="Times New Roman" panose="02020603050405020304" pitchFamily="18" charset="0"/>
              </a:rPr>
              <a:t>technology is external or off-chip </a:t>
            </a:r>
            <a:r>
              <a:rPr lang="en-US" sz="2000" dirty="0" smtClean="0">
                <a:solidFill>
                  <a:srgbClr val="000000"/>
                </a:solidFill>
                <a:latin typeface="Times New Roman" panose="02020603050405020304" pitchFamily="18" charset="0"/>
                <a:cs typeface="Times New Roman" panose="02020603050405020304" pitchFamily="18" charset="0"/>
              </a:rPr>
              <a:t>and </a:t>
            </a:r>
            <a:r>
              <a:rPr lang="en-US" sz="2000" dirty="0">
                <a:solidFill>
                  <a:srgbClr val="000000"/>
                </a:solidFill>
                <a:latin typeface="Times New Roman" panose="02020603050405020304" pitchFamily="18" charset="0"/>
                <a:cs typeface="Times New Roman" panose="02020603050405020304" pitchFamily="18" charset="0"/>
              </a:rPr>
              <a:t>is built into the motherboard of a PC. </a:t>
            </a:r>
            <a:endParaRPr lang="en-US"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dirty="0">
                <a:solidFill>
                  <a:srgbClr val="000000"/>
                </a:solidFill>
                <a:latin typeface="Times New Roman" panose="02020603050405020304" pitchFamily="18" charset="0"/>
                <a:cs typeface="Times New Roman" panose="02020603050405020304" pitchFamily="18" charset="0"/>
              </a:rPr>
              <a:t>In contrast, </a:t>
            </a:r>
            <a:r>
              <a:rPr lang="en-US" sz="2000" b="1" dirty="0">
                <a:solidFill>
                  <a:srgbClr val="000000"/>
                </a:solidFill>
                <a:latin typeface="Times New Roman" panose="02020603050405020304" pitchFamily="18" charset="0"/>
                <a:cs typeface="Times New Roman" panose="02020603050405020304" pitchFamily="18" charset="0"/>
              </a:rPr>
              <a:t>embedded devices </a:t>
            </a:r>
            <a:r>
              <a:rPr lang="en-US" sz="2000" dirty="0">
                <a:solidFill>
                  <a:srgbClr val="000000"/>
                </a:solidFill>
                <a:latin typeface="Times New Roman" panose="02020603050405020304" pitchFamily="18" charset="0"/>
                <a:cs typeface="Times New Roman" panose="02020603050405020304" pitchFamily="18" charset="0"/>
              </a:rPr>
              <a:t>use an on-chip bus that is internal to the chip and that </a:t>
            </a:r>
            <a:r>
              <a:rPr lang="en-US" sz="2000" dirty="0" smtClean="0">
                <a:latin typeface="Times New Roman" panose="02020603050405020304" pitchFamily="18" charset="0"/>
                <a:cs typeface="Times New Roman" panose="02020603050405020304" pitchFamily="18" charset="0"/>
              </a:rPr>
              <a:t> </a:t>
            </a:r>
            <a:r>
              <a:rPr lang="en-US" sz="2000" dirty="0" smtClean="0">
                <a:solidFill>
                  <a:srgbClr val="000000"/>
                </a:solidFill>
                <a:latin typeface="Times New Roman" panose="02020603050405020304" pitchFamily="18" charset="0"/>
                <a:cs typeface="Times New Roman" panose="02020603050405020304" pitchFamily="18" charset="0"/>
              </a:rPr>
              <a:t>allows </a:t>
            </a:r>
            <a:r>
              <a:rPr lang="en-US" sz="2000" dirty="0">
                <a:solidFill>
                  <a:srgbClr val="000000"/>
                </a:solidFill>
                <a:latin typeface="Times New Roman" panose="02020603050405020304" pitchFamily="18" charset="0"/>
                <a:cs typeface="Times New Roman" panose="02020603050405020304" pitchFamily="18" charset="0"/>
              </a:rPr>
              <a:t>different peripheral devices to be interconnected with an ARM core. </a:t>
            </a:r>
            <a:endParaRPr lang="en-US" sz="2000" dirty="0" smtClean="0">
              <a:solidFill>
                <a:srgbClr val="000000"/>
              </a:solidFill>
              <a:latin typeface="Times New Roman" panose="02020603050405020304" pitchFamily="18" charset="0"/>
              <a:cs typeface="Times New Roman" panose="02020603050405020304" pitchFamily="18" charset="0"/>
            </a:endParaRPr>
          </a:p>
          <a:p>
            <a:pPr algn="just"/>
            <a:endParaRPr lang="en-US" sz="2000" dirty="0">
              <a:latin typeface="Times New Roman" panose="02020603050405020304" pitchFamily="18" charset="0"/>
              <a:cs typeface="Times New Roman" panose="02020603050405020304" pitchFamily="18" charset="0"/>
            </a:endParaRPr>
          </a:p>
          <a:p>
            <a:pPr algn="just"/>
            <a:r>
              <a:rPr lang="en-US" sz="2000" dirty="0" smtClean="0">
                <a:solidFill>
                  <a:srgbClr val="000000"/>
                </a:solidFill>
                <a:latin typeface="Times New Roman" panose="02020603050405020304" pitchFamily="18" charset="0"/>
                <a:cs typeface="Times New Roman" panose="02020603050405020304" pitchFamily="18" charset="0"/>
              </a:rPr>
              <a:t>Two </a:t>
            </a:r>
            <a:r>
              <a:rPr lang="en-US" sz="2000" dirty="0">
                <a:solidFill>
                  <a:srgbClr val="000000"/>
                </a:solidFill>
                <a:latin typeface="Times New Roman" panose="02020603050405020304" pitchFamily="18" charset="0"/>
                <a:cs typeface="Times New Roman" panose="02020603050405020304" pitchFamily="18" charset="0"/>
              </a:rPr>
              <a:t>different classes of devices attached to the bus. </a:t>
            </a:r>
            <a:endParaRPr lang="en-US" sz="2000" dirty="0" smtClean="0">
              <a:solidFill>
                <a:srgbClr val="000000"/>
              </a:solidFill>
              <a:latin typeface="Times New Roman" panose="02020603050405020304" pitchFamily="18" charset="0"/>
              <a:cs typeface="Times New Roman" panose="02020603050405020304" pitchFamily="18" charset="0"/>
            </a:endParaRPr>
          </a:p>
          <a:p>
            <a:pPr algn="just"/>
            <a:r>
              <a:rPr lang="en-US" sz="2000" b="1" dirty="0" smtClean="0">
                <a:solidFill>
                  <a:srgbClr val="000000"/>
                </a:solidFill>
                <a:latin typeface="Times New Roman" panose="02020603050405020304" pitchFamily="18" charset="0"/>
                <a:cs typeface="Times New Roman" panose="02020603050405020304" pitchFamily="18" charset="0"/>
              </a:rPr>
              <a:t>The </a:t>
            </a:r>
            <a:r>
              <a:rPr lang="en-US" sz="2000" b="1" dirty="0">
                <a:solidFill>
                  <a:srgbClr val="000000"/>
                </a:solidFill>
                <a:latin typeface="Times New Roman" panose="02020603050405020304" pitchFamily="18" charset="0"/>
                <a:cs typeface="Times New Roman" panose="02020603050405020304" pitchFamily="18" charset="0"/>
              </a:rPr>
              <a:t>ARM processor core </a:t>
            </a:r>
            <a:r>
              <a:rPr lang="en-US" sz="2000" dirty="0">
                <a:solidFill>
                  <a:srgbClr val="000000"/>
                </a:solidFill>
                <a:latin typeface="Times New Roman" panose="02020603050405020304" pitchFamily="18" charset="0"/>
                <a:cs typeface="Times New Roman" panose="02020603050405020304" pitchFamily="18" charset="0"/>
              </a:rPr>
              <a:t>is </a:t>
            </a:r>
            <a:r>
              <a:rPr lang="en-US" sz="2000" dirty="0" smtClean="0">
                <a:latin typeface="Times New Roman" panose="02020603050405020304" pitchFamily="18" charset="0"/>
                <a:cs typeface="Times New Roman" panose="02020603050405020304" pitchFamily="18" charset="0"/>
              </a:rPr>
              <a:t> </a:t>
            </a:r>
            <a:r>
              <a:rPr lang="en-US" sz="2000" dirty="0" smtClean="0">
                <a:solidFill>
                  <a:srgbClr val="000000"/>
                </a:solidFill>
                <a:latin typeface="Times New Roman" panose="02020603050405020304" pitchFamily="18" charset="0"/>
                <a:cs typeface="Times New Roman" panose="02020603050405020304" pitchFamily="18" charset="0"/>
              </a:rPr>
              <a:t>a </a:t>
            </a:r>
            <a:r>
              <a:rPr lang="en-US" sz="2000" dirty="0">
                <a:solidFill>
                  <a:srgbClr val="000000"/>
                </a:solidFill>
                <a:latin typeface="Times New Roman" panose="02020603050405020304" pitchFamily="18" charset="0"/>
                <a:cs typeface="Times New Roman" panose="02020603050405020304" pitchFamily="18" charset="0"/>
              </a:rPr>
              <a:t>bus master—a logical device capable of initiating a data transfer with another device across </a:t>
            </a:r>
            <a:r>
              <a:rPr lang="en-US" sz="2000" dirty="0" smtClean="0">
                <a:latin typeface="Times New Roman" panose="02020603050405020304" pitchFamily="18" charset="0"/>
                <a:cs typeface="Times New Roman" panose="02020603050405020304" pitchFamily="18" charset="0"/>
              </a:rPr>
              <a:t> </a:t>
            </a:r>
            <a:r>
              <a:rPr lang="en-US" sz="2000" dirty="0" smtClean="0">
                <a:solidFill>
                  <a:srgbClr val="000000"/>
                </a:solidFill>
                <a:latin typeface="Times New Roman" panose="02020603050405020304" pitchFamily="18" charset="0"/>
                <a:cs typeface="Times New Roman" panose="02020603050405020304" pitchFamily="18" charset="0"/>
              </a:rPr>
              <a:t>the </a:t>
            </a:r>
            <a:r>
              <a:rPr lang="en-US" sz="2000" dirty="0">
                <a:solidFill>
                  <a:srgbClr val="000000"/>
                </a:solidFill>
                <a:latin typeface="Times New Roman" panose="02020603050405020304" pitchFamily="18" charset="0"/>
                <a:cs typeface="Times New Roman" panose="02020603050405020304" pitchFamily="18" charset="0"/>
              </a:rPr>
              <a:t>same bus</a:t>
            </a:r>
            <a:r>
              <a:rPr lang="en-US" sz="2000" dirty="0" smtClean="0">
                <a:solidFill>
                  <a:srgbClr val="000000"/>
                </a:solidFill>
                <a:latin typeface="Times New Roman" panose="02020603050405020304" pitchFamily="18" charset="0"/>
                <a:cs typeface="Times New Roman" panose="02020603050405020304" pitchFamily="18" charset="0"/>
              </a:rPr>
              <a:t>.</a:t>
            </a:r>
          </a:p>
          <a:p>
            <a:pPr algn="just"/>
            <a:r>
              <a:rPr lang="en-US" sz="2000" b="1" dirty="0" smtClean="0">
                <a:solidFill>
                  <a:srgbClr val="000000"/>
                </a:solidFill>
                <a:latin typeface="Times New Roman" panose="02020603050405020304" pitchFamily="18" charset="0"/>
                <a:cs typeface="Times New Roman" panose="02020603050405020304" pitchFamily="18" charset="0"/>
              </a:rPr>
              <a:t>Peripherals</a:t>
            </a:r>
            <a:r>
              <a:rPr lang="en-US" sz="2000" dirty="0" smtClean="0">
                <a:solidFill>
                  <a:srgbClr val="000000"/>
                </a:solidFill>
                <a:latin typeface="Times New Roman" panose="02020603050405020304" pitchFamily="18" charset="0"/>
                <a:cs typeface="Times New Roman" panose="02020603050405020304" pitchFamily="18" charset="0"/>
              </a:rPr>
              <a:t> </a:t>
            </a:r>
            <a:r>
              <a:rPr lang="en-US" sz="2000" dirty="0">
                <a:solidFill>
                  <a:srgbClr val="000000"/>
                </a:solidFill>
                <a:latin typeface="Times New Roman" panose="02020603050405020304" pitchFamily="18" charset="0"/>
                <a:cs typeface="Times New Roman" panose="02020603050405020304" pitchFamily="18" charset="0"/>
              </a:rPr>
              <a:t>tend to be bus slaves—logical devices capable only </a:t>
            </a:r>
            <a:r>
              <a:rPr lang="en-US" sz="2000" dirty="0" smtClean="0">
                <a:solidFill>
                  <a:srgbClr val="000000"/>
                </a:solidFill>
                <a:latin typeface="Times New Roman" panose="02020603050405020304" pitchFamily="18" charset="0"/>
                <a:cs typeface="Times New Roman" panose="02020603050405020304" pitchFamily="18" charset="0"/>
              </a:rPr>
              <a:t>of responding </a:t>
            </a:r>
            <a:r>
              <a:rPr lang="en-US" sz="2000" dirty="0" smtClean="0">
                <a:latin typeface="Times New Roman" panose="02020603050405020304" pitchFamily="18" charset="0"/>
                <a:cs typeface="Times New Roman" panose="02020603050405020304" pitchFamily="18" charset="0"/>
              </a:rPr>
              <a:t> </a:t>
            </a:r>
            <a:r>
              <a:rPr lang="en-US" sz="2000" dirty="0" smtClean="0">
                <a:solidFill>
                  <a:srgbClr val="000000"/>
                </a:solidFill>
                <a:latin typeface="Times New Roman" panose="02020603050405020304" pitchFamily="18" charset="0"/>
                <a:cs typeface="Times New Roman" panose="02020603050405020304" pitchFamily="18" charset="0"/>
              </a:rPr>
              <a:t>to </a:t>
            </a:r>
            <a:r>
              <a:rPr lang="en-US" sz="2000" dirty="0">
                <a:solidFill>
                  <a:srgbClr val="000000"/>
                </a:solidFill>
                <a:latin typeface="Times New Roman" panose="02020603050405020304" pitchFamily="18" charset="0"/>
                <a:cs typeface="Times New Roman" panose="02020603050405020304" pitchFamily="18" charset="0"/>
              </a:rPr>
              <a:t>a transfer request from a bus master device.</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4000392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r>
              <a:rPr lang="en-US" smtClean="0"/>
              <a:t>Introduction</a:t>
            </a:r>
            <a:endParaRPr lang="en-US"/>
          </a:p>
        </p:txBody>
      </p:sp>
      <p:sp>
        <p:nvSpPr>
          <p:cNvPr id="3" name="Slide Number Placeholder 2"/>
          <p:cNvSpPr>
            <a:spLocks noGrp="1"/>
          </p:cNvSpPr>
          <p:nvPr>
            <p:ph type="sldNum" sz="quarter" idx="12"/>
          </p:nvPr>
        </p:nvSpPr>
        <p:spPr/>
        <p:txBody>
          <a:bodyPr/>
          <a:lstStyle/>
          <a:p>
            <a:r>
              <a:rPr lang="en-US" smtClean="0"/>
              <a:t>1-</a:t>
            </a:r>
            <a:fld id="{FDD59650-754C-46A1-89A5-F3132734EF11}" type="slidenum">
              <a:rPr lang="en-US" smtClean="0"/>
              <a:pPr/>
              <a:t>28</a:t>
            </a:fld>
            <a:endParaRPr lang="en-US"/>
          </a:p>
        </p:txBody>
      </p:sp>
      <p:sp>
        <p:nvSpPr>
          <p:cNvPr id="4" name="Rectangle 3"/>
          <p:cNvSpPr/>
          <p:nvPr/>
        </p:nvSpPr>
        <p:spPr>
          <a:xfrm>
            <a:off x="640080" y="862150"/>
            <a:ext cx="8203474" cy="4093428"/>
          </a:xfrm>
          <a:prstGeom prst="rect">
            <a:avLst/>
          </a:prstGeom>
        </p:spPr>
        <p:txBody>
          <a:bodyPr wrap="square">
            <a:spAutoFit/>
          </a:bodyPr>
          <a:lstStyle/>
          <a:p>
            <a:pPr algn="just"/>
            <a:r>
              <a:rPr lang="en-US" sz="2000" b="1" dirty="0" smtClean="0">
                <a:latin typeface="Times New Roman" panose="02020603050405020304" pitchFamily="18" charset="0"/>
                <a:cs typeface="Times New Roman" panose="02020603050405020304" pitchFamily="18" charset="0"/>
              </a:rPr>
              <a:t>Advanced Microcontroller Bus Architecture (</a:t>
            </a:r>
            <a:r>
              <a:rPr lang="en-IN" sz="2000" b="1" dirty="0" smtClean="0">
                <a:latin typeface="Times New Roman" panose="02020603050405020304" pitchFamily="18" charset="0"/>
                <a:cs typeface="Times New Roman" panose="02020603050405020304" pitchFamily="18" charset="0"/>
              </a:rPr>
              <a:t>AMBA) Bus Protocol: </a:t>
            </a:r>
            <a:r>
              <a:rPr lang="en-US" sz="2000" dirty="0" smtClean="0">
                <a:solidFill>
                  <a:srgbClr val="000000"/>
                </a:solidFill>
                <a:latin typeface="Times New Roman" panose="02020603050405020304" pitchFamily="18" charset="0"/>
                <a:cs typeface="Times New Roman" panose="02020603050405020304" pitchFamily="18" charset="0"/>
              </a:rPr>
              <a:t>A </a:t>
            </a:r>
            <a:r>
              <a:rPr lang="en-US" sz="2000" dirty="0">
                <a:solidFill>
                  <a:srgbClr val="000000"/>
                </a:solidFill>
                <a:latin typeface="Times New Roman" panose="02020603050405020304" pitchFamily="18" charset="0"/>
                <a:cs typeface="Times New Roman" panose="02020603050405020304" pitchFamily="18" charset="0"/>
              </a:rPr>
              <a:t>bus has two architecture levels. </a:t>
            </a:r>
            <a:endParaRPr lang="en-US" sz="2000" dirty="0" smtClean="0">
              <a:solidFill>
                <a:srgbClr val="000000"/>
              </a:solidFill>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dirty="0" smtClean="0">
                <a:solidFill>
                  <a:srgbClr val="000000"/>
                </a:solidFill>
                <a:latin typeface="Times New Roman" panose="02020603050405020304" pitchFamily="18" charset="0"/>
                <a:cs typeface="Times New Roman" panose="02020603050405020304" pitchFamily="18" charset="0"/>
              </a:rPr>
              <a:t>Physical </a:t>
            </a:r>
            <a:r>
              <a:rPr lang="en-US" sz="2000" dirty="0">
                <a:solidFill>
                  <a:srgbClr val="000000"/>
                </a:solidFill>
                <a:latin typeface="Times New Roman" panose="02020603050405020304" pitchFamily="18" charset="0"/>
                <a:cs typeface="Times New Roman" panose="02020603050405020304" pitchFamily="18" charset="0"/>
              </a:rPr>
              <a:t>level that covers the electrical </a:t>
            </a:r>
            <a:r>
              <a:rPr lang="en-US" sz="2000" dirty="0" smtClean="0">
                <a:solidFill>
                  <a:srgbClr val="000000"/>
                </a:solidFill>
                <a:latin typeface="Times New Roman" panose="02020603050405020304" pitchFamily="18" charset="0"/>
                <a:cs typeface="Times New Roman" panose="02020603050405020304" pitchFamily="18" charset="0"/>
              </a:rPr>
              <a:t>characteristics </a:t>
            </a:r>
            <a:r>
              <a:rPr lang="en-US" sz="2000" dirty="0">
                <a:solidFill>
                  <a:srgbClr val="000000"/>
                </a:solidFill>
                <a:latin typeface="Times New Roman" panose="02020603050405020304" pitchFamily="18" charset="0"/>
                <a:cs typeface="Times New Roman" panose="02020603050405020304" pitchFamily="18" charset="0"/>
              </a:rPr>
              <a:t>and bus width (16, 32, or 64 bits). </a:t>
            </a:r>
            <a:endParaRPr lang="en-US" sz="2000" dirty="0" smtClean="0">
              <a:solidFill>
                <a:srgbClr val="000000"/>
              </a:solidFill>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dirty="0" smtClean="0">
                <a:solidFill>
                  <a:srgbClr val="000000"/>
                </a:solidFill>
                <a:latin typeface="Times New Roman" panose="02020603050405020304" pitchFamily="18" charset="0"/>
                <a:cs typeface="Times New Roman" panose="02020603050405020304" pitchFamily="18" charset="0"/>
              </a:rPr>
              <a:t>Second level deals </a:t>
            </a:r>
            <a:r>
              <a:rPr lang="en-US" sz="2000" dirty="0">
                <a:solidFill>
                  <a:srgbClr val="000000"/>
                </a:solidFill>
                <a:latin typeface="Times New Roman" panose="02020603050405020304" pitchFamily="18" charset="0"/>
                <a:cs typeface="Times New Roman" panose="02020603050405020304" pitchFamily="18" charset="0"/>
              </a:rPr>
              <a:t>with protocol—the </a:t>
            </a:r>
            <a:r>
              <a:rPr lang="en-US" sz="2000" dirty="0" smtClean="0">
                <a:solidFill>
                  <a:srgbClr val="000000"/>
                </a:solidFill>
                <a:latin typeface="Times New Roman" panose="02020603050405020304" pitchFamily="18" charset="0"/>
                <a:cs typeface="Times New Roman" panose="02020603050405020304" pitchFamily="18" charset="0"/>
              </a:rPr>
              <a:t>logical </a:t>
            </a:r>
            <a:r>
              <a:rPr lang="en-US" sz="2000" dirty="0">
                <a:solidFill>
                  <a:srgbClr val="000000"/>
                </a:solidFill>
                <a:latin typeface="Times New Roman" panose="02020603050405020304" pitchFamily="18" charset="0"/>
                <a:cs typeface="Times New Roman" panose="02020603050405020304" pitchFamily="18" charset="0"/>
              </a:rPr>
              <a:t>rules that govern the communication between the processor and a </a:t>
            </a:r>
            <a:r>
              <a:rPr lang="en-US" sz="2000" dirty="0" smtClean="0">
                <a:solidFill>
                  <a:srgbClr val="000000"/>
                </a:solidFill>
                <a:latin typeface="Times New Roman" panose="02020603050405020304" pitchFamily="18" charset="0"/>
                <a:cs typeface="Times New Roman" panose="02020603050405020304" pitchFamily="18" charset="0"/>
              </a:rPr>
              <a:t>peripheral.</a:t>
            </a:r>
          </a:p>
          <a:p>
            <a:pPr algn="just"/>
            <a:r>
              <a:rPr lang="en-US" sz="2000" b="1" dirty="0" smtClean="0">
                <a:latin typeface="Times New Roman" panose="02020603050405020304" pitchFamily="18" charset="0"/>
                <a:cs typeface="Times New Roman" panose="02020603050405020304" pitchFamily="18" charset="0"/>
              </a:rPr>
              <a:t>(</a:t>
            </a:r>
            <a:r>
              <a:rPr lang="en-US" sz="2000" b="1" dirty="0">
                <a:latin typeface="Times New Roman" panose="02020603050405020304" pitchFamily="18" charset="0"/>
                <a:cs typeface="Times New Roman" panose="02020603050405020304" pitchFamily="18" charset="0"/>
              </a:rPr>
              <a:t>AMBA) </a:t>
            </a:r>
            <a:r>
              <a:rPr lang="en-US" sz="2000" b="1" dirty="0" smtClean="0">
                <a:latin typeface="Times New Roman" panose="02020603050405020304" pitchFamily="18" charset="0"/>
                <a:cs typeface="Times New Roman" panose="02020603050405020304" pitchFamily="18" charset="0"/>
              </a:rPr>
              <a:t>is</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widely adopted as the on-chip bus </a:t>
            </a:r>
            <a:r>
              <a:rPr lang="en-US" sz="2000" dirty="0" smtClean="0">
                <a:latin typeface="Times New Roman" panose="02020603050405020304" pitchFamily="18" charset="0"/>
                <a:cs typeface="Times New Roman" panose="02020603050405020304" pitchFamily="18" charset="0"/>
              </a:rPr>
              <a:t>architecture. </a:t>
            </a:r>
          </a:p>
          <a:p>
            <a:pPr marL="342900" indent="-342900" algn="just">
              <a:buFont typeface="Arial" panose="020B0604020202020204" pitchFamily="34" charset="0"/>
              <a:buChar char="•"/>
            </a:pPr>
            <a:r>
              <a:rPr lang="en-US" sz="2000" b="1" dirty="0" smtClean="0">
                <a:latin typeface="Times New Roman" panose="02020603050405020304" pitchFamily="18" charset="0"/>
                <a:cs typeface="Times New Roman" panose="02020603050405020304" pitchFamily="18" charset="0"/>
              </a:rPr>
              <a:t>ARM </a:t>
            </a:r>
            <a:r>
              <a:rPr lang="en-US" sz="2000" b="1" dirty="0">
                <a:latin typeface="Times New Roman" panose="02020603050405020304" pitchFamily="18" charset="0"/>
                <a:cs typeface="Times New Roman" panose="02020603050405020304" pitchFamily="18" charset="0"/>
              </a:rPr>
              <a:t>System Bus (ASB) </a:t>
            </a:r>
            <a:r>
              <a:rPr lang="en-US" sz="2000" b="1" dirty="0" smtClean="0">
                <a:latin typeface="Times New Roman" panose="02020603050405020304" pitchFamily="18" charset="0"/>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for external </a:t>
            </a:r>
            <a:r>
              <a:rPr lang="en-US" sz="2000" dirty="0" smtClean="0">
                <a:latin typeface="Times New Roman" panose="02020603050405020304" pitchFamily="18" charset="0"/>
                <a:cs typeface="Times New Roman" panose="02020603050405020304" pitchFamily="18" charset="0"/>
              </a:rPr>
              <a:t>peripherals and requires a bridge).</a:t>
            </a:r>
            <a:endParaRPr lang="en-US" sz="2000" b="1" dirty="0" smtClean="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b="1" dirty="0" smtClean="0">
                <a:latin typeface="Times New Roman" panose="02020603050405020304" pitchFamily="18" charset="0"/>
                <a:cs typeface="Times New Roman" panose="02020603050405020304" pitchFamily="18" charset="0"/>
              </a:rPr>
              <a:t>ARM </a:t>
            </a:r>
            <a:r>
              <a:rPr lang="en-US" sz="2000" b="1" dirty="0">
                <a:latin typeface="Times New Roman" panose="02020603050405020304" pitchFamily="18" charset="0"/>
                <a:cs typeface="Times New Roman" panose="02020603050405020304" pitchFamily="18" charset="0"/>
              </a:rPr>
              <a:t>Peripheral Bus </a:t>
            </a:r>
            <a:r>
              <a:rPr lang="en-US" sz="2000" b="1" dirty="0" smtClean="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APB</a:t>
            </a:r>
            <a:r>
              <a:rPr lang="en-US" sz="2000" b="1" dirty="0" smtClean="0">
                <a:latin typeface="Times New Roman" panose="02020603050405020304" pitchFamily="18" charset="0"/>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for the slower </a:t>
            </a:r>
            <a:r>
              <a:rPr lang="en-US" sz="2000" dirty="0" smtClean="0">
                <a:latin typeface="Times New Roman" panose="02020603050405020304" pitchFamily="18" charset="0"/>
                <a:cs typeface="Times New Roman" panose="02020603050405020304" pitchFamily="18" charset="0"/>
              </a:rPr>
              <a:t>peripherals).</a:t>
            </a:r>
            <a:r>
              <a:rPr lang="en-US" sz="2000" b="1" dirty="0" smtClean="0">
                <a:latin typeface="Times New Roman" panose="02020603050405020304" pitchFamily="18" charset="0"/>
                <a:cs typeface="Times New Roman" panose="02020603050405020304" pitchFamily="18" charset="0"/>
              </a:rPr>
              <a:t> </a:t>
            </a:r>
          </a:p>
          <a:p>
            <a:pPr marL="342900" indent="-342900" algn="just">
              <a:buFont typeface="Arial" panose="020B0604020202020204" pitchFamily="34" charset="0"/>
              <a:buChar char="•"/>
            </a:pPr>
            <a:r>
              <a:rPr lang="en-US" sz="2000" b="1" dirty="0" smtClean="0">
                <a:latin typeface="Times New Roman" panose="02020603050405020304" pitchFamily="18" charset="0"/>
                <a:cs typeface="Times New Roman" panose="02020603050405020304" pitchFamily="18" charset="0"/>
              </a:rPr>
              <a:t>ARM High Performance </a:t>
            </a:r>
            <a:r>
              <a:rPr lang="en-US" sz="2000" b="1" dirty="0">
                <a:latin typeface="Times New Roman" panose="02020603050405020304" pitchFamily="18" charset="0"/>
                <a:cs typeface="Times New Roman" panose="02020603050405020304" pitchFamily="18" charset="0"/>
              </a:rPr>
              <a:t>Bus </a:t>
            </a:r>
            <a:r>
              <a:rPr lang="en-US" sz="2000" b="1" dirty="0" smtClean="0">
                <a:latin typeface="Times New Roman" panose="02020603050405020304" pitchFamily="18" charset="0"/>
                <a:cs typeface="Times New Roman" panose="02020603050405020304" pitchFamily="18" charset="0"/>
              </a:rPr>
              <a:t>(</a:t>
            </a:r>
            <a:r>
              <a:rPr lang="en-US" sz="2000" b="1" dirty="0">
                <a:latin typeface="Times New Roman" panose="02020603050405020304" pitchFamily="18" charset="0"/>
                <a:cs typeface="Times New Roman" panose="02020603050405020304" pitchFamily="18" charset="0"/>
              </a:rPr>
              <a:t>AHB</a:t>
            </a:r>
            <a:r>
              <a:rPr lang="en-US" sz="2000" b="1" dirty="0" smtClean="0">
                <a:latin typeface="Times New Roman" panose="02020603050405020304" pitchFamily="18" charset="0"/>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for </a:t>
            </a:r>
            <a:r>
              <a:rPr lang="en-US" sz="2000" dirty="0" smtClean="0">
                <a:latin typeface="Times New Roman" panose="02020603050405020304" pitchFamily="18" charset="0"/>
                <a:cs typeface="Times New Roman" panose="02020603050405020304" pitchFamily="18" charset="0"/>
              </a:rPr>
              <a:t>high </a:t>
            </a:r>
            <a:r>
              <a:rPr lang="en-US" sz="2000" dirty="0">
                <a:latin typeface="Times New Roman" panose="02020603050405020304" pitchFamily="18" charset="0"/>
                <a:cs typeface="Times New Roman" panose="02020603050405020304" pitchFamily="18" charset="0"/>
              </a:rPr>
              <a:t>performance </a:t>
            </a:r>
            <a:r>
              <a:rPr lang="en-US" sz="2000" dirty="0" smtClean="0">
                <a:latin typeface="Times New Roman" panose="02020603050405020304" pitchFamily="18" charset="0"/>
                <a:cs typeface="Times New Roman" panose="02020603050405020304" pitchFamily="18" charset="0"/>
              </a:rPr>
              <a:t>peripherals)</a:t>
            </a:r>
            <a:endParaRPr lang="en-US" sz="2000" b="1" dirty="0" smtClean="0">
              <a:latin typeface="Times New Roman" panose="02020603050405020304" pitchFamily="18" charset="0"/>
              <a:cs typeface="Times New Roman" panose="02020603050405020304" pitchFamily="18" charset="0"/>
            </a:endParaRPr>
          </a:p>
          <a:p>
            <a:pPr algn="just"/>
            <a:endParaRPr lang="en-US" sz="2000" dirty="0" smtClean="0">
              <a:latin typeface="Times New Roman" panose="02020603050405020304" pitchFamily="18" charset="0"/>
              <a:cs typeface="Times New Roman" panose="02020603050405020304" pitchFamily="18" charset="0"/>
            </a:endParaRPr>
          </a:p>
          <a:p>
            <a:pPr algn="just"/>
            <a:r>
              <a:rPr lang="en-US" sz="2000" b="1" dirty="0" smtClean="0">
                <a:latin typeface="Times New Roman" panose="02020603050405020304" pitchFamily="18" charset="0"/>
                <a:cs typeface="Times New Roman" panose="02020603050405020304" pitchFamily="18" charset="0"/>
              </a:rPr>
              <a:t>Note: Using </a:t>
            </a:r>
            <a:r>
              <a:rPr lang="en-US" sz="2000" b="1" dirty="0">
                <a:latin typeface="Times New Roman" panose="02020603050405020304" pitchFamily="18" charset="0"/>
                <a:cs typeface="Times New Roman" panose="02020603050405020304" pitchFamily="18" charset="0"/>
              </a:rPr>
              <a:t>AMBA, peripheral designers can reuse the same design on multiple </a:t>
            </a:r>
            <a:r>
              <a:rPr lang="en-US" sz="2000" b="1" dirty="0" smtClean="0">
                <a:latin typeface="Times New Roman" panose="02020603050405020304" pitchFamily="18" charset="0"/>
                <a:cs typeface="Times New Roman" panose="02020603050405020304" pitchFamily="18" charset="0"/>
              </a:rPr>
              <a:t>projects</a:t>
            </a:r>
            <a:r>
              <a:rPr lang="en-US" sz="2000" dirty="0" smtClean="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43513761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r>
              <a:rPr lang="en-US" smtClean="0"/>
              <a:t>Introduction</a:t>
            </a:r>
            <a:endParaRPr lang="en-US"/>
          </a:p>
        </p:txBody>
      </p:sp>
      <p:sp>
        <p:nvSpPr>
          <p:cNvPr id="3" name="Slide Number Placeholder 2"/>
          <p:cNvSpPr>
            <a:spLocks noGrp="1"/>
          </p:cNvSpPr>
          <p:nvPr>
            <p:ph type="sldNum" sz="quarter" idx="12"/>
          </p:nvPr>
        </p:nvSpPr>
        <p:spPr/>
        <p:txBody>
          <a:bodyPr/>
          <a:lstStyle/>
          <a:p>
            <a:r>
              <a:rPr lang="en-US" smtClean="0"/>
              <a:t>1-</a:t>
            </a:r>
            <a:fld id="{FDD59650-754C-46A1-89A5-F3132734EF11}" type="slidenum">
              <a:rPr lang="en-US" smtClean="0"/>
              <a:pPr/>
              <a:t>29</a:t>
            </a:fld>
            <a:endParaRPr lang="en-US"/>
          </a:p>
        </p:txBody>
      </p:sp>
      <p:sp>
        <p:nvSpPr>
          <p:cNvPr id="4" name="Rectangle 3"/>
          <p:cNvSpPr/>
          <p:nvPr/>
        </p:nvSpPr>
        <p:spPr>
          <a:xfrm>
            <a:off x="796835" y="489734"/>
            <a:ext cx="7675654" cy="2985433"/>
          </a:xfrm>
          <a:prstGeom prst="rect">
            <a:avLst/>
          </a:prstGeom>
        </p:spPr>
        <p:txBody>
          <a:bodyPr wrap="square">
            <a:spAutoFit/>
          </a:bodyPr>
          <a:lstStyle/>
          <a:p>
            <a:pPr algn="just"/>
            <a:r>
              <a:rPr lang="en-US" b="1" dirty="0">
                <a:solidFill>
                  <a:srgbClr val="000000"/>
                </a:solidFill>
                <a:latin typeface="Times New Roman" panose="02020603050405020304" pitchFamily="18" charset="0"/>
                <a:cs typeface="Times New Roman" panose="02020603050405020304" pitchFamily="18" charset="0"/>
              </a:rPr>
              <a:t>Memory </a:t>
            </a:r>
            <a:endParaRPr lang="en-US" b="1" dirty="0">
              <a:latin typeface="Times New Roman" panose="02020603050405020304" pitchFamily="18" charset="0"/>
              <a:cs typeface="Times New Roman" panose="02020603050405020304" pitchFamily="18" charset="0"/>
            </a:endParaRPr>
          </a:p>
          <a:p>
            <a:pPr algn="just"/>
            <a:r>
              <a:rPr lang="en-US" sz="2000" dirty="0">
                <a:solidFill>
                  <a:srgbClr val="000000"/>
                </a:solidFill>
                <a:latin typeface="Times New Roman" panose="02020603050405020304" pitchFamily="18" charset="0"/>
                <a:cs typeface="Times New Roman" panose="02020603050405020304" pitchFamily="18" charset="0"/>
              </a:rPr>
              <a:t>An embedded system has to have some form of memory to store and execute code. </a:t>
            </a:r>
            <a:endParaRPr lang="en-US" sz="2000" dirty="0" smtClean="0">
              <a:solidFill>
                <a:srgbClr val="000000"/>
              </a:solidFill>
              <a:latin typeface="Times New Roman" panose="02020603050405020304" pitchFamily="18" charset="0"/>
              <a:cs typeface="Times New Roman" panose="02020603050405020304" pitchFamily="18" charset="0"/>
            </a:endParaRPr>
          </a:p>
          <a:p>
            <a:pPr algn="just"/>
            <a:r>
              <a:rPr lang="en-US" sz="2000" dirty="0" smtClean="0">
                <a:solidFill>
                  <a:srgbClr val="000000"/>
                </a:solidFill>
                <a:latin typeface="Times New Roman" panose="02020603050405020304" pitchFamily="18" charset="0"/>
                <a:cs typeface="Times New Roman" panose="02020603050405020304" pitchFamily="18" charset="0"/>
              </a:rPr>
              <a:t>Memory characteristics are hierarchy</a:t>
            </a:r>
            <a:r>
              <a:rPr lang="en-US" sz="2000" dirty="0">
                <a:solidFill>
                  <a:srgbClr val="000000"/>
                </a:solidFill>
                <a:latin typeface="Times New Roman" panose="02020603050405020304" pitchFamily="18" charset="0"/>
                <a:cs typeface="Times New Roman" panose="02020603050405020304" pitchFamily="18" charset="0"/>
              </a:rPr>
              <a:t>, width, and type. </a:t>
            </a:r>
            <a:r>
              <a:rPr lang="en-US" sz="2000" dirty="0" smtClean="0">
                <a:solidFill>
                  <a:srgbClr val="000000"/>
                </a:solidFill>
                <a:latin typeface="Times New Roman" panose="02020603050405020304" pitchFamily="18" charset="0"/>
                <a:cs typeface="Times New Roman" panose="02020603050405020304" pitchFamily="18" charset="0"/>
              </a:rPr>
              <a:t>To decide,  compare </a:t>
            </a:r>
            <a:r>
              <a:rPr lang="en-US" sz="2000" dirty="0">
                <a:solidFill>
                  <a:srgbClr val="000000"/>
                </a:solidFill>
                <a:latin typeface="Times New Roman" panose="02020603050405020304" pitchFamily="18" charset="0"/>
                <a:cs typeface="Times New Roman" panose="02020603050405020304" pitchFamily="18" charset="0"/>
              </a:rPr>
              <a:t>price, performance, and power </a:t>
            </a:r>
            <a:r>
              <a:rPr lang="en-US" sz="2000" dirty="0" smtClean="0">
                <a:solidFill>
                  <a:srgbClr val="000000"/>
                </a:solidFill>
                <a:latin typeface="Times New Roman" panose="02020603050405020304" pitchFamily="18" charset="0"/>
                <a:cs typeface="Times New Roman" panose="02020603050405020304" pitchFamily="18" charset="0"/>
              </a:rPr>
              <a:t>consumption. </a:t>
            </a:r>
          </a:p>
          <a:p>
            <a:pPr algn="just"/>
            <a:r>
              <a:rPr lang="en-US" b="1" dirty="0" smtClean="0">
                <a:latin typeface="Times New Roman" panose="02020603050405020304" pitchFamily="18" charset="0"/>
                <a:cs typeface="Times New Roman" panose="02020603050405020304" pitchFamily="18" charset="0"/>
              </a:rPr>
              <a:t>Hierarchy </a:t>
            </a:r>
            <a:endParaRPr lang="en-US" dirty="0">
              <a:latin typeface="Times New Roman" panose="02020603050405020304" pitchFamily="18" charset="0"/>
              <a:cs typeface="Times New Roman" panose="02020603050405020304" pitchFamily="18" charset="0"/>
            </a:endParaRPr>
          </a:p>
          <a:p>
            <a:pPr algn="just"/>
            <a:r>
              <a:rPr lang="en-US" sz="2000" dirty="0" smtClean="0">
                <a:latin typeface="Times New Roman" panose="02020603050405020304" pitchFamily="18" charset="0"/>
                <a:cs typeface="Times New Roman" panose="02020603050405020304" pitchFamily="18" charset="0"/>
              </a:rPr>
              <a:t>Figure </a:t>
            </a:r>
            <a:r>
              <a:rPr lang="en-US" sz="2000" dirty="0">
                <a:latin typeface="Times New Roman" panose="02020603050405020304" pitchFamily="18" charset="0"/>
                <a:cs typeface="Times New Roman" panose="02020603050405020304" pitchFamily="18" charset="0"/>
              </a:rPr>
              <a:t>1.2 shows </a:t>
            </a:r>
            <a:r>
              <a:rPr lang="en-US" sz="2000" dirty="0" smtClean="0">
                <a:latin typeface="Times New Roman" panose="02020603050405020304" pitchFamily="18" charset="0"/>
                <a:cs typeface="Times New Roman" panose="02020603050405020304" pitchFamily="18" charset="0"/>
              </a:rPr>
              <a:t>a </a:t>
            </a:r>
            <a:r>
              <a:rPr lang="en-US" sz="2000" dirty="0">
                <a:latin typeface="Times New Roman" panose="02020603050405020304" pitchFamily="18" charset="0"/>
                <a:cs typeface="Times New Roman" panose="02020603050405020304" pitchFamily="18" charset="0"/>
              </a:rPr>
              <a:t>device that supports external off-chip memory. Internal to the processor there is an option </a:t>
            </a:r>
            <a:r>
              <a:rPr lang="en-US" sz="2000" dirty="0" smtClean="0">
                <a:latin typeface="Times New Roman" panose="02020603050405020304" pitchFamily="18" charset="0"/>
                <a:cs typeface="Times New Roman" panose="02020603050405020304" pitchFamily="18" charset="0"/>
              </a:rPr>
              <a:t>of </a:t>
            </a:r>
            <a:r>
              <a:rPr lang="en-US" sz="2000" dirty="0">
                <a:latin typeface="Times New Roman" panose="02020603050405020304" pitchFamily="18" charset="0"/>
                <a:cs typeface="Times New Roman" panose="02020603050405020304" pitchFamily="18" charset="0"/>
              </a:rPr>
              <a:t>a cache (not shown in Figure 1.2) to improve memory performance.</a:t>
            </a:r>
            <a:endParaRPr lang="en-IN" sz="20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2181497" y="3618411"/>
            <a:ext cx="4820194" cy="2844302"/>
          </a:xfrm>
          <a:prstGeom prst="rect">
            <a:avLst/>
          </a:prstGeom>
        </p:spPr>
      </p:pic>
    </p:spTree>
    <p:extLst>
      <p:ext uri="{BB962C8B-B14F-4D97-AF65-F5344CB8AC3E}">
        <p14:creationId xmlns:p14="http://schemas.microsoft.com/office/powerpoint/2010/main" val="109910653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r>
              <a:rPr lang="en-US" smtClean="0"/>
              <a:t>Introduction</a:t>
            </a:r>
            <a:endParaRPr lang="en-US"/>
          </a:p>
        </p:txBody>
      </p:sp>
      <p:sp>
        <p:nvSpPr>
          <p:cNvPr id="3" name="Slide Number Placeholder 2"/>
          <p:cNvSpPr>
            <a:spLocks noGrp="1"/>
          </p:cNvSpPr>
          <p:nvPr>
            <p:ph type="sldNum" sz="quarter" idx="12"/>
          </p:nvPr>
        </p:nvSpPr>
        <p:spPr/>
        <p:txBody>
          <a:bodyPr/>
          <a:lstStyle/>
          <a:p>
            <a:r>
              <a:rPr lang="en-US" smtClean="0"/>
              <a:t>1-</a:t>
            </a:r>
            <a:fld id="{FDD59650-754C-46A1-89A5-F3132734EF11}" type="slidenum">
              <a:rPr lang="en-US" smtClean="0"/>
              <a:pPr/>
              <a:t>3</a:t>
            </a:fld>
            <a:endParaRPr lang="en-US"/>
          </a:p>
        </p:txBody>
      </p:sp>
      <p:pic>
        <p:nvPicPr>
          <p:cNvPr id="4" name="Picture 3"/>
          <p:cNvPicPr>
            <a:picLocks noChangeAspect="1"/>
          </p:cNvPicPr>
          <p:nvPr/>
        </p:nvPicPr>
        <p:blipFill>
          <a:blip r:embed="rId2"/>
          <a:stretch>
            <a:fillRect/>
          </a:stretch>
        </p:blipFill>
        <p:spPr>
          <a:xfrm>
            <a:off x="809896" y="212954"/>
            <a:ext cx="7759337" cy="6249760"/>
          </a:xfrm>
          <a:prstGeom prst="rect">
            <a:avLst/>
          </a:prstGeom>
        </p:spPr>
      </p:pic>
    </p:spTree>
    <p:extLst>
      <p:ext uri="{BB962C8B-B14F-4D97-AF65-F5344CB8AC3E}">
        <p14:creationId xmlns:p14="http://schemas.microsoft.com/office/powerpoint/2010/main" val="70592037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r>
              <a:rPr lang="en-US" smtClean="0"/>
              <a:t>Introduction</a:t>
            </a:r>
            <a:endParaRPr lang="en-US"/>
          </a:p>
        </p:txBody>
      </p:sp>
      <p:sp>
        <p:nvSpPr>
          <p:cNvPr id="3" name="Slide Number Placeholder 2"/>
          <p:cNvSpPr>
            <a:spLocks noGrp="1"/>
          </p:cNvSpPr>
          <p:nvPr>
            <p:ph type="sldNum" sz="quarter" idx="12"/>
          </p:nvPr>
        </p:nvSpPr>
        <p:spPr/>
        <p:txBody>
          <a:bodyPr/>
          <a:lstStyle/>
          <a:p>
            <a:r>
              <a:rPr lang="en-US" smtClean="0"/>
              <a:t>1-</a:t>
            </a:r>
            <a:fld id="{FDD59650-754C-46A1-89A5-F3132734EF11}" type="slidenum">
              <a:rPr lang="en-US" smtClean="0"/>
              <a:pPr/>
              <a:t>30</a:t>
            </a:fld>
            <a:endParaRPr lang="en-US"/>
          </a:p>
        </p:txBody>
      </p:sp>
      <p:sp>
        <p:nvSpPr>
          <p:cNvPr id="4" name="Rectangle 3"/>
          <p:cNvSpPr/>
          <p:nvPr/>
        </p:nvSpPr>
        <p:spPr>
          <a:xfrm>
            <a:off x="561703" y="613954"/>
            <a:ext cx="7910785" cy="4154984"/>
          </a:xfrm>
          <a:prstGeom prst="rect">
            <a:avLst/>
          </a:prstGeom>
        </p:spPr>
        <p:txBody>
          <a:bodyPr wrap="square">
            <a:spAutoFit/>
          </a:bodyPr>
          <a:lstStyle/>
          <a:p>
            <a:r>
              <a:rPr lang="en-US" b="1" dirty="0">
                <a:solidFill>
                  <a:srgbClr val="000000"/>
                </a:solidFill>
                <a:latin typeface="Times New Roman" panose="02020603050405020304" pitchFamily="18" charset="0"/>
                <a:cs typeface="Times New Roman" panose="02020603050405020304" pitchFamily="18" charset="0"/>
              </a:rPr>
              <a:t>Width </a:t>
            </a:r>
            <a:endParaRPr lang="en-US" dirty="0">
              <a:solidFill>
                <a:srgbClr val="000000"/>
              </a:solidFill>
              <a:latin typeface="Times New Roman" panose="02020603050405020304" pitchFamily="18" charset="0"/>
              <a:cs typeface="Times New Roman" panose="02020603050405020304" pitchFamily="18" charset="0"/>
            </a:endParaRPr>
          </a:p>
          <a:p>
            <a:pPr algn="just"/>
            <a:r>
              <a:rPr lang="en-US" sz="2000" b="1" dirty="0" smtClean="0">
                <a:solidFill>
                  <a:srgbClr val="000000"/>
                </a:solidFill>
                <a:latin typeface="Times New Roman" panose="02020603050405020304" pitchFamily="18" charset="0"/>
                <a:cs typeface="Times New Roman" panose="02020603050405020304" pitchFamily="18" charset="0"/>
              </a:rPr>
              <a:t>Memory width: The </a:t>
            </a:r>
            <a:r>
              <a:rPr lang="en-US" sz="2000" b="1" dirty="0">
                <a:solidFill>
                  <a:srgbClr val="000000"/>
                </a:solidFill>
                <a:latin typeface="Times New Roman" panose="02020603050405020304" pitchFamily="18" charset="0"/>
                <a:cs typeface="Times New Roman" panose="02020603050405020304" pitchFamily="18" charset="0"/>
              </a:rPr>
              <a:t>number of bits the memory returns on each access</a:t>
            </a:r>
            <a:r>
              <a:rPr lang="en-US" sz="2000" dirty="0">
                <a:solidFill>
                  <a:srgbClr val="000000"/>
                </a:solidFill>
                <a:latin typeface="Times New Roman" panose="02020603050405020304" pitchFamily="18" charset="0"/>
                <a:cs typeface="Times New Roman" panose="02020603050405020304" pitchFamily="18" charset="0"/>
              </a:rPr>
              <a:t>—typically </a:t>
            </a:r>
            <a:r>
              <a:rPr lang="en-US" sz="2000" dirty="0" smtClean="0">
                <a:solidFill>
                  <a:srgbClr val="000000"/>
                </a:solidFill>
                <a:latin typeface="Times New Roman" panose="02020603050405020304" pitchFamily="18" charset="0"/>
                <a:cs typeface="Times New Roman" panose="02020603050405020304" pitchFamily="18" charset="0"/>
              </a:rPr>
              <a:t>8</a:t>
            </a:r>
            <a:r>
              <a:rPr lang="en-US" sz="2000" dirty="0">
                <a:solidFill>
                  <a:srgbClr val="000000"/>
                </a:solidFill>
                <a:latin typeface="Times New Roman" panose="02020603050405020304" pitchFamily="18" charset="0"/>
                <a:cs typeface="Times New Roman" panose="02020603050405020304" pitchFamily="18" charset="0"/>
              </a:rPr>
              <a:t>, 16, 32, or 64 bits. </a:t>
            </a:r>
            <a:r>
              <a:rPr lang="en-US" sz="2000" dirty="0" smtClean="0">
                <a:solidFill>
                  <a:srgbClr val="000000"/>
                </a:solidFill>
                <a:latin typeface="Times New Roman" panose="02020603050405020304" pitchFamily="18" charset="0"/>
                <a:cs typeface="Times New Roman" panose="02020603050405020304" pitchFamily="18" charset="0"/>
              </a:rPr>
              <a:t>It has </a:t>
            </a:r>
            <a:r>
              <a:rPr lang="en-US" sz="2000" dirty="0">
                <a:solidFill>
                  <a:srgbClr val="000000"/>
                </a:solidFill>
                <a:latin typeface="Times New Roman" panose="02020603050405020304" pitchFamily="18" charset="0"/>
                <a:cs typeface="Times New Roman" panose="02020603050405020304" pitchFamily="18" charset="0"/>
              </a:rPr>
              <a:t>a direct effect on the overall performance and </a:t>
            </a:r>
            <a:r>
              <a:rPr lang="en-US" sz="2000" dirty="0" smtClean="0">
                <a:solidFill>
                  <a:srgbClr val="000000"/>
                </a:solidFill>
                <a:latin typeface="Times New Roman" panose="02020603050405020304" pitchFamily="18" charset="0"/>
                <a:cs typeface="Times New Roman" panose="02020603050405020304" pitchFamily="18" charset="0"/>
              </a:rPr>
              <a:t>cost </a:t>
            </a:r>
            <a:r>
              <a:rPr lang="en-US" sz="2000" dirty="0">
                <a:solidFill>
                  <a:srgbClr val="000000"/>
                </a:solidFill>
                <a:latin typeface="Times New Roman" panose="02020603050405020304" pitchFamily="18" charset="0"/>
                <a:cs typeface="Times New Roman" panose="02020603050405020304" pitchFamily="18" charset="0"/>
              </a:rPr>
              <a:t>ratio. </a:t>
            </a:r>
            <a:endParaRPr lang="en-US" sz="2000" dirty="0">
              <a:latin typeface="Times New Roman" panose="02020603050405020304" pitchFamily="18" charset="0"/>
              <a:cs typeface="Times New Roman" panose="02020603050405020304" pitchFamily="18" charset="0"/>
            </a:endParaRPr>
          </a:p>
          <a:p>
            <a:pPr algn="just"/>
            <a:r>
              <a:rPr lang="en-US" sz="2000" dirty="0">
                <a:solidFill>
                  <a:srgbClr val="000000"/>
                </a:solidFill>
                <a:latin typeface="Times New Roman" panose="02020603050405020304" pitchFamily="18" charset="0"/>
                <a:cs typeface="Times New Roman" panose="02020603050405020304" pitchFamily="18" charset="0"/>
              </a:rPr>
              <a:t>If you have an </a:t>
            </a:r>
            <a:r>
              <a:rPr lang="en-US" sz="2000" dirty="0" err="1">
                <a:solidFill>
                  <a:srgbClr val="000000"/>
                </a:solidFill>
                <a:latin typeface="Times New Roman" panose="02020603050405020304" pitchFamily="18" charset="0"/>
                <a:cs typeface="Times New Roman" panose="02020603050405020304" pitchFamily="18" charset="0"/>
              </a:rPr>
              <a:t>uncached</a:t>
            </a:r>
            <a:r>
              <a:rPr lang="en-US" sz="2000" dirty="0">
                <a:solidFill>
                  <a:srgbClr val="000000"/>
                </a:solidFill>
                <a:latin typeface="Times New Roman" panose="02020603050405020304" pitchFamily="18" charset="0"/>
                <a:cs typeface="Times New Roman" panose="02020603050405020304" pitchFamily="18" charset="0"/>
              </a:rPr>
              <a:t> system using 32-bit ARM instructions and 16-bit-wide memory </a:t>
            </a:r>
            <a:r>
              <a:rPr lang="en-US" sz="2000" dirty="0" smtClean="0">
                <a:solidFill>
                  <a:srgbClr val="000000"/>
                </a:solidFill>
                <a:latin typeface="Times New Roman" panose="02020603050405020304" pitchFamily="18" charset="0"/>
                <a:cs typeface="Times New Roman" panose="02020603050405020304" pitchFamily="18" charset="0"/>
              </a:rPr>
              <a:t>chips</a:t>
            </a:r>
            <a:r>
              <a:rPr lang="en-US" sz="2000" dirty="0">
                <a:solidFill>
                  <a:srgbClr val="000000"/>
                </a:solidFill>
                <a:latin typeface="Times New Roman" panose="02020603050405020304" pitchFamily="18" charset="0"/>
                <a:cs typeface="Times New Roman" panose="02020603050405020304" pitchFamily="18" charset="0"/>
              </a:rPr>
              <a:t>, then the processor will have to make two memory fetches per instruction. Each fetch </a:t>
            </a:r>
            <a:r>
              <a:rPr lang="en-US" sz="2000" dirty="0" smtClean="0">
                <a:solidFill>
                  <a:srgbClr val="000000"/>
                </a:solidFill>
                <a:latin typeface="Times New Roman" panose="02020603050405020304" pitchFamily="18" charset="0"/>
                <a:cs typeface="Times New Roman" panose="02020603050405020304" pitchFamily="18" charset="0"/>
              </a:rPr>
              <a:t>requires </a:t>
            </a:r>
            <a:r>
              <a:rPr lang="en-US" sz="2000" dirty="0">
                <a:solidFill>
                  <a:srgbClr val="000000"/>
                </a:solidFill>
                <a:latin typeface="Times New Roman" panose="02020603050405020304" pitchFamily="18" charset="0"/>
                <a:cs typeface="Times New Roman" panose="02020603050405020304" pitchFamily="18" charset="0"/>
              </a:rPr>
              <a:t>two 16-bit loads. This obviously </a:t>
            </a:r>
            <a:r>
              <a:rPr lang="en-US" sz="2000" dirty="0" smtClean="0">
                <a:solidFill>
                  <a:srgbClr val="000000"/>
                </a:solidFill>
                <a:latin typeface="Times New Roman" panose="02020603050405020304" pitchFamily="18" charset="0"/>
                <a:cs typeface="Times New Roman" panose="02020603050405020304" pitchFamily="18" charset="0"/>
              </a:rPr>
              <a:t> reduces the </a:t>
            </a:r>
            <a:r>
              <a:rPr lang="en-US" sz="2000" dirty="0">
                <a:solidFill>
                  <a:srgbClr val="000000"/>
                </a:solidFill>
                <a:latin typeface="Times New Roman" panose="02020603050405020304" pitchFamily="18" charset="0"/>
                <a:cs typeface="Times New Roman" panose="02020603050405020304" pitchFamily="18" charset="0"/>
              </a:rPr>
              <a:t>system performance, </a:t>
            </a:r>
            <a:r>
              <a:rPr lang="en-US" sz="2000" dirty="0" smtClean="0">
                <a:solidFill>
                  <a:srgbClr val="000000"/>
                </a:solidFill>
                <a:latin typeface="Times New Roman" panose="02020603050405020304" pitchFamily="18" charset="0"/>
                <a:cs typeface="Times New Roman" panose="02020603050405020304" pitchFamily="18" charset="0"/>
              </a:rPr>
              <a:t>but </a:t>
            </a:r>
            <a:r>
              <a:rPr lang="en-US" sz="2000" dirty="0">
                <a:solidFill>
                  <a:srgbClr val="000000"/>
                </a:solidFill>
                <a:latin typeface="Times New Roman" panose="02020603050405020304" pitchFamily="18" charset="0"/>
                <a:cs typeface="Times New Roman" panose="02020603050405020304" pitchFamily="18" charset="0"/>
              </a:rPr>
              <a:t>the </a:t>
            </a:r>
            <a:r>
              <a:rPr lang="en-US" sz="2000" dirty="0" smtClean="0">
                <a:solidFill>
                  <a:srgbClr val="000000"/>
                </a:solidFill>
                <a:latin typeface="Times New Roman" panose="02020603050405020304" pitchFamily="18" charset="0"/>
                <a:cs typeface="Times New Roman" panose="02020603050405020304" pitchFamily="18" charset="0"/>
              </a:rPr>
              <a:t>benefit </a:t>
            </a:r>
            <a:r>
              <a:rPr lang="en-US" sz="2000" dirty="0">
                <a:solidFill>
                  <a:srgbClr val="000000"/>
                </a:solidFill>
                <a:latin typeface="Times New Roman" panose="02020603050405020304" pitchFamily="18" charset="0"/>
                <a:cs typeface="Times New Roman" panose="02020603050405020304" pitchFamily="18" charset="0"/>
              </a:rPr>
              <a:t>is that </a:t>
            </a:r>
            <a:r>
              <a:rPr lang="en-US" sz="2000" b="1" dirty="0">
                <a:solidFill>
                  <a:srgbClr val="000000"/>
                </a:solidFill>
                <a:latin typeface="Times New Roman" panose="02020603050405020304" pitchFamily="18" charset="0"/>
                <a:cs typeface="Times New Roman" panose="02020603050405020304" pitchFamily="18" charset="0"/>
              </a:rPr>
              <a:t>16-bit memory is less expensive. </a:t>
            </a:r>
            <a:endParaRPr lang="en-US" sz="2000" b="1" dirty="0">
              <a:latin typeface="Times New Roman" panose="02020603050405020304" pitchFamily="18" charset="0"/>
              <a:cs typeface="Times New Roman" panose="02020603050405020304" pitchFamily="18" charset="0"/>
            </a:endParaRPr>
          </a:p>
          <a:p>
            <a:pPr algn="just"/>
            <a:r>
              <a:rPr lang="en-US" sz="2000" dirty="0">
                <a:solidFill>
                  <a:srgbClr val="000000"/>
                </a:solidFill>
                <a:latin typeface="Times New Roman" panose="02020603050405020304" pitchFamily="18" charset="0"/>
                <a:cs typeface="Times New Roman" panose="02020603050405020304" pitchFamily="18" charset="0"/>
              </a:rPr>
              <a:t>In contrast, if the core executes 16-bit Thumb instructions, it will achieve better </a:t>
            </a:r>
            <a:r>
              <a:rPr lang="en-US" sz="2000" dirty="0" smtClean="0">
                <a:solidFill>
                  <a:srgbClr val="000000"/>
                </a:solidFill>
                <a:latin typeface="Times New Roman" panose="02020603050405020304" pitchFamily="18" charset="0"/>
                <a:cs typeface="Times New Roman" panose="02020603050405020304" pitchFamily="18" charset="0"/>
              </a:rPr>
              <a:t>performance </a:t>
            </a:r>
            <a:r>
              <a:rPr lang="en-US" sz="2000" dirty="0">
                <a:solidFill>
                  <a:srgbClr val="000000"/>
                </a:solidFill>
                <a:latin typeface="Times New Roman" panose="02020603050405020304" pitchFamily="18" charset="0"/>
                <a:cs typeface="Times New Roman" panose="02020603050405020304" pitchFamily="18" charset="0"/>
              </a:rPr>
              <a:t>with a 16-bit memory</a:t>
            </a:r>
            <a:r>
              <a:rPr lang="en-US" sz="2000" dirty="0" smtClean="0">
                <a:solidFill>
                  <a:srgbClr val="000000"/>
                </a:solidFill>
                <a:latin typeface="Times New Roman" panose="02020603050405020304" pitchFamily="18" charset="0"/>
                <a:cs typeface="Times New Roman" panose="02020603050405020304" pitchFamily="18" charset="0"/>
              </a:rPr>
              <a:t>. U</a:t>
            </a:r>
            <a:r>
              <a:rPr lang="en-US" sz="2000" dirty="0" smtClean="0">
                <a:latin typeface="Times New Roman" panose="02020603050405020304" pitchFamily="18" charset="0"/>
                <a:cs typeface="Times New Roman" panose="02020603050405020304" pitchFamily="18" charset="0"/>
              </a:rPr>
              <a:t>sing </a:t>
            </a:r>
            <a:r>
              <a:rPr lang="en-US" sz="2000" dirty="0">
                <a:latin typeface="Times New Roman" panose="02020603050405020304" pitchFamily="18" charset="0"/>
                <a:cs typeface="Times New Roman" panose="02020603050405020304" pitchFamily="18" charset="0"/>
              </a:rPr>
              <a:t>Thumb instructions </a:t>
            </a:r>
            <a:r>
              <a:rPr lang="en-US" sz="2000" dirty="0" smtClean="0">
                <a:latin typeface="Times New Roman" panose="02020603050405020304" pitchFamily="18" charset="0"/>
                <a:cs typeface="Times New Roman" panose="02020603050405020304" pitchFamily="18" charset="0"/>
              </a:rPr>
              <a:t> with </a:t>
            </a:r>
            <a:r>
              <a:rPr lang="en-US" sz="2000" dirty="0">
                <a:latin typeface="Times New Roman" panose="02020603050405020304" pitchFamily="18" charset="0"/>
                <a:cs typeface="Times New Roman" panose="02020603050405020304" pitchFamily="18" charset="0"/>
              </a:rPr>
              <a:t>16-bit-wide memory devices provides both </a:t>
            </a:r>
            <a:r>
              <a:rPr lang="en-US" sz="2000" b="1" dirty="0">
                <a:latin typeface="Times New Roman" panose="02020603050405020304" pitchFamily="18" charset="0"/>
                <a:cs typeface="Times New Roman" panose="02020603050405020304" pitchFamily="18" charset="0"/>
              </a:rPr>
              <a:t>improved performance and reduced cost.</a:t>
            </a:r>
            <a:endParaRPr lang="en-IN"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1502752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r>
              <a:rPr lang="en-US" smtClean="0"/>
              <a:t>Introduction</a:t>
            </a:r>
            <a:endParaRPr lang="en-US"/>
          </a:p>
        </p:txBody>
      </p:sp>
      <p:sp>
        <p:nvSpPr>
          <p:cNvPr id="3" name="Slide Number Placeholder 2"/>
          <p:cNvSpPr>
            <a:spLocks noGrp="1"/>
          </p:cNvSpPr>
          <p:nvPr>
            <p:ph type="sldNum" sz="quarter" idx="12"/>
          </p:nvPr>
        </p:nvSpPr>
        <p:spPr/>
        <p:txBody>
          <a:bodyPr/>
          <a:lstStyle/>
          <a:p>
            <a:r>
              <a:rPr lang="en-US" smtClean="0"/>
              <a:t>1-</a:t>
            </a:r>
            <a:fld id="{FDD59650-754C-46A1-89A5-F3132734EF11}" type="slidenum">
              <a:rPr lang="en-US" smtClean="0"/>
              <a:pPr/>
              <a:t>31</a:t>
            </a:fld>
            <a:endParaRPr lang="en-US"/>
          </a:p>
        </p:txBody>
      </p:sp>
      <p:sp>
        <p:nvSpPr>
          <p:cNvPr id="4" name="Rectangle 3"/>
          <p:cNvSpPr/>
          <p:nvPr/>
        </p:nvSpPr>
        <p:spPr>
          <a:xfrm>
            <a:off x="587829" y="483326"/>
            <a:ext cx="7602582" cy="5386090"/>
          </a:xfrm>
          <a:prstGeom prst="rect">
            <a:avLst/>
          </a:prstGeom>
        </p:spPr>
        <p:txBody>
          <a:bodyPr wrap="square">
            <a:spAutoFit/>
          </a:bodyPr>
          <a:lstStyle/>
          <a:p>
            <a:r>
              <a:rPr lang="en-US" b="1" dirty="0">
                <a:solidFill>
                  <a:srgbClr val="000000"/>
                </a:solidFill>
                <a:latin typeface="Times New Roman" panose="02020603050405020304" pitchFamily="18" charset="0"/>
                <a:cs typeface="Times New Roman" panose="02020603050405020304" pitchFamily="18" charset="0"/>
              </a:rPr>
              <a:t>Types </a:t>
            </a:r>
            <a:r>
              <a:rPr lang="en-US" b="1" dirty="0" smtClean="0">
                <a:solidFill>
                  <a:srgbClr val="000000"/>
                </a:solidFill>
                <a:latin typeface="Times New Roman" panose="02020603050405020304" pitchFamily="18" charset="0"/>
                <a:cs typeface="Times New Roman" panose="02020603050405020304" pitchFamily="18" charset="0"/>
              </a:rPr>
              <a:t>of memory</a:t>
            </a:r>
            <a:r>
              <a:rPr lang="en-US" sz="2000" dirty="0" smtClean="0">
                <a:solidFill>
                  <a:srgbClr val="000000"/>
                </a:solidFill>
                <a:latin typeface="Times New Roman" panose="02020603050405020304" pitchFamily="18" charset="0"/>
                <a:cs typeface="Times New Roman" panose="02020603050405020304" pitchFamily="18" charset="0"/>
              </a:rPr>
              <a:t> </a:t>
            </a:r>
          </a:p>
          <a:p>
            <a:endParaRPr lang="en-US" sz="2000" dirty="0" smtClean="0">
              <a:solidFill>
                <a:srgbClr val="000000"/>
              </a:solidFill>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dirty="0" smtClean="0">
                <a:solidFill>
                  <a:srgbClr val="000000"/>
                </a:solidFill>
                <a:latin typeface="Times New Roman" panose="02020603050405020304" pitchFamily="18" charset="0"/>
                <a:cs typeface="Times New Roman" panose="02020603050405020304" pitchFamily="18" charset="0"/>
              </a:rPr>
              <a:t>Read-only </a:t>
            </a:r>
            <a:r>
              <a:rPr lang="en-US" sz="2000" dirty="0">
                <a:solidFill>
                  <a:srgbClr val="000000"/>
                </a:solidFill>
                <a:latin typeface="Times New Roman" panose="02020603050405020304" pitchFamily="18" charset="0"/>
                <a:cs typeface="Times New Roman" panose="02020603050405020304" pitchFamily="18" charset="0"/>
              </a:rPr>
              <a:t>memory (ROM) is the least </a:t>
            </a:r>
            <a:r>
              <a:rPr lang="en-US" sz="2000" dirty="0" smtClean="0">
                <a:solidFill>
                  <a:srgbClr val="000000"/>
                </a:solidFill>
                <a:latin typeface="Times New Roman" panose="02020603050405020304" pitchFamily="18" charset="0"/>
                <a:cs typeface="Times New Roman" panose="02020603050405020304" pitchFamily="18" charset="0"/>
              </a:rPr>
              <a:t>flexible </a:t>
            </a:r>
            <a:r>
              <a:rPr lang="en-US" sz="2000" dirty="0">
                <a:solidFill>
                  <a:srgbClr val="000000"/>
                </a:solidFill>
                <a:latin typeface="Times New Roman" panose="02020603050405020304" pitchFamily="18" charset="0"/>
                <a:cs typeface="Times New Roman" panose="02020603050405020304" pitchFamily="18" charset="0"/>
              </a:rPr>
              <a:t>of all memory types because it </a:t>
            </a:r>
            <a:r>
              <a:rPr lang="en-US" sz="2000" dirty="0" smtClean="0">
                <a:solidFill>
                  <a:srgbClr val="000000"/>
                </a:solidFill>
                <a:latin typeface="Times New Roman" panose="02020603050405020304" pitchFamily="18" charset="0"/>
                <a:cs typeface="Times New Roman" panose="02020603050405020304" pitchFamily="18" charset="0"/>
              </a:rPr>
              <a:t>cannot </a:t>
            </a:r>
            <a:r>
              <a:rPr lang="en-US" sz="2000" dirty="0">
                <a:solidFill>
                  <a:srgbClr val="000000"/>
                </a:solidFill>
                <a:latin typeface="Times New Roman" panose="02020603050405020304" pitchFamily="18" charset="0"/>
                <a:cs typeface="Times New Roman" panose="02020603050405020304" pitchFamily="18" charset="0"/>
              </a:rPr>
              <a:t>be reprogrammed. </a:t>
            </a:r>
            <a:r>
              <a:rPr lang="en-US" sz="2000" dirty="0" smtClean="0">
                <a:solidFill>
                  <a:srgbClr val="000000"/>
                </a:solidFill>
                <a:latin typeface="Times New Roman" panose="02020603050405020304" pitchFamily="18" charset="0"/>
                <a:cs typeface="Times New Roman" panose="02020603050405020304" pitchFamily="18" charset="0"/>
              </a:rPr>
              <a:t>Many </a:t>
            </a:r>
            <a:r>
              <a:rPr lang="en-US" sz="2000" dirty="0">
                <a:solidFill>
                  <a:srgbClr val="000000"/>
                </a:solidFill>
                <a:latin typeface="Times New Roman" panose="02020603050405020304" pitchFamily="18" charset="0"/>
                <a:cs typeface="Times New Roman" panose="02020603050405020304" pitchFamily="18" charset="0"/>
              </a:rPr>
              <a:t>devices also use </a:t>
            </a:r>
            <a:r>
              <a:rPr lang="en-US" sz="2000" dirty="0" smtClean="0">
                <a:solidFill>
                  <a:srgbClr val="000000"/>
                </a:solidFill>
                <a:latin typeface="Times New Roman" panose="02020603050405020304" pitchFamily="18" charset="0"/>
                <a:cs typeface="Times New Roman" panose="02020603050405020304" pitchFamily="18" charset="0"/>
              </a:rPr>
              <a:t>a </a:t>
            </a:r>
            <a:r>
              <a:rPr lang="en-US" sz="2000" dirty="0">
                <a:solidFill>
                  <a:srgbClr val="000000"/>
                </a:solidFill>
                <a:latin typeface="Times New Roman" panose="02020603050405020304" pitchFamily="18" charset="0"/>
                <a:cs typeface="Times New Roman" panose="02020603050405020304" pitchFamily="18" charset="0"/>
              </a:rPr>
              <a:t>ROM to hold </a:t>
            </a:r>
            <a:r>
              <a:rPr lang="en-US" sz="2000" b="1" dirty="0">
                <a:solidFill>
                  <a:srgbClr val="000000"/>
                </a:solidFill>
                <a:latin typeface="Times New Roman" panose="02020603050405020304" pitchFamily="18" charset="0"/>
                <a:cs typeface="Times New Roman" panose="02020603050405020304" pitchFamily="18" charset="0"/>
              </a:rPr>
              <a:t>boot </a:t>
            </a:r>
            <a:r>
              <a:rPr lang="en-US" sz="2000" b="1" dirty="0" smtClean="0">
                <a:solidFill>
                  <a:srgbClr val="000000"/>
                </a:solidFill>
                <a:latin typeface="Times New Roman" panose="02020603050405020304" pitchFamily="18" charset="0"/>
                <a:cs typeface="Times New Roman" panose="02020603050405020304" pitchFamily="18" charset="0"/>
              </a:rPr>
              <a:t>code</a:t>
            </a:r>
            <a:r>
              <a:rPr lang="en-US" sz="2000" dirty="0" smtClean="0">
                <a:solidFill>
                  <a:srgbClr val="000000"/>
                </a:solidFill>
                <a:latin typeface="Times New Roman" panose="02020603050405020304" pitchFamily="18" charset="0"/>
                <a:cs typeface="Times New Roman" panose="02020603050405020304" pitchFamily="18" charset="0"/>
              </a:rPr>
              <a:t>.</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Dynamic random access memory (DRAM) is the most commonly used RAM for devices. </a:t>
            </a:r>
            <a:r>
              <a:rPr lang="en-US" sz="2000" dirty="0" smtClean="0">
                <a:latin typeface="Times New Roman" panose="02020603050405020304" pitchFamily="18" charset="0"/>
                <a:cs typeface="Times New Roman" panose="02020603050405020304" pitchFamily="18" charset="0"/>
              </a:rPr>
              <a:t>It </a:t>
            </a:r>
            <a:r>
              <a:rPr lang="en-US" sz="2000" dirty="0">
                <a:latin typeface="Times New Roman" panose="02020603050405020304" pitchFamily="18" charset="0"/>
                <a:cs typeface="Times New Roman" panose="02020603050405020304" pitchFamily="18" charset="0"/>
              </a:rPr>
              <a:t>has the </a:t>
            </a:r>
            <a:r>
              <a:rPr lang="en-US" sz="2000" b="1" dirty="0">
                <a:latin typeface="Times New Roman" panose="02020603050405020304" pitchFamily="18" charset="0"/>
                <a:cs typeface="Times New Roman" panose="02020603050405020304" pitchFamily="18" charset="0"/>
              </a:rPr>
              <a:t>lowest cost per megabyte </a:t>
            </a:r>
            <a:r>
              <a:rPr lang="en-US" sz="2000" dirty="0">
                <a:latin typeface="Times New Roman" panose="02020603050405020304" pitchFamily="18" charset="0"/>
                <a:cs typeface="Times New Roman" panose="02020603050405020304" pitchFamily="18" charset="0"/>
              </a:rPr>
              <a:t>compared with other types of RAM. DRAM is dynamic— </a:t>
            </a:r>
            <a:r>
              <a:rPr lang="en-US" sz="2000" dirty="0" smtClean="0">
                <a:latin typeface="Times New Roman" panose="02020603050405020304" pitchFamily="18" charset="0"/>
                <a:cs typeface="Times New Roman" panose="02020603050405020304" pitchFamily="18" charset="0"/>
              </a:rPr>
              <a:t>it </a:t>
            </a:r>
            <a:r>
              <a:rPr lang="en-US" sz="2000" dirty="0">
                <a:latin typeface="Times New Roman" panose="02020603050405020304" pitchFamily="18" charset="0"/>
                <a:cs typeface="Times New Roman" panose="02020603050405020304" pitchFamily="18" charset="0"/>
              </a:rPr>
              <a:t>needs to have its storage cells </a:t>
            </a:r>
            <a:r>
              <a:rPr lang="en-US" sz="2000" b="1" dirty="0">
                <a:latin typeface="Times New Roman" panose="02020603050405020304" pitchFamily="18" charset="0"/>
                <a:cs typeface="Times New Roman" panose="02020603050405020304" pitchFamily="18" charset="0"/>
              </a:rPr>
              <a:t>refreshed </a:t>
            </a:r>
            <a:r>
              <a:rPr lang="en-US" sz="2000" b="1" dirty="0" smtClean="0">
                <a:latin typeface="Times New Roman" panose="02020603050405020304" pitchFamily="18" charset="0"/>
                <a:cs typeface="Times New Roman" panose="02020603050405020304" pitchFamily="18" charset="0"/>
              </a:rPr>
              <a:t>. S</a:t>
            </a:r>
            <a:r>
              <a:rPr lang="en-US" sz="2000" dirty="0" smtClean="0">
                <a:latin typeface="Times New Roman" panose="02020603050405020304" pitchFamily="18" charset="0"/>
                <a:cs typeface="Times New Roman" panose="02020603050405020304" pitchFamily="18" charset="0"/>
              </a:rPr>
              <a:t>o </a:t>
            </a:r>
            <a:r>
              <a:rPr lang="en-US" sz="2000" dirty="0">
                <a:latin typeface="Times New Roman" panose="02020603050405020304" pitchFamily="18" charset="0"/>
                <a:cs typeface="Times New Roman" panose="02020603050405020304" pitchFamily="18" charset="0"/>
              </a:rPr>
              <a:t>you need to set up a DRAM controller before using the </a:t>
            </a:r>
            <a:r>
              <a:rPr lang="en-US" sz="2000" dirty="0" smtClean="0">
                <a:latin typeface="Times New Roman" panose="02020603050405020304" pitchFamily="18" charset="0"/>
                <a:cs typeface="Times New Roman" panose="02020603050405020304" pitchFamily="18" charset="0"/>
              </a:rPr>
              <a:t>memory.</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Static random access memory (SRAM) is </a:t>
            </a:r>
            <a:r>
              <a:rPr lang="en-US" sz="2000" b="1" dirty="0">
                <a:latin typeface="Times New Roman" panose="02020603050405020304" pitchFamily="18" charset="0"/>
                <a:cs typeface="Times New Roman" panose="02020603050405020304" pitchFamily="18" charset="0"/>
              </a:rPr>
              <a:t>faster</a:t>
            </a:r>
            <a:r>
              <a:rPr lang="en-US" sz="2000" dirty="0">
                <a:latin typeface="Times New Roman" panose="02020603050405020304" pitchFamily="18" charset="0"/>
                <a:cs typeface="Times New Roman" panose="02020603050405020304" pitchFamily="18" charset="0"/>
              </a:rPr>
              <a:t> than the more traditional DRAM, but </a:t>
            </a:r>
            <a:r>
              <a:rPr lang="en-US" sz="2000" dirty="0" smtClean="0">
                <a:latin typeface="Times New Roman" panose="02020603050405020304" pitchFamily="18" charset="0"/>
                <a:cs typeface="Times New Roman" panose="02020603050405020304" pitchFamily="18" charset="0"/>
              </a:rPr>
              <a:t>requires </a:t>
            </a:r>
            <a:r>
              <a:rPr lang="en-US" sz="2000" dirty="0">
                <a:latin typeface="Times New Roman" panose="02020603050405020304" pitchFamily="18" charset="0"/>
                <a:cs typeface="Times New Roman" panose="02020603050405020304" pitchFamily="18" charset="0"/>
              </a:rPr>
              <a:t>more </a:t>
            </a:r>
            <a:r>
              <a:rPr lang="en-US" sz="2000" b="1" dirty="0">
                <a:latin typeface="Times New Roman" panose="02020603050405020304" pitchFamily="18" charset="0"/>
                <a:cs typeface="Times New Roman" panose="02020603050405020304" pitchFamily="18" charset="0"/>
              </a:rPr>
              <a:t>silicon area</a:t>
            </a:r>
            <a:r>
              <a:rPr lang="en-US" sz="2000" dirty="0">
                <a:latin typeface="Times New Roman" panose="02020603050405020304" pitchFamily="18" charset="0"/>
                <a:cs typeface="Times New Roman" panose="02020603050405020304" pitchFamily="18" charset="0"/>
              </a:rPr>
              <a:t>. SRAM </a:t>
            </a:r>
            <a:r>
              <a:rPr lang="en-US" sz="2000" dirty="0" smtClean="0">
                <a:latin typeface="Times New Roman" panose="02020603050405020304" pitchFamily="18" charset="0"/>
                <a:cs typeface="Times New Roman" panose="02020603050405020304" pitchFamily="18" charset="0"/>
              </a:rPr>
              <a:t>is static—the </a:t>
            </a:r>
            <a:r>
              <a:rPr lang="en-US" sz="2000" dirty="0">
                <a:latin typeface="Times New Roman" panose="02020603050405020304" pitchFamily="18" charset="0"/>
                <a:cs typeface="Times New Roman" panose="02020603050405020304" pitchFamily="18" charset="0"/>
              </a:rPr>
              <a:t>RAM </a:t>
            </a:r>
            <a:r>
              <a:rPr lang="en-US" sz="2000" b="1" dirty="0">
                <a:latin typeface="Times New Roman" panose="02020603050405020304" pitchFamily="18" charset="0"/>
                <a:cs typeface="Times New Roman" panose="02020603050405020304" pitchFamily="18" charset="0"/>
              </a:rPr>
              <a:t>does not require </a:t>
            </a:r>
            <a:r>
              <a:rPr lang="en-US" sz="2000" b="1" dirty="0" smtClean="0">
                <a:latin typeface="Times New Roman" panose="02020603050405020304" pitchFamily="18" charset="0"/>
                <a:cs typeface="Times New Roman" panose="02020603050405020304" pitchFamily="18" charset="0"/>
              </a:rPr>
              <a:t>refreshing</a:t>
            </a:r>
            <a:r>
              <a:rPr lang="en-US" sz="2000" dirty="0" smtClean="0">
                <a:latin typeface="Times New Roman" panose="02020603050405020304" pitchFamily="18" charset="0"/>
                <a:cs typeface="Times New Roman" panose="02020603050405020304" pitchFamily="18" charset="0"/>
              </a:rPr>
              <a:t>.</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Synchronous dynamic random access memory (SDRAM) is one of many subcategories </a:t>
            </a:r>
            <a:r>
              <a:rPr lang="en-US" sz="2000" dirty="0" smtClean="0">
                <a:latin typeface="Times New Roman" panose="02020603050405020304" pitchFamily="18" charset="0"/>
                <a:cs typeface="Times New Roman" panose="02020603050405020304" pitchFamily="18" charset="0"/>
              </a:rPr>
              <a:t> of </a:t>
            </a:r>
            <a:r>
              <a:rPr lang="en-US" sz="2000" dirty="0">
                <a:latin typeface="Times New Roman" panose="02020603050405020304" pitchFamily="18" charset="0"/>
                <a:cs typeface="Times New Roman" panose="02020603050405020304" pitchFamily="18" charset="0"/>
              </a:rPr>
              <a:t>DRAM. It can run at </a:t>
            </a:r>
            <a:r>
              <a:rPr lang="en-US" sz="2000" b="1" dirty="0">
                <a:latin typeface="Times New Roman" panose="02020603050405020304" pitchFamily="18" charset="0"/>
                <a:cs typeface="Times New Roman" panose="02020603050405020304" pitchFamily="18" charset="0"/>
              </a:rPr>
              <a:t>much higher clock speeds</a:t>
            </a:r>
            <a:r>
              <a:rPr lang="en-US" sz="2000" dirty="0">
                <a:latin typeface="Times New Roman" panose="02020603050405020304" pitchFamily="18" charset="0"/>
                <a:cs typeface="Times New Roman" panose="02020603050405020304" pitchFamily="18" charset="0"/>
              </a:rPr>
              <a:t> than conventional memory. SDRAM </a:t>
            </a:r>
            <a:r>
              <a:rPr lang="en-US" sz="2000" dirty="0" smtClean="0">
                <a:latin typeface="Times New Roman" panose="02020603050405020304" pitchFamily="18" charset="0"/>
                <a:cs typeface="Times New Roman" panose="02020603050405020304" pitchFamily="18" charset="0"/>
              </a:rPr>
              <a:t> synchronizes </a:t>
            </a:r>
            <a:r>
              <a:rPr lang="en-US" sz="2000" dirty="0">
                <a:latin typeface="Times New Roman" panose="02020603050405020304" pitchFamily="18" charset="0"/>
                <a:cs typeface="Times New Roman" panose="02020603050405020304" pitchFamily="18" charset="0"/>
              </a:rPr>
              <a:t>itself with the processor bus because it is clocked.</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3580918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r>
              <a:rPr lang="en-US" smtClean="0"/>
              <a:t>Introduction</a:t>
            </a:r>
            <a:endParaRPr lang="en-US"/>
          </a:p>
        </p:txBody>
      </p:sp>
      <p:sp>
        <p:nvSpPr>
          <p:cNvPr id="3" name="Slide Number Placeholder 2"/>
          <p:cNvSpPr>
            <a:spLocks noGrp="1"/>
          </p:cNvSpPr>
          <p:nvPr>
            <p:ph type="sldNum" sz="quarter" idx="12"/>
          </p:nvPr>
        </p:nvSpPr>
        <p:spPr/>
        <p:txBody>
          <a:bodyPr/>
          <a:lstStyle/>
          <a:p>
            <a:r>
              <a:rPr lang="en-US" smtClean="0"/>
              <a:t>1-</a:t>
            </a:r>
            <a:fld id="{FDD59650-754C-46A1-89A5-F3132734EF11}" type="slidenum">
              <a:rPr lang="en-US" smtClean="0"/>
              <a:pPr/>
              <a:t>32</a:t>
            </a:fld>
            <a:endParaRPr lang="en-US"/>
          </a:p>
        </p:txBody>
      </p:sp>
      <p:sp>
        <p:nvSpPr>
          <p:cNvPr id="4" name="Rectangle 3"/>
          <p:cNvSpPr/>
          <p:nvPr/>
        </p:nvSpPr>
        <p:spPr>
          <a:xfrm>
            <a:off x="809897" y="770709"/>
            <a:ext cx="7876903" cy="3231654"/>
          </a:xfrm>
          <a:prstGeom prst="rect">
            <a:avLst/>
          </a:prstGeom>
        </p:spPr>
        <p:txBody>
          <a:bodyPr wrap="square">
            <a:spAutoFit/>
          </a:bodyPr>
          <a:lstStyle/>
          <a:p>
            <a:pPr algn="just"/>
            <a:r>
              <a:rPr lang="en-US" b="1" dirty="0">
                <a:solidFill>
                  <a:srgbClr val="000000"/>
                </a:solidFill>
                <a:latin typeface="Times New Roman" panose="02020603050405020304" pitchFamily="18" charset="0"/>
                <a:cs typeface="Times New Roman" panose="02020603050405020304" pitchFamily="18" charset="0"/>
              </a:rPr>
              <a:t>Peripherals </a:t>
            </a:r>
            <a:r>
              <a:rPr lang="en-US" sz="2000" dirty="0" smtClean="0">
                <a:solidFill>
                  <a:srgbClr val="000000"/>
                </a:solidFill>
                <a:latin typeface="Times New Roman" panose="02020603050405020304" pitchFamily="18" charset="0"/>
                <a:cs typeface="Times New Roman" panose="02020603050405020304" pitchFamily="18" charset="0"/>
              </a:rPr>
              <a:t>: A </a:t>
            </a:r>
            <a:r>
              <a:rPr lang="en-US" sz="2000" dirty="0">
                <a:solidFill>
                  <a:srgbClr val="000000"/>
                </a:solidFill>
                <a:latin typeface="Times New Roman" panose="02020603050405020304" pitchFamily="18" charset="0"/>
                <a:cs typeface="Times New Roman" panose="02020603050405020304" pitchFamily="18" charset="0"/>
              </a:rPr>
              <a:t>peripheral device performs input and output functions for the chip by connecting </a:t>
            </a:r>
            <a:r>
              <a:rPr lang="en-US" sz="2000" dirty="0" smtClean="0">
                <a:solidFill>
                  <a:srgbClr val="000000"/>
                </a:solidFill>
                <a:latin typeface="Times New Roman" panose="02020603050405020304" pitchFamily="18" charset="0"/>
                <a:cs typeface="Times New Roman" panose="02020603050405020304" pitchFamily="18" charset="0"/>
              </a:rPr>
              <a:t>to </a:t>
            </a:r>
            <a:r>
              <a:rPr lang="en-US" sz="2000" dirty="0">
                <a:solidFill>
                  <a:srgbClr val="000000"/>
                </a:solidFill>
                <a:latin typeface="Times New Roman" panose="02020603050405020304" pitchFamily="18" charset="0"/>
                <a:cs typeface="Times New Roman" panose="02020603050405020304" pitchFamily="18" charset="0"/>
              </a:rPr>
              <a:t>other devices or sensors that are off-chip. Each peripheral device usually performs a single </a:t>
            </a:r>
            <a:r>
              <a:rPr lang="en-US" sz="2000" dirty="0" smtClean="0">
                <a:solidFill>
                  <a:srgbClr val="000000"/>
                </a:solidFill>
                <a:latin typeface="Times New Roman" panose="02020603050405020304" pitchFamily="18" charset="0"/>
                <a:cs typeface="Times New Roman" panose="02020603050405020304" pitchFamily="18" charset="0"/>
              </a:rPr>
              <a:t>function </a:t>
            </a:r>
            <a:r>
              <a:rPr lang="en-US" sz="2000" dirty="0">
                <a:solidFill>
                  <a:srgbClr val="000000"/>
                </a:solidFill>
                <a:latin typeface="Times New Roman" panose="02020603050405020304" pitchFamily="18" charset="0"/>
                <a:cs typeface="Times New Roman" panose="02020603050405020304" pitchFamily="18" charset="0"/>
              </a:rPr>
              <a:t>and may reside on-chip. </a:t>
            </a:r>
            <a:endParaRPr lang="en-US" sz="2000" dirty="0" smtClean="0">
              <a:solidFill>
                <a:srgbClr val="000000"/>
              </a:solidFill>
              <a:latin typeface="Times New Roman" panose="02020603050405020304" pitchFamily="18" charset="0"/>
              <a:cs typeface="Times New Roman" panose="02020603050405020304" pitchFamily="18" charset="0"/>
            </a:endParaRPr>
          </a:p>
          <a:p>
            <a:pPr algn="just"/>
            <a:r>
              <a:rPr lang="en-US" sz="2000" dirty="0" smtClean="0">
                <a:solidFill>
                  <a:srgbClr val="000000"/>
                </a:solidFill>
                <a:latin typeface="Times New Roman" panose="02020603050405020304" pitchFamily="18" charset="0"/>
                <a:cs typeface="Times New Roman" panose="02020603050405020304" pitchFamily="18" charset="0"/>
              </a:rPr>
              <a:t>Examples: Peripherals </a:t>
            </a:r>
            <a:r>
              <a:rPr lang="en-US" sz="2000" dirty="0">
                <a:solidFill>
                  <a:srgbClr val="000000"/>
                </a:solidFill>
                <a:latin typeface="Times New Roman" panose="02020603050405020304" pitchFamily="18" charset="0"/>
                <a:cs typeface="Times New Roman" panose="02020603050405020304" pitchFamily="18" charset="0"/>
              </a:rPr>
              <a:t>range from a simple serial communication </a:t>
            </a:r>
            <a:r>
              <a:rPr lang="en-US" sz="2000" dirty="0" smtClean="0">
                <a:solidFill>
                  <a:srgbClr val="000000"/>
                </a:solidFill>
                <a:latin typeface="Times New Roman" panose="02020603050405020304" pitchFamily="18" charset="0"/>
                <a:cs typeface="Times New Roman" panose="02020603050405020304" pitchFamily="18" charset="0"/>
              </a:rPr>
              <a:t>device </a:t>
            </a:r>
            <a:r>
              <a:rPr lang="en-US" sz="2000" dirty="0">
                <a:solidFill>
                  <a:srgbClr val="000000"/>
                </a:solidFill>
                <a:latin typeface="Times New Roman" panose="02020603050405020304" pitchFamily="18" charset="0"/>
                <a:cs typeface="Times New Roman" panose="02020603050405020304" pitchFamily="18" charset="0"/>
              </a:rPr>
              <a:t>to a more complex 802.11 wireless device. </a:t>
            </a:r>
            <a:endParaRPr lang="en-US"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b="1" dirty="0" smtClean="0">
                <a:solidFill>
                  <a:srgbClr val="000000"/>
                </a:solidFill>
                <a:latin typeface="Times New Roman" panose="02020603050405020304" pitchFamily="18" charset="0"/>
                <a:cs typeface="Times New Roman" panose="02020603050405020304" pitchFamily="18" charset="0"/>
              </a:rPr>
              <a:t>Controllers </a:t>
            </a:r>
            <a:r>
              <a:rPr lang="en-US" sz="2000" b="1" dirty="0">
                <a:solidFill>
                  <a:srgbClr val="000000"/>
                </a:solidFill>
                <a:latin typeface="Times New Roman" panose="02020603050405020304" pitchFamily="18" charset="0"/>
                <a:cs typeface="Times New Roman" panose="02020603050405020304" pitchFamily="18" charset="0"/>
              </a:rPr>
              <a:t>are specialized peripherals </a:t>
            </a:r>
            <a:r>
              <a:rPr lang="en-US" sz="2000" dirty="0">
                <a:solidFill>
                  <a:srgbClr val="000000"/>
                </a:solidFill>
                <a:latin typeface="Times New Roman" panose="02020603050405020304" pitchFamily="18" charset="0"/>
                <a:cs typeface="Times New Roman" panose="02020603050405020304" pitchFamily="18" charset="0"/>
              </a:rPr>
              <a:t>that implement higher levels of functionality </a:t>
            </a:r>
            <a:r>
              <a:rPr lang="en-US" sz="2000" dirty="0" smtClean="0">
                <a:solidFill>
                  <a:srgbClr val="000000"/>
                </a:solidFill>
                <a:latin typeface="Times New Roman" panose="02020603050405020304" pitchFamily="18" charset="0"/>
                <a:cs typeface="Times New Roman" panose="02020603050405020304" pitchFamily="18" charset="0"/>
              </a:rPr>
              <a:t>within </a:t>
            </a:r>
            <a:r>
              <a:rPr lang="en-US" sz="2000" dirty="0">
                <a:solidFill>
                  <a:srgbClr val="000000"/>
                </a:solidFill>
                <a:latin typeface="Times New Roman" panose="02020603050405020304" pitchFamily="18" charset="0"/>
                <a:cs typeface="Times New Roman" panose="02020603050405020304" pitchFamily="18" charset="0"/>
              </a:rPr>
              <a:t>an embedded system. </a:t>
            </a:r>
            <a:endParaRPr lang="en-US" sz="2000" dirty="0" smtClean="0">
              <a:solidFill>
                <a:srgbClr val="000000"/>
              </a:solidFill>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dirty="0" smtClean="0">
                <a:solidFill>
                  <a:srgbClr val="000000"/>
                </a:solidFill>
                <a:latin typeface="Times New Roman" panose="02020603050405020304" pitchFamily="18" charset="0"/>
                <a:cs typeface="Times New Roman" panose="02020603050405020304" pitchFamily="18" charset="0"/>
              </a:rPr>
              <a:t>Two </a:t>
            </a:r>
            <a:r>
              <a:rPr lang="en-US" sz="2000" dirty="0">
                <a:solidFill>
                  <a:srgbClr val="000000"/>
                </a:solidFill>
                <a:latin typeface="Times New Roman" panose="02020603050405020304" pitchFamily="18" charset="0"/>
                <a:cs typeface="Times New Roman" panose="02020603050405020304" pitchFamily="18" charset="0"/>
              </a:rPr>
              <a:t>important types of controllers are </a:t>
            </a:r>
            <a:r>
              <a:rPr lang="en-US" sz="2000" b="1" dirty="0">
                <a:solidFill>
                  <a:srgbClr val="000000"/>
                </a:solidFill>
                <a:latin typeface="Times New Roman" panose="02020603050405020304" pitchFamily="18" charset="0"/>
                <a:cs typeface="Times New Roman" panose="02020603050405020304" pitchFamily="18" charset="0"/>
              </a:rPr>
              <a:t>memory controllers </a:t>
            </a:r>
            <a:r>
              <a:rPr lang="en-US" sz="2000" b="1" dirty="0" smtClean="0">
                <a:solidFill>
                  <a:srgbClr val="000000"/>
                </a:solidFill>
                <a:latin typeface="Times New Roman" panose="02020603050405020304" pitchFamily="18" charset="0"/>
                <a:cs typeface="Times New Roman" panose="02020603050405020304" pitchFamily="18" charset="0"/>
              </a:rPr>
              <a:t>and </a:t>
            </a:r>
            <a:r>
              <a:rPr lang="en-US" sz="2000" b="1" dirty="0">
                <a:solidFill>
                  <a:srgbClr val="000000"/>
                </a:solidFill>
                <a:latin typeface="Times New Roman" panose="02020603050405020304" pitchFamily="18" charset="0"/>
                <a:cs typeface="Times New Roman" panose="02020603050405020304" pitchFamily="18" charset="0"/>
              </a:rPr>
              <a:t>interrupt controllers.</a:t>
            </a:r>
            <a:endParaRPr lang="en-IN"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352277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r>
              <a:rPr lang="en-US" smtClean="0"/>
              <a:t>Introduction</a:t>
            </a:r>
            <a:endParaRPr lang="en-US"/>
          </a:p>
        </p:txBody>
      </p:sp>
      <p:sp>
        <p:nvSpPr>
          <p:cNvPr id="3" name="Slide Number Placeholder 2"/>
          <p:cNvSpPr>
            <a:spLocks noGrp="1"/>
          </p:cNvSpPr>
          <p:nvPr>
            <p:ph type="sldNum" sz="quarter" idx="12"/>
          </p:nvPr>
        </p:nvSpPr>
        <p:spPr/>
        <p:txBody>
          <a:bodyPr/>
          <a:lstStyle/>
          <a:p>
            <a:r>
              <a:rPr lang="en-US" smtClean="0"/>
              <a:t>1-</a:t>
            </a:r>
            <a:fld id="{FDD59650-754C-46A1-89A5-F3132734EF11}" type="slidenum">
              <a:rPr lang="en-US" smtClean="0"/>
              <a:pPr/>
              <a:t>33</a:t>
            </a:fld>
            <a:endParaRPr lang="en-US"/>
          </a:p>
        </p:txBody>
      </p:sp>
      <p:sp>
        <p:nvSpPr>
          <p:cNvPr id="4" name="Rectangle 3"/>
          <p:cNvSpPr/>
          <p:nvPr/>
        </p:nvSpPr>
        <p:spPr>
          <a:xfrm>
            <a:off x="909094" y="697472"/>
            <a:ext cx="7563394" cy="4216539"/>
          </a:xfrm>
          <a:prstGeom prst="rect">
            <a:avLst/>
          </a:prstGeom>
        </p:spPr>
        <p:txBody>
          <a:bodyPr wrap="square">
            <a:spAutoFit/>
          </a:bodyPr>
          <a:lstStyle/>
          <a:p>
            <a:r>
              <a:rPr lang="en-US" b="1" dirty="0">
                <a:solidFill>
                  <a:srgbClr val="000000"/>
                </a:solidFill>
                <a:latin typeface="Times New Roman" panose="02020603050405020304" pitchFamily="18" charset="0"/>
                <a:cs typeface="Times New Roman" panose="02020603050405020304" pitchFamily="18" charset="0"/>
              </a:rPr>
              <a:t>Memory Controllers </a:t>
            </a:r>
            <a:endParaRPr lang="en-US" dirty="0">
              <a:solidFill>
                <a:srgbClr val="000000"/>
              </a:solidFill>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dirty="0">
                <a:solidFill>
                  <a:srgbClr val="000000"/>
                </a:solidFill>
                <a:latin typeface="Times New Roman" panose="02020603050405020304" pitchFamily="18" charset="0"/>
                <a:cs typeface="Times New Roman" panose="02020603050405020304" pitchFamily="18" charset="0"/>
              </a:rPr>
              <a:t>Memory controllers </a:t>
            </a:r>
            <a:r>
              <a:rPr lang="en-US" sz="2000" b="1" dirty="0">
                <a:solidFill>
                  <a:srgbClr val="000000"/>
                </a:solidFill>
                <a:latin typeface="Times New Roman" panose="02020603050405020304" pitchFamily="18" charset="0"/>
                <a:cs typeface="Times New Roman" panose="02020603050405020304" pitchFamily="18" charset="0"/>
              </a:rPr>
              <a:t>connect different types of memory to the processor bus. </a:t>
            </a:r>
            <a:endParaRPr lang="en-US" sz="2000" b="1" dirty="0" smtClean="0">
              <a:solidFill>
                <a:srgbClr val="000000"/>
              </a:solidFill>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dirty="0" smtClean="0">
                <a:solidFill>
                  <a:srgbClr val="000000"/>
                </a:solidFill>
                <a:latin typeface="Times New Roman" panose="02020603050405020304" pitchFamily="18" charset="0"/>
                <a:cs typeface="Times New Roman" panose="02020603050405020304" pitchFamily="18" charset="0"/>
              </a:rPr>
              <a:t>On </a:t>
            </a:r>
            <a:r>
              <a:rPr lang="en-US" sz="2000" dirty="0">
                <a:solidFill>
                  <a:srgbClr val="000000"/>
                </a:solidFill>
                <a:latin typeface="Times New Roman" panose="02020603050405020304" pitchFamily="18" charset="0"/>
                <a:cs typeface="Times New Roman" panose="02020603050405020304" pitchFamily="18" charset="0"/>
              </a:rPr>
              <a:t>power-up </a:t>
            </a:r>
            <a:r>
              <a:rPr lang="en-US" sz="2000" dirty="0" smtClean="0">
                <a:solidFill>
                  <a:srgbClr val="000000"/>
                </a:solidFill>
                <a:latin typeface="Times New Roman" panose="02020603050405020304" pitchFamily="18" charset="0"/>
                <a:cs typeface="Times New Roman" panose="02020603050405020304" pitchFamily="18" charset="0"/>
              </a:rPr>
              <a:t>a </a:t>
            </a:r>
            <a:r>
              <a:rPr lang="en-US" sz="2000" dirty="0">
                <a:solidFill>
                  <a:srgbClr val="000000"/>
                </a:solidFill>
                <a:latin typeface="Times New Roman" panose="02020603050405020304" pitchFamily="18" charset="0"/>
                <a:cs typeface="Times New Roman" panose="02020603050405020304" pitchFamily="18" charset="0"/>
              </a:rPr>
              <a:t>memory controller is </a:t>
            </a:r>
            <a:r>
              <a:rPr lang="en-US" sz="2000" dirty="0" smtClean="0">
                <a:solidFill>
                  <a:srgbClr val="000000"/>
                </a:solidFill>
                <a:latin typeface="Times New Roman" panose="02020603050405020304" pitchFamily="18" charset="0"/>
                <a:cs typeface="Times New Roman" panose="02020603050405020304" pitchFamily="18" charset="0"/>
              </a:rPr>
              <a:t>configured </a:t>
            </a:r>
            <a:r>
              <a:rPr lang="en-US" sz="2000" dirty="0">
                <a:solidFill>
                  <a:srgbClr val="000000"/>
                </a:solidFill>
                <a:latin typeface="Times New Roman" panose="02020603050405020304" pitchFamily="18" charset="0"/>
                <a:cs typeface="Times New Roman" panose="02020603050405020304" pitchFamily="18" charset="0"/>
              </a:rPr>
              <a:t>in hardware to </a:t>
            </a:r>
            <a:r>
              <a:rPr lang="en-US" sz="2000" b="1" dirty="0">
                <a:solidFill>
                  <a:srgbClr val="000000"/>
                </a:solidFill>
                <a:latin typeface="Times New Roman" panose="02020603050405020304" pitchFamily="18" charset="0"/>
                <a:cs typeface="Times New Roman" panose="02020603050405020304" pitchFamily="18" charset="0"/>
              </a:rPr>
              <a:t>allow certain memory devices to be active</a:t>
            </a:r>
            <a:r>
              <a:rPr lang="en-US" sz="2000" b="1" dirty="0" smtClean="0">
                <a:solidFill>
                  <a:srgbClr val="000000"/>
                </a:solidFill>
                <a:latin typeface="Times New Roman" panose="02020603050405020304" pitchFamily="18" charset="0"/>
                <a:cs typeface="Times New Roman" panose="02020603050405020304" pitchFamily="18" charset="0"/>
              </a:rPr>
              <a:t>.</a:t>
            </a:r>
          </a:p>
          <a:p>
            <a:pPr marL="342900" indent="-342900" algn="just">
              <a:buFont typeface="Arial" panose="020B0604020202020204" pitchFamily="34" charset="0"/>
              <a:buChar char="•"/>
            </a:pPr>
            <a:r>
              <a:rPr lang="en-US" sz="2000" dirty="0" smtClean="0">
                <a:solidFill>
                  <a:srgbClr val="000000"/>
                </a:solidFill>
                <a:latin typeface="Times New Roman" panose="02020603050405020304" pitchFamily="18" charset="0"/>
                <a:cs typeface="Times New Roman" panose="02020603050405020304" pitchFamily="18" charset="0"/>
              </a:rPr>
              <a:t>Allow </a:t>
            </a:r>
            <a:r>
              <a:rPr lang="en-US" sz="2000" dirty="0">
                <a:solidFill>
                  <a:srgbClr val="000000"/>
                </a:solidFill>
                <a:latin typeface="Times New Roman" panose="02020603050405020304" pitchFamily="18" charset="0"/>
                <a:cs typeface="Times New Roman" panose="02020603050405020304" pitchFamily="18" charset="0"/>
              </a:rPr>
              <a:t>the initialization code to be executed</a:t>
            </a:r>
            <a:r>
              <a:rPr lang="en-US" sz="2000" dirty="0" smtClean="0">
                <a:solidFill>
                  <a:srgbClr val="000000"/>
                </a:solidFill>
                <a:latin typeface="Times New Roman" panose="02020603050405020304" pitchFamily="18" charset="0"/>
                <a:cs typeface="Times New Roman" panose="02020603050405020304" pitchFamily="18" charset="0"/>
              </a:rPr>
              <a:t>.</a:t>
            </a:r>
          </a:p>
          <a:p>
            <a:r>
              <a:rPr lang="en-US" b="1" dirty="0">
                <a:latin typeface="Times New Roman" panose="02020603050405020304" pitchFamily="18" charset="0"/>
                <a:cs typeface="Times New Roman" panose="02020603050405020304" pitchFamily="18" charset="0"/>
              </a:rPr>
              <a:t>Interrupt Controllers </a:t>
            </a:r>
            <a:endParaRPr lang="en-US"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An </a:t>
            </a:r>
            <a:r>
              <a:rPr lang="en-US" sz="2000" dirty="0">
                <a:latin typeface="Times New Roman" panose="02020603050405020304" pitchFamily="18" charset="0"/>
                <a:cs typeface="Times New Roman" panose="02020603050405020304" pitchFamily="18" charset="0"/>
              </a:rPr>
              <a:t>interrupt controller provides a programmable governing policy that allows software to </a:t>
            </a:r>
            <a:r>
              <a:rPr lang="en-US" sz="2000" dirty="0" smtClean="0">
                <a:latin typeface="Times New Roman" panose="02020603050405020304" pitchFamily="18" charset="0"/>
                <a:cs typeface="Times New Roman" panose="02020603050405020304" pitchFamily="18" charset="0"/>
              </a:rPr>
              <a:t> determine </a:t>
            </a:r>
            <a:r>
              <a:rPr lang="en-US" sz="2000" dirty="0">
                <a:latin typeface="Times New Roman" panose="02020603050405020304" pitchFamily="18" charset="0"/>
                <a:cs typeface="Times New Roman" panose="02020603050405020304" pitchFamily="18" charset="0"/>
              </a:rPr>
              <a:t>which peripheral or device can interrupt the processor at any </a:t>
            </a:r>
            <a:r>
              <a:rPr lang="en-US" sz="2000" dirty="0" smtClean="0">
                <a:latin typeface="Times New Roman" panose="02020603050405020304" pitchFamily="18" charset="0"/>
                <a:cs typeface="Times New Roman" panose="02020603050405020304" pitchFamily="18" charset="0"/>
              </a:rPr>
              <a:t>specific </a:t>
            </a:r>
            <a:r>
              <a:rPr lang="en-US" sz="2000" dirty="0">
                <a:latin typeface="Times New Roman" panose="02020603050405020304" pitchFamily="18" charset="0"/>
                <a:cs typeface="Times New Roman" panose="02020603050405020304" pitchFamily="18" charset="0"/>
              </a:rPr>
              <a:t>time by </a:t>
            </a:r>
            <a:r>
              <a:rPr lang="en-US" sz="2000" dirty="0" smtClean="0">
                <a:latin typeface="Times New Roman" panose="02020603050405020304" pitchFamily="18" charset="0"/>
                <a:cs typeface="Times New Roman" panose="02020603050405020304" pitchFamily="18" charset="0"/>
              </a:rPr>
              <a:t> setting </a:t>
            </a:r>
            <a:r>
              <a:rPr lang="en-US" sz="2000" dirty="0">
                <a:latin typeface="Times New Roman" panose="02020603050405020304" pitchFamily="18" charset="0"/>
                <a:cs typeface="Times New Roman" panose="02020603050405020304" pitchFamily="18" charset="0"/>
              </a:rPr>
              <a:t>the appropriate bits in the interrupt controller registers. </a:t>
            </a:r>
          </a:p>
          <a:p>
            <a:pPr algn="just"/>
            <a:r>
              <a:rPr lang="en-US" sz="2000" dirty="0" smtClean="0">
                <a:latin typeface="Times New Roman" panose="02020603050405020304" pitchFamily="18" charset="0"/>
                <a:cs typeface="Times New Roman" panose="02020603050405020304" pitchFamily="18" charset="0"/>
              </a:rPr>
              <a:t>Types </a:t>
            </a:r>
            <a:r>
              <a:rPr lang="en-US" sz="2000" dirty="0">
                <a:latin typeface="Times New Roman" panose="02020603050405020304" pitchFamily="18" charset="0"/>
                <a:cs typeface="Times New Roman" panose="02020603050405020304" pitchFamily="18" charset="0"/>
              </a:rPr>
              <a:t>of interrupt </a:t>
            </a:r>
            <a:r>
              <a:rPr lang="en-US" sz="2000" dirty="0" smtClean="0">
                <a:latin typeface="Times New Roman" panose="02020603050405020304" pitchFamily="18" charset="0"/>
                <a:cs typeface="Times New Roman" panose="02020603050405020304" pitchFamily="18" charset="0"/>
              </a:rPr>
              <a:t>controllers: </a:t>
            </a:r>
            <a:r>
              <a:rPr lang="en-US" sz="2000" b="1" dirty="0" smtClean="0">
                <a:latin typeface="Times New Roman" panose="02020603050405020304" pitchFamily="18" charset="0"/>
                <a:cs typeface="Times New Roman" panose="02020603050405020304" pitchFamily="18" charset="0"/>
              </a:rPr>
              <a:t>standard  interrupt </a:t>
            </a:r>
            <a:r>
              <a:rPr lang="en-US" sz="2000" b="1" dirty="0">
                <a:latin typeface="Times New Roman" panose="02020603050405020304" pitchFamily="18" charset="0"/>
                <a:cs typeface="Times New Roman" panose="02020603050405020304" pitchFamily="18" charset="0"/>
              </a:rPr>
              <a:t>controller and the vector interrupt controller (VIC).</a:t>
            </a:r>
            <a:endParaRPr lang="en-IN"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6544294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r>
              <a:rPr lang="en-US" smtClean="0"/>
              <a:t>Introduction</a:t>
            </a:r>
            <a:endParaRPr lang="en-US"/>
          </a:p>
        </p:txBody>
      </p:sp>
      <p:sp>
        <p:nvSpPr>
          <p:cNvPr id="3" name="Slide Number Placeholder 2"/>
          <p:cNvSpPr>
            <a:spLocks noGrp="1"/>
          </p:cNvSpPr>
          <p:nvPr>
            <p:ph type="sldNum" sz="quarter" idx="12"/>
          </p:nvPr>
        </p:nvSpPr>
        <p:spPr/>
        <p:txBody>
          <a:bodyPr/>
          <a:lstStyle/>
          <a:p>
            <a:r>
              <a:rPr lang="en-US" smtClean="0"/>
              <a:t>1-</a:t>
            </a:r>
            <a:fld id="{FDD59650-754C-46A1-89A5-F3132734EF11}" type="slidenum">
              <a:rPr lang="en-US" smtClean="0"/>
              <a:pPr/>
              <a:t>34</a:t>
            </a:fld>
            <a:endParaRPr lang="en-US"/>
          </a:p>
        </p:txBody>
      </p:sp>
      <p:sp>
        <p:nvSpPr>
          <p:cNvPr id="4" name="Rectangle 3"/>
          <p:cNvSpPr/>
          <p:nvPr/>
        </p:nvSpPr>
        <p:spPr>
          <a:xfrm>
            <a:off x="809897" y="561704"/>
            <a:ext cx="7662591" cy="3231654"/>
          </a:xfrm>
          <a:prstGeom prst="rect">
            <a:avLst/>
          </a:prstGeom>
        </p:spPr>
        <p:txBody>
          <a:bodyPr wrap="square">
            <a:spAutoFit/>
          </a:bodyPr>
          <a:lstStyle/>
          <a:p>
            <a:r>
              <a:rPr lang="en-IN" b="1" dirty="0">
                <a:solidFill>
                  <a:srgbClr val="000000"/>
                </a:solidFill>
                <a:latin typeface="CopperplateGothicBT-Bold"/>
              </a:rPr>
              <a:t>Embedded System </a:t>
            </a:r>
            <a:r>
              <a:rPr lang="en-IN" b="1" dirty="0" smtClean="0">
                <a:solidFill>
                  <a:srgbClr val="000000"/>
                </a:solidFill>
                <a:latin typeface="CopperplateGothicBT-Bold"/>
              </a:rPr>
              <a:t>Software:</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An embedded system needs software to drive it. </a:t>
            </a:r>
            <a:endParaRPr lang="en-US" sz="2000" dirty="0" smtClean="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4 typical </a:t>
            </a:r>
            <a:r>
              <a:rPr lang="en-US" sz="2000" dirty="0">
                <a:latin typeface="Times New Roman" panose="02020603050405020304" pitchFamily="18" charset="0"/>
                <a:cs typeface="Times New Roman" panose="02020603050405020304" pitchFamily="18" charset="0"/>
              </a:rPr>
              <a:t>software </a:t>
            </a:r>
            <a:r>
              <a:rPr lang="en-US" sz="2000" dirty="0" smtClean="0">
                <a:latin typeface="Times New Roman" panose="02020603050405020304" pitchFamily="18" charset="0"/>
                <a:cs typeface="Times New Roman" panose="02020603050405020304" pitchFamily="18" charset="0"/>
              </a:rPr>
              <a:t>components are required </a:t>
            </a:r>
            <a:r>
              <a:rPr lang="en-US" sz="2000" dirty="0">
                <a:latin typeface="Times New Roman" panose="02020603050405020304" pitchFamily="18" charset="0"/>
                <a:cs typeface="Times New Roman" panose="02020603050405020304" pitchFamily="18" charset="0"/>
              </a:rPr>
              <a:t>to control an embedded device. Each software component in </a:t>
            </a:r>
            <a:r>
              <a:rPr lang="en-US" sz="2000" dirty="0" smtClean="0">
                <a:latin typeface="Times New Roman" panose="02020603050405020304" pitchFamily="18" charset="0"/>
                <a:cs typeface="Times New Roman" panose="02020603050405020304" pitchFamily="18" charset="0"/>
              </a:rPr>
              <a:t>the stack </a:t>
            </a:r>
            <a:r>
              <a:rPr lang="en-US" sz="2000" dirty="0">
                <a:latin typeface="Times New Roman" panose="02020603050405020304" pitchFamily="18" charset="0"/>
                <a:cs typeface="Times New Roman" panose="02020603050405020304" pitchFamily="18" charset="0"/>
              </a:rPr>
              <a:t>uses a higher level of abstraction to separate the code from the hardware device. </a:t>
            </a:r>
            <a:endParaRPr lang="en-US" sz="2000" dirty="0" smtClean="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The </a:t>
            </a:r>
            <a:r>
              <a:rPr lang="en-US" sz="2000" dirty="0">
                <a:latin typeface="Times New Roman" panose="02020603050405020304" pitchFamily="18" charset="0"/>
                <a:cs typeface="Times New Roman" panose="02020603050405020304" pitchFamily="18" charset="0"/>
              </a:rPr>
              <a:t>initialization code is the </a:t>
            </a:r>
            <a:r>
              <a:rPr lang="en-US" sz="2000" dirty="0" smtClean="0">
                <a:latin typeface="Times New Roman" panose="02020603050405020304" pitchFamily="18" charset="0"/>
                <a:cs typeface="Times New Roman" panose="02020603050405020304" pitchFamily="18" charset="0"/>
              </a:rPr>
              <a:t>first </a:t>
            </a:r>
            <a:r>
              <a:rPr lang="en-US" sz="2000" dirty="0">
                <a:latin typeface="Times New Roman" panose="02020603050405020304" pitchFamily="18" charset="0"/>
                <a:cs typeface="Times New Roman" panose="02020603050405020304" pitchFamily="18" charset="0"/>
              </a:rPr>
              <a:t>code executed on the board and is </a:t>
            </a:r>
            <a:r>
              <a:rPr lang="en-US" sz="2000" dirty="0" smtClean="0">
                <a:latin typeface="Times New Roman" panose="02020603050405020304" pitchFamily="18" charset="0"/>
                <a:cs typeface="Times New Roman" panose="02020603050405020304" pitchFamily="18" charset="0"/>
              </a:rPr>
              <a:t>specific </a:t>
            </a:r>
            <a:r>
              <a:rPr lang="en-US" sz="2000" dirty="0">
                <a:latin typeface="Times New Roman" panose="02020603050405020304" pitchFamily="18" charset="0"/>
                <a:cs typeface="Times New Roman" panose="02020603050405020304" pitchFamily="18" charset="0"/>
              </a:rPr>
              <a:t>to a particular </a:t>
            </a:r>
            <a:r>
              <a:rPr lang="en-US" sz="2000" dirty="0" smtClean="0">
                <a:latin typeface="Times New Roman" panose="02020603050405020304" pitchFamily="18" charset="0"/>
                <a:cs typeface="Times New Roman" panose="02020603050405020304" pitchFamily="18" charset="0"/>
              </a:rPr>
              <a:t> target </a:t>
            </a:r>
            <a:r>
              <a:rPr lang="en-US" sz="2000" dirty="0">
                <a:latin typeface="Times New Roman" panose="02020603050405020304" pitchFamily="18" charset="0"/>
                <a:cs typeface="Times New Roman" panose="02020603050405020304" pitchFamily="18" charset="0"/>
              </a:rPr>
              <a:t>or group of targets. It sets up the minimum parts of the board before handing control </a:t>
            </a:r>
            <a:r>
              <a:rPr lang="en-US" sz="2000" dirty="0" smtClean="0">
                <a:latin typeface="Times New Roman" panose="02020603050405020304" pitchFamily="18" charset="0"/>
                <a:cs typeface="Times New Roman" panose="02020603050405020304" pitchFamily="18" charset="0"/>
              </a:rPr>
              <a:t> over </a:t>
            </a:r>
            <a:r>
              <a:rPr lang="en-US" sz="2000" dirty="0">
                <a:latin typeface="Times New Roman" panose="02020603050405020304" pitchFamily="18" charset="0"/>
                <a:cs typeface="Times New Roman" panose="02020603050405020304" pitchFamily="18" charset="0"/>
              </a:rPr>
              <a:t>to the operating system</a:t>
            </a:r>
            <a:r>
              <a:rPr lang="en-US" sz="2000" dirty="0" smtClean="0">
                <a:latin typeface="Times New Roman" panose="02020603050405020304" pitchFamily="18" charset="0"/>
                <a:cs typeface="Times New Roman" panose="02020603050405020304" pitchFamily="18" charset="0"/>
              </a:rPr>
              <a:t>.</a:t>
            </a:r>
          </a:p>
          <a:p>
            <a:pPr algn="just"/>
            <a:endParaRPr lang="en-IN" sz="20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1515291" y="3395209"/>
            <a:ext cx="5982790" cy="2757395"/>
          </a:xfrm>
          <a:prstGeom prst="rect">
            <a:avLst/>
          </a:prstGeom>
        </p:spPr>
      </p:pic>
    </p:spTree>
    <p:extLst>
      <p:ext uri="{BB962C8B-B14F-4D97-AF65-F5344CB8AC3E}">
        <p14:creationId xmlns:p14="http://schemas.microsoft.com/office/powerpoint/2010/main" val="12491521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Footer Placeholder 2"/>
          <p:cNvSpPr>
            <a:spLocks noGrp="1"/>
          </p:cNvSpPr>
          <p:nvPr>
            <p:ph type="ftr" sz="quarter" idx="11"/>
          </p:nvPr>
        </p:nvSpPr>
        <p:spPr>
          <a:noFill/>
        </p:spPr>
        <p:txBody>
          <a:bodyPr/>
          <a:lstStyle/>
          <a:p>
            <a:r>
              <a:rPr lang="en-US" smtClean="0">
                <a:ea typeface="ＭＳ Ｐゴシック" pitchFamily="34" charset="-128"/>
              </a:rPr>
              <a:t>Introduction</a:t>
            </a:r>
          </a:p>
        </p:txBody>
      </p:sp>
      <p:sp>
        <p:nvSpPr>
          <p:cNvPr id="45126" name="Rectangle 75"/>
          <p:cNvSpPr>
            <a:spLocks noChangeArrowheads="1"/>
          </p:cNvSpPr>
          <p:nvPr/>
        </p:nvSpPr>
        <p:spPr bwMode="auto">
          <a:xfrm>
            <a:off x="1657350" y="4416426"/>
            <a:ext cx="704850" cy="295275"/>
          </a:xfrm>
          <a:prstGeom prst="rect">
            <a:avLst/>
          </a:prstGeom>
          <a:solidFill>
            <a:schemeClr val="bg1"/>
          </a:solidFill>
          <a:ln w="9525">
            <a:noFill/>
            <a:miter lim="800000"/>
            <a:headEnd/>
            <a:tailEnd/>
          </a:ln>
        </p:spPr>
        <p:txBody>
          <a:bodyPr wrap="none" anchor="ctr"/>
          <a:lstStyle/>
          <a:p>
            <a:endParaRPr lang="en-US">
              <a:solidFill>
                <a:srgbClr val="CC0000"/>
              </a:solidFill>
            </a:endParaRPr>
          </a:p>
        </p:txBody>
      </p:sp>
      <p:sp>
        <p:nvSpPr>
          <p:cNvPr id="45073" name="Rectangle 92"/>
          <p:cNvSpPr>
            <a:spLocks noChangeArrowheads="1"/>
          </p:cNvSpPr>
          <p:nvPr/>
        </p:nvSpPr>
        <p:spPr bwMode="auto">
          <a:xfrm>
            <a:off x="5553075" y="3340100"/>
            <a:ext cx="1438275" cy="393700"/>
          </a:xfrm>
          <a:prstGeom prst="rect">
            <a:avLst/>
          </a:prstGeom>
          <a:solidFill>
            <a:schemeClr val="bg1"/>
          </a:solidFill>
          <a:ln w="9525">
            <a:noFill/>
            <a:miter lim="800000"/>
            <a:headEnd/>
            <a:tailEnd/>
          </a:ln>
        </p:spPr>
        <p:txBody>
          <a:bodyPr wrap="none" anchor="ctr"/>
          <a:lstStyle/>
          <a:p>
            <a:endParaRPr lang="en-US">
              <a:solidFill>
                <a:srgbClr val="CC0000"/>
              </a:solidFill>
            </a:endParaRPr>
          </a:p>
        </p:txBody>
      </p:sp>
      <p:sp>
        <p:nvSpPr>
          <p:cNvPr id="45077" name="Rectangle 99"/>
          <p:cNvSpPr>
            <a:spLocks noChangeArrowheads="1"/>
          </p:cNvSpPr>
          <p:nvPr/>
        </p:nvSpPr>
        <p:spPr bwMode="auto">
          <a:xfrm>
            <a:off x="5934075" y="4624388"/>
            <a:ext cx="919163" cy="295275"/>
          </a:xfrm>
          <a:prstGeom prst="rect">
            <a:avLst/>
          </a:prstGeom>
          <a:solidFill>
            <a:schemeClr val="bg1"/>
          </a:solidFill>
          <a:ln w="9525">
            <a:noFill/>
            <a:miter lim="800000"/>
            <a:headEnd/>
            <a:tailEnd/>
          </a:ln>
        </p:spPr>
        <p:txBody>
          <a:bodyPr wrap="none" anchor="ctr"/>
          <a:lstStyle/>
          <a:p>
            <a:endParaRPr lang="en-US">
              <a:solidFill>
                <a:srgbClr val="CC0000"/>
              </a:solidFill>
            </a:endParaRPr>
          </a:p>
        </p:txBody>
      </p:sp>
      <p:sp>
        <p:nvSpPr>
          <p:cNvPr id="45087" name="Slide Number Placeholder 3"/>
          <p:cNvSpPr>
            <a:spLocks noGrp="1"/>
          </p:cNvSpPr>
          <p:nvPr>
            <p:ph type="sldNum" sz="quarter" idx="12"/>
          </p:nvPr>
        </p:nvSpPr>
        <p:spPr>
          <a:noFill/>
        </p:spPr>
        <p:txBody>
          <a:bodyPr/>
          <a:lstStyle/>
          <a:p>
            <a:r>
              <a:rPr lang="en-US"/>
              <a:t>1-</a:t>
            </a:r>
            <a:fld id="{A1E52650-4ECE-40F7-8C72-A9C379E83BD0}" type="slidenum">
              <a:rPr lang="en-US"/>
              <a:pPr/>
              <a:t>35</a:t>
            </a:fld>
            <a:endParaRPr lang="en-US"/>
          </a:p>
        </p:txBody>
      </p:sp>
      <p:sp>
        <p:nvSpPr>
          <p:cNvPr id="3" name="Rectangle 2"/>
          <p:cNvSpPr/>
          <p:nvPr/>
        </p:nvSpPr>
        <p:spPr>
          <a:xfrm>
            <a:off x="757646" y="407611"/>
            <a:ext cx="7714842" cy="1908215"/>
          </a:xfrm>
          <a:prstGeom prst="rect">
            <a:avLst/>
          </a:prstGeom>
        </p:spPr>
        <p:txBody>
          <a:bodyPr wrap="square">
            <a:spAutoFit/>
          </a:bodyPr>
          <a:lstStyle/>
          <a:p>
            <a:pPr algn="just"/>
            <a:r>
              <a:rPr lang="en-IN" b="1" dirty="0">
                <a:latin typeface="Times New Roman" panose="02020603050405020304" pitchFamily="18" charset="0"/>
                <a:cs typeface="Times New Roman" panose="02020603050405020304" pitchFamily="18" charset="0"/>
              </a:rPr>
              <a:t>Initialization (Boot) </a:t>
            </a:r>
            <a:r>
              <a:rPr lang="en-IN" b="1" dirty="0" smtClean="0">
                <a:latin typeface="Times New Roman" panose="02020603050405020304" pitchFamily="18" charset="0"/>
                <a:cs typeface="Times New Roman" panose="02020603050405020304" pitchFamily="18" charset="0"/>
              </a:rPr>
              <a:t>Code :</a:t>
            </a:r>
            <a:r>
              <a:rPr lang="en-IN" b="1" dirty="0">
                <a:latin typeface="Times New Roman" panose="02020603050405020304" pitchFamily="18" charset="0"/>
                <a:cs typeface="Times New Roman" panose="02020603050405020304" pitchFamily="18" charset="0"/>
              </a:rPr>
              <a:t> </a:t>
            </a:r>
            <a:r>
              <a:rPr lang="en-IN" sz="2000" dirty="0" smtClean="0">
                <a:latin typeface="Times New Roman" panose="02020603050405020304" pitchFamily="18" charset="0"/>
                <a:cs typeface="Times New Roman" panose="02020603050405020304" pitchFamily="18" charset="0"/>
              </a:rPr>
              <a:t>H</a:t>
            </a:r>
            <a:r>
              <a:rPr lang="en-US" sz="2000" dirty="0" smtClean="0">
                <a:latin typeface="Times New Roman" panose="02020603050405020304" pitchFamily="18" charset="0"/>
                <a:cs typeface="Times New Roman" panose="02020603050405020304" pitchFamily="18" charset="0"/>
              </a:rPr>
              <a:t>andles </a:t>
            </a:r>
            <a:r>
              <a:rPr lang="en-US" sz="2000" dirty="0">
                <a:latin typeface="Times New Roman" panose="02020603050405020304" pitchFamily="18" charset="0"/>
                <a:cs typeface="Times New Roman" panose="02020603050405020304" pitchFamily="18" charset="0"/>
              </a:rPr>
              <a:t>a number of administrative tasks </a:t>
            </a:r>
            <a:r>
              <a:rPr lang="en-US" sz="2000" dirty="0" smtClean="0">
                <a:latin typeface="Times New Roman" panose="02020603050405020304" pitchFamily="18" charset="0"/>
                <a:cs typeface="Times New Roman" panose="02020603050405020304" pitchFamily="18" charset="0"/>
              </a:rPr>
              <a:t>which are grouped in three </a:t>
            </a:r>
            <a:r>
              <a:rPr lang="en-US" sz="2000" dirty="0">
                <a:latin typeface="Times New Roman" panose="02020603050405020304" pitchFamily="18" charset="0"/>
                <a:cs typeface="Times New Roman" panose="02020603050405020304" pitchFamily="18" charset="0"/>
              </a:rPr>
              <a:t>phases: </a:t>
            </a:r>
            <a:endParaRPr lang="en-US" sz="2000" dirty="0" smtClean="0">
              <a:latin typeface="Times New Roman" panose="02020603050405020304" pitchFamily="18" charset="0"/>
              <a:cs typeface="Times New Roman" panose="02020603050405020304" pitchFamily="18" charset="0"/>
            </a:endParaRPr>
          </a:p>
          <a:p>
            <a:pPr algn="just"/>
            <a:r>
              <a:rPr lang="en-US" sz="2000" b="1" dirty="0" smtClean="0">
                <a:latin typeface="Times New Roman" panose="02020603050405020304" pitchFamily="18" charset="0"/>
                <a:cs typeface="Times New Roman" panose="02020603050405020304" pitchFamily="18" charset="0"/>
              </a:rPr>
              <a:t>Initial </a:t>
            </a:r>
            <a:r>
              <a:rPr lang="en-US" sz="2000" b="1" dirty="0">
                <a:latin typeface="Times New Roman" panose="02020603050405020304" pitchFamily="18" charset="0"/>
                <a:cs typeface="Times New Roman" panose="02020603050405020304" pitchFamily="18" charset="0"/>
              </a:rPr>
              <a:t>hardware </a:t>
            </a:r>
            <a:r>
              <a:rPr lang="en-US" sz="2000" b="1" dirty="0" smtClean="0">
                <a:latin typeface="Times New Roman" panose="02020603050405020304" pitchFamily="18" charset="0"/>
                <a:cs typeface="Times New Roman" panose="02020603050405020304" pitchFamily="18" charset="0"/>
              </a:rPr>
              <a:t>configuration</a:t>
            </a:r>
            <a:r>
              <a:rPr lang="en-US" sz="2000" b="1" dirty="0">
                <a:latin typeface="Times New Roman" panose="02020603050405020304" pitchFamily="18" charset="0"/>
                <a:cs typeface="Times New Roman" panose="02020603050405020304" pitchFamily="18" charset="0"/>
              </a:rPr>
              <a:t>, diagnostics, and booting</a:t>
            </a:r>
            <a:r>
              <a:rPr lang="en-US" sz="2000" b="1" dirty="0" smtClean="0">
                <a:latin typeface="Times New Roman" panose="02020603050405020304" pitchFamily="18" charset="0"/>
                <a:cs typeface="Times New Roman" panose="02020603050405020304" pitchFamily="18" charset="0"/>
              </a:rPr>
              <a:t>. </a:t>
            </a:r>
          </a:p>
          <a:p>
            <a:pPr algn="just"/>
            <a:r>
              <a:rPr lang="en-US" sz="1800" dirty="0" smtClean="0">
                <a:latin typeface="Times New Roman" panose="02020603050405020304" pitchFamily="18" charset="0"/>
                <a:cs typeface="Times New Roman" panose="02020603050405020304" pitchFamily="18" charset="0"/>
              </a:rPr>
              <a:t>Example</a:t>
            </a:r>
            <a:r>
              <a:rPr lang="en-US" sz="1800" dirty="0">
                <a:latin typeface="Times New Roman" panose="02020603050405020304" pitchFamily="18" charset="0"/>
                <a:cs typeface="Times New Roman" panose="02020603050405020304" pitchFamily="18" charset="0"/>
              </a:rPr>
              <a:t>, the memory system normally requires reorganization of the memory </a:t>
            </a:r>
            <a:r>
              <a:rPr lang="en-US" sz="1800" dirty="0" smtClean="0">
                <a:latin typeface="Times New Roman" panose="02020603050405020304" pitchFamily="18" charset="0"/>
                <a:cs typeface="Times New Roman" panose="02020603050405020304" pitchFamily="18" charset="0"/>
              </a:rPr>
              <a:t>map</a:t>
            </a:r>
            <a:r>
              <a:rPr lang="en-US" sz="1800" dirty="0">
                <a:latin typeface="Times New Roman" panose="02020603050405020304" pitchFamily="18" charset="0"/>
                <a:cs typeface="Times New Roman" panose="02020603050405020304" pitchFamily="18" charset="0"/>
              </a:rPr>
              <a:t>, as shown in </a:t>
            </a:r>
            <a:r>
              <a:rPr lang="en-US" sz="1800" dirty="0" smtClean="0">
                <a:latin typeface="Times New Roman" panose="02020603050405020304" pitchFamily="18" charset="0"/>
                <a:cs typeface="Times New Roman" panose="02020603050405020304" pitchFamily="18" charset="0"/>
              </a:rPr>
              <a:t>below. It gets the Boot ROM at the top &amp; places the RAM at address 0x00000000 because the Exception vector table can be in RAM.</a:t>
            </a:r>
            <a:endParaRPr lang="en-IN" sz="1800" b="1"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3"/>
          <a:stretch>
            <a:fillRect/>
          </a:stretch>
        </p:blipFill>
        <p:spPr>
          <a:xfrm>
            <a:off x="1345474" y="2416629"/>
            <a:ext cx="5904412" cy="3905795"/>
          </a:xfrm>
          <a:prstGeom prst="rect">
            <a:avLst/>
          </a:prstGeom>
        </p:spPr>
      </p:pic>
    </p:spTree>
    <p:extLst>
      <p:ext uri="{BB962C8B-B14F-4D97-AF65-F5344CB8AC3E}">
        <p14:creationId xmlns:p14="http://schemas.microsoft.com/office/powerpoint/2010/main" val="285244917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Footer Placeholder 2"/>
          <p:cNvSpPr>
            <a:spLocks noGrp="1"/>
          </p:cNvSpPr>
          <p:nvPr>
            <p:ph type="ftr" sz="quarter" idx="11"/>
          </p:nvPr>
        </p:nvSpPr>
        <p:spPr>
          <a:noFill/>
        </p:spPr>
        <p:txBody>
          <a:bodyPr/>
          <a:lstStyle/>
          <a:p>
            <a:endParaRPr lang="en-US" dirty="0" smtClean="0">
              <a:ea typeface="ＭＳ Ｐゴシック" pitchFamily="34" charset="-128"/>
            </a:endParaRPr>
          </a:p>
        </p:txBody>
      </p:sp>
      <p:sp>
        <p:nvSpPr>
          <p:cNvPr id="45128" name="Rectangle 71"/>
          <p:cNvSpPr>
            <a:spLocks noChangeArrowheads="1"/>
          </p:cNvSpPr>
          <p:nvPr/>
        </p:nvSpPr>
        <p:spPr bwMode="auto">
          <a:xfrm>
            <a:off x="1511301" y="3762376"/>
            <a:ext cx="933450" cy="552450"/>
          </a:xfrm>
          <a:prstGeom prst="rect">
            <a:avLst/>
          </a:prstGeom>
          <a:noFill/>
          <a:ln w="9525">
            <a:noFill/>
            <a:miter lim="800000"/>
            <a:headEnd/>
            <a:tailEnd/>
          </a:ln>
        </p:spPr>
        <p:txBody>
          <a:bodyPr wrap="none" anchor="ctr"/>
          <a:lstStyle/>
          <a:p>
            <a:endParaRPr lang="en-US">
              <a:solidFill>
                <a:srgbClr val="CC0000"/>
              </a:solidFill>
            </a:endParaRPr>
          </a:p>
        </p:txBody>
      </p:sp>
      <p:sp>
        <p:nvSpPr>
          <p:cNvPr id="45126" name="Rectangle 75"/>
          <p:cNvSpPr>
            <a:spLocks noChangeArrowheads="1"/>
          </p:cNvSpPr>
          <p:nvPr/>
        </p:nvSpPr>
        <p:spPr bwMode="auto">
          <a:xfrm>
            <a:off x="1657350" y="4416426"/>
            <a:ext cx="704850" cy="295275"/>
          </a:xfrm>
          <a:prstGeom prst="rect">
            <a:avLst/>
          </a:prstGeom>
          <a:solidFill>
            <a:schemeClr val="bg1"/>
          </a:solidFill>
          <a:ln w="9525">
            <a:noFill/>
            <a:miter lim="800000"/>
            <a:headEnd/>
            <a:tailEnd/>
          </a:ln>
        </p:spPr>
        <p:txBody>
          <a:bodyPr wrap="none" anchor="ctr"/>
          <a:lstStyle/>
          <a:p>
            <a:endParaRPr lang="en-US">
              <a:solidFill>
                <a:srgbClr val="CC0000"/>
              </a:solidFill>
            </a:endParaRPr>
          </a:p>
        </p:txBody>
      </p:sp>
      <p:sp>
        <p:nvSpPr>
          <p:cNvPr id="45077" name="Rectangle 99"/>
          <p:cNvSpPr>
            <a:spLocks noChangeArrowheads="1"/>
          </p:cNvSpPr>
          <p:nvPr/>
        </p:nvSpPr>
        <p:spPr bwMode="auto">
          <a:xfrm>
            <a:off x="5934075" y="4624388"/>
            <a:ext cx="919163" cy="295275"/>
          </a:xfrm>
          <a:prstGeom prst="rect">
            <a:avLst/>
          </a:prstGeom>
          <a:solidFill>
            <a:schemeClr val="bg1"/>
          </a:solidFill>
          <a:ln w="9525">
            <a:noFill/>
            <a:miter lim="800000"/>
            <a:headEnd/>
            <a:tailEnd/>
          </a:ln>
        </p:spPr>
        <p:txBody>
          <a:bodyPr wrap="none" anchor="ctr"/>
          <a:lstStyle/>
          <a:p>
            <a:endParaRPr lang="en-US">
              <a:solidFill>
                <a:srgbClr val="CC0000"/>
              </a:solidFill>
            </a:endParaRPr>
          </a:p>
        </p:txBody>
      </p:sp>
      <p:sp>
        <p:nvSpPr>
          <p:cNvPr id="45087" name="Slide Number Placeholder 3"/>
          <p:cNvSpPr>
            <a:spLocks noGrp="1"/>
          </p:cNvSpPr>
          <p:nvPr>
            <p:ph type="sldNum" sz="quarter" idx="12"/>
          </p:nvPr>
        </p:nvSpPr>
        <p:spPr>
          <a:noFill/>
        </p:spPr>
        <p:txBody>
          <a:bodyPr/>
          <a:lstStyle/>
          <a:p>
            <a:endParaRPr lang="en-US" dirty="0"/>
          </a:p>
        </p:txBody>
      </p:sp>
      <p:sp>
        <p:nvSpPr>
          <p:cNvPr id="3" name="Rectangle 2"/>
          <p:cNvSpPr/>
          <p:nvPr/>
        </p:nvSpPr>
        <p:spPr>
          <a:xfrm>
            <a:off x="927463" y="1162594"/>
            <a:ext cx="7397387" cy="3170099"/>
          </a:xfrm>
          <a:prstGeom prst="rect">
            <a:avLst/>
          </a:prstGeom>
        </p:spPr>
        <p:txBody>
          <a:bodyPr wrap="square">
            <a:spAutoFit/>
          </a:bodyPr>
          <a:lstStyle/>
          <a:p>
            <a:pPr algn="just"/>
            <a:r>
              <a:rPr lang="en-US" sz="2000" b="1" dirty="0" smtClean="0">
                <a:latin typeface="Times New Roman" panose="02020603050405020304" pitchFamily="18" charset="0"/>
                <a:cs typeface="Times New Roman" panose="02020603050405020304" pitchFamily="18" charset="0"/>
              </a:rPr>
              <a:t>Diagnostics:</a:t>
            </a:r>
            <a:r>
              <a:rPr lang="en-US" sz="2000" dirty="0" smtClean="0">
                <a:solidFill>
                  <a:srgbClr val="000000"/>
                </a:solidFill>
                <a:latin typeface="Times New Roman" panose="02020603050405020304" pitchFamily="18" charset="0"/>
                <a:cs typeface="Times New Roman" panose="02020603050405020304" pitchFamily="18" charset="0"/>
              </a:rPr>
              <a:t> Fault identification </a:t>
            </a:r>
            <a:r>
              <a:rPr lang="en-US" sz="2000" dirty="0">
                <a:solidFill>
                  <a:srgbClr val="000000"/>
                </a:solidFill>
                <a:latin typeface="Times New Roman" panose="02020603050405020304" pitchFamily="18" charset="0"/>
                <a:cs typeface="Times New Roman" panose="02020603050405020304" pitchFamily="18" charset="0"/>
              </a:rPr>
              <a:t>and isolation. </a:t>
            </a:r>
            <a:r>
              <a:rPr lang="en-US" sz="2000" dirty="0" smtClean="0">
                <a:solidFill>
                  <a:srgbClr val="000000"/>
                </a:solidFill>
                <a:latin typeface="Times New Roman" panose="02020603050405020304" pitchFamily="18" charset="0"/>
                <a:cs typeface="Times New Roman" panose="02020603050405020304" pitchFamily="18" charset="0"/>
              </a:rPr>
              <a:t>These are embedded in the initialization code. Diagnostic code tests the system by exercising the hardware target to check if the target is in working order. </a:t>
            </a:r>
            <a:endParaRPr lang="en-US" sz="2000" dirty="0">
              <a:latin typeface="Times New Roman" panose="02020603050405020304" pitchFamily="18" charset="0"/>
              <a:cs typeface="Times New Roman" panose="02020603050405020304" pitchFamily="18" charset="0"/>
            </a:endParaRPr>
          </a:p>
          <a:p>
            <a:pPr algn="just"/>
            <a:endParaRPr lang="en-US" sz="2000" b="1" dirty="0" smtClean="0">
              <a:solidFill>
                <a:srgbClr val="000000"/>
              </a:solidFill>
              <a:latin typeface="Times New Roman" panose="02020603050405020304" pitchFamily="18" charset="0"/>
              <a:cs typeface="Times New Roman" panose="02020603050405020304" pitchFamily="18" charset="0"/>
            </a:endParaRPr>
          </a:p>
          <a:p>
            <a:pPr algn="just"/>
            <a:r>
              <a:rPr lang="en-US" sz="2000" b="1" dirty="0" smtClean="0">
                <a:solidFill>
                  <a:srgbClr val="000000"/>
                </a:solidFill>
                <a:latin typeface="Times New Roman" panose="02020603050405020304" pitchFamily="18" charset="0"/>
                <a:cs typeface="Times New Roman" panose="02020603050405020304" pitchFamily="18" charset="0"/>
              </a:rPr>
              <a:t>Booting</a:t>
            </a:r>
            <a:r>
              <a:rPr lang="en-US" sz="2000" dirty="0" smtClean="0">
                <a:solidFill>
                  <a:srgbClr val="000000"/>
                </a:solidFill>
                <a:latin typeface="Times New Roman" panose="02020603050405020304" pitchFamily="18" charset="0"/>
                <a:cs typeface="Times New Roman" panose="02020603050405020304" pitchFamily="18" charset="0"/>
              </a:rPr>
              <a:t> : Involves </a:t>
            </a:r>
            <a:r>
              <a:rPr lang="en-US" sz="2000" dirty="0">
                <a:solidFill>
                  <a:srgbClr val="000000"/>
                </a:solidFill>
                <a:latin typeface="Times New Roman" panose="02020603050405020304" pitchFamily="18" charset="0"/>
                <a:cs typeface="Times New Roman" panose="02020603050405020304" pitchFamily="18" charset="0"/>
              </a:rPr>
              <a:t>loading an image and handing control over to that image. </a:t>
            </a:r>
            <a:r>
              <a:rPr lang="en-US" sz="2000" dirty="0" smtClean="0">
                <a:solidFill>
                  <a:srgbClr val="000000"/>
                </a:solidFill>
                <a:latin typeface="Times New Roman" panose="02020603050405020304" pitchFamily="18" charset="0"/>
                <a:cs typeface="Times New Roman" panose="02020603050405020304" pitchFamily="18" charset="0"/>
              </a:rPr>
              <a:t>Loading </a:t>
            </a:r>
            <a:r>
              <a:rPr lang="en-US" sz="2000" dirty="0">
                <a:solidFill>
                  <a:srgbClr val="000000"/>
                </a:solidFill>
                <a:latin typeface="Times New Roman" panose="02020603050405020304" pitchFamily="18" charset="0"/>
                <a:cs typeface="Times New Roman" panose="02020603050405020304" pitchFamily="18" charset="0"/>
              </a:rPr>
              <a:t>an image </a:t>
            </a:r>
            <a:r>
              <a:rPr lang="en-US" sz="2000" dirty="0" smtClean="0">
                <a:solidFill>
                  <a:srgbClr val="000000"/>
                </a:solidFill>
                <a:latin typeface="Times New Roman" panose="02020603050405020304" pitchFamily="18" charset="0"/>
                <a:cs typeface="Times New Roman" panose="02020603050405020304" pitchFamily="18" charset="0"/>
              </a:rPr>
              <a:t>involves </a:t>
            </a:r>
            <a:r>
              <a:rPr lang="en-US" sz="2000" dirty="0">
                <a:solidFill>
                  <a:srgbClr val="000000"/>
                </a:solidFill>
                <a:latin typeface="Times New Roman" panose="02020603050405020304" pitchFamily="18" charset="0"/>
                <a:cs typeface="Times New Roman" panose="02020603050405020304" pitchFamily="18" charset="0"/>
              </a:rPr>
              <a:t>anything from </a:t>
            </a:r>
            <a:r>
              <a:rPr lang="en-US" sz="2000" b="1" dirty="0">
                <a:solidFill>
                  <a:srgbClr val="000000"/>
                </a:solidFill>
                <a:latin typeface="Times New Roman" panose="02020603050405020304" pitchFamily="18" charset="0"/>
                <a:cs typeface="Times New Roman" panose="02020603050405020304" pitchFamily="18" charset="0"/>
              </a:rPr>
              <a:t>copying an entire program including code and data into RAM, to </a:t>
            </a:r>
            <a:r>
              <a:rPr lang="en-US" sz="2000" b="1" dirty="0" smtClean="0">
                <a:solidFill>
                  <a:srgbClr val="000000"/>
                </a:solidFill>
                <a:latin typeface="Times New Roman" panose="02020603050405020304" pitchFamily="18" charset="0"/>
                <a:cs typeface="Times New Roman" panose="02020603050405020304" pitchFamily="18" charset="0"/>
              </a:rPr>
              <a:t>just </a:t>
            </a:r>
            <a:r>
              <a:rPr lang="en-US" sz="2000" b="1" dirty="0">
                <a:solidFill>
                  <a:srgbClr val="000000"/>
                </a:solidFill>
                <a:latin typeface="Times New Roman" panose="02020603050405020304" pitchFamily="18" charset="0"/>
                <a:cs typeface="Times New Roman" panose="02020603050405020304" pitchFamily="18" charset="0"/>
              </a:rPr>
              <a:t>copying a data area containing volatile variables into RAM. </a:t>
            </a:r>
            <a:r>
              <a:rPr lang="en-US" sz="2000" dirty="0">
                <a:solidFill>
                  <a:srgbClr val="000000"/>
                </a:solidFill>
                <a:latin typeface="Times New Roman" panose="02020603050405020304" pitchFamily="18" charset="0"/>
                <a:cs typeface="Times New Roman" panose="02020603050405020304" pitchFamily="18" charset="0"/>
              </a:rPr>
              <a:t>Once booted, the system </a:t>
            </a:r>
            <a:r>
              <a:rPr lang="en-US" sz="2000" dirty="0" smtClean="0">
                <a:solidFill>
                  <a:srgbClr val="000000"/>
                </a:solidFill>
                <a:latin typeface="Times New Roman" panose="02020603050405020304" pitchFamily="18" charset="0"/>
                <a:cs typeface="Times New Roman" panose="02020603050405020304" pitchFamily="18" charset="0"/>
              </a:rPr>
              <a:t>hands </a:t>
            </a:r>
            <a:r>
              <a:rPr lang="en-US" sz="2000" dirty="0">
                <a:solidFill>
                  <a:srgbClr val="000000"/>
                </a:solidFill>
                <a:latin typeface="Times New Roman" panose="02020603050405020304" pitchFamily="18" charset="0"/>
                <a:cs typeface="Times New Roman" panose="02020603050405020304" pitchFamily="18" charset="0"/>
              </a:rPr>
              <a:t>over control by modifying the program counter to point into the start of the image. </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6492375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r>
              <a:rPr lang="en-US" smtClean="0"/>
              <a:t>Introduction</a:t>
            </a:r>
            <a:endParaRPr lang="en-US"/>
          </a:p>
        </p:txBody>
      </p:sp>
      <p:sp>
        <p:nvSpPr>
          <p:cNvPr id="3" name="Slide Number Placeholder 2"/>
          <p:cNvSpPr>
            <a:spLocks noGrp="1"/>
          </p:cNvSpPr>
          <p:nvPr>
            <p:ph type="sldNum" sz="quarter" idx="12"/>
          </p:nvPr>
        </p:nvSpPr>
        <p:spPr/>
        <p:txBody>
          <a:bodyPr/>
          <a:lstStyle/>
          <a:p>
            <a:r>
              <a:rPr lang="en-US" smtClean="0"/>
              <a:t>1-</a:t>
            </a:r>
            <a:fld id="{FDD59650-754C-46A1-89A5-F3132734EF11}" type="slidenum">
              <a:rPr lang="en-US" smtClean="0"/>
              <a:pPr/>
              <a:t>37</a:t>
            </a:fld>
            <a:endParaRPr lang="en-US"/>
          </a:p>
        </p:txBody>
      </p:sp>
      <p:sp>
        <p:nvSpPr>
          <p:cNvPr id="4" name="Rectangle 3"/>
          <p:cNvSpPr/>
          <p:nvPr/>
        </p:nvSpPr>
        <p:spPr>
          <a:xfrm>
            <a:off x="1018902" y="718458"/>
            <a:ext cx="7759337" cy="4154984"/>
          </a:xfrm>
          <a:prstGeom prst="rect">
            <a:avLst/>
          </a:prstGeom>
        </p:spPr>
        <p:txBody>
          <a:bodyPr wrap="square">
            <a:spAutoFit/>
          </a:bodyPr>
          <a:lstStyle/>
          <a:p>
            <a:pPr algn="just"/>
            <a:r>
              <a:rPr lang="en-IN" sz="2000" b="1" dirty="0">
                <a:solidFill>
                  <a:srgbClr val="000000"/>
                </a:solidFill>
                <a:latin typeface="Times New Roman" panose="02020603050405020304" pitchFamily="18" charset="0"/>
                <a:cs typeface="Times New Roman" panose="02020603050405020304" pitchFamily="18" charset="0"/>
              </a:rPr>
              <a:t>Operating </a:t>
            </a:r>
            <a:r>
              <a:rPr lang="en-IN" sz="2000" b="1" dirty="0" smtClean="0">
                <a:solidFill>
                  <a:srgbClr val="000000"/>
                </a:solidFill>
                <a:latin typeface="Times New Roman" panose="02020603050405020304" pitchFamily="18" charset="0"/>
                <a:cs typeface="Times New Roman" panose="02020603050405020304" pitchFamily="18" charset="0"/>
              </a:rPr>
              <a:t>System :</a:t>
            </a:r>
          </a:p>
          <a:p>
            <a:pPr algn="just"/>
            <a:r>
              <a:rPr lang="en-US" sz="2000" dirty="0">
                <a:latin typeface="Times New Roman" panose="02020603050405020304" pitchFamily="18" charset="0"/>
                <a:cs typeface="Times New Roman" panose="02020603050405020304" pitchFamily="18" charset="0"/>
              </a:rPr>
              <a:t>ARM processors support over 50 operating systems. </a:t>
            </a:r>
            <a:r>
              <a:rPr lang="en-US" sz="2000" dirty="0" smtClean="0">
                <a:latin typeface="Times New Roman" panose="02020603050405020304" pitchFamily="18" charset="0"/>
                <a:cs typeface="Times New Roman" panose="02020603050405020304" pitchFamily="18" charset="0"/>
              </a:rPr>
              <a:t>O S can be  divided  into </a:t>
            </a:r>
            <a:r>
              <a:rPr lang="en-US" sz="2000" dirty="0">
                <a:latin typeface="Times New Roman" panose="02020603050405020304" pitchFamily="18" charset="0"/>
                <a:cs typeface="Times New Roman" panose="02020603050405020304" pitchFamily="18" charset="0"/>
              </a:rPr>
              <a:t>two main categories: </a:t>
            </a:r>
            <a:endParaRPr lang="en-US" sz="2000" dirty="0" smtClean="0">
              <a:latin typeface="Times New Roman" panose="02020603050405020304" pitchFamily="18" charset="0"/>
              <a:cs typeface="Times New Roman" panose="02020603050405020304" pitchFamily="18" charset="0"/>
            </a:endParaRPr>
          </a:p>
          <a:p>
            <a:pPr algn="just"/>
            <a:r>
              <a:rPr lang="en-US" sz="2000" b="1" dirty="0" smtClean="0">
                <a:latin typeface="Times New Roman" panose="02020603050405020304" pitchFamily="18" charset="0"/>
                <a:cs typeface="Times New Roman" panose="02020603050405020304" pitchFamily="18" charset="0"/>
              </a:rPr>
              <a:t>Real-time </a:t>
            </a:r>
            <a:r>
              <a:rPr lang="en-US" sz="2000" b="1" dirty="0">
                <a:latin typeface="Times New Roman" panose="02020603050405020304" pitchFamily="18" charset="0"/>
                <a:cs typeface="Times New Roman" panose="02020603050405020304" pitchFamily="18" charset="0"/>
              </a:rPr>
              <a:t>operating systems (RTOSs) and </a:t>
            </a:r>
            <a:endParaRPr lang="en-US" sz="2000" b="1" dirty="0" smtClean="0">
              <a:latin typeface="Times New Roman" panose="02020603050405020304" pitchFamily="18" charset="0"/>
              <a:cs typeface="Times New Roman" panose="02020603050405020304" pitchFamily="18" charset="0"/>
            </a:endParaRPr>
          </a:p>
          <a:p>
            <a:pPr algn="just"/>
            <a:r>
              <a:rPr lang="en-US" sz="2000" b="1" dirty="0" smtClean="0">
                <a:latin typeface="Times New Roman" panose="02020603050405020304" pitchFamily="18" charset="0"/>
                <a:cs typeface="Times New Roman" panose="02020603050405020304" pitchFamily="18" charset="0"/>
              </a:rPr>
              <a:t>Platform </a:t>
            </a:r>
            <a:r>
              <a:rPr lang="en-US" sz="2000" b="1" dirty="0">
                <a:latin typeface="Times New Roman" panose="02020603050405020304" pitchFamily="18" charset="0"/>
                <a:cs typeface="Times New Roman" panose="02020603050405020304" pitchFamily="18" charset="0"/>
              </a:rPr>
              <a:t>operating </a:t>
            </a:r>
            <a:r>
              <a:rPr lang="en-US" sz="2000" b="1" dirty="0" smtClean="0">
                <a:latin typeface="Times New Roman" panose="02020603050405020304" pitchFamily="18" charset="0"/>
                <a:cs typeface="Times New Roman" panose="02020603050405020304" pitchFamily="18" charset="0"/>
              </a:rPr>
              <a:t>systems</a:t>
            </a:r>
            <a:r>
              <a:rPr lang="en-US" sz="2000" b="1" dirty="0">
                <a:latin typeface="Times New Roman" panose="02020603050405020304" pitchFamily="18" charset="0"/>
                <a:cs typeface="Times New Roman" panose="02020603050405020304" pitchFamily="18" charset="0"/>
              </a:rPr>
              <a:t>. </a:t>
            </a:r>
          </a:p>
          <a:p>
            <a:pPr marL="342900" indent="-342900" algn="jus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RTOSs </a:t>
            </a:r>
            <a:r>
              <a:rPr lang="en-US" sz="2000" b="1" dirty="0" smtClean="0">
                <a:latin typeface="Times New Roman" panose="02020603050405020304" pitchFamily="18" charset="0"/>
                <a:cs typeface="Times New Roman" panose="02020603050405020304" pitchFamily="18" charset="0"/>
              </a:rPr>
              <a:t>p</a:t>
            </a:r>
            <a:r>
              <a:rPr lang="en-US" sz="2000" dirty="0" smtClean="0">
                <a:latin typeface="Times New Roman" panose="02020603050405020304" pitchFamily="18" charset="0"/>
                <a:cs typeface="Times New Roman" panose="02020603050405020304" pitchFamily="18" charset="0"/>
              </a:rPr>
              <a:t>rovide </a:t>
            </a:r>
            <a:r>
              <a:rPr lang="en-US" sz="2000" b="1" dirty="0">
                <a:latin typeface="Times New Roman" panose="02020603050405020304" pitchFamily="18" charset="0"/>
                <a:cs typeface="Times New Roman" panose="02020603050405020304" pitchFamily="18" charset="0"/>
              </a:rPr>
              <a:t>guaranteed response times </a:t>
            </a:r>
            <a:r>
              <a:rPr lang="en-US" sz="2000" dirty="0">
                <a:latin typeface="Times New Roman" panose="02020603050405020304" pitchFamily="18" charset="0"/>
                <a:cs typeface="Times New Roman" panose="02020603050405020304" pitchFamily="18" charset="0"/>
              </a:rPr>
              <a:t>to events. </a:t>
            </a:r>
            <a:endParaRPr lang="en-US" sz="2000" dirty="0" smtClean="0">
              <a:latin typeface="Times New Roman" panose="02020603050405020304" pitchFamily="18" charset="0"/>
              <a:cs typeface="Times New Roman" panose="02020603050405020304" pitchFamily="18" charset="0"/>
            </a:endParaRPr>
          </a:p>
          <a:p>
            <a:pPr algn="just"/>
            <a:r>
              <a:rPr lang="en-US" sz="2000" dirty="0" smtClean="0">
                <a:latin typeface="Times New Roman" panose="02020603050405020304" pitchFamily="18" charset="0"/>
                <a:cs typeface="Times New Roman" panose="02020603050405020304" pitchFamily="18" charset="0"/>
              </a:rPr>
              <a:t> Hard </a:t>
            </a:r>
            <a:r>
              <a:rPr lang="en-US" sz="2000" dirty="0">
                <a:latin typeface="Times New Roman" panose="02020603050405020304" pitchFamily="18" charset="0"/>
                <a:cs typeface="Times New Roman" panose="02020603050405020304" pitchFamily="18" charset="0"/>
              </a:rPr>
              <a:t>real-time application </a:t>
            </a:r>
            <a:r>
              <a:rPr lang="en-US" sz="2000" dirty="0" smtClean="0">
                <a:latin typeface="Times New Roman" panose="02020603050405020304" pitchFamily="18" charset="0"/>
                <a:cs typeface="Times New Roman" panose="02020603050405020304" pitchFamily="18" charset="0"/>
              </a:rPr>
              <a:t>requires </a:t>
            </a:r>
            <a:r>
              <a:rPr lang="en-US" sz="2000" dirty="0">
                <a:latin typeface="Times New Roman" panose="02020603050405020304" pitchFamily="18" charset="0"/>
                <a:cs typeface="Times New Roman" panose="02020603050405020304" pitchFamily="18" charset="0"/>
              </a:rPr>
              <a:t>a guaranteed </a:t>
            </a:r>
            <a:r>
              <a:rPr lang="en-US" sz="2000" dirty="0" smtClean="0">
                <a:latin typeface="Times New Roman" panose="02020603050405020304" pitchFamily="18" charset="0"/>
                <a:cs typeface="Times New Roman" panose="02020603050405020304" pitchFamily="18" charset="0"/>
              </a:rPr>
              <a:t>response.</a:t>
            </a:r>
          </a:p>
          <a:p>
            <a:pPr algn="just"/>
            <a:r>
              <a:rPr lang="en-US" sz="2000" dirty="0" smtClean="0">
                <a:latin typeface="Times New Roman" panose="02020603050405020304" pitchFamily="18" charset="0"/>
                <a:cs typeface="Times New Roman" panose="02020603050405020304" pitchFamily="18" charset="0"/>
              </a:rPr>
              <a:t> Soft </a:t>
            </a:r>
            <a:r>
              <a:rPr lang="en-US" sz="2000" dirty="0">
                <a:latin typeface="Times New Roman" panose="02020603050405020304" pitchFamily="18" charset="0"/>
                <a:cs typeface="Times New Roman" panose="02020603050405020304" pitchFamily="18" charset="0"/>
              </a:rPr>
              <a:t>real-time application </a:t>
            </a:r>
            <a:r>
              <a:rPr lang="en-US" sz="2000" dirty="0" smtClean="0">
                <a:latin typeface="Times New Roman" panose="02020603050405020304" pitchFamily="18" charset="0"/>
                <a:cs typeface="Times New Roman" panose="02020603050405020304" pitchFamily="18" charset="0"/>
              </a:rPr>
              <a:t>requires </a:t>
            </a:r>
            <a:r>
              <a:rPr lang="en-US" sz="2000" dirty="0">
                <a:latin typeface="Times New Roman" panose="02020603050405020304" pitchFamily="18" charset="0"/>
                <a:cs typeface="Times New Roman" panose="02020603050405020304" pitchFamily="18" charset="0"/>
              </a:rPr>
              <a:t>a good response time</a:t>
            </a:r>
            <a:r>
              <a:rPr lang="en-US" sz="2000" dirty="0" smtClean="0">
                <a:latin typeface="Times New Roman" panose="02020603050405020304" pitchFamily="18" charset="0"/>
                <a:cs typeface="Times New Roman" panose="02020603050405020304" pitchFamily="18" charset="0"/>
              </a:rPr>
              <a:t>,</a:t>
            </a:r>
          </a:p>
          <a:p>
            <a:pPr algn="just"/>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Systems running an RTOS generally do not have secondary storage</a:t>
            </a:r>
            <a:r>
              <a:rPr lang="en-US" sz="2000" dirty="0" smtClean="0">
                <a:latin typeface="Times New Roman" panose="02020603050405020304" pitchFamily="18" charset="0"/>
                <a:cs typeface="Times New Roman" panose="02020603050405020304" pitchFamily="18" charset="0"/>
              </a:rPr>
              <a:t>.</a:t>
            </a:r>
          </a:p>
          <a:p>
            <a:pPr algn="just"/>
            <a:r>
              <a:rPr lang="en-US" sz="2000" dirty="0" smtClean="0">
                <a:latin typeface="Times New Roman" panose="02020603050405020304" pitchFamily="18" charset="0"/>
                <a:cs typeface="Times New Roman" panose="02020603050405020304" pitchFamily="18" charset="0"/>
              </a:rPr>
              <a:t>Example: </a:t>
            </a:r>
            <a:r>
              <a:rPr lang="en-IN" sz="2000" b="1" dirty="0" err="1">
                <a:latin typeface="Times New Roman" panose="02020603050405020304" pitchFamily="18" charset="0"/>
                <a:cs typeface="Times New Roman" panose="02020603050405020304" pitchFamily="18" charset="0"/>
              </a:rPr>
              <a:t>FreeRTOS</a:t>
            </a:r>
            <a:r>
              <a:rPr lang="en-IN" sz="2000" dirty="0">
                <a:latin typeface="Times New Roman" panose="02020603050405020304" pitchFamily="18" charset="0"/>
                <a:cs typeface="Times New Roman" panose="02020603050405020304" pitchFamily="18" charset="0"/>
              </a:rPr>
              <a:t> (Amazon</a:t>
            </a:r>
            <a:r>
              <a:rPr lang="en-IN" sz="2000" dirty="0" smtClean="0">
                <a:latin typeface="Times New Roman" panose="02020603050405020304" pitchFamily="18" charset="0"/>
                <a:cs typeface="Times New Roman" panose="02020603050405020304" pitchFamily="18" charset="0"/>
              </a:rPr>
              <a:t>), </a:t>
            </a:r>
            <a:r>
              <a:rPr lang="en-IN" sz="2000" b="1" dirty="0" err="1">
                <a:latin typeface="Times New Roman" panose="02020603050405020304" pitchFamily="18" charset="0"/>
                <a:cs typeface="Times New Roman" panose="02020603050405020304" pitchFamily="18" charset="0"/>
              </a:rPr>
              <a:t>Keil</a:t>
            </a:r>
            <a:r>
              <a:rPr lang="en-IN" sz="2000" b="1" dirty="0">
                <a:latin typeface="Times New Roman" panose="02020603050405020304" pitchFamily="18" charset="0"/>
                <a:cs typeface="Times New Roman" panose="02020603050405020304" pitchFamily="18" charset="0"/>
              </a:rPr>
              <a:t> RTX</a:t>
            </a:r>
            <a:r>
              <a:rPr lang="en-IN" sz="2000" dirty="0">
                <a:latin typeface="Times New Roman" panose="02020603050405020304" pitchFamily="18" charset="0"/>
                <a:cs typeface="Times New Roman" panose="02020603050405020304" pitchFamily="18" charset="0"/>
              </a:rPr>
              <a:t> (ARM)</a:t>
            </a:r>
            <a:endParaRPr lang="en-US"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Platform </a:t>
            </a:r>
            <a:r>
              <a:rPr lang="en-US" sz="2000" b="1" dirty="0" err="1" smtClean="0">
                <a:latin typeface="Times New Roman" panose="02020603050405020304" pitchFamily="18" charset="0"/>
                <a:cs typeface="Times New Roman" panose="02020603050405020304" pitchFamily="18" charset="0"/>
              </a:rPr>
              <a:t>o.ss</a:t>
            </a:r>
            <a:r>
              <a:rPr lang="en-US" sz="2000" b="1" dirty="0" smtClean="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require a memory management unit </a:t>
            </a:r>
            <a:r>
              <a:rPr lang="en-US" sz="2000" dirty="0">
                <a:latin typeface="Times New Roman" panose="02020603050405020304" pitchFamily="18" charset="0"/>
                <a:cs typeface="Times New Roman" panose="02020603050405020304" pitchFamily="18" charset="0"/>
              </a:rPr>
              <a:t>to manage large, </a:t>
            </a:r>
            <a:r>
              <a:rPr lang="en-US" sz="2000" dirty="0" smtClean="0">
                <a:latin typeface="Times New Roman" panose="02020603050405020304" pitchFamily="18" charset="0"/>
                <a:cs typeface="Times New Roman" panose="02020603050405020304" pitchFamily="18" charset="0"/>
              </a:rPr>
              <a:t>non</a:t>
            </a:r>
            <a:r>
              <a:rPr lang="en-US" sz="2000" dirty="0">
                <a:latin typeface="Times New Roman" panose="02020603050405020304" pitchFamily="18" charset="0"/>
                <a:cs typeface="Times New Roman" panose="02020603050405020304" pitchFamily="18" charset="0"/>
              </a:rPr>
              <a:t>-</a:t>
            </a:r>
            <a:r>
              <a:rPr lang="en-US" sz="2000" dirty="0" smtClean="0">
                <a:latin typeface="Times New Roman" panose="02020603050405020304" pitchFamily="18" charset="0"/>
                <a:cs typeface="Times New Roman" panose="02020603050405020304" pitchFamily="18" charset="0"/>
              </a:rPr>
              <a:t>real-time </a:t>
            </a:r>
            <a:r>
              <a:rPr lang="en-US" sz="2000" dirty="0">
                <a:latin typeface="Times New Roman" panose="02020603050405020304" pitchFamily="18" charset="0"/>
                <a:cs typeface="Times New Roman" panose="02020603050405020304" pitchFamily="18" charset="0"/>
              </a:rPr>
              <a:t>applications and tend to have secondary storage. </a:t>
            </a:r>
            <a:endParaRPr lang="en-US" sz="2000" dirty="0" smtClean="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Example: </a:t>
            </a:r>
            <a:r>
              <a:rPr lang="en-US" sz="2000" dirty="0">
                <a:latin typeface="Times New Roman" panose="02020603050405020304" pitchFamily="18" charset="0"/>
                <a:cs typeface="Times New Roman" panose="02020603050405020304" pitchFamily="18" charset="0"/>
              </a:rPr>
              <a:t>Linux </a:t>
            </a:r>
            <a:r>
              <a:rPr lang="en-US" sz="2000" dirty="0" smtClean="0">
                <a:latin typeface="Times New Roman" panose="02020603050405020304" pitchFamily="18" charset="0"/>
                <a:cs typeface="Times New Roman" panose="02020603050405020304" pitchFamily="18" charset="0"/>
              </a:rPr>
              <a:t>operating system</a:t>
            </a:r>
            <a:r>
              <a:rPr lang="en-US" sz="2000" b="1" dirty="0" smtClean="0">
                <a:latin typeface="Times New Roman" panose="02020603050405020304" pitchFamily="18" charset="0"/>
                <a:cs typeface="Times New Roman" panose="02020603050405020304" pitchFamily="18" charset="0"/>
              </a:rPr>
              <a:t>, </a:t>
            </a:r>
            <a:r>
              <a:rPr lang="en-IN" sz="2000" dirty="0" err="1" smtClean="0">
                <a:latin typeface="Times New Roman" panose="02020603050405020304" pitchFamily="18" charset="0"/>
                <a:cs typeface="Times New Roman" panose="02020603050405020304" pitchFamily="18" charset="0"/>
              </a:rPr>
              <a:t>macOS</a:t>
            </a:r>
            <a:r>
              <a:rPr lang="en-IN" sz="2000" dirty="0" smtClean="0">
                <a:latin typeface="Times New Roman" panose="02020603050405020304" pitchFamily="18" charset="0"/>
                <a:cs typeface="Times New Roman" panose="02020603050405020304" pitchFamily="18" charset="0"/>
              </a:rPr>
              <a:t>, </a:t>
            </a:r>
            <a:r>
              <a:rPr lang="en-IN" sz="2000" dirty="0" err="1" smtClean="0">
                <a:latin typeface="Times New Roman" panose="02020603050405020304" pitchFamily="18" charset="0"/>
                <a:cs typeface="Times New Roman" panose="02020603050405020304" pitchFamily="18" charset="0"/>
              </a:rPr>
              <a:t>ios</a:t>
            </a:r>
            <a:endParaRPr lang="en-US" sz="20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4063333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r>
              <a:rPr lang="en-US" smtClean="0"/>
              <a:t>Introduction</a:t>
            </a:r>
            <a:endParaRPr lang="en-US"/>
          </a:p>
        </p:txBody>
      </p:sp>
      <p:sp>
        <p:nvSpPr>
          <p:cNvPr id="3" name="Slide Number Placeholder 2"/>
          <p:cNvSpPr>
            <a:spLocks noGrp="1"/>
          </p:cNvSpPr>
          <p:nvPr>
            <p:ph type="sldNum" sz="quarter" idx="12"/>
          </p:nvPr>
        </p:nvSpPr>
        <p:spPr/>
        <p:txBody>
          <a:bodyPr/>
          <a:lstStyle/>
          <a:p>
            <a:r>
              <a:rPr lang="en-US" smtClean="0"/>
              <a:t>1-</a:t>
            </a:r>
            <a:fld id="{FDD59650-754C-46A1-89A5-F3132734EF11}" type="slidenum">
              <a:rPr lang="en-US" smtClean="0"/>
              <a:pPr/>
              <a:t>38</a:t>
            </a:fld>
            <a:endParaRPr lang="en-US"/>
          </a:p>
        </p:txBody>
      </p:sp>
      <p:sp>
        <p:nvSpPr>
          <p:cNvPr id="4" name="Rectangle 3"/>
          <p:cNvSpPr/>
          <p:nvPr/>
        </p:nvSpPr>
        <p:spPr>
          <a:xfrm>
            <a:off x="679269" y="953589"/>
            <a:ext cx="7645581" cy="2616101"/>
          </a:xfrm>
          <a:prstGeom prst="rect">
            <a:avLst/>
          </a:prstGeom>
        </p:spPr>
        <p:txBody>
          <a:bodyPr wrap="square">
            <a:spAutoFit/>
          </a:bodyPr>
          <a:lstStyle/>
          <a:p>
            <a:pPr algn="just"/>
            <a:r>
              <a:rPr lang="en-IN" b="1" dirty="0">
                <a:latin typeface="Times New Roman" panose="02020603050405020304" pitchFamily="18" charset="0"/>
                <a:cs typeface="Times New Roman" panose="02020603050405020304" pitchFamily="18" charset="0"/>
              </a:rPr>
              <a:t>Applications:</a:t>
            </a:r>
          </a:p>
          <a:p>
            <a:pPr marL="342900" indent="-34290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Networking</a:t>
            </a:r>
            <a:r>
              <a:rPr lang="en-US" sz="2000" dirty="0">
                <a:latin typeface="Times New Roman" panose="02020603050405020304" pitchFamily="18" charset="0"/>
                <a:cs typeface="Times New Roman" panose="02020603050405020304" pitchFamily="18" charset="0"/>
              </a:rPr>
              <a:t>, automotive, mobile and consumer devices, mass storage, and imaging.</a:t>
            </a:r>
          </a:p>
          <a:p>
            <a:pPr marL="342900" indent="-342900" algn="just">
              <a:buFont typeface="Arial" panose="020B0604020202020204" pitchFamily="34" charset="0"/>
              <a:buChar char="•"/>
            </a:pPr>
            <a:r>
              <a:rPr lang="en-US" sz="2000" dirty="0" smtClean="0">
                <a:solidFill>
                  <a:srgbClr val="000000"/>
                </a:solidFill>
                <a:latin typeface="Times New Roman" panose="02020603050405020304" pitchFamily="18" charset="0"/>
                <a:cs typeface="Times New Roman" panose="02020603050405020304" pitchFamily="18" charset="0"/>
              </a:rPr>
              <a:t>Home </a:t>
            </a:r>
            <a:r>
              <a:rPr lang="en-US" sz="2000" dirty="0" smtClean="0">
                <a:latin typeface="Times New Roman" panose="02020603050405020304" pitchFamily="18" charset="0"/>
                <a:cs typeface="Times New Roman" panose="02020603050405020304" pitchFamily="18" charset="0"/>
              </a:rPr>
              <a:t> </a:t>
            </a:r>
            <a:r>
              <a:rPr lang="en-US" sz="2000" dirty="0" smtClean="0">
                <a:solidFill>
                  <a:srgbClr val="000000"/>
                </a:solidFill>
                <a:latin typeface="Times New Roman" panose="02020603050405020304" pitchFamily="18" charset="0"/>
                <a:cs typeface="Times New Roman" panose="02020603050405020304" pitchFamily="18" charset="0"/>
              </a:rPr>
              <a:t>gateways</a:t>
            </a:r>
            <a:r>
              <a:rPr lang="en-US" sz="2000" dirty="0">
                <a:solidFill>
                  <a:srgbClr val="000000"/>
                </a:solidFill>
                <a:latin typeface="Times New Roman" panose="02020603050405020304" pitchFamily="18" charset="0"/>
                <a:cs typeface="Times New Roman" panose="02020603050405020304" pitchFamily="18" charset="0"/>
              </a:rPr>
              <a:t>, DSL modems for high-speed Internet communication, and 802.11 wireless </a:t>
            </a:r>
            <a:r>
              <a:rPr lang="en-US" sz="2000" dirty="0" smtClean="0">
                <a:latin typeface="Times New Roman" panose="02020603050405020304" pitchFamily="18" charset="0"/>
                <a:cs typeface="Times New Roman" panose="02020603050405020304" pitchFamily="18" charset="0"/>
              </a:rPr>
              <a:t> </a:t>
            </a:r>
            <a:r>
              <a:rPr lang="en-US" sz="2000" dirty="0" smtClean="0">
                <a:solidFill>
                  <a:srgbClr val="000000"/>
                </a:solidFill>
                <a:latin typeface="Times New Roman" panose="02020603050405020304" pitchFamily="18" charset="0"/>
                <a:cs typeface="Times New Roman" panose="02020603050405020304" pitchFamily="18" charset="0"/>
              </a:rPr>
              <a:t>communication</a:t>
            </a:r>
            <a:r>
              <a:rPr lang="en-US" sz="2000" dirty="0">
                <a:solidFill>
                  <a:srgbClr val="000000"/>
                </a:solidFill>
                <a:latin typeface="Times New Roman" panose="02020603050405020304" pitchFamily="18" charset="0"/>
                <a:cs typeface="Times New Roman" panose="02020603050405020304" pitchFamily="18" charset="0"/>
              </a:rPr>
              <a:t>. </a:t>
            </a:r>
            <a:endParaRPr lang="en-US" sz="2000" dirty="0" smtClean="0">
              <a:solidFill>
                <a:srgbClr val="000000"/>
              </a:solidFill>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dirty="0" smtClean="0">
                <a:solidFill>
                  <a:srgbClr val="000000"/>
                </a:solidFill>
                <a:latin typeface="Times New Roman" panose="02020603050405020304" pitchFamily="18" charset="0"/>
                <a:cs typeface="Times New Roman" panose="02020603050405020304" pitchFamily="18" charset="0"/>
              </a:rPr>
              <a:t>ARM </a:t>
            </a:r>
            <a:r>
              <a:rPr lang="en-US" sz="2000" dirty="0">
                <a:solidFill>
                  <a:srgbClr val="000000"/>
                </a:solidFill>
                <a:latin typeface="Times New Roman" panose="02020603050405020304" pitchFamily="18" charset="0"/>
                <a:cs typeface="Times New Roman" panose="02020603050405020304" pitchFamily="18" charset="0"/>
              </a:rPr>
              <a:t>processors are also found in mass storage devices </a:t>
            </a:r>
            <a:r>
              <a:rPr lang="en-US" sz="2000" dirty="0" smtClean="0">
                <a:latin typeface="Times New Roman" panose="02020603050405020304" pitchFamily="18" charset="0"/>
                <a:cs typeface="Times New Roman" panose="02020603050405020304" pitchFamily="18" charset="0"/>
              </a:rPr>
              <a:t> </a:t>
            </a:r>
            <a:r>
              <a:rPr lang="en-US" sz="2000" dirty="0" smtClean="0">
                <a:solidFill>
                  <a:srgbClr val="000000"/>
                </a:solidFill>
                <a:latin typeface="Times New Roman" panose="02020603050405020304" pitchFamily="18" charset="0"/>
                <a:cs typeface="Times New Roman" panose="02020603050405020304" pitchFamily="18" charset="0"/>
              </a:rPr>
              <a:t>such </a:t>
            </a:r>
            <a:r>
              <a:rPr lang="en-US" sz="2000" dirty="0">
                <a:solidFill>
                  <a:srgbClr val="000000"/>
                </a:solidFill>
                <a:latin typeface="Times New Roman" panose="02020603050405020304" pitchFamily="18" charset="0"/>
                <a:cs typeface="Times New Roman" panose="02020603050405020304" pitchFamily="18" charset="0"/>
              </a:rPr>
              <a:t>as hard drives and imaging products such as inkjet printers—applications that are cost </a:t>
            </a:r>
            <a:r>
              <a:rPr lang="en-US" sz="2000" dirty="0" smtClean="0">
                <a:solidFill>
                  <a:srgbClr val="000000"/>
                </a:solidFill>
                <a:latin typeface="Times New Roman" panose="02020603050405020304" pitchFamily="18" charset="0"/>
                <a:cs typeface="Times New Roman" panose="02020603050405020304" pitchFamily="18" charset="0"/>
              </a:rPr>
              <a:t>sensitive </a:t>
            </a:r>
            <a:r>
              <a:rPr lang="en-US" sz="2000" dirty="0">
                <a:solidFill>
                  <a:srgbClr val="000000"/>
                </a:solidFill>
                <a:latin typeface="Times New Roman" panose="02020603050405020304" pitchFamily="18" charset="0"/>
                <a:cs typeface="Times New Roman" panose="02020603050405020304" pitchFamily="18" charset="0"/>
              </a:rPr>
              <a:t>and high volume.</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8111219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r>
              <a:rPr lang="en-US" smtClean="0"/>
              <a:t>Introduction</a:t>
            </a:r>
            <a:endParaRPr lang="en-US"/>
          </a:p>
        </p:txBody>
      </p:sp>
      <p:sp>
        <p:nvSpPr>
          <p:cNvPr id="3" name="Slide Number Placeholder 2"/>
          <p:cNvSpPr>
            <a:spLocks noGrp="1"/>
          </p:cNvSpPr>
          <p:nvPr>
            <p:ph type="sldNum" sz="quarter" idx="12"/>
          </p:nvPr>
        </p:nvSpPr>
        <p:spPr/>
        <p:txBody>
          <a:bodyPr/>
          <a:lstStyle/>
          <a:p>
            <a:r>
              <a:rPr lang="en-US" smtClean="0"/>
              <a:t>1-</a:t>
            </a:r>
            <a:fld id="{FDD59650-754C-46A1-89A5-F3132734EF11}" type="slidenum">
              <a:rPr lang="en-US" smtClean="0"/>
              <a:pPr/>
              <a:t>39</a:t>
            </a:fld>
            <a:endParaRPr lang="en-US"/>
          </a:p>
        </p:txBody>
      </p:sp>
      <p:sp>
        <p:nvSpPr>
          <p:cNvPr id="4" name="Rectangle 3"/>
          <p:cNvSpPr/>
          <p:nvPr/>
        </p:nvSpPr>
        <p:spPr>
          <a:xfrm>
            <a:off x="718457" y="587830"/>
            <a:ext cx="7903029" cy="1692771"/>
          </a:xfrm>
          <a:prstGeom prst="rect">
            <a:avLst/>
          </a:prstGeom>
        </p:spPr>
        <p:txBody>
          <a:bodyPr wrap="square">
            <a:spAutoFit/>
          </a:bodyPr>
          <a:lstStyle/>
          <a:p>
            <a:r>
              <a:rPr lang="en-IN" b="1" dirty="0">
                <a:solidFill>
                  <a:srgbClr val="000000"/>
                </a:solidFill>
                <a:latin typeface="Times New Roman" panose="02020603050405020304" pitchFamily="18" charset="0"/>
                <a:cs typeface="Times New Roman" panose="02020603050405020304" pitchFamily="18" charset="0"/>
              </a:rPr>
              <a:t>ARM Processor </a:t>
            </a:r>
            <a:r>
              <a:rPr lang="en-IN" b="1" dirty="0" smtClean="0">
                <a:solidFill>
                  <a:srgbClr val="000000"/>
                </a:solidFill>
                <a:latin typeface="Times New Roman" panose="02020603050405020304" pitchFamily="18" charset="0"/>
                <a:cs typeface="Times New Roman" panose="02020603050405020304" pitchFamily="18" charset="0"/>
              </a:rPr>
              <a:t>Fundamentals: </a:t>
            </a:r>
            <a:r>
              <a:rPr lang="en-IN" b="1" dirty="0">
                <a:latin typeface="Times New Roman" panose="02020603050405020304" pitchFamily="18" charset="0"/>
                <a:cs typeface="Times New Roman" panose="02020603050405020304" pitchFamily="18" charset="0"/>
              </a:rPr>
              <a:t>ARM core dataflow model</a:t>
            </a:r>
          </a:p>
          <a:p>
            <a:pPr algn="just"/>
            <a:r>
              <a:rPr lang="en-US" sz="2000" dirty="0" smtClean="0">
                <a:latin typeface="Times New Roman" panose="02020603050405020304" pitchFamily="18" charset="0"/>
                <a:cs typeface="Times New Roman" panose="02020603050405020304" pitchFamily="18" charset="0"/>
              </a:rPr>
              <a:t>An </a:t>
            </a:r>
            <a:r>
              <a:rPr lang="en-US" sz="2000" dirty="0">
                <a:latin typeface="Times New Roman" panose="02020603050405020304" pitchFamily="18" charset="0"/>
                <a:cs typeface="Times New Roman" panose="02020603050405020304" pitchFamily="18" charset="0"/>
              </a:rPr>
              <a:t>ARM core </a:t>
            </a:r>
            <a:r>
              <a:rPr lang="en-US" sz="2000" dirty="0" smtClean="0">
                <a:latin typeface="Times New Roman" panose="02020603050405020304" pitchFamily="18" charset="0"/>
                <a:cs typeface="Times New Roman" panose="02020603050405020304" pitchFamily="18" charset="0"/>
              </a:rPr>
              <a:t>is a </a:t>
            </a:r>
            <a:r>
              <a:rPr lang="en-US" sz="2000" dirty="0">
                <a:latin typeface="Times New Roman" panose="02020603050405020304" pitchFamily="18" charset="0"/>
                <a:cs typeface="Times New Roman" panose="02020603050405020304" pitchFamily="18" charset="0"/>
              </a:rPr>
              <a:t>functional </a:t>
            </a:r>
            <a:r>
              <a:rPr lang="en-US" sz="2000" dirty="0" smtClean="0">
                <a:latin typeface="Times New Roman" panose="02020603050405020304" pitchFamily="18" charset="0"/>
                <a:cs typeface="Times New Roman" panose="02020603050405020304" pitchFamily="18" charset="0"/>
              </a:rPr>
              <a:t>unit </a:t>
            </a:r>
            <a:r>
              <a:rPr lang="en-US" sz="2000" dirty="0">
                <a:latin typeface="Times New Roman" panose="02020603050405020304" pitchFamily="18" charset="0"/>
                <a:cs typeface="Times New Roman" panose="02020603050405020304" pitchFamily="18" charset="0"/>
              </a:rPr>
              <a:t>connected by data buses, </a:t>
            </a:r>
            <a:r>
              <a:rPr lang="en-US" sz="2000" dirty="0" smtClean="0">
                <a:latin typeface="Times New Roman" panose="02020603050405020304" pitchFamily="18" charset="0"/>
                <a:cs typeface="Times New Roman" panose="02020603050405020304" pitchFamily="18" charset="0"/>
              </a:rPr>
              <a:t>as </a:t>
            </a:r>
            <a:r>
              <a:rPr lang="en-US" sz="2000" dirty="0">
                <a:latin typeface="Times New Roman" panose="02020603050405020304" pitchFamily="18" charset="0"/>
                <a:cs typeface="Times New Roman" panose="02020603050405020304" pitchFamily="18" charset="0"/>
              </a:rPr>
              <a:t>shown </a:t>
            </a:r>
            <a:r>
              <a:rPr lang="en-US" sz="2000" dirty="0" smtClean="0">
                <a:latin typeface="Times New Roman" panose="02020603050405020304" pitchFamily="18" charset="0"/>
                <a:cs typeface="Times New Roman" panose="02020603050405020304" pitchFamily="18" charset="0"/>
              </a:rPr>
              <a:t>below, where</a:t>
            </a: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arrows </a:t>
            </a:r>
            <a:r>
              <a:rPr lang="en-US" sz="2000" b="1" dirty="0" smtClean="0">
                <a:latin typeface="Times New Roman" panose="02020603050405020304" pitchFamily="18" charset="0"/>
                <a:cs typeface="Times New Roman" panose="02020603050405020304" pitchFamily="18" charset="0"/>
              </a:rPr>
              <a:t>represent </a:t>
            </a:r>
            <a:r>
              <a:rPr lang="en-US" sz="2000" b="1" dirty="0">
                <a:latin typeface="Times New Roman" panose="02020603050405020304" pitchFamily="18" charset="0"/>
                <a:cs typeface="Times New Roman" panose="02020603050405020304" pitchFamily="18" charset="0"/>
              </a:rPr>
              <a:t>the </a:t>
            </a:r>
            <a:r>
              <a:rPr lang="en-US" sz="2000" b="1" dirty="0" smtClean="0">
                <a:latin typeface="Times New Roman" panose="02020603050405020304" pitchFamily="18" charset="0"/>
                <a:cs typeface="Times New Roman" panose="02020603050405020304" pitchFamily="18" charset="0"/>
              </a:rPr>
              <a:t>flow </a:t>
            </a:r>
            <a:r>
              <a:rPr lang="en-US" sz="2000" b="1" dirty="0">
                <a:latin typeface="Times New Roman" panose="02020603050405020304" pitchFamily="18" charset="0"/>
                <a:cs typeface="Times New Roman" panose="02020603050405020304" pitchFamily="18" charset="0"/>
              </a:rPr>
              <a:t>of data, the lines represent the </a:t>
            </a:r>
            <a:r>
              <a:rPr lang="en-US" sz="2000" b="1" dirty="0" smtClean="0">
                <a:latin typeface="Times New Roman" panose="02020603050405020304" pitchFamily="18" charset="0"/>
                <a:cs typeface="Times New Roman" panose="02020603050405020304" pitchFamily="18" charset="0"/>
              </a:rPr>
              <a:t>buses</a:t>
            </a:r>
            <a:r>
              <a:rPr lang="en-US" sz="2000" b="1" dirty="0">
                <a:latin typeface="Times New Roman" panose="02020603050405020304" pitchFamily="18" charset="0"/>
                <a:cs typeface="Times New Roman" panose="02020603050405020304" pitchFamily="18" charset="0"/>
              </a:rPr>
              <a:t>, and the boxes represent either an operation unit or a storage area. </a:t>
            </a:r>
            <a:endParaRPr lang="en-US" sz="2000" b="1" dirty="0" smtClean="0">
              <a:latin typeface="Times New Roman" panose="02020603050405020304" pitchFamily="18" charset="0"/>
              <a:cs typeface="Times New Roman" panose="02020603050405020304" pitchFamily="18" charset="0"/>
            </a:endParaRPr>
          </a:p>
          <a:p>
            <a:pPr algn="just"/>
            <a:endParaRPr lang="en-IN" sz="20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1502229" y="1946366"/>
            <a:ext cx="6822621" cy="4846493"/>
          </a:xfrm>
          <a:prstGeom prst="rect">
            <a:avLst/>
          </a:prstGeom>
        </p:spPr>
      </p:pic>
    </p:spTree>
    <p:extLst>
      <p:ext uri="{BB962C8B-B14F-4D97-AF65-F5344CB8AC3E}">
        <p14:creationId xmlns:p14="http://schemas.microsoft.com/office/powerpoint/2010/main" val="295874377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3"/>
          <p:cNvSpPr>
            <a:spLocks noChangeArrowheads="1"/>
          </p:cNvSpPr>
          <p:nvPr/>
        </p:nvSpPr>
        <p:spPr bwMode="auto">
          <a:xfrm>
            <a:off x="666206" y="169817"/>
            <a:ext cx="7511143" cy="561703"/>
          </a:xfrm>
          <a:prstGeom prst="rect">
            <a:avLst/>
          </a:prstGeom>
          <a:noFill/>
          <a:ln w="9525">
            <a:noFill/>
            <a:miter lim="800000"/>
            <a:headEnd/>
            <a:tailEnd/>
          </a:ln>
        </p:spPr>
        <p:txBody>
          <a:bodyPr anchor="ctr"/>
          <a:lstStyle/>
          <a:p>
            <a:pPr eaLnBrk="1" hangingPunct="1">
              <a:lnSpc>
                <a:spcPct val="85000"/>
              </a:lnSpc>
            </a:pPr>
            <a:r>
              <a:rPr lang="en-US" dirty="0" smtClean="0"/>
              <a:t>What is ARM core?</a:t>
            </a:r>
            <a:endParaRPr lang="en-US" sz="2000" dirty="0">
              <a:solidFill>
                <a:srgbClr val="000099"/>
              </a:solidFill>
              <a:latin typeface="Times New Roman" panose="02020603050405020304" pitchFamily="18" charset="0"/>
              <a:cs typeface="Times New Roman" panose="02020603050405020304" pitchFamily="18" charset="0"/>
            </a:endParaRPr>
          </a:p>
        </p:txBody>
      </p:sp>
      <p:sp>
        <p:nvSpPr>
          <p:cNvPr id="2" name="Rectangle 1"/>
          <p:cNvSpPr/>
          <p:nvPr/>
        </p:nvSpPr>
        <p:spPr>
          <a:xfrm>
            <a:off x="574766" y="731520"/>
            <a:ext cx="8426358" cy="3293209"/>
          </a:xfrm>
          <a:prstGeom prst="rect">
            <a:avLst/>
          </a:prstGeom>
        </p:spPr>
        <p:txBody>
          <a:bodyPr wrap="square">
            <a:spAutoFit/>
          </a:bodyPr>
          <a:lstStyle/>
          <a:p>
            <a:pPr marL="342900" indent="-342900" algn="just">
              <a:buFont typeface="Arial" panose="020B0604020202020204" pitchFamily="34" charset="0"/>
              <a:buChar char="•"/>
            </a:pPr>
            <a:r>
              <a:rPr lang="en-IN" sz="2000" b="1" dirty="0" smtClean="0">
                <a:latin typeface="Times New Roman" panose="02020603050405020304" pitchFamily="18" charset="0"/>
                <a:cs typeface="Times New Roman" panose="02020603050405020304" pitchFamily="18" charset="0"/>
              </a:rPr>
              <a:t>ARM(</a:t>
            </a:r>
            <a:r>
              <a:rPr lang="en-US" sz="2000" b="1" dirty="0" smtClean="0">
                <a:latin typeface="Times New Roman" panose="02020603050405020304" pitchFamily="18" charset="0"/>
                <a:cs typeface="Times New Roman" panose="02020603050405020304" pitchFamily="18" charset="0"/>
              </a:rPr>
              <a:t>Advanced </a:t>
            </a:r>
            <a:r>
              <a:rPr lang="en-US" sz="2000" b="1" dirty="0">
                <a:latin typeface="Times New Roman" panose="02020603050405020304" pitchFamily="18" charset="0"/>
                <a:cs typeface="Times New Roman" panose="02020603050405020304" pitchFamily="18" charset="0"/>
              </a:rPr>
              <a:t>RISC </a:t>
            </a:r>
            <a:r>
              <a:rPr lang="en-US" sz="2000" b="1" dirty="0" smtClean="0">
                <a:latin typeface="Times New Roman" panose="02020603050405020304" pitchFamily="18" charset="0"/>
                <a:cs typeface="Times New Roman" panose="02020603050405020304" pitchFamily="18" charset="0"/>
              </a:rPr>
              <a:t>Machine)</a:t>
            </a:r>
            <a:r>
              <a:rPr lang="en-IN" sz="2000" b="1" dirty="0" smtClean="0">
                <a:latin typeface="Times New Roman" panose="02020603050405020304" pitchFamily="18" charset="0"/>
                <a:cs typeface="Times New Roman" panose="02020603050405020304" pitchFamily="18" charset="0"/>
              </a:rPr>
              <a:t> </a:t>
            </a:r>
            <a:r>
              <a:rPr lang="en-IN" sz="2000" b="1" dirty="0">
                <a:latin typeface="Times New Roman" panose="02020603050405020304" pitchFamily="18" charset="0"/>
                <a:cs typeface="Times New Roman" panose="02020603050405020304" pitchFamily="18" charset="0"/>
              </a:rPr>
              <a:t>microcontroller is a 32-bit architecture microcontroller</a:t>
            </a:r>
            <a:r>
              <a:rPr lang="en-IN" sz="2000" dirty="0">
                <a:latin typeface="Times New Roman" panose="02020603050405020304" pitchFamily="18" charset="0"/>
                <a:cs typeface="Times New Roman" panose="02020603050405020304" pitchFamily="18" charset="0"/>
              </a:rPr>
              <a:t> that was developed by Acorn Computers in 1983. </a:t>
            </a:r>
            <a:endParaRPr lang="en-IN" sz="2000" dirty="0" smtClean="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IN" sz="2000" dirty="0" smtClean="0">
                <a:latin typeface="Times New Roman" panose="02020603050405020304" pitchFamily="18" charset="0"/>
                <a:cs typeface="Times New Roman" panose="02020603050405020304" pitchFamily="18" charset="0"/>
              </a:rPr>
              <a:t>Belongs to  </a:t>
            </a:r>
            <a:r>
              <a:rPr lang="en-IN" sz="2000" dirty="0">
                <a:latin typeface="Times New Roman" panose="02020603050405020304" pitchFamily="18" charset="0"/>
                <a:cs typeface="Times New Roman" panose="02020603050405020304" pitchFamily="18" charset="0"/>
              </a:rPr>
              <a:t>basically a family of Reduced Instruction Set Computing (RISC) architecture-based microprocessors. ARM microcontrollers consist of ARM processors, RAM, ROM, and I/O peripherals</a:t>
            </a:r>
            <a:r>
              <a:rPr lang="en-IN" sz="2000" dirty="0" smtClean="0">
                <a:latin typeface="Times New Roman" panose="02020603050405020304" pitchFamily="18" charset="0"/>
                <a:cs typeface="Times New Roman" panose="02020603050405020304" pitchFamily="18" charset="0"/>
              </a:rPr>
              <a:t>.</a:t>
            </a:r>
          </a:p>
          <a:p>
            <a:pPr marL="342900" indent="-342900" algn="just">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ARM processor core is a key component of many successful 32-bit Embedded systems.</a:t>
            </a:r>
          </a:p>
          <a:p>
            <a:pPr marL="342900" indent="-342900" algn="just">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Optimized </a:t>
            </a:r>
            <a:r>
              <a:rPr lang="en-US" sz="2000" dirty="0">
                <a:latin typeface="Times New Roman" panose="02020603050405020304" pitchFamily="18" charset="0"/>
                <a:cs typeface="Times New Roman" panose="02020603050405020304" pitchFamily="18" charset="0"/>
              </a:rPr>
              <a:t>for low power &amp; </a:t>
            </a:r>
            <a:r>
              <a:rPr lang="en-US" sz="2000" dirty="0" smtClean="0">
                <a:latin typeface="Times New Roman" panose="02020603050405020304" pitchFamily="18" charset="0"/>
                <a:cs typeface="Times New Roman" panose="02020603050405020304" pitchFamily="18" charset="0"/>
              </a:rPr>
              <a:t>high performance.</a:t>
            </a:r>
          </a:p>
          <a:p>
            <a:pPr marL="342900" indent="-342900" algn="just">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Note: </a:t>
            </a:r>
            <a:r>
              <a:rPr lang="en-US" b="1" dirty="0"/>
              <a:t>90% of the mobile markets ruled by the ARM architecture </a:t>
            </a:r>
            <a:r>
              <a:rPr lang="en-US" b="1" dirty="0" smtClean="0"/>
              <a:t>technology.</a:t>
            </a:r>
          </a:p>
        </p:txBody>
      </p:sp>
    </p:spTree>
    <p:extLst>
      <p:ext uri="{BB962C8B-B14F-4D97-AF65-F5344CB8AC3E}">
        <p14:creationId xmlns:p14="http://schemas.microsoft.com/office/powerpoint/2010/main" val="426348615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r>
              <a:rPr lang="en-US" smtClean="0"/>
              <a:t>Introduction</a:t>
            </a:r>
            <a:endParaRPr lang="en-US"/>
          </a:p>
        </p:txBody>
      </p:sp>
      <p:sp>
        <p:nvSpPr>
          <p:cNvPr id="3" name="Slide Number Placeholder 2"/>
          <p:cNvSpPr>
            <a:spLocks noGrp="1"/>
          </p:cNvSpPr>
          <p:nvPr>
            <p:ph type="sldNum" sz="quarter" idx="12"/>
          </p:nvPr>
        </p:nvSpPr>
        <p:spPr/>
        <p:txBody>
          <a:bodyPr/>
          <a:lstStyle/>
          <a:p>
            <a:r>
              <a:rPr lang="en-US" smtClean="0"/>
              <a:t>1-</a:t>
            </a:r>
            <a:fld id="{FDD59650-754C-46A1-89A5-F3132734EF11}" type="slidenum">
              <a:rPr lang="en-US" smtClean="0"/>
              <a:pPr/>
              <a:t>40</a:t>
            </a:fld>
            <a:endParaRPr lang="en-US"/>
          </a:p>
        </p:txBody>
      </p:sp>
      <p:sp>
        <p:nvSpPr>
          <p:cNvPr id="4" name="Rectangle 3"/>
          <p:cNvSpPr/>
          <p:nvPr/>
        </p:nvSpPr>
        <p:spPr>
          <a:xfrm>
            <a:off x="666206" y="457200"/>
            <a:ext cx="7580266" cy="5078313"/>
          </a:xfrm>
          <a:prstGeom prst="rect">
            <a:avLst/>
          </a:prstGeom>
        </p:spPr>
        <p:txBody>
          <a:bodyPr wrap="square">
            <a:spAutoFit/>
          </a:bodyPr>
          <a:lstStyle/>
          <a:p>
            <a:pPr algn="just"/>
            <a:r>
              <a:rPr lang="en-US" dirty="0" smtClean="0">
                <a:latin typeface="Times New Roman" panose="02020603050405020304" pitchFamily="18" charset="0"/>
                <a:cs typeface="Times New Roman" panose="02020603050405020304" pitchFamily="18" charset="0"/>
              </a:rPr>
              <a:t>Abstract </a:t>
            </a:r>
            <a:r>
              <a:rPr lang="en-US" dirty="0">
                <a:latin typeface="Times New Roman" panose="02020603050405020304" pitchFamily="18" charset="0"/>
                <a:cs typeface="Times New Roman" panose="02020603050405020304" pitchFamily="18" charset="0"/>
              </a:rPr>
              <a:t>components </a:t>
            </a:r>
            <a:r>
              <a:rPr lang="en-US" dirty="0" smtClean="0">
                <a:latin typeface="Times New Roman" panose="02020603050405020304" pitchFamily="18" charset="0"/>
                <a:cs typeface="Times New Roman" panose="02020603050405020304" pitchFamily="18" charset="0"/>
              </a:rPr>
              <a:t>of an ARM core: </a:t>
            </a:r>
            <a:endParaRPr lang="en-US"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Data enters the processor core through the Data bus. The data may be an instruction to execute or a data item. </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Data items and instructions share the same bus (Von Neumann </a:t>
            </a:r>
            <a:r>
              <a:rPr lang="en-US" sz="2000" dirty="0" err="1">
                <a:latin typeface="Times New Roman" panose="02020603050405020304" pitchFamily="18" charset="0"/>
                <a:cs typeface="Times New Roman" panose="02020603050405020304" pitchFamily="18" charset="0"/>
              </a:rPr>
              <a:t>impl</a:t>
            </a:r>
            <a:r>
              <a:rPr lang="en-US" sz="2000" dirty="0">
                <a:latin typeface="Times New Roman" panose="02020603050405020304" pitchFamily="18" charset="0"/>
                <a:cs typeface="Times New Roman" panose="02020603050405020304" pitchFamily="18" charset="0"/>
              </a:rPr>
              <a:t>). In contrast, Harvard implementations of the ARM use two different buses.</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Instruction decoder translates instructions before they are executed. Each instruction executed belongs to a particular instruction set.</a:t>
            </a:r>
          </a:p>
          <a:p>
            <a:pPr marL="342900" indent="-342900" algn="just">
              <a:buFont typeface="Arial" panose="020B0604020202020204" pitchFamily="34" charset="0"/>
              <a:buChar char="•"/>
            </a:pPr>
            <a:r>
              <a:rPr lang="en-US" sz="2000" dirty="0">
                <a:solidFill>
                  <a:srgbClr val="000000"/>
                </a:solidFill>
                <a:latin typeface="Times New Roman" panose="02020603050405020304" pitchFamily="18" charset="0"/>
                <a:cs typeface="Times New Roman" panose="02020603050405020304" pitchFamily="18" charset="0"/>
              </a:rPr>
              <a:t>The ARM processor, like all RISC processors, uses a load-store architecture. </a:t>
            </a:r>
            <a:r>
              <a:rPr lang="en-US" sz="2000" dirty="0" smtClean="0">
                <a:solidFill>
                  <a:srgbClr val="000000"/>
                </a:solidFill>
                <a:latin typeface="Times New Roman" panose="02020603050405020304" pitchFamily="18" charset="0"/>
                <a:cs typeface="Times New Roman" panose="02020603050405020304" pitchFamily="18" charset="0"/>
              </a:rPr>
              <a:t>Load </a:t>
            </a:r>
            <a:r>
              <a:rPr lang="en-US" sz="2000" dirty="0">
                <a:solidFill>
                  <a:srgbClr val="000000"/>
                </a:solidFill>
                <a:latin typeface="Times New Roman" panose="02020603050405020304" pitchFamily="18" charset="0"/>
                <a:cs typeface="Times New Roman" panose="02020603050405020304" pitchFamily="18" charset="0"/>
              </a:rPr>
              <a:t>instructions copy data from </a:t>
            </a:r>
            <a:r>
              <a:rPr lang="en-US" sz="2000" b="1" dirty="0">
                <a:solidFill>
                  <a:srgbClr val="000000"/>
                </a:solidFill>
                <a:latin typeface="Times New Roman" panose="02020603050405020304" pitchFamily="18" charset="0"/>
                <a:cs typeface="Times New Roman" panose="02020603050405020304" pitchFamily="18" charset="0"/>
              </a:rPr>
              <a:t>memory to registers </a:t>
            </a:r>
            <a:r>
              <a:rPr lang="en-US" sz="2000" dirty="0">
                <a:solidFill>
                  <a:srgbClr val="000000"/>
                </a:solidFill>
                <a:latin typeface="Times New Roman" panose="02020603050405020304" pitchFamily="18" charset="0"/>
                <a:cs typeface="Times New Roman" panose="02020603050405020304" pitchFamily="18" charset="0"/>
              </a:rPr>
              <a:t>in the core, and conversely the store </a:t>
            </a:r>
            <a:r>
              <a:rPr lang="en-US" sz="2000" dirty="0">
                <a:latin typeface="Times New Roman" panose="02020603050405020304" pitchFamily="18" charset="0"/>
                <a:cs typeface="Times New Roman" panose="02020603050405020304" pitchFamily="18" charset="0"/>
              </a:rPr>
              <a:t>instructions copy data from </a:t>
            </a:r>
            <a:r>
              <a:rPr lang="en-US" sz="2000" b="1" dirty="0">
                <a:latin typeface="Times New Roman" panose="02020603050405020304" pitchFamily="18" charset="0"/>
                <a:cs typeface="Times New Roman" panose="02020603050405020304" pitchFamily="18" charset="0"/>
              </a:rPr>
              <a:t>registers to </a:t>
            </a:r>
            <a:r>
              <a:rPr lang="en-US" sz="2000" b="1" dirty="0" smtClean="0">
                <a:latin typeface="Times New Roman" panose="02020603050405020304" pitchFamily="18" charset="0"/>
                <a:cs typeface="Times New Roman" panose="02020603050405020304" pitchFamily="18" charset="0"/>
              </a:rPr>
              <a:t>memory</a:t>
            </a:r>
            <a:r>
              <a:rPr lang="en-US" sz="2000" dirty="0" smtClean="0">
                <a:latin typeface="Times New Roman" panose="02020603050405020304" pitchFamily="18" charset="0"/>
                <a:cs typeface="Times New Roman" panose="02020603050405020304" pitchFamily="18" charset="0"/>
              </a:rPr>
              <a:t>.</a:t>
            </a:r>
          </a:p>
          <a:p>
            <a:pPr marL="342900" indent="-342900" algn="just">
              <a:buFont typeface="Arial" panose="020B0604020202020204" pitchFamily="34" charset="0"/>
              <a:buChar char="•"/>
            </a:pPr>
            <a:r>
              <a:rPr lang="en-US" sz="2000" b="1" dirty="0" smtClean="0">
                <a:latin typeface="Times New Roman" panose="02020603050405020304" pitchFamily="18" charset="0"/>
                <a:cs typeface="Times New Roman" panose="02020603050405020304" pitchFamily="18" charset="0"/>
              </a:rPr>
              <a:t>Note:</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There are no data processing instructions  that directly </a:t>
            </a:r>
            <a:r>
              <a:rPr lang="en-US" sz="2000" b="1" dirty="0">
                <a:latin typeface="Times New Roman" panose="02020603050405020304" pitchFamily="18" charset="0"/>
                <a:cs typeface="Times New Roman" panose="02020603050405020304" pitchFamily="18" charset="0"/>
              </a:rPr>
              <a:t>manipulate data in memory.</a:t>
            </a:r>
            <a:r>
              <a:rPr lang="en-US" sz="2000" dirty="0">
                <a:latin typeface="Times New Roman" panose="02020603050405020304" pitchFamily="18" charset="0"/>
                <a:cs typeface="Times New Roman" panose="02020603050405020304" pitchFamily="18" charset="0"/>
              </a:rPr>
              <a:t> Thus, data processing is carried out solely in registers.</a:t>
            </a:r>
          </a:p>
          <a:p>
            <a:pPr marL="342900" indent="-342900" algn="just">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4854491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r>
              <a:rPr lang="en-US" smtClean="0"/>
              <a:t>Introduction</a:t>
            </a:r>
            <a:endParaRPr lang="en-US"/>
          </a:p>
        </p:txBody>
      </p:sp>
      <p:sp>
        <p:nvSpPr>
          <p:cNvPr id="3" name="Slide Number Placeholder 2"/>
          <p:cNvSpPr>
            <a:spLocks noGrp="1"/>
          </p:cNvSpPr>
          <p:nvPr>
            <p:ph type="sldNum" sz="quarter" idx="12"/>
          </p:nvPr>
        </p:nvSpPr>
        <p:spPr/>
        <p:txBody>
          <a:bodyPr/>
          <a:lstStyle/>
          <a:p>
            <a:r>
              <a:rPr lang="en-US" smtClean="0"/>
              <a:t>1-</a:t>
            </a:r>
            <a:fld id="{FDD59650-754C-46A1-89A5-F3132734EF11}" type="slidenum">
              <a:rPr lang="en-US" smtClean="0"/>
              <a:pPr/>
              <a:t>41</a:t>
            </a:fld>
            <a:endParaRPr lang="en-US"/>
          </a:p>
        </p:txBody>
      </p:sp>
      <p:sp>
        <p:nvSpPr>
          <p:cNvPr id="4" name="Rectangle 3"/>
          <p:cNvSpPr/>
          <p:nvPr/>
        </p:nvSpPr>
        <p:spPr>
          <a:xfrm>
            <a:off x="613955" y="1018903"/>
            <a:ext cx="8138160" cy="4093428"/>
          </a:xfrm>
          <a:prstGeom prst="rect">
            <a:avLst/>
          </a:prstGeom>
        </p:spPr>
        <p:txBody>
          <a:bodyPr wrap="square">
            <a:spAutoFit/>
          </a:bodyPr>
          <a:lstStyle/>
          <a:p>
            <a:pPr marL="342900" indent="-342900">
              <a:buFont typeface="Arial" panose="020B0604020202020204" pitchFamily="34" charset="0"/>
              <a:buChar char="•"/>
            </a:pPr>
            <a:r>
              <a:rPr lang="en-US" sz="2000" dirty="0">
                <a:solidFill>
                  <a:srgbClr val="000000"/>
                </a:solidFill>
                <a:latin typeface="Times New Roman" panose="02020603050405020304" pitchFamily="18" charset="0"/>
                <a:cs typeface="Times New Roman" panose="02020603050405020304" pitchFamily="18" charset="0"/>
              </a:rPr>
              <a:t>Data items are placed in the register </a:t>
            </a:r>
            <a:r>
              <a:rPr lang="en-US" sz="2000" dirty="0" smtClean="0">
                <a:solidFill>
                  <a:srgbClr val="000000"/>
                </a:solidFill>
                <a:latin typeface="Times New Roman" panose="02020603050405020304" pitchFamily="18" charset="0"/>
                <a:cs typeface="Times New Roman" panose="02020603050405020304" pitchFamily="18" charset="0"/>
              </a:rPr>
              <a:t>file—a </a:t>
            </a:r>
            <a:r>
              <a:rPr lang="en-US" sz="2000" dirty="0">
                <a:solidFill>
                  <a:srgbClr val="000000"/>
                </a:solidFill>
                <a:latin typeface="Times New Roman" panose="02020603050405020304" pitchFamily="18" charset="0"/>
                <a:cs typeface="Times New Roman" panose="02020603050405020304" pitchFamily="18" charset="0"/>
              </a:rPr>
              <a:t>storage bank made up of 32-bit registers. </a:t>
            </a:r>
            <a:endParaRPr lang="en-US" sz="2000" dirty="0" smtClean="0">
              <a:solidFill>
                <a:srgbClr val="000000"/>
              </a:solidFill>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dirty="0" smtClean="0">
                <a:solidFill>
                  <a:srgbClr val="000000"/>
                </a:solidFill>
                <a:latin typeface="Times New Roman" panose="02020603050405020304" pitchFamily="18" charset="0"/>
                <a:cs typeface="Times New Roman" panose="02020603050405020304" pitchFamily="18" charset="0"/>
              </a:rPr>
              <a:t> </a:t>
            </a:r>
            <a:r>
              <a:rPr lang="en-US" sz="2000" dirty="0">
                <a:solidFill>
                  <a:srgbClr val="000000"/>
                </a:solidFill>
                <a:latin typeface="Times New Roman" panose="02020603050405020304" pitchFamily="18" charset="0"/>
                <a:cs typeface="Times New Roman" panose="02020603050405020304" pitchFamily="18" charset="0"/>
              </a:rPr>
              <a:t>ARM core is a 32-bit processor, most instructions treat the registers as holding </a:t>
            </a:r>
            <a:r>
              <a:rPr lang="en-US" sz="2000" dirty="0" smtClean="0">
                <a:solidFill>
                  <a:srgbClr val="000000"/>
                </a:solidFill>
                <a:latin typeface="Times New Roman" panose="02020603050405020304" pitchFamily="18" charset="0"/>
                <a:cs typeface="Times New Roman" panose="02020603050405020304" pitchFamily="18" charset="0"/>
              </a:rPr>
              <a:t>signed </a:t>
            </a:r>
            <a:r>
              <a:rPr lang="en-US" sz="2000" dirty="0">
                <a:solidFill>
                  <a:srgbClr val="000000"/>
                </a:solidFill>
                <a:latin typeface="Times New Roman" panose="02020603050405020304" pitchFamily="18" charset="0"/>
                <a:cs typeface="Times New Roman" panose="02020603050405020304" pitchFamily="18" charset="0"/>
              </a:rPr>
              <a:t>or unsigned 32-bit values. The sign extend hardware converts signed 8-bit and 16-bit </a:t>
            </a:r>
            <a:r>
              <a:rPr lang="en-US" sz="2000" dirty="0" smtClean="0">
                <a:solidFill>
                  <a:srgbClr val="000000"/>
                </a:solidFill>
                <a:latin typeface="Times New Roman" panose="02020603050405020304" pitchFamily="18" charset="0"/>
                <a:cs typeface="Times New Roman" panose="02020603050405020304" pitchFamily="18" charset="0"/>
              </a:rPr>
              <a:t>numbers </a:t>
            </a:r>
            <a:r>
              <a:rPr lang="en-US" sz="2000" dirty="0">
                <a:solidFill>
                  <a:srgbClr val="000000"/>
                </a:solidFill>
                <a:latin typeface="Times New Roman" panose="02020603050405020304" pitchFamily="18" charset="0"/>
                <a:cs typeface="Times New Roman" panose="02020603050405020304" pitchFamily="18" charset="0"/>
              </a:rPr>
              <a:t>to 32-bit values as they are read from memory and placed in a register. </a:t>
            </a:r>
            <a:endParaRPr lang="en-US"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dirty="0">
                <a:solidFill>
                  <a:srgbClr val="000000"/>
                </a:solidFill>
                <a:latin typeface="Times New Roman" panose="02020603050405020304" pitchFamily="18" charset="0"/>
                <a:cs typeface="Times New Roman" panose="02020603050405020304" pitchFamily="18" charset="0"/>
              </a:rPr>
              <a:t>ARM instructions typically have two source registers, Rn and Rm, and a single result or </a:t>
            </a:r>
            <a:r>
              <a:rPr lang="en-US" sz="2000" dirty="0" smtClean="0">
                <a:solidFill>
                  <a:srgbClr val="000000"/>
                </a:solidFill>
                <a:latin typeface="Times New Roman" panose="02020603050405020304" pitchFamily="18" charset="0"/>
                <a:cs typeface="Times New Roman" panose="02020603050405020304" pitchFamily="18" charset="0"/>
              </a:rPr>
              <a:t>destination </a:t>
            </a:r>
            <a:r>
              <a:rPr lang="en-US" sz="2000" dirty="0">
                <a:solidFill>
                  <a:srgbClr val="000000"/>
                </a:solidFill>
                <a:latin typeface="Times New Roman" panose="02020603050405020304" pitchFamily="18" charset="0"/>
                <a:cs typeface="Times New Roman" panose="02020603050405020304" pitchFamily="18" charset="0"/>
              </a:rPr>
              <a:t>register, Rd. Source operands are read from the register </a:t>
            </a:r>
            <a:r>
              <a:rPr lang="en-US" sz="2000" dirty="0" smtClean="0">
                <a:solidFill>
                  <a:srgbClr val="000000"/>
                </a:solidFill>
                <a:latin typeface="Times New Roman" panose="02020603050405020304" pitchFamily="18" charset="0"/>
                <a:cs typeface="Times New Roman" panose="02020603050405020304" pitchFamily="18" charset="0"/>
              </a:rPr>
              <a:t>file </a:t>
            </a:r>
            <a:r>
              <a:rPr lang="en-US" sz="2000" dirty="0">
                <a:solidFill>
                  <a:srgbClr val="000000"/>
                </a:solidFill>
                <a:latin typeface="Times New Roman" panose="02020603050405020304" pitchFamily="18" charset="0"/>
                <a:cs typeface="Times New Roman" panose="02020603050405020304" pitchFamily="18" charset="0"/>
              </a:rPr>
              <a:t>using the internal </a:t>
            </a:r>
            <a:r>
              <a:rPr lang="en-US" sz="2000" dirty="0" smtClean="0">
                <a:solidFill>
                  <a:srgbClr val="000000"/>
                </a:solidFill>
                <a:latin typeface="Times New Roman" panose="02020603050405020304" pitchFamily="18" charset="0"/>
                <a:cs typeface="Times New Roman" panose="02020603050405020304" pitchFamily="18" charset="0"/>
              </a:rPr>
              <a:t>buses </a:t>
            </a:r>
            <a:r>
              <a:rPr lang="en-US" sz="2000" dirty="0">
                <a:solidFill>
                  <a:srgbClr val="000000"/>
                </a:solidFill>
                <a:latin typeface="Times New Roman" panose="02020603050405020304" pitchFamily="18" charset="0"/>
                <a:cs typeface="Times New Roman" panose="02020603050405020304" pitchFamily="18" charset="0"/>
              </a:rPr>
              <a:t>A and B, respectively. </a:t>
            </a:r>
            <a:endParaRPr lang="en-US"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dirty="0">
                <a:solidFill>
                  <a:srgbClr val="000000"/>
                </a:solidFill>
                <a:latin typeface="Times New Roman" panose="02020603050405020304" pitchFamily="18" charset="0"/>
                <a:cs typeface="Times New Roman" panose="02020603050405020304" pitchFamily="18" charset="0"/>
              </a:rPr>
              <a:t>The ALU (arithmetic logic unit) or MAC (multiply-accumulate unit) takes the </a:t>
            </a:r>
            <a:r>
              <a:rPr lang="en-US" sz="2000" dirty="0" smtClean="0">
                <a:solidFill>
                  <a:srgbClr val="000000"/>
                </a:solidFill>
                <a:latin typeface="Times New Roman" panose="02020603050405020304" pitchFamily="18" charset="0"/>
                <a:cs typeface="Times New Roman" panose="02020603050405020304" pitchFamily="18" charset="0"/>
              </a:rPr>
              <a:t>register </a:t>
            </a:r>
            <a:r>
              <a:rPr lang="en-US" sz="2000" dirty="0">
                <a:solidFill>
                  <a:srgbClr val="000000"/>
                </a:solidFill>
                <a:latin typeface="Times New Roman" panose="02020603050405020304" pitchFamily="18" charset="0"/>
                <a:cs typeface="Times New Roman" panose="02020603050405020304" pitchFamily="18" charset="0"/>
              </a:rPr>
              <a:t>values Rn and Rm from the A and B buses and computes a result. Data processing </a:t>
            </a:r>
            <a:r>
              <a:rPr lang="en-US" sz="2000" dirty="0" smtClean="0">
                <a:solidFill>
                  <a:srgbClr val="000000"/>
                </a:solidFill>
                <a:latin typeface="Times New Roman" panose="02020603050405020304" pitchFamily="18" charset="0"/>
                <a:cs typeface="Times New Roman" panose="02020603050405020304" pitchFamily="18" charset="0"/>
              </a:rPr>
              <a:t>instructions </a:t>
            </a:r>
            <a:r>
              <a:rPr lang="en-US" sz="2000" dirty="0">
                <a:solidFill>
                  <a:srgbClr val="000000"/>
                </a:solidFill>
                <a:latin typeface="Times New Roman" panose="02020603050405020304" pitchFamily="18" charset="0"/>
                <a:cs typeface="Times New Roman" panose="02020603050405020304" pitchFamily="18" charset="0"/>
              </a:rPr>
              <a:t>write the result in Rd directly to the register </a:t>
            </a:r>
            <a:r>
              <a:rPr lang="en-US" sz="2000" dirty="0" smtClean="0">
                <a:solidFill>
                  <a:srgbClr val="000000"/>
                </a:solidFill>
                <a:latin typeface="Times New Roman" panose="02020603050405020304" pitchFamily="18" charset="0"/>
                <a:cs typeface="Times New Roman" panose="02020603050405020304" pitchFamily="18" charset="0"/>
              </a:rPr>
              <a:t>file</a:t>
            </a:r>
            <a:r>
              <a:rPr lang="en-US" sz="2000" dirty="0">
                <a:solidFill>
                  <a:srgbClr val="000000"/>
                </a:solidFill>
                <a:latin typeface="Times New Roman" panose="02020603050405020304" pitchFamily="18" charset="0"/>
                <a:cs typeface="Times New Roman" panose="02020603050405020304" pitchFamily="18" charset="0"/>
              </a:rPr>
              <a:t>. </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3024778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r>
              <a:rPr lang="en-US" smtClean="0"/>
              <a:t>Introduction</a:t>
            </a:r>
            <a:endParaRPr lang="en-US"/>
          </a:p>
        </p:txBody>
      </p:sp>
      <p:sp>
        <p:nvSpPr>
          <p:cNvPr id="3" name="Slide Number Placeholder 2"/>
          <p:cNvSpPr>
            <a:spLocks noGrp="1"/>
          </p:cNvSpPr>
          <p:nvPr>
            <p:ph type="sldNum" sz="quarter" idx="12"/>
          </p:nvPr>
        </p:nvSpPr>
        <p:spPr/>
        <p:txBody>
          <a:bodyPr/>
          <a:lstStyle/>
          <a:p>
            <a:r>
              <a:rPr lang="en-US" smtClean="0"/>
              <a:t>1-</a:t>
            </a:r>
            <a:fld id="{FDD59650-754C-46A1-89A5-F3132734EF11}" type="slidenum">
              <a:rPr lang="en-US" smtClean="0"/>
              <a:pPr/>
              <a:t>42</a:t>
            </a:fld>
            <a:endParaRPr lang="en-US"/>
          </a:p>
        </p:txBody>
      </p:sp>
      <p:sp>
        <p:nvSpPr>
          <p:cNvPr id="4" name="Rectangle 3"/>
          <p:cNvSpPr/>
          <p:nvPr/>
        </p:nvSpPr>
        <p:spPr>
          <a:xfrm>
            <a:off x="940527" y="612845"/>
            <a:ext cx="7027816" cy="3539430"/>
          </a:xfrm>
          <a:prstGeom prst="rect">
            <a:avLst/>
          </a:prstGeom>
        </p:spPr>
        <p:txBody>
          <a:bodyPr wrap="square">
            <a:spAutoFit/>
          </a:bodyPr>
          <a:lstStyle/>
          <a:p>
            <a:pPr algn="just"/>
            <a:r>
              <a:rPr lang="en-US" sz="2000" dirty="0">
                <a:solidFill>
                  <a:srgbClr val="000000"/>
                </a:solidFill>
                <a:latin typeface="Times New Roman" panose="02020603050405020304" pitchFamily="18" charset="0"/>
                <a:cs typeface="Times New Roman" panose="02020603050405020304" pitchFamily="18" charset="0"/>
              </a:rPr>
              <a:t>After passing through the functional units, the result in Rd is written back to the register </a:t>
            </a:r>
            <a:r>
              <a:rPr lang="en-US" sz="2000" dirty="0" smtClean="0">
                <a:solidFill>
                  <a:srgbClr val="000000"/>
                </a:solidFill>
                <a:latin typeface="Times New Roman" panose="02020603050405020304" pitchFamily="18" charset="0"/>
                <a:cs typeface="Times New Roman" panose="02020603050405020304" pitchFamily="18" charset="0"/>
              </a:rPr>
              <a:t>file </a:t>
            </a:r>
            <a:r>
              <a:rPr lang="en-US" sz="2000" dirty="0">
                <a:solidFill>
                  <a:srgbClr val="000000"/>
                </a:solidFill>
                <a:latin typeface="Times New Roman" panose="02020603050405020304" pitchFamily="18" charset="0"/>
                <a:cs typeface="Times New Roman" panose="02020603050405020304" pitchFamily="18" charset="0"/>
              </a:rPr>
              <a:t>using the Result bus. For load and store instructions the incrementer updates the address </a:t>
            </a:r>
            <a:r>
              <a:rPr lang="en-US" sz="2000" dirty="0" smtClean="0">
                <a:solidFill>
                  <a:srgbClr val="000000"/>
                </a:solidFill>
                <a:latin typeface="Times New Roman" panose="02020603050405020304" pitchFamily="18" charset="0"/>
                <a:cs typeface="Times New Roman" panose="02020603050405020304" pitchFamily="18" charset="0"/>
              </a:rPr>
              <a:t>register </a:t>
            </a:r>
            <a:r>
              <a:rPr lang="en-US" sz="2000" dirty="0">
                <a:solidFill>
                  <a:srgbClr val="000000"/>
                </a:solidFill>
                <a:latin typeface="Times New Roman" panose="02020603050405020304" pitchFamily="18" charset="0"/>
                <a:cs typeface="Times New Roman" panose="02020603050405020304" pitchFamily="18" charset="0"/>
              </a:rPr>
              <a:t>before the core reads or writes the next register value from or to the next sequential </a:t>
            </a:r>
            <a:r>
              <a:rPr lang="en-US" sz="2000" dirty="0" smtClean="0">
                <a:solidFill>
                  <a:srgbClr val="000000"/>
                </a:solidFill>
                <a:latin typeface="Times New Roman" panose="02020603050405020304" pitchFamily="18" charset="0"/>
                <a:cs typeface="Times New Roman" panose="02020603050405020304" pitchFamily="18" charset="0"/>
              </a:rPr>
              <a:t>memory </a:t>
            </a:r>
            <a:r>
              <a:rPr lang="en-US" sz="2000" dirty="0">
                <a:solidFill>
                  <a:srgbClr val="000000"/>
                </a:solidFill>
                <a:latin typeface="Times New Roman" panose="02020603050405020304" pitchFamily="18" charset="0"/>
                <a:cs typeface="Times New Roman" panose="02020603050405020304" pitchFamily="18" charset="0"/>
              </a:rPr>
              <a:t>location. The processor continues executing instructions until an exception or </a:t>
            </a:r>
            <a:r>
              <a:rPr lang="en-US" sz="2000" dirty="0" smtClean="0">
                <a:solidFill>
                  <a:srgbClr val="000000"/>
                </a:solidFill>
                <a:latin typeface="Times New Roman" panose="02020603050405020304" pitchFamily="18" charset="0"/>
                <a:cs typeface="Times New Roman" panose="02020603050405020304" pitchFamily="18" charset="0"/>
              </a:rPr>
              <a:t>interrupt </a:t>
            </a:r>
            <a:r>
              <a:rPr lang="en-US" sz="2000" dirty="0">
                <a:solidFill>
                  <a:srgbClr val="000000"/>
                </a:solidFill>
                <a:latin typeface="Times New Roman" panose="02020603050405020304" pitchFamily="18" charset="0"/>
                <a:cs typeface="Times New Roman" panose="02020603050405020304" pitchFamily="18" charset="0"/>
              </a:rPr>
              <a:t>changes the normal execution </a:t>
            </a:r>
            <a:r>
              <a:rPr lang="en-US" sz="2000" dirty="0" smtClean="0">
                <a:solidFill>
                  <a:srgbClr val="000000"/>
                </a:solidFill>
                <a:latin typeface="Times New Roman" panose="02020603050405020304" pitchFamily="18" charset="0"/>
                <a:cs typeface="Times New Roman" panose="02020603050405020304" pitchFamily="18" charset="0"/>
              </a:rPr>
              <a:t>flow.</a:t>
            </a:r>
          </a:p>
          <a:p>
            <a:pPr algn="just"/>
            <a:r>
              <a:rPr lang="en-IN" b="1" dirty="0" smtClean="0"/>
              <a:t>Registers</a:t>
            </a:r>
          </a:p>
          <a:p>
            <a:pPr algn="just"/>
            <a:r>
              <a:rPr lang="en-US" sz="2000" dirty="0">
                <a:latin typeface="Times New Roman" panose="02020603050405020304" pitchFamily="18" charset="0"/>
                <a:cs typeface="Times New Roman" panose="02020603050405020304" pitchFamily="18" charset="0"/>
              </a:rPr>
              <a:t>General-purpose registers hold either data or an address. They are </a:t>
            </a:r>
            <a:r>
              <a:rPr lang="en-US" sz="2000" dirty="0" smtClean="0">
                <a:latin typeface="Times New Roman" panose="02020603050405020304" pitchFamily="18" charset="0"/>
                <a:cs typeface="Times New Roman" panose="02020603050405020304" pitchFamily="18" charset="0"/>
              </a:rPr>
              <a:t>identified </a:t>
            </a:r>
            <a:r>
              <a:rPr lang="en-US" sz="2000" dirty="0">
                <a:latin typeface="Times New Roman" panose="02020603050405020304" pitchFamily="18" charset="0"/>
                <a:cs typeface="Times New Roman" panose="02020603050405020304" pitchFamily="18" charset="0"/>
              </a:rPr>
              <a:t>with the </a:t>
            </a:r>
            <a:r>
              <a:rPr lang="en-US" sz="2000" dirty="0" smtClean="0">
                <a:latin typeface="Times New Roman" panose="02020603050405020304" pitchFamily="18" charset="0"/>
                <a:cs typeface="Times New Roman" panose="02020603050405020304" pitchFamily="18" charset="0"/>
              </a:rPr>
              <a:t>letter </a:t>
            </a:r>
            <a:r>
              <a:rPr lang="en-US" sz="2000" dirty="0">
                <a:latin typeface="Times New Roman" panose="02020603050405020304" pitchFamily="18" charset="0"/>
                <a:cs typeface="Times New Roman" panose="02020603050405020304" pitchFamily="18" charset="0"/>
              </a:rPr>
              <a:t>r </a:t>
            </a:r>
            <a:r>
              <a:rPr lang="en-US" sz="2000" dirty="0" smtClean="0">
                <a:latin typeface="Times New Roman" panose="02020603050405020304" pitchFamily="18" charset="0"/>
                <a:cs typeface="Times New Roman" panose="02020603050405020304" pitchFamily="18" charset="0"/>
              </a:rPr>
              <a:t>prefixed </a:t>
            </a:r>
            <a:r>
              <a:rPr lang="en-US" sz="2000" dirty="0">
                <a:latin typeface="Times New Roman" panose="02020603050405020304" pitchFamily="18" charset="0"/>
                <a:cs typeface="Times New Roman" panose="02020603050405020304" pitchFamily="18" charset="0"/>
              </a:rPr>
              <a:t>to the register number. For example, register 4 is given the label r4. </a:t>
            </a:r>
          </a:p>
        </p:txBody>
      </p:sp>
    </p:spTree>
    <p:extLst>
      <p:ext uri="{BB962C8B-B14F-4D97-AF65-F5344CB8AC3E}">
        <p14:creationId xmlns:p14="http://schemas.microsoft.com/office/powerpoint/2010/main" val="85381779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r>
              <a:rPr lang="en-US" smtClean="0"/>
              <a:t>Introduction</a:t>
            </a:r>
            <a:endParaRPr lang="en-US"/>
          </a:p>
        </p:txBody>
      </p:sp>
      <p:sp>
        <p:nvSpPr>
          <p:cNvPr id="3" name="Slide Number Placeholder 2"/>
          <p:cNvSpPr>
            <a:spLocks noGrp="1"/>
          </p:cNvSpPr>
          <p:nvPr>
            <p:ph type="sldNum" sz="quarter" idx="12"/>
          </p:nvPr>
        </p:nvSpPr>
        <p:spPr/>
        <p:txBody>
          <a:bodyPr/>
          <a:lstStyle/>
          <a:p>
            <a:r>
              <a:rPr lang="en-US" smtClean="0"/>
              <a:t>1-</a:t>
            </a:r>
            <a:fld id="{FDD59650-754C-46A1-89A5-F3132734EF11}" type="slidenum">
              <a:rPr lang="en-US" smtClean="0"/>
              <a:pPr/>
              <a:t>43</a:t>
            </a:fld>
            <a:endParaRPr lang="en-US"/>
          </a:p>
        </p:txBody>
      </p:sp>
      <p:sp>
        <p:nvSpPr>
          <p:cNvPr id="4" name="Rectangle 3"/>
          <p:cNvSpPr/>
          <p:nvPr/>
        </p:nvSpPr>
        <p:spPr>
          <a:xfrm>
            <a:off x="679268" y="561704"/>
            <a:ext cx="7436576" cy="1446550"/>
          </a:xfrm>
          <a:prstGeom prst="rect">
            <a:avLst/>
          </a:prstGeom>
        </p:spPr>
        <p:txBody>
          <a:bodyPr wrap="square">
            <a:spAutoFit/>
          </a:bodyPr>
          <a:lstStyle/>
          <a:p>
            <a:pPr algn="just"/>
            <a:r>
              <a:rPr lang="en-US" sz="2000" dirty="0">
                <a:latin typeface="Times New Roman" panose="02020603050405020304" pitchFamily="18" charset="0"/>
                <a:cs typeface="Times New Roman" panose="02020603050405020304" pitchFamily="18" charset="0"/>
              </a:rPr>
              <a:t>Figure shows the active registers available in user mode—a protected mode </a:t>
            </a:r>
            <a:r>
              <a:rPr lang="en-US" sz="2000" dirty="0" smtClean="0">
                <a:latin typeface="Times New Roman" panose="02020603050405020304" pitchFamily="18" charset="0"/>
                <a:cs typeface="Times New Roman" panose="02020603050405020304" pitchFamily="18" charset="0"/>
              </a:rPr>
              <a:t>normally </a:t>
            </a:r>
            <a:r>
              <a:rPr lang="en-US" sz="2000" dirty="0">
                <a:latin typeface="Times New Roman" panose="02020603050405020304" pitchFamily="18" charset="0"/>
                <a:cs typeface="Times New Roman" panose="02020603050405020304" pitchFamily="18" charset="0"/>
              </a:rPr>
              <a:t>used when executing applications. The processor can operate in seven different </a:t>
            </a:r>
            <a:r>
              <a:rPr lang="en-US" sz="2000" dirty="0" smtClean="0">
                <a:latin typeface="Times New Roman" panose="02020603050405020304" pitchFamily="18" charset="0"/>
                <a:cs typeface="Times New Roman" panose="02020603050405020304" pitchFamily="18" charset="0"/>
              </a:rPr>
              <a:t>modes</a:t>
            </a:r>
            <a:r>
              <a:rPr lang="en-US" dirty="0" smtClean="0">
                <a:latin typeface="Times New Roman" panose="02020603050405020304" pitchFamily="18" charset="0"/>
                <a:cs typeface="Times New Roman" panose="02020603050405020304" pitchFamily="18" charset="0"/>
              </a:rPr>
              <a:t>.</a:t>
            </a:r>
          </a:p>
          <a:p>
            <a:pPr algn="just"/>
            <a:r>
              <a:rPr lang="en-IN" dirty="0"/>
              <a:t>Registers available in user </a:t>
            </a:r>
            <a:r>
              <a:rPr lang="en-IN" dirty="0" smtClean="0"/>
              <a:t>mode</a:t>
            </a:r>
            <a:endParaRPr lang="en-IN" sz="20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3540034" y="2008253"/>
            <a:ext cx="2036854" cy="4588490"/>
          </a:xfrm>
          <a:prstGeom prst="rect">
            <a:avLst/>
          </a:prstGeom>
        </p:spPr>
      </p:pic>
    </p:spTree>
    <p:extLst>
      <p:ext uri="{BB962C8B-B14F-4D97-AF65-F5344CB8AC3E}">
        <p14:creationId xmlns:p14="http://schemas.microsoft.com/office/powerpoint/2010/main" val="210319615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r>
              <a:rPr lang="en-US" smtClean="0"/>
              <a:t>Introduction</a:t>
            </a:r>
            <a:endParaRPr lang="en-US"/>
          </a:p>
        </p:txBody>
      </p:sp>
      <p:sp>
        <p:nvSpPr>
          <p:cNvPr id="3" name="Slide Number Placeholder 2"/>
          <p:cNvSpPr>
            <a:spLocks noGrp="1"/>
          </p:cNvSpPr>
          <p:nvPr>
            <p:ph type="sldNum" sz="quarter" idx="12"/>
          </p:nvPr>
        </p:nvSpPr>
        <p:spPr/>
        <p:txBody>
          <a:bodyPr/>
          <a:lstStyle/>
          <a:p>
            <a:r>
              <a:rPr lang="en-US" smtClean="0"/>
              <a:t>1-</a:t>
            </a:r>
            <a:fld id="{FDD59650-754C-46A1-89A5-F3132734EF11}" type="slidenum">
              <a:rPr lang="en-US" smtClean="0"/>
              <a:pPr/>
              <a:t>44</a:t>
            </a:fld>
            <a:endParaRPr lang="en-US"/>
          </a:p>
        </p:txBody>
      </p:sp>
      <p:sp>
        <p:nvSpPr>
          <p:cNvPr id="4" name="Rectangle 3"/>
          <p:cNvSpPr/>
          <p:nvPr/>
        </p:nvSpPr>
        <p:spPr>
          <a:xfrm>
            <a:off x="916713" y="745259"/>
            <a:ext cx="7746274" cy="4401205"/>
          </a:xfrm>
          <a:prstGeom prst="rect">
            <a:avLst/>
          </a:prstGeom>
        </p:spPr>
        <p:txBody>
          <a:bodyPr wrap="square">
            <a:spAutoFit/>
          </a:bodyPr>
          <a:lstStyle/>
          <a:p>
            <a:pPr algn="just"/>
            <a:r>
              <a:rPr lang="en-US" sz="2000" dirty="0">
                <a:solidFill>
                  <a:srgbClr val="000000"/>
                </a:solidFill>
                <a:latin typeface="Times New Roman" panose="02020603050405020304" pitchFamily="18" charset="0"/>
                <a:cs typeface="Times New Roman" panose="02020603050405020304" pitchFamily="18" charset="0"/>
              </a:rPr>
              <a:t>There are up to 18 active registers: 16 </a:t>
            </a:r>
            <a:r>
              <a:rPr lang="en-US" sz="2000" b="1" dirty="0">
                <a:solidFill>
                  <a:srgbClr val="000000"/>
                </a:solidFill>
                <a:latin typeface="Times New Roman" panose="02020603050405020304" pitchFamily="18" charset="0"/>
                <a:cs typeface="Times New Roman" panose="02020603050405020304" pitchFamily="18" charset="0"/>
              </a:rPr>
              <a:t>data registers </a:t>
            </a:r>
            <a:r>
              <a:rPr lang="en-US" sz="2000" dirty="0">
                <a:solidFill>
                  <a:srgbClr val="000000"/>
                </a:solidFill>
                <a:latin typeface="Times New Roman" panose="02020603050405020304" pitchFamily="18" charset="0"/>
                <a:cs typeface="Times New Roman" panose="02020603050405020304" pitchFamily="18" charset="0"/>
              </a:rPr>
              <a:t>and 2 </a:t>
            </a:r>
            <a:r>
              <a:rPr lang="en-US" sz="2000" b="1" dirty="0">
                <a:solidFill>
                  <a:srgbClr val="000000"/>
                </a:solidFill>
                <a:latin typeface="Times New Roman" panose="02020603050405020304" pitchFamily="18" charset="0"/>
                <a:cs typeface="Times New Roman" panose="02020603050405020304" pitchFamily="18" charset="0"/>
              </a:rPr>
              <a:t>processor status registers</a:t>
            </a:r>
            <a:r>
              <a:rPr lang="en-US" sz="2000" dirty="0">
                <a:solidFill>
                  <a:srgbClr val="000000"/>
                </a:solidFill>
                <a:latin typeface="Times New Roman" panose="02020603050405020304" pitchFamily="18" charset="0"/>
                <a:cs typeface="Times New Roman" panose="02020603050405020304" pitchFamily="18" charset="0"/>
              </a:rPr>
              <a:t>. The </a:t>
            </a:r>
            <a:r>
              <a:rPr lang="en-US" sz="2000" dirty="0" smtClean="0">
                <a:solidFill>
                  <a:srgbClr val="000000"/>
                </a:solidFill>
                <a:latin typeface="Times New Roman" panose="02020603050405020304" pitchFamily="18" charset="0"/>
                <a:cs typeface="Times New Roman" panose="02020603050405020304" pitchFamily="18" charset="0"/>
              </a:rPr>
              <a:t>data </a:t>
            </a:r>
            <a:r>
              <a:rPr lang="en-US" sz="2000" dirty="0">
                <a:solidFill>
                  <a:srgbClr val="000000"/>
                </a:solidFill>
                <a:latin typeface="Times New Roman" panose="02020603050405020304" pitchFamily="18" charset="0"/>
                <a:cs typeface="Times New Roman" panose="02020603050405020304" pitchFamily="18" charset="0"/>
              </a:rPr>
              <a:t>registers are visible to the programmer as r0 </a:t>
            </a:r>
            <a:r>
              <a:rPr lang="en-US" sz="2000" dirty="0" smtClean="0">
                <a:solidFill>
                  <a:srgbClr val="000000"/>
                </a:solidFill>
                <a:latin typeface="Times New Roman" panose="02020603050405020304" pitchFamily="18" charset="0"/>
                <a:cs typeface="Times New Roman" panose="02020603050405020304" pitchFamily="18" charset="0"/>
              </a:rPr>
              <a:t>tor15</a:t>
            </a:r>
            <a:r>
              <a:rPr lang="en-US" sz="2000" dirty="0">
                <a:solidFill>
                  <a:srgbClr val="000000"/>
                </a:solidFill>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a:p>
            <a:pPr algn="just"/>
            <a:r>
              <a:rPr lang="en-US" sz="2000" dirty="0">
                <a:solidFill>
                  <a:srgbClr val="000000"/>
                </a:solidFill>
                <a:latin typeface="Times New Roman" panose="02020603050405020304" pitchFamily="18" charset="0"/>
                <a:cs typeface="Times New Roman" panose="02020603050405020304" pitchFamily="18" charset="0"/>
              </a:rPr>
              <a:t>The ARM processor has three registers assigned to a particular task or special function: </a:t>
            </a:r>
            <a:r>
              <a:rPr lang="en-US" sz="2000" dirty="0" smtClean="0">
                <a:solidFill>
                  <a:srgbClr val="000000"/>
                </a:solidFill>
                <a:latin typeface="Times New Roman" panose="02020603050405020304" pitchFamily="18" charset="0"/>
                <a:cs typeface="Times New Roman" panose="02020603050405020304" pitchFamily="18" charset="0"/>
              </a:rPr>
              <a:t>r13</a:t>
            </a:r>
            <a:r>
              <a:rPr lang="en-US" sz="2000" dirty="0">
                <a:solidFill>
                  <a:srgbClr val="000000"/>
                </a:solidFill>
                <a:latin typeface="Times New Roman" panose="02020603050405020304" pitchFamily="18" charset="0"/>
                <a:cs typeface="Times New Roman" panose="02020603050405020304" pitchFamily="18" charset="0"/>
              </a:rPr>
              <a:t>, r14, and r15. They are frequently given different labels to differentiate them from the </a:t>
            </a:r>
            <a:r>
              <a:rPr lang="en-US" sz="2000" dirty="0" smtClean="0">
                <a:solidFill>
                  <a:srgbClr val="000000"/>
                </a:solidFill>
                <a:latin typeface="Times New Roman" panose="02020603050405020304" pitchFamily="18" charset="0"/>
                <a:cs typeface="Times New Roman" panose="02020603050405020304" pitchFamily="18" charset="0"/>
              </a:rPr>
              <a:t>other </a:t>
            </a:r>
            <a:r>
              <a:rPr lang="en-US" sz="2000" dirty="0">
                <a:solidFill>
                  <a:srgbClr val="000000"/>
                </a:solidFill>
                <a:latin typeface="Times New Roman" panose="02020603050405020304" pitchFamily="18" charset="0"/>
                <a:cs typeface="Times New Roman" panose="02020603050405020304" pitchFamily="18" charset="0"/>
              </a:rPr>
              <a:t>registers</a:t>
            </a:r>
            <a:r>
              <a:rPr lang="en-US" sz="2000" dirty="0" smtClean="0">
                <a:solidFill>
                  <a:srgbClr val="000000"/>
                </a:solidFill>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In </a:t>
            </a:r>
            <a:r>
              <a:rPr lang="en-US" sz="2000" dirty="0" smtClean="0">
                <a:latin typeface="Times New Roman" panose="02020603050405020304" pitchFamily="18" charset="0"/>
                <a:cs typeface="Times New Roman" panose="02020603050405020304" pitchFamily="18" charset="0"/>
              </a:rPr>
              <a:t>above Figure the </a:t>
            </a:r>
            <a:r>
              <a:rPr lang="en-US" sz="2000" dirty="0">
                <a:latin typeface="Times New Roman" panose="02020603050405020304" pitchFamily="18" charset="0"/>
                <a:cs typeface="Times New Roman" panose="02020603050405020304" pitchFamily="18" charset="0"/>
              </a:rPr>
              <a:t>shaded registers identify the assigned special-purpose registers: </a:t>
            </a:r>
          </a:p>
          <a:p>
            <a:pPr algn="just"/>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Registerr13 </a:t>
            </a:r>
            <a:r>
              <a:rPr lang="en-US" sz="2000" dirty="0">
                <a:latin typeface="Times New Roman" panose="02020603050405020304" pitchFamily="18" charset="0"/>
                <a:cs typeface="Times New Roman" panose="02020603050405020304" pitchFamily="18" charset="0"/>
              </a:rPr>
              <a:t>is traditionally used as the stack pointer (</a:t>
            </a:r>
            <a:r>
              <a:rPr lang="en-US" sz="2000" dirty="0" err="1">
                <a:latin typeface="Times New Roman" panose="02020603050405020304" pitchFamily="18" charset="0"/>
                <a:cs typeface="Times New Roman" panose="02020603050405020304" pitchFamily="18" charset="0"/>
              </a:rPr>
              <a:t>sp</a:t>
            </a:r>
            <a:r>
              <a:rPr lang="en-US" sz="2000" dirty="0">
                <a:latin typeface="Times New Roman" panose="02020603050405020304" pitchFamily="18" charset="0"/>
                <a:cs typeface="Times New Roman" panose="02020603050405020304" pitchFamily="18" charset="0"/>
              </a:rPr>
              <a:t>) and stores the head of the stack </a:t>
            </a:r>
            <a:r>
              <a:rPr lang="en-US" sz="2000" dirty="0" smtClean="0">
                <a:latin typeface="Times New Roman" panose="02020603050405020304" pitchFamily="18" charset="0"/>
                <a:cs typeface="Times New Roman" panose="02020603050405020304" pitchFamily="18" charset="0"/>
              </a:rPr>
              <a:t>in </a:t>
            </a:r>
            <a:r>
              <a:rPr lang="en-US" sz="2000" dirty="0">
                <a:latin typeface="Times New Roman" panose="02020603050405020304" pitchFamily="18" charset="0"/>
                <a:cs typeface="Times New Roman" panose="02020603050405020304" pitchFamily="18" charset="0"/>
              </a:rPr>
              <a:t>the current processor mode. </a:t>
            </a:r>
          </a:p>
          <a:p>
            <a:pPr algn="just"/>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Register </a:t>
            </a:r>
            <a:r>
              <a:rPr lang="en-US" sz="2000" dirty="0">
                <a:latin typeface="Times New Roman" panose="02020603050405020304" pitchFamily="18" charset="0"/>
                <a:cs typeface="Times New Roman" panose="02020603050405020304" pitchFamily="18" charset="0"/>
              </a:rPr>
              <a:t>r14 is called the link register (</a:t>
            </a:r>
            <a:r>
              <a:rPr lang="en-US" sz="2000" dirty="0" err="1">
                <a:latin typeface="Times New Roman" panose="02020603050405020304" pitchFamily="18" charset="0"/>
                <a:cs typeface="Times New Roman" panose="02020603050405020304" pitchFamily="18" charset="0"/>
              </a:rPr>
              <a:t>lr</a:t>
            </a:r>
            <a:r>
              <a:rPr lang="en-US" sz="2000" dirty="0">
                <a:latin typeface="Times New Roman" panose="02020603050405020304" pitchFamily="18" charset="0"/>
                <a:cs typeface="Times New Roman" panose="02020603050405020304" pitchFamily="18" charset="0"/>
              </a:rPr>
              <a:t>) and is where the core puts the return address </a:t>
            </a:r>
            <a:r>
              <a:rPr lang="en-US" sz="2000" dirty="0" smtClean="0">
                <a:latin typeface="Times New Roman" panose="02020603050405020304" pitchFamily="18" charset="0"/>
                <a:cs typeface="Times New Roman" panose="02020603050405020304" pitchFamily="18" charset="0"/>
              </a:rPr>
              <a:t>whenever </a:t>
            </a:r>
            <a:r>
              <a:rPr lang="en-US" sz="2000" dirty="0">
                <a:latin typeface="Times New Roman" panose="02020603050405020304" pitchFamily="18" charset="0"/>
                <a:cs typeface="Times New Roman" panose="02020603050405020304" pitchFamily="18" charset="0"/>
              </a:rPr>
              <a:t>it calls a subroutine. </a:t>
            </a:r>
          </a:p>
          <a:p>
            <a:pPr algn="just"/>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Registerr15 </a:t>
            </a:r>
            <a:r>
              <a:rPr lang="en-US" sz="2000" dirty="0">
                <a:latin typeface="Times New Roman" panose="02020603050405020304" pitchFamily="18" charset="0"/>
                <a:cs typeface="Times New Roman" panose="02020603050405020304" pitchFamily="18" charset="0"/>
              </a:rPr>
              <a:t>is the program counter (pc) and contains the address of the next instruction </a:t>
            </a:r>
            <a:r>
              <a:rPr lang="en-US" sz="2000" dirty="0" smtClean="0">
                <a:latin typeface="Times New Roman" panose="02020603050405020304" pitchFamily="18" charset="0"/>
                <a:cs typeface="Times New Roman" panose="02020603050405020304" pitchFamily="18" charset="0"/>
              </a:rPr>
              <a:t>to </a:t>
            </a:r>
            <a:r>
              <a:rPr lang="en-US" sz="2000" dirty="0">
                <a:latin typeface="Times New Roman" panose="02020603050405020304" pitchFamily="18" charset="0"/>
                <a:cs typeface="Times New Roman" panose="02020603050405020304" pitchFamily="18" charset="0"/>
              </a:rPr>
              <a:t>be fetched by the processor.</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9037846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r>
              <a:rPr lang="en-US" smtClean="0"/>
              <a:t>Introduction</a:t>
            </a:r>
            <a:endParaRPr lang="en-US"/>
          </a:p>
        </p:txBody>
      </p:sp>
      <p:sp>
        <p:nvSpPr>
          <p:cNvPr id="3" name="Slide Number Placeholder 2"/>
          <p:cNvSpPr>
            <a:spLocks noGrp="1"/>
          </p:cNvSpPr>
          <p:nvPr>
            <p:ph type="sldNum" sz="quarter" idx="12"/>
          </p:nvPr>
        </p:nvSpPr>
        <p:spPr/>
        <p:txBody>
          <a:bodyPr/>
          <a:lstStyle/>
          <a:p>
            <a:r>
              <a:rPr lang="en-US" smtClean="0"/>
              <a:t>1-</a:t>
            </a:r>
            <a:fld id="{FDD59650-754C-46A1-89A5-F3132734EF11}" type="slidenum">
              <a:rPr lang="en-US" smtClean="0"/>
              <a:pPr/>
              <a:t>45</a:t>
            </a:fld>
            <a:endParaRPr lang="en-US"/>
          </a:p>
        </p:txBody>
      </p:sp>
      <p:sp>
        <p:nvSpPr>
          <p:cNvPr id="4" name="Rectangle 3"/>
          <p:cNvSpPr/>
          <p:nvPr/>
        </p:nvSpPr>
        <p:spPr>
          <a:xfrm>
            <a:off x="574766" y="574766"/>
            <a:ext cx="7750085" cy="5016758"/>
          </a:xfrm>
          <a:prstGeom prst="rect">
            <a:avLst/>
          </a:prstGeom>
        </p:spPr>
        <p:txBody>
          <a:bodyPr wrap="square">
            <a:spAutoFit/>
          </a:bodyPr>
          <a:lstStyle/>
          <a:p>
            <a:pPr algn="just"/>
            <a:r>
              <a:rPr lang="en-US" sz="2000" dirty="0">
                <a:solidFill>
                  <a:srgbClr val="000000"/>
                </a:solidFill>
                <a:latin typeface="Times New Roman" panose="02020603050405020304" pitchFamily="18" charset="0"/>
                <a:cs typeface="Times New Roman" panose="02020603050405020304" pitchFamily="18" charset="0"/>
              </a:rPr>
              <a:t>Depending upon the context, registers r13 and r14 can also be used as general-purpose </a:t>
            </a:r>
            <a:r>
              <a:rPr lang="en-US" sz="2000" dirty="0" smtClean="0">
                <a:solidFill>
                  <a:srgbClr val="000000"/>
                </a:solidFill>
                <a:latin typeface="Times New Roman" panose="02020603050405020304" pitchFamily="18" charset="0"/>
                <a:cs typeface="Times New Roman" panose="02020603050405020304" pitchFamily="18" charset="0"/>
              </a:rPr>
              <a:t>registers</a:t>
            </a:r>
            <a:r>
              <a:rPr lang="en-US" sz="2000" dirty="0">
                <a:solidFill>
                  <a:srgbClr val="000000"/>
                </a:solidFill>
                <a:latin typeface="Times New Roman" panose="02020603050405020304" pitchFamily="18" charset="0"/>
                <a:cs typeface="Times New Roman" panose="02020603050405020304" pitchFamily="18" charset="0"/>
              </a:rPr>
              <a:t>, which can be particularly useful since these registers are banked during a processor </a:t>
            </a:r>
            <a:r>
              <a:rPr lang="en-US" sz="2000" dirty="0" smtClean="0">
                <a:solidFill>
                  <a:srgbClr val="000000"/>
                </a:solidFill>
                <a:latin typeface="Times New Roman" panose="02020603050405020304" pitchFamily="18" charset="0"/>
                <a:cs typeface="Times New Roman" panose="02020603050405020304" pitchFamily="18" charset="0"/>
              </a:rPr>
              <a:t>mode </a:t>
            </a:r>
            <a:r>
              <a:rPr lang="en-US" sz="2000" dirty="0">
                <a:solidFill>
                  <a:srgbClr val="000000"/>
                </a:solidFill>
                <a:latin typeface="Times New Roman" panose="02020603050405020304" pitchFamily="18" charset="0"/>
                <a:cs typeface="Times New Roman" panose="02020603050405020304" pitchFamily="18" charset="0"/>
              </a:rPr>
              <a:t>change. However, it is dangerous to use r13 as a general register when the processor </a:t>
            </a:r>
            <a:r>
              <a:rPr lang="en-US" sz="2000" dirty="0" smtClean="0">
                <a:solidFill>
                  <a:srgbClr val="000000"/>
                </a:solidFill>
                <a:latin typeface="Times New Roman" panose="02020603050405020304" pitchFamily="18" charset="0"/>
                <a:cs typeface="Times New Roman" panose="02020603050405020304" pitchFamily="18" charset="0"/>
              </a:rPr>
              <a:t>is </a:t>
            </a:r>
            <a:r>
              <a:rPr lang="en-US" sz="2000" dirty="0">
                <a:solidFill>
                  <a:srgbClr val="000000"/>
                </a:solidFill>
                <a:latin typeface="Times New Roman" panose="02020603050405020304" pitchFamily="18" charset="0"/>
                <a:cs typeface="Times New Roman" panose="02020603050405020304" pitchFamily="18" charset="0"/>
              </a:rPr>
              <a:t>running any form of operating system because operating systems often assume that r13 </a:t>
            </a:r>
            <a:r>
              <a:rPr lang="en-US" sz="2000" dirty="0" smtClean="0">
                <a:solidFill>
                  <a:srgbClr val="000000"/>
                </a:solidFill>
                <a:latin typeface="Times New Roman" panose="02020603050405020304" pitchFamily="18" charset="0"/>
                <a:cs typeface="Times New Roman" panose="02020603050405020304" pitchFamily="18" charset="0"/>
              </a:rPr>
              <a:t>always </a:t>
            </a:r>
            <a:r>
              <a:rPr lang="en-US" sz="2000" dirty="0">
                <a:solidFill>
                  <a:srgbClr val="000000"/>
                </a:solidFill>
                <a:latin typeface="Times New Roman" panose="02020603050405020304" pitchFamily="18" charset="0"/>
                <a:cs typeface="Times New Roman" panose="02020603050405020304" pitchFamily="18" charset="0"/>
              </a:rPr>
              <a:t>points to a valid stack frame. </a:t>
            </a:r>
            <a:endParaRPr lang="en-US" sz="2000" dirty="0">
              <a:latin typeface="Times New Roman" panose="02020603050405020304" pitchFamily="18" charset="0"/>
              <a:cs typeface="Times New Roman" panose="02020603050405020304" pitchFamily="18" charset="0"/>
            </a:endParaRPr>
          </a:p>
          <a:p>
            <a:pPr algn="just"/>
            <a:r>
              <a:rPr lang="en-US" sz="2000" dirty="0">
                <a:solidFill>
                  <a:srgbClr val="000000"/>
                </a:solidFill>
                <a:latin typeface="Times New Roman" panose="02020603050405020304" pitchFamily="18" charset="0"/>
                <a:cs typeface="Times New Roman" panose="02020603050405020304" pitchFamily="18" charset="0"/>
              </a:rPr>
              <a:t>In ARM state the registers r0 to r13 are orthogonal—any instruction that you can apply </a:t>
            </a:r>
            <a:r>
              <a:rPr lang="en-US" sz="2000" dirty="0" smtClean="0">
                <a:solidFill>
                  <a:srgbClr val="000000"/>
                </a:solidFill>
                <a:latin typeface="Times New Roman" panose="02020603050405020304" pitchFamily="18" charset="0"/>
                <a:cs typeface="Times New Roman" panose="02020603050405020304" pitchFamily="18" charset="0"/>
              </a:rPr>
              <a:t>to </a:t>
            </a:r>
            <a:r>
              <a:rPr lang="en-US" sz="2000" dirty="0">
                <a:solidFill>
                  <a:srgbClr val="000000"/>
                </a:solidFill>
                <a:latin typeface="Times New Roman" panose="02020603050405020304" pitchFamily="18" charset="0"/>
                <a:cs typeface="Times New Roman" panose="02020603050405020304" pitchFamily="18" charset="0"/>
              </a:rPr>
              <a:t>r0 you can equally well apply to any of the other registers. However, there are instructions </a:t>
            </a:r>
            <a:r>
              <a:rPr lang="en-US" sz="2000" dirty="0" smtClean="0">
                <a:solidFill>
                  <a:srgbClr val="000000"/>
                </a:solidFill>
                <a:latin typeface="Times New Roman" panose="02020603050405020304" pitchFamily="18" charset="0"/>
                <a:cs typeface="Times New Roman" panose="02020603050405020304" pitchFamily="18" charset="0"/>
              </a:rPr>
              <a:t>that </a:t>
            </a:r>
            <a:r>
              <a:rPr lang="en-US" sz="2000" dirty="0">
                <a:solidFill>
                  <a:srgbClr val="000000"/>
                </a:solidFill>
                <a:latin typeface="Times New Roman" panose="02020603050405020304" pitchFamily="18" charset="0"/>
                <a:cs typeface="Times New Roman" panose="02020603050405020304" pitchFamily="18" charset="0"/>
              </a:rPr>
              <a:t>treat r14 and r15 in a special way. </a:t>
            </a:r>
            <a:endParaRPr lang="en-US" sz="2000" dirty="0">
              <a:latin typeface="Times New Roman" panose="02020603050405020304" pitchFamily="18" charset="0"/>
              <a:cs typeface="Times New Roman" panose="02020603050405020304" pitchFamily="18" charset="0"/>
            </a:endParaRPr>
          </a:p>
          <a:p>
            <a:pPr algn="just"/>
            <a:r>
              <a:rPr lang="en-US" sz="2000" b="1" dirty="0">
                <a:solidFill>
                  <a:srgbClr val="000000"/>
                </a:solidFill>
                <a:latin typeface="Times New Roman" panose="02020603050405020304" pitchFamily="18" charset="0"/>
                <a:cs typeface="Times New Roman" panose="02020603050405020304" pitchFamily="18" charset="0"/>
              </a:rPr>
              <a:t>In addition to the 16 data registers, there are two program status registers: </a:t>
            </a:r>
            <a:r>
              <a:rPr lang="en-US" sz="2000" b="1" dirty="0" err="1">
                <a:solidFill>
                  <a:srgbClr val="000000"/>
                </a:solidFill>
                <a:latin typeface="Times New Roman" panose="02020603050405020304" pitchFamily="18" charset="0"/>
                <a:cs typeface="Times New Roman" panose="02020603050405020304" pitchFamily="18" charset="0"/>
              </a:rPr>
              <a:t>cpsr</a:t>
            </a:r>
            <a:r>
              <a:rPr lang="en-US" sz="2000" b="1" dirty="0">
                <a:solidFill>
                  <a:srgbClr val="000000"/>
                </a:solidFill>
                <a:latin typeface="Times New Roman" panose="02020603050405020304" pitchFamily="18" charset="0"/>
                <a:cs typeface="Times New Roman" panose="02020603050405020304" pitchFamily="18" charset="0"/>
              </a:rPr>
              <a:t> and </a:t>
            </a:r>
            <a:r>
              <a:rPr lang="en-US" sz="2000" b="1" dirty="0" err="1">
                <a:solidFill>
                  <a:srgbClr val="000000"/>
                </a:solidFill>
                <a:latin typeface="Times New Roman" panose="02020603050405020304" pitchFamily="18" charset="0"/>
                <a:cs typeface="Times New Roman" panose="02020603050405020304" pitchFamily="18" charset="0"/>
              </a:rPr>
              <a:t>spsr</a:t>
            </a:r>
            <a:r>
              <a:rPr lang="en-US" sz="2000" b="1" dirty="0">
                <a:solidFill>
                  <a:srgbClr val="000000"/>
                </a:solidFill>
                <a:latin typeface="Times New Roman" panose="02020603050405020304" pitchFamily="18" charset="0"/>
                <a:cs typeface="Times New Roman" panose="02020603050405020304" pitchFamily="18" charset="0"/>
              </a:rPr>
              <a:t> </a:t>
            </a:r>
            <a:r>
              <a:rPr lang="en-US" sz="2000" b="1" dirty="0" smtClean="0">
                <a:solidFill>
                  <a:srgbClr val="000000"/>
                </a:solidFill>
                <a:latin typeface="Times New Roman" panose="02020603050405020304" pitchFamily="18" charset="0"/>
                <a:cs typeface="Times New Roman" panose="02020603050405020304" pitchFamily="18" charset="0"/>
              </a:rPr>
              <a:t>(</a:t>
            </a:r>
            <a:r>
              <a:rPr lang="en-US" sz="2000" b="1" dirty="0">
                <a:solidFill>
                  <a:srgbClr val="000000"/>
                </a:solidFill>
                <a:latin typeface="Times New Roman" panose="02020603050405020304" pitchFamily="18" charset="0"/>
                <a:cs typeface="Times New Roman" panose="02020603050405020304" pitchFamily="18" charset="0"/>
              </a:rPr>
              <a:t>the current and saved program status registers, respectively). </a:t>
            </a:r>
            <a:endParaRPr lang="en-US" sz="2000" b="1" dirty="0">
              <a:latin typeface="Times New Roman" panose="02020603050405020304" pitchFamily="18" charset="0"/>
              <a:cs typeface="Times New Roman" panose="02020603050405020304" pitchFamily="18" charset="0"/>
            </a:endParaRPr>
          </a:p>
          <a:p>
            <a:pPr algn="just"/>
            <a:r>
              <a:rPr lang="en-US" sz="2000" dirty="0">
                <a:solidFill>
                  <a:srgbClr val="000000"/>
                </a:solidFill>
                <a:latin typeface="Times New Roman" panose="02020603050405020304" pitchFamily="18" charset="0"/>
                <a:cs typeface="Times New Roman" panose="02020603050405020304" pitchFamily="18" charset="0"/>
              </a:rPr>
              <a:t>The register </a:t>
            </a:r>
            <a:r>
              <a:rPr lang="en-US" sz="2000" dirty="0" smtClean="0">
                <a:solidFill>
                  <a:srgbClr val="000000"/>
                </a:solidFill>
                <a:latin typeface="Times New Roman" panose="02020603050405020304" pitchFamily="18" charset="0"/>
                <a:cs typeface="Times New Roman" panose="02020603050405020304" pitchFamily="18" charset="0"/>
              </a:rPr>
              <a:t>file </a:t>
            </a:r>
            <a:r>
              <a:rPr lang="en-US" sz="2000" dirty="0">
                <a:solidFill>
                  <a:srgbClr val="000000"/>
                </a:solidFill>
                <a:latin typeface="Times New Roman" panose="02020603050405020304" pitchFamily="18" charset="0"/>
                <a:cs typeface="Times New Roman" panose="02020603050405020304" pitchFamily="18" charset="0"/>
              </a:rPr>
              <a:t>contains all the registers available to a programmer. Which registers are </a:t>
            </a:r>
            <a:r>
              <a:rPr lang="en-US" sz="2000" dirty="0" smtClean="0">
                <a:solidFill>
                  <a:srgbClr val="000000"/>
                </a:solidFill>
                <a:latin typeface="Times New Roman" panose="02020603050405020304" pitchFamily="18" charset="0"/>
                <a:cs typeface="Times New Roman" panose="02020603050405020304" pitchFamily="18" charset="0"/>
              </a:rPr>
              <a:t>visible </a:t>
            </a:r>
            <a:r>
              <a:rPr lang="en-US" sz="2000" dirty="0">
                <a:solidFill>
                  <a:srgbClr val="000000"/>
                </a:solidFill>
                <a:latin typeface="Times New Roman" panose="02020603050405020304" pitchFamily="18" charset="0"/>
                <a:cs typeface="Times New Roman" panose="02020603050405020304" pitchFamily="18" charset="0"/>
              </a:rPr>
              <a:t>to the programmer depend upon the current mode of the processor.</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2992286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r>
              <a:rPr lang="en-US" smtClean="0"/>
              <a:t>Introduction</a:t>
            </a:r>
            <a:endParaRPr lang="en-US"/>
          </a:p>
        </p:txBody>
      </p:sp>
      <p:sp>
        <p:nvSpPr>
          <p:cNvPr id="3" name="Slide Number Placeholder 2"/>
          <p:cNvSpPr>
            <a:spLocks noGrp="1"/>
          </p:cNvSpPr>
          <p:nvPr>
            <p:ph type="sldNum" sz="quarter" idx="12"/>
          </p:nvPr>
        </p:nvSpPr>
        <p:spPr/>
        <p:txBody>
          <a:bodyPr/>
          <a:lstStyle/>
          <a:p>
            <a:r>
              <a:rPr lang="en-US" smtClean="0"/>
              <a:t>1-</a:t>
            </a:r>
            <a:fld id="{FDD59650-754C-46A1-89A5-F3132734EF11}" type="slidenum">
              <a:rPr lang="en-US" smtClean="0"/>
              <a:pPr/>
              <a:t>46</a:t>
            </a:fld>
            <a:endParaRPr lang="en-US"/>
          </a:p>
        </p:txBody>
      </p:sp>
      <p:sp>
        <p:nvSpPr>
          <p:cNvPr id="4" name="Rectangle 3"/>
          <p:cNvSpPr/>
          <p:nvPr/>
        </p:nvSpPr>
        <p:spPr>
          <a:xfrm>
            <a:off x="470263" y="287384"/>
            <a:ext cx="7053943" cy="830997"/>
          </a:xfrm>
          <a:prstGeom prst="rect">
            <a:avLst/>
          </a:prstGeom>
        </p:spPr>
        <p:txBody>
          <a:bodyPr wrap="square">
            <a:spAutoFit/>
          </a:bodyPr>
          <a:lstStyle/>
          <a:p>
            <a:r>
              <a:rPr lang="en-IN" b="1" dirty="0">
                <a:solidFill>
                  <a:srgbClr val="000000"/>
                </a:solidFill>
                <a:latin typeface="CopperplateGothicBT-Bold"/>
              </a:rPr>
              <a:t>Current Program Status </a:t>
            </a:r>
            <a:r>
              <a:rPr lang="en-IN" b="1" dirty="0" smtClean="0">
                <a:solidFill>
                  <a:srgbClr val="000000"/>
                </a:solidFill>
                <a:latin typeface="CopperplateGothicBT-Bold"/>
              </a:rPr>
              <a:t>Register</a:t>
            </a:r>
          </a:p>
          <a:p>
            <a:endParaRPr lang="en-IN" dirty="0"/>
          </a:p>
        </p:txBody>
      </p:sp>
      <p:pic>
        <p:nvPicPr>
          <p:cNvPr id="5" name="Picture 4"/>
          <p:cNvPicPr>
            <a:picLocks noChangeAspect="1"/>
          </p:cNvPicPr>
          <p:nvPr/>
        </p:nvPicPr>
        <p:blipFill>
          <a:blip r:embed="rId2"/>
          <a:stretch>
            <a:fillRect/>
          </a:stretch>
        </p:blipFill>
        <p:spPr>
          <a:xfrm>
            <a:off x="666206" y="1118381"/>
            <a:ext cx="7537268" cy="3620143"/>
          </a:xfrm>
          <a:prstGeom prst="rect">
            <a:avLst/>
          </a:prstGeom>
        </p:spPr>
      </p:pic>
      <p:sp>
        <p:nvSpPr>
          <p:cNvPr id="6" name="Rectangle 5"/>
          <p:cNvSpPr/>
          <p:nvPr/>
        </p:nvSpPr>
        <p:spPr>
          <a:xfrm>
            <a:off x="666206" y="5107577"/>
            <a:ext cx="7658644" cy="1015663"/>
          </a:xfrm>
          <a:prstGeom prst="rect">
            <a:avLst/>
          </a:prstGeom>
        </p:spPr>
        <p:txBody>
          <a:bodyPr wrap="square">
            <a:spAutoFit/>
          </a:bodyPr>
          <a:lstStyle/>
          <a:p>
            <a:r>
              <a:rPr lang="en-US" sz="2000" dirty="0">
                <a:solidFill>
                  <a:srgbClr val="000000"/>
                </a:solidFill>
                <a:latin typeface="Times New Roman" panose="02020603050405020304" pitchFamily="18" charset="0"/>
                <a:cs typeface="Times New Roman" panose="02020603050405020304" pitchFamily="18" charset="0"/>
              </a:rPr>
              <a:t>The ARM core uses the </a:t>
            </a:r>
            <a:r>
              <a:rPr lang="en-US" sz="2000" dirty="0" err="1">
                <a:solidFill>
                  <a:srgbClr val="000000"/>
                </a:solidFill>
                <a:latin typeface="Times New Roman" panose="02020603050405020304" pitchFamily="18" charset="0"/>
                <a:cs typeface="Times New Roman" panose="02020603050405020304" pitchFamily="18" charset="0"/>
              </a:rPr>
              <a:t>cpsr</a:t>
            </a:r>
            <a:r>
              <a:rPr lang="en-US" sz="2000" dirty="0">
                <a:solidFill>
                  <a:srgbClr val="000000"/>
                </a:solidFill>
                <a:latin typeface="Times New Roman" panose="02020603050405020304" pitchFamily="18" charset="0"/>
                <a:cs typeface="Times New Roman" panose="02020603050405020304" pitchFamily="18" charset="0"/>
              </a:rPr>
              <a:t> to monitor and control internal operations. The </a:t>
            </a:r>
            <a:r>
              <a:rPr lang="en-US" sz="2000" dirty="0" err="1">
                <a:solidFill>
                  <a:srgbClr val="000000"/>
                </a:solidFill>
                <a:latin typeface="Times New Roman" panose="02020603050405020304" pitchFamily="18" charset="0"/>
                <a:cs typeface="Times New Roman" panose="02020603050405020304" pitchFamily="18" charset="0"/>
              </a:rPr>
              <a:t>cpsr</a:t>
            </a:r>
            <a:r>
              <a:rPr lang="en-US" sz="2000" dirty="0">
                <a:solidFill>
                  <a:srgbClr val="000000"/>
                </a:solidFill>
                <a:latin typeface="Times New Roman" panose="02020603050405020304" pitchFamily="18" charset="0"/>
                <a:cs typeface="Times New Roman" panose="02020603050405020304" pitchFamily="18" charset="0"/>
              </a:rPr>
              <a:t> is a </a:t>
            </a:r>
            <a:r>
              <a:rPr lang="en-US" sz="2000" dirty="0" smtClean="0">
                <a:latin typeface="Times New Roman" panose="02020603050405020304" pitchFamily="18" charset="0"/>
                <a:cs typeface="Times New Roman" panose="02020603050405020304" pitchFamily="18" charset="0"/>
              </a:rPr>
              <a:t> </a:t>
            </a:r>
            <a:r>
              <a:rPr lang="en-US" sz="2000" dirty="0" smtClean="0">
                <a:solidFill>
                  <a:srgbClr val="000000"/>
                </a:solidFill>
                <a:latin typeface="Times New Roman" panose="02020603050405020304" pitchFamily="18" charset="0"/>
                <a:cs typeface="Times New Roman" panose="02020603050405020304" pitchFamily="18" charset="0"/>
              </a:rPr>
              <a:t>dedicated </a:t>
            </a:r>
            <a:r>
              <a:rPr lang="en-US" sz="2000" dirty="0">
                <a:solidFill>
                  <a:srgbClr val="000000"/>
                </a:solidFill>
                <a:latin typeface="Times New Roman" panose="02020603050405020304" pitchFamily="18" charset="0"/>
                <a:cs typeface="Times New Roman" panose="02020603050405020304" pitchFamily="18" charset="0"/>
              </a:rPr>
              <a:t>32-bit register and resides in the register </a:t>
            </a:r>
            <a:r>
              <a:rPr lang="en-US" sz="2000" dirty="0" smtClean="0">
                <a:solidFill>
                  <a:srgbClr val="000000"/>
                </a:solidFill>
                <a:latin typeface="Times New Roman" panose="02020603050405020304" pitchFamily="18" charset="0"/>
                <a:cs typeface="Times New Roman" panose="02020603050405020304" pitchFamily="18" charset="0"/>
              </a:rPr>
              <a:t>file</a:t>
            </a:r>
            <a:r>
              <a:rPr lang="en-US" sz="2000" dirty="0">
                <a:solidFill>
                  <a:srgbClr val="000000"/>
                </a:solidFill>
                <a:latin typeface="Times New Roman" panose="02020603050405020304" pitchFamily="18" charset="0"/>
                <a:cs typeface="Times New Roman" panose="02020603050405020304" pitchFamily="18" charset="0"/>
              </a:rPr>
              <a:t>. Figure </a:t>
            </a:r>
            <a:r>
              <a:rPr lang="en-US" sz="2000" dirty="0" smtClean="0">
                <a:solidFill>
                  <a:srgbClr val="000000"/>
                </a:solidFill>
                <a:latin typeface="Times New Roman" panose="02020603050405020304" pitchFamily="18" charset="0"/>
                <a:cs typeface="Times New Roman" panose="02020603050405020304" pitchFamily="18" charset="0"/>
              </a:rPr>
              <a:t>above </a:t>
            </a:r>
            <a:r>
              <a:rPr lang="en-US" sz="2000" dirty="0">
                <a:solidFill>
                  <a:srgbClr val="000000"/>
                </a:solidFill>
                <a:latin typeface="Times New Roman" panose="02020603050405020304" pitchFamily="18" charset="0"/>
                <a:cs typeface="Times New Roman" panose="02020603050405020304" pitchFamily="18" charset="0"/>
              </a:rPr>
              <a:t>shows the basic layout </a:t>
            </a:r>
            <a:r>
              <a:rPr lang="en-US" sz="2000" dirty="0" smtClean="0">
                <a:solidFill>
                  <a:srgbClr val="000000"/>
                </a:solidFill>
                <a:latin typeface="Times New Roman" panose="02020603050405020304" pitchFamily="18" charset="0"/>
                <a:cs typeface="Times New Roman" panose="02020603050405020304" pitchFamily="18" charset="0"/>
              </a:rPr>
              <a:t>of </a:t>
            </a:r>
            <a:r>
              <a:rPr lang="en-US" sz="2000" dirty="0">
                <a:solidFill>
                  <a:srgbClr val="000000"/>
                </a:solidFill>
                <a:latin typeface="Times New Roman" panose="02020603050405020304" pitchFamily="18" charset="0"/>
                <a:cs typeface="Times New Roman" panose="02020603050405020304" pitchFamily="18" charset="0"/>
              </a:rPr>
              <a:t>a generic program status register.</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3463112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r>
              <a:rPr lang="en-US" smtClean="0"/>
              <a:t>Introduction</a:t>
            </a:r>
            <a:endParaRPr lang="en-US"/>
          </a:p>
        </p:txBody>
      </p:sp>
      <p:sp>
        <p:nvSpPr>
          <p:cNvPr id="3" name="Slide Number Placeholder 2"/>
          <p:cNvSpPr>
            <a:spLocks noGrp="1"/>
          </p:cNvSpPr>
          <p:nvPr>
            <p:ph type="sldNum" sz="quarter" idx="12"/>
          </p:nvPr>
        </p:nvSpPr>
        <p:spPr/>
        <p:txBody>
          <a:bodyPr/>
          <a:lstStyle/>
          <a:p>
            <a:r>
              <a:rPr lang="en-US" smtClean="0"/>
              <a:t>1-</a:t>
            </a:r>
            <a:fld id="{FDD59650-754C-46A1-89A5-F3132734EF11}" type="slidenum">
              <a:rPr lang="en-US" smtClean="0"/>
              <a:pPr/>
              <a:t>47</a:t>
            </a:fld>
            <a:endParaRPr lang="en-US"/>
          </a:p>
        </p:txBody>
      </p:sp>
      <p:sp>
        <p:nvSpPr>
          <p:cNvPr id="4" name="Rectangle 3"/>
          <p:cNvSpPr/>
          <p:nvPr/>
        </p:nvSpPr>
        <p:spPr>
          <a:xfrm>
            <a:off x="744584" y="261258"/>
            <a:ext cx="7918404" cy="5139869"/>
          </a:xfrm>
          <a:prstGeom prst="rect">
            <a:avLst/>
          </a:prstGeom>
        </p:spPr>
        <p:txBody>
          <a:bodyPr wrap="square">
            <a:spAutoFit/>
          </a:bodyPr>
          <a:lstStyle/>
          <a:p>
            <a:pPr algn="just"/>
            <a:r>
              <a:rPr lang="en-US" sz="2000" dirty="0">
                <a:solidFill>
                  <a:srgbClr val="000000"/>
                </a:solidFill>
                <a:latin typeface="Times New Roman" panose="02020603050405020304" pitchFamily="18" charset="0"/>
                <a:cs typeface="Times New Roman" panose="02020603050405020304" pitchFamily="18" charset="0"/>
              </a:rPr>
              <a:t>The </a:t>
            </a:r>
            <a:r>
              <a:rPr lang="en-US" sz="2000" dirty="0" smtClean="0">
                <a:solidFill>
                  <a:srgbClr val="000000"/>
                </a:solidFill>
                <a:latin typeface="Times New Roman" panose="02020603050405020304" pitchFamily="18" charset="0"/>
                <a:cs typeface="Times New Roman" panose="02020603050405020304" pitchFamily="18" charset="0"/>
              </a:rPr>
              <a:t>CPSR </a:t>
            </a:r>
            <a:r>
              <a:rPr lang="en-US" sz="2000" dirty="0">
                <a:solidFill>
                  <a:srgbClr val="000000"/>
                </a:solidFill>
                <a:latin typeface="Times New Roman" panose="02020603050405020304" pitchFamily="18" charset="0"/>
                <a:cs typeface="Times New Roman" panose="02020603050405020304" pitchFamily="18" charset="0"/>
              </a:rPr>
              <a:t>is divided into four </a:t>
            </a:r>
            <a:r>
              <a:rPr lang="en-US" sz="2000" dirty="0" smtClean="0">
                <a:solidFill>
                  <a:srgbClr val="000000"/>
                </a:solidFill>
                <a:latin typeface="Times New Roman" panose="02020603050405020304" pitchFamily="18" charset="0"/>
                <a:cs typeface="Times New Roman" panose="02020603050405020304" pitchFamily="18" charset="0"/>
              </a:rPr>
              <a:t>fields</a:t>
            </a:r>
            <a:r>
              <a:rPr lang="en-US" sz="2000" dirty="0">
                <a:solidFill>
                  <a:srgbClr val="000000"/>
                </a:solidFill>
                <a:latin typeface="Times New Roman" panose="02020603050405020304" pitchFamily="18" charset="0"/>
                <a:cs typeface="Times New Roman" panose="02020603050405020304" pitchFamily="18" charset="0"/>
              </a:rPr>
              <a:t>, each 8 bits wide: </a:t>
            </a:r>
            <a:r>
              <a:rPr lang="en-US" sz="2000" dirty="0" smtClean="0">
                <a:solidFill>
                  <a:srgbClr val="000000"/>
                </a:solidFill>
                <a:latin typeface="Times New Roman" panose="02020603050405020304" pitchFamily="18" charset="0"/>
                <a:cs typeface="Times New Roman" panose="02020603050405020304" pitchFamily="18" charset="0"/>
              </a:rPr>
              <a:t>flags</a:t>
            </a:r>
            <a:r>
              <a:rPr lang="en-US" sz="2000" dirty="0">
                <a:solidFill>
                  <a:srgbClr val="000000"/>
                </a:solidFill>
                <a:latin typeface="Times New Roman" panose="02020603050405020304" pitchFamily="18" charset="0"/>
                <a:cs typeface="Times New Roman" panose="02020603050405020304" pitchFamily="18" charset="0"/>
              </a:rPr>
              <a:t>, status, extension, and control. </a:t>
            </a:r>
            <a:endParaRPr lang="en-US" sz="2000" dirty="0">
              <a:latin typeface="Times New Roman" panose="02020603050405020304" pitchFamily="18" charset="0"/>
              <a:cs typeface="Times New Roman" panose="02020603050405020304" pitchFamily="18" charset="0"/>
            </a:endParaRPr>
          </a:p>
          <a:p>
            <a:pPr algn="just"/>
            <a:r>
              <a:rPr lang="en-US" sz="2000" dirty="0">
                <a:solidFill>
                  <a:srgbClr val="000000"/>
                </a:solidFill>
                <a:latin typeface="Times New Roman" panose="02020603050405020304" pitchFamily="18" charset="0"/>
                <a:cs typeface="Times New Roman" panose="02020603050405020304" pitchFamily="18" charset="0"/>
              </a:rPr>
              <a:t>In current designs the extension and status </a:t>
            </a:r>
            <a:r>
              <a:rPr lang="en-US" sz="2000" dirty="0" smtClean="0">
                <a:solidFill>
                  <a:srgbClr val="000000"/>
                </a:solidFill>
                <a:latin typeface="Times New Roman" panose="02020603050405020304" pitchFamily="18" charset="0"/>
                <a:cs typeface="Times New Roman" panose="02020603050405020304" pitchFamily="18" charset="0"/>
              </a:rPr>
              <a:t>fields </a:t>
            </a:r>
            <a:r>
              <a:rPr lang="en-US" sz="2000" dirty="0">
                <a:solidFill>
                  <a:srgbClr val="000000"/>
                </a:solidFill>
                <a:latin typeface="Times New Roman" panose="02020603050405020304" pitchFamily="18" charset="0"/>
                <a:cs typeface="Times New Roman" panose="02020603050405020304" pitchFamily="18" charset="0"/>
              </a:rPr>
              <a:t>are reserved for future use. The control </a:t>
            </a:r>
            <a:r>
              <a:rPr lang="en-US" sz="2000" dirty="0" smtClean="0">
                <a:solidFill>
                  <a:srgbClr val="000000"/>
                </a:solidFill>
                <a:latin typeface="Times New Roman" panose="02020603050405020304" pitchFamily="18" charset="0"/>
                <a:cs typeface="Times New Roman" panose="02020603050405020304" pitchFamily="18" charset="0"/>
              </a:rPr>
              <a:t>field </a:t>
            </a:r>
            <a:r>
              <a:rPr lang="en-US" sz="2000" dirty="0">
                <a:solidFill>
                  <a:srgbClr val="000000"/>
                </a:solidFill>
                <a:latin typeface="Times New Roman" panose="02020603050405020304" pitchFamily="18" charset="0"/>
                <a:cs typeface="Times New Roman" panose="02020603050405020304" pitchFamily="18" charset="0"/>
              </a:rPr>
              <a:t>contains the processor mode, state, and interrupt mask bits. The </a:t>
            </a:r>
            <a:r>
              <a:rPr lang="en-US" sz="2000" dirty="0" smtClean="0">
                <a:solidFill>
                  <a:srgbClr val="000000"/>
                </a:solidFill>
                <a:latin typeface="Times New Roman" panose="02020603050405020304" pitchFamily="18" charset="0"/>
                <a:cs typeface="Times New Roman" panose="02020603050405020304" pitchFamily="18" charset="0"/>
              </a:rPr>
              <a:t>flags field </a:t>
            </a:r>
            <a:r>
              <a:rPr lang="en-US" sz="2000" dirty="0">
                <a:solidFill>
                  <a:srgbClr val="000000"/>
                </a:solidFill>
                <a:latin typeface="Times New Roman" panose="02020603050405020304" pitchFamily="18" charset="0"/>
                <a:cs typeface="Times New Roman" panose="02020603050405020304" pitchFamily="18" charset="0"/>
              </a:rPr>
              <a:t>contains </a:t>
            </a:r>
            <a:r>
              <a:rPr lang="en-US" sz="2000" dirty="0" smtClean="0">
                <a:solidFill>
                  <a:srgbClr val="000000"/>
                </a:solidFill>
                <a:latin typeface="Times New Roman" panose="02020603050405020304" pitchFamily="18" charset="0"/>
                <a:cs typeface="Times New Roman" panose="02020603050405020304" pitchFamily="18" charset="0"/>
              </a:rPr>
              <a:t>the </a:t>
            </a:r>
            <a:r>
              <a:rPr lang="en-US" sz="2000" dirty="0">
                <a:solidFill>
                  <a:srgbClr val="000000"/>
                </a:solidFill>
                <a:latin typeface="Times New Roman" panose="02020603050405020304" pitchFamily="18" charset="0"/>
                <a:cs typeface="Times New Roman" panose="02020603050405020304" pitchFamily="18" charset="0"/>
              </a:rPr>
              <a:t>condition </a:t>
            </a:r>
            <a:r>
              <a:rPr lang="en-US" sz="2000" dirty="0" smtClean="0">
                <a:solidFill>
                  <a:srgbClr val="000000"/>
                </a:solidFill>
                <a:latin typeface="Times New Roman" panose="02020603050405020304" pitchFamily="18" charset="0"/>
                <a:cs typeface="Times New Roman" panose="02020603050405020304" pitchFamily="18" charset="0"/>
              </a:rPr>
              <a:t>flags.</a:t>
            </a:r>
          </a:p>
          <a:p>
            <a:pPr algn="just"/>
            <a:endParaRPr lang="en-US" sz="2000" dirty="0" smtClean="0">
              <a:solidFill>
                <a:srgbClr val="000000"/>
              </a:solidFill>
              <a:latin typeface="Times New Roman" panose="02020603050405020304" pitchFamily="18" charset="0"/>
              <a:cs typeface="Times New Roman" panose="02020603050405020304" pitchFamily="18" charset="0"/>
            </a:endParaRPr>
          </a:p>
          <a:p>
            <a:pPr algn="just"/>
            <a:r>
              <a:rPr lang="en-IN" b="1" dirty="0">
                <a:latin typeface="Times New Roman" panose="02020603050405020304" pitchFamily="18" charset="0"/>
                <a:cs typeface="Times New Roman" panose="02020603050405020304" pitchFamily="18" charset="0"/>
              </a:rPr>
              <a:t>Processor </a:t>
            </a:r>
            <a:r>
              <a:rPr lang="en-IN" b="1" dirty="0" smtClean="0">
                <a:latin typeface="Times New Roman" panose="02020603050405020304" pitchFamily="18" charset="0"/>
                <a:cs typeface="Times New Roman" panose="02020603050405020304" pitchFamily="18" charset="0"/>
              </a:rPr>
              <a:t>Modes : </a:t>
            </a:r>
            <a:r>
              <a:rPr lang="en-US" sz="2000" dirty="0">
                <a:latin typeface="Times New Roman" panose="02020603050405020304" pitchFamily="18" charset="0"/>
                <a:cs typeface="Times New Roman" panose="02020603050405020304" pitchFamily="18" charset="0"/>
              </a:rPr>
              <a:t>The processor mode determines which registers are active and the access rights to the </a:t>
            </a:r>
            <a:r>
              <a:rPr lang="en-US" sz="2000" dirty="0" err="1" smtClean="0">
                <a:latin typeface="Times New Roman" panose="02020603050405020304" pitchFamily="18" charset="0"/>
                <a:cs typeface="Times New Roman" panose="02020603050405020304" pitchFamily="18" charset="0"/>
              </a:rPr>
              <a:t>cpsr</a:t>
            </a:r>
            <a:r>
              <a:rPr lang="en-US" sz="2000" dirty="0" smtClean="0">
                <a:latin typeface="Times New Roman" panose="02020603050405020304" pitchFamily="18" charset="0"/>
                <a:cs typeface="Times New Roman" panose="02020603050405020304" pitchFamily="18" charset="0"/>
              </a:rPr>
              <a:t> register </a:t>
            </a:r>
            <a:r>
              <a:rPr lang="en-US" sz="2000" dirty="0">
                <a:latin typeface="Times New Roman" panose="02020603050405020304" pitchFamily="18" charset="0"/>
                <a:cs typeface="Times New Roman" panose="02020603050405020304" pitchFamily="18" charset="0"/>
              </a:rPr>
              <a:t>itself. Each processor mode is either privileged or </a:t>
            </a:r>
            <a:r>
              <a:rPr lang="en-US" sz="2000" dirty="0" err="1" smtClean="0">
                <a:latin typeface="Times New Roman" panose="02020603050405020304" pitchFamily="18" charset="0"/>
                <a:cs typeface="Times New Roman" panose="02020603050405020304" pitchFamily="18" charset="0"/>
              </a:rPr>
              <a:t>nonprivileged</a:t>
            </a:r>
            <a:r>
              <a:rPr lang="en-US" sz="2000" dirty="0" smtClean="0">
                <a:latin typeface="Times New Roman" panose="02020603050405020304" pitchFamily="18" charset="0"/>
                <a:cs typeface="Times New Roman" panose="02020603050405020304" pitchFamily="18" charset="0"/>
              </a:rPr>
              <a:t>.</a:t>
            </a:r>
          </a:p>
          <a:p>
            <a:pPr algn="just"/>
            <a:r>
              <a:rPr lang="en-US" sz="2000" b="1" dirty="0" smtClean="0">
                <a:latin typeface="Times New Roman" panose="02020603050405020304" pitchFamily="18" charset="0"/>
                <a:cs typeface="Times New Roman" panose="02020603050405020304" pitchFamily="18" charset="0"/>
              </a:rPr>
              <a:t>Privileged mode </a:t>
            </a:r>
            <a:r>
              <a:rPr lang="en-US" sz="2000" dirty="0" smtClean="0">
                <a:latin typeface="Times New Roman" panose="02020603050405020304" pitchFamily="18" charset="0"/>
                <a:cs typeface="Times New Roman" panose="02020603050405020304" pitchFamily="18" charset="0"/>
              </a:rPr>
              <a:t>: It allows </a:t>
            </a:r>
            <a:r>
              <a:rPr lang="en-US" sz="2000" dirty="0">
                <a:latin typeface="Times New Roman" panose="02020603050405020304" pitchFamily="18" charset="0"/>
                <a:cs typeface="Times New Roman" panose="02020603050405020304" pitchFamily="18" charset="0"/>
              </a:rPr>
              <a:t>full read-write access to the </a:t>
            </a:r>
            <a:r>
              <a:rPr lang="en-US" sz="2000" dirty="0" err="1">
                <a:latin typeface="Times New Roman" panose="02020603050405020304" pitchFamily="18" charset="0"/>
                <a:cs typeface="Times New Roman" panose="02020603050405020304" pitchFamily="18" charset="0"/>
              </a:rPr>
              <a:t>cpsr</a:t>
            </a:r>
            <a:r>
              <a:rPr lang="en-US" sz="2000" dirty="0">
                <a:latin typeface="Times New Roman" panose="02020603050405020304" pitchFamily="18" charset="0"/>
                <a:cs typeface="Times New Roman" panose="02020603050405020304" pitchFamily="18" charset="0"/>
              </a:rPr>
              <a:t>. </a:t>
            </a:r>
            <a:endParaRPr lang="en-US" sz="2000" dirty="0" smtClean="0">
              <a:latin typeface="Times New Roman" panose="02020603050405020304" pitchFamily="18" charset="0"/>
              <a:cs typeface="Times New Roman" panose="02020603050405020304" pitchFamily="18" charset="0"/>
            </a:endParaRPr>
          </a:p>
          <a:p>
            <a:pPr algn="just"/>
            <a:r>
              <a:rPr lang="en-US" sz="2000" b="1" dirty="0" err="1" smtClean="0">
                <a:latin typeface="Times New Roman" panose="02020603050405020304" pitchFamily="18" charset="0"/>
                <a:cs typeface="Times New Roman" panose="02020603050405020304" pitchFamily="18" charset="0"/>
              </a:rPr>
              <a:t>Nonprivileged</a:t>
            </a:r>
            <a:r>
              <a:rPr lang="en-US" sz="2000" b="1" dirty="0" smtClean="0">
                <a:latin typeface="Times New Roman" panose="02020603050405020304" pitchFamily="18" charset="0"/>
                <a:cs typeface="Times New Roman" panose="02020603050405020304" pitchFamily="18" charset="0"/>
              </a:rPr>
              <a:t> mode</a:t>
            </a:r>
            <a:r>
              <a:rPr lang="en-US" sz="2000" dirty="0" smtClean="0">
                <a:latin typeface="Times New Roman" panose="02020603050405020304" pitchFamily="18" charset="0"/>
                <a:cs typeface="Times New Roman" panose="02020603050405020304" pitchFamily="18" charset="0"/>
              </a:rPr>
              <a:t> : It </a:t>
            </a:r>
            <a:r>
              <a:rPr lang="en-US" sz="2000" dirty="0">
                <a:latin typeface="Times New Roman" panose="02020603050405020304" pitchFamily="18" charset="0"/>
                <a:cs typeface="Times New Roman" panose="02020603050405020304" pitchFamily="18" charset="0"/>
              </a:rPr>
              <a:t>only allows </a:t>
            </a:r>
            <a:r>
              <a:rPr lang="en-US" sz="2000" dirty="0" smtClean="0">
                <a:latin typeface="Times New Roman" panose="02020603050405020304" pitchFamily="18" charset="0"/>
                <a:cs typeface="Times New Roman" panose="02020603050405020304" pitchFamily="18" charset="0"/>
              </a:rPr>
              <a:t>read access </a:t>
            </a:r>
            <a:r>
              <a:rPr lang="en-US" sz="2000" dirty="0">
                <a:latin typeface="Times New Roman" panose="02020603050405020304" pitchFamily="18" charset="0"/>
                <a:cs typeface="Times New Roman" panose="02020603050405020304" pitchFamily="18" charset="0"/>
              </a:rPr>
              <a:t>to the control field in the </a:t>
            </a:r>
            <a:r>
              <a:rPr lang="en-US" sz="2000" dirty="0" err="1">
                <a:latin typeface="Times New Roman" panose="02020603050405020304" pitchFamily="18" charset="0"/>
                <a:cs typeface="Times New Roman" panose="02020603050405020304" pitchFamily="18" charset="0"/>
              </a:rPr>
              <a:t>cpsr</a:t>
            </a:r>
            <a:r>
              <a:rPr lang="en-US" sz="2000" dirty="0">
                <a:latin typeface="Times New Roman" panose="02020603050405020304" pitchFamily="18" charset="0"/>
                <a:cs typeface="Times New Roman" panose="02020603050405020304" pitchFamily="18" charset="0"/>
              </a:rPr>
              <a:t> but still allows read-write access to the condition flags</a:t>
            </a:r>
            <a:r>
              <a:rPr lang="en-US" sz="2000" dirty="0" smtClean="0">
                <a:latin typeface="Times New Roman" panose="02020603050405020304" pitchFamily="18" charset="0"/>
                <a:cs typeface="Times New Roman" panose="02020603050405020304" pitchFamily="18" charset="0"/>
              </a:rPr>
              <a:t>.</a:t>
            </a:r>
          </a:p>
          <a:p>
            <a:pPr algn="just"/>
            <a:endParaRPr lang="en-US" sz="2000"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S</a:t>
            </a:r>
            <a:r>
              <a:rPr lang="en-US" b="1" dirty="0" smtClean="0">
                <a:latin typeface="Times New Roman" panose="02020603050405020304" pitchFamily="18" charset="0"/>
                <a:cs typeface="Times New Roman" panose="02020603050405020304" pitchFamily="18" charset="0"/>
              </a:rPr>
              <a:t>even </a:t>
            </a:r>
            <a:r>
              <a:rPr lang="en-US" b="1" dirty="0">
                <a:latin typeface="Times New Roman" panose="02020603050405020304" pitchFamily="18" charset="0"/>
                <a:cs typeface="Times New Roman" panose="02020603050405020304" pitchFamily="18" charset="0"/>
              </a:rPr>
              <a:t>processor </a:t>
            </a:r>
            <a:r>
              <a:rPr lang="en-US" b="1" dirty="0" smtClean="0">
                <a:latin typeface="Times New Roman" panose="02020603050405020304" pitchFamily="18" charset="0"/>
                <a:cs typeface="Times New Roman" panose="02020603050405020304" pitchFamily="18" charset="0"/>
              </a:rPr>
              <a:t>modes</a:t>
            </a:r>
            <a:r>
              <a:rPr lang="en-US" sz="2000" dirty="0" smtClean="0">
                <a:latin typeface="Times New Roman" panose="02020603050405020304" pitchFamily="18" charset="0"/>
                <a:cs typeface="Times New Roman" panose="02020603050405020304" pitchFamily="18" charset="0"/>
              </a:rPr>
              <a:t>: 6 </a:t>
            </a:r>
            <a:r>
              <a:rPr lang="en-US" sz="2000" dirty="0">
                <a:latin typeface="Times New Roman" panose="02020603050405020304" pitchFamily="18" charset="0"/>
                <a:cs typeface="Times New Roman" panose="02020603050405020304" pitchFamily="18" charset="0"/>
              </a:rPr>
              <a:t>privileged modes (abort, fast interrupt</a:t>
            </a:r>
          </a:p>
          <a:p>
            <a:pPr algn="just"/>
            <a:r>
              <a:rPr lang="en-US" sz="2000" dirty="0">
                <a:latin typeface="Times New Roman" panose="02020603050405020304" pitchFamily="18" charset="0"/>
                <a:cs typeface="Times New Roman" panose="02020603050405020304" pitchFamily="18" charset="0"/>
              </a:rPr>
              <a:t>request, interrupt request, supervisor, system, and undefined) and one </a:t>
            </a:r>
            <a:r>
              <a:rPr lang="en-US" sz="2000" dirty="0" err="1">
                <a:latin typeface="Times New Roman" panose="02020603050405020304" pitchFamily="18" charset="0"/>
                <a:cs typeface="Times New Roman" panose="02020603050405020304" pitchFamily="18" charset="0"/>
              </a:rPr>
              <a:t>nonprivileged</a:t>
            </a: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mode (user</a:t>
            </a:r>
            <a:r>
              <a:rPr lang="en-US" sz="2000" dirty="0">
                <a:latin typeface="Times New Roman" panose="02020603050405020304" pitchFamily="18" charset="0"/>
                <a:cs typeface="Times New Roman" panose="02020603050405020304" pitchFamily="18" charset="0"/>
              </a:rPr>
              <a:t>).</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5837705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r>
              <a:rPr lang="en-US" smtClean="0"/>
              <a:t>Introduction</a:t>
            </a:r>
            <a:endParaRPr lang="en-US"/>
          </a:p>
        </p:txBody>
      </p:sp>
      <p:sp>
        <p:nvSpPr>
          <p:cNvPr id="3" name="Slide Number Placeholder 2"/>
          <p:cNvSpPr>
            <a:spLocks noGrp="1"/>
          </p:cNvSpPr>
          <p:nvPr>
            <p:ph type="sldNum" sz="quarter" idx="12"/>
          </p:nvPr>
        </p:nvSpPr>
        <p:spPr/>
        <p:txBody>
          <a:bodyPr/>
          <a:lstStyle/>
          <a:p>
            <a:r>
              <a:rPr lang="en-US" smtClean="0"/>
              <a:t>1-</a:t>
            </a:r>
            <a:fld id="{FDD59650-754C-46A1-89A5-F3132734EF11}" type="slidenum">
              <a:rPr lang="en-US" smtClean="0"/>
              <a:pPr/>
              <a:t>48</a:t>
            </a:fld>
            <a:endParaRPr lang="en-US"/>
          </a:p>
        </p:txBody>
      </p:sp>
      <p:sp>
        <p:nvSpPr>
          <p:cNvPr id="4" name="Rectangle 3"/>
          <p:cNvSpPr/>
          <p:nvPr/>
        </p:nvSpPr>
        <p:spPr>
          <a:xfrm>
            <a:off x="627017" y="705394"/>
            <a:ext cx="7845471" cy="3477875"/>
          </a:xfrm>
          <a:prstGeom prst="rect">
            <a:avLst/>
          </a:prstGeom>
        </p:spPr>
        <p:txBody>
          <a:bodyPr wrap="square">
            <a:spAutoFit/>
          </a:bodyPr>
          <a:lstStyle/>
          <a:p>
            <a:pPr marL="342900" indent="-342900">
              <a:buFont typeface="Arial" panose="020B0604020202020204" pitchFamily="34" charset="0"/>
              <a:buChar char="•"/>
            </a:pPr>
            <a:r>
              <a:rPr lang="en-US" sz="2000" b="1" dirty="0" smtClean="0">
                <a:latin typeface="Times New Roman" panose="02020603050405020304" pitchFamily="18" charset="0"/>
                <a:cs typeface="Times New Roman" panose="02020603050405020304" pitchFamily="18" charset="0"/>
              </a:rPr>
              <a:t>Abort mode: </a:t>
            </a:r>
            <a:r>
              <a:rPr lang="en-US" sz="2000" dirty="0" smtClean="0">
                <a:latin typeface="Times New Roman" panose="02020603050405020304" pitchFamily="18" charset="0"/>
                <a:cs typeface="Times New Roman" panose="02020603050405020304" pitchFamily="18" charset="0"/>
              </a:rPr>
              <a:t>The </a:t>
            </a:r>
            <a:r>
              <a:rPr lang="en-US" sz="2000" dirty="0">
                <a:latin typeface="Times New Roman" panose="02020603050405020304" pitchFamily="18" charset="0"/>
                <a:cs typeface="Times New Roman" panose="02020603050405020304" pitchFamily="18" charset="0"/>
              </a:rPr>
              <a:t>processor enters abort mode when there is a failed attempt to access memory. </a:t>
            </a:r>
            <a:endParaRPr lang="en-US" sz="2000" dirty="0" smtClean="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b="1" dirty="0" smtClean="0">
                <a:latin typeface="Times New Roman" panose="02020603050405020304" pitchFamily="18" charset="0"/>
                <a:cs typeface="Times New Roman" panose="02020603050405020304" pitchFamily="18" charset="0"/>
              </a:rPr>
              <a:t>Fast interrupt </a:t>
            </a:r>
            <a:r>
              <a:rPr lang="en-US" sz="2000" b="1" dirty="0">
                <a:latin typeface="Times New Roman" panose="02020603050405020304" pitchFamily="18" charset="0"/>
                <a:cs typeface="Times New Roman" panose="02020603050405020304" pitchFamily="18" charset="0"/>
              </a:rPr>
              <a:t>request and interrupt request modes </a:t>
            </a:r>
            <a:r>
              <a:rPr lang="en-US" sz="2000" dirty="0">
                <a:latin typeface="Times New Roman" panose="02020603050405020304" pitchFamily="18" charset="0"/>
                <a:cs typeface="Times New Roman" panose="02020603050405020304" pitchFamily="18" charset="0"/>
              </a:rPr>
              <a:t>correspond to the two interrupt levels </a:t>
            </a:r>
            <a:r>
              <a:rPr lang="en-US" sz="2000" dirty="0" smtClean="0">
                <a:latin typeface="Times New Roman" panose="02020603050405020304" pitchFamily="18" charset="0"/>
                <a:cs typeface="Times New Roman" panose="02020603050405020304" pitchFamily="18" charset="0"/>
              </a:rPr>
              <a:t>available on </a:t>
            </a:r>
            <a:r>
              <a:rPr lang="en-US" sz="2000" dirty="0">
                <a:latin typeface="Times New Roman" panose="02020603050405020304" pitchFamily="18" charset="0"/>
                <a:cs typeface="Times New Roman" panose="02020603050405020304" pitchFamily="18" charset="0"/>
              </a:rPr>
              <a:t>the ARM processor. </a:t>
            </a:r>
            <a:endParaRPr lang="en-US" sz="2000" dirty="0" smtClean="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b="1" dirty="0" smtClean="0">
                <a:latin typeface="Times New Roman" panose="02020603050405020304" pitchFamily="18" charset="0"/>
                <a:cs typeface="Times New Roman" panose="02020603050405020304" pitchFamily="18" charset="0"/>
              </a:rPr>
              <a:t>Supervisor </a:t>
            </a:r>
            <a:r>
              <a:rPr lang="en-US" sz="2000" b="1" dirty="0">
                <a:latin typeface="Times New Roman" panose="02020603050405020304" pitchFamily="18" charset="0"/>
                <a:cs typeface="Times New Roman" panose="02020603050405020304" pitchFamily="18" charset="0"/>
              </a:rPr>
              <a:t>mode </a:t>
            </a:r>
            <a:r>
              <a:rPr lang="en-US" sz="2000" dirty="0">
                <a:latin typeface="Times New Roman" panose="02020603050405020304" pitchFamily="18" charset="0"/>
                <a:cs typeface="Times New Roman" panose="02020603050405020304" pitchFamily="18" charset="0"/>
              </a:rPr>
              <a:t>is the mode that the processor is in after reset </a:t>
            </a:r>
            <a:r>
              <a:rPr lang="en-US" sz="2000" dirty="0" smtClean="0">
                <a:latin typeface="Times New Roman" panose="02020603050405020304" pitchFamily="18" charset="0"/>
                <a:cs typeface="Times New Roman" panose="02020603050405020304" pitchFamily="18" charset="0"/>
              </a:rPr>
              <a:t>and is </a:t>
            </a:r>
            <a:r>
              <a:rPr lang="en-US" sz="2000" dirty="0">
                <a:latin typeface="Times New Roman" panose="02020603050405020304" pitchFamily="18" charset="0"/>
                <a:cs typeface="Times New Roman" panose="02020603050405020304" pitchFamily="18" charset="0"/>
              </a:rPr>
              <a:t>generally the mode that an </a:t>
            </a:r>
            <a:r>
              <a:rPr lang="en-US" sz="2000" dirty="0" err="1" smtClean="0">
                <a:latin typeface="Times New Roman" panose="02020603050405020304" pitchFamily="18" charset="0"/>
                <a:cs typeface="Times New Roman" panose="02020603050405020304" pitchFamily="18" charset="0"/>
              </a:rPr>
              <a:t>o.s</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kernel operates in. </a:t>
            </a:r>
            <a:endParaRPr lang="en-US" sz="2000" dirty="0" smtClean="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b="1" dirty="0" smtClean="0">
                <a:latin typeface="Times New Roman" panose="02020603050405020304" pitchFamily="18" charset="0"/>
                <a:cs typeface="Times New Roman" panose="02020603050405020304" pitchFamily="18" charset="0"/>
              </a:rPr>
              <a:t>System </a:t>
            </a:r>
            <a:r>
              <a:rPr lang="en-US" sz="2000" b="1" dirty="0">
                <a:latin typeface="Times New Roman" panose="02020603050405020304" pitchFamily="18" charset="0"/>
                <a:cs typeface="Times New Roman" panose="02020603050405020304" pitchFamily="18" charset="0"/>
              </a:rPr>
              <a:t>mode </a:t>
            </a:r>
            <a:r>
              <a:rPr lang="en-US" sz="2000" dirty="0">
                <a:latin typeface="Times New Roman" panose="02020603050405020304" pitchFamily="18" charset="0"/>
                <a:cs typeface="Times New Roman" panose="02020603050405020304" pitchFamily="18" charset="0"/>
              </a:rPr>
              <a:t>is a </a:t>
            </a:r>
            <a:r>
              <a:rPr lang="en-US" sz="2000" dirty="0" smtClean="0">
                <a:latin typeface="Times New Roman" panose="02020603050405020304" pitchFamily="18" charset="0"/>
                <a:cs typeface="Times New Roman" panose="02020603050405020304" pitchFamily="18" charset="0"/>
              </a:rPr>
              <a:t>special version </a:t>
            </a:r>
            <a:r>
              <a:rPr lang="en-US" sz="2000" dirty="0">
                <a:latin typeface="Times New Roman" panose="02020603050405020304" pitchFamily="18" charset="0"/>
                <a:cs typeface="Times New Roman" panose="02020603050405020304" pitchFamily="18" charset="0"/>
              </a:rPr>
              <a:t>of user mode that allows full read-write access to the </a:t>
            </a:r>
            <a:r>
              <a:rPr lang="en-US" sz="2000" dirty="0" err="1">
                <a:latin typeface="Times New Roman" panose="02020603050405020304" pitchFamily="18" charset="0"/>
                <a:cs typeface="Times New Roman" panose="02020603050405020304" pitchFamily="18" charset="0"/>
              </a:rPr>
              <a:t>cpsr</a:t>
            </a:r>
            <a:r>
              <a:rPr lang="en-US" sz="2000" dirty="0">
                <a:latin typeface="Times New Roman" panose="02020603050405020304" pitchFamily="18" charset="0"/>
                <a:cs typeface="Times New Roman" panose="02020603050405020304" pitchFamily="18" charset="0"/>
              </a:rPr>
              <a:t>. </a:t>
            </a:r>
            <a:endParaRPr lang="en-US" sz="2000" dirty="0" smtClean="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b="1" dirty="0" smtClean="0">
                <a:latin typeface="Times New Roman" panose="02020603050405020304" pitchFamily="18" charset="0"/>
                <a:cs typeface="Times New Roman" panose="02020603050405020304" pitchFamily="18" charset="0"/>
              </a:rPr>
              <a:t>Undefined </a:t>
            </a:r>
            <a:r>
              <a:rPr lang="en-US" sz="2000" b="1" dirty="0">
                <a:latin typeface="Times New Roman" panose="02020603050405020304" pitchFamily="18" charset="0"/>
                <a:cs typeface="Times New Roman" panose="02020603050405020304" pitchFamily="18" charset="0"/>
              </a:rPr>
              <a:t>mode </a:t>
            </a:r>
            <a:r>
              <a:rPr lang="en-US" sz="2000" dirty="0">
                <a:latin typeface="Times New Roman" panose="02020603050405020304" pitchFamily="18" charset="0"/>
                <a:cs typeface="Times New Roman" panose="02020603050405020304" pitchFamily="18" charset="0"/>
              </a:rPr>
              <a:t>is </a:t>
            </a:r>
            <a:r>
              <a:rPr lang="en-US" sz="2000" dirty="0" smtClean="0">
                <a:latin typeface="Times New Roman" panose="02020603050405020304" pitchFamily="18" charset="0"/>
                <a:cs typeface="Times New Roman" panose="02020603050405020304" pitchFamily="18" charset="0"/>
              </a:rPr>
              <a:t>used when </a:t>
            </a:r>
            <a:r>
              <a:rPr lang="en-US" sz="2000" dirty="0">
                <a:latin typeface="Times New Roman" panose="02020603050405020304" pitchFamily="18" charset="0"/>
                <a:cs typeface="Times New Roman" panose="02020603050405020304" pitchFamily="18" charset="0"/>
              </a:rPr>
              <a:t>the processor encounters an instruction that is undefined or not supported by </a:t>
            </a:r>
            <a:r>
              <a:rPr lang="en-US" sz="2000" dirty="0" smtClean="0">
                <a:latin typeface="Times New Roman" panose="02020603050405020304" pitchFamily="18" charset="0"/>
                <a:cs typeface="Times New Roman" panose="02020603050405020304" pitchFamily="18" charset="0"/>
              </a:rPr>
              <a:t>the implementation</a:t>
            </a:r>
            <a:r>
              <a:rPr lang="en-US" sz="2000" dirty="0">
                <a:latin typeface="Times New Roman" panose="02020603050405020304" pitchFamily="18" charset="0"/>
                <a:cs typeface="Times New Roman" panose="02020603050405020304" pitchFamily="18" charset="0"/>
              </a:rPr>
              <a:t>. </a:t>
            </a:r>
            <a:endParaRPr lang="en-US" sz="2000" dirty="0" smtClean="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b="1" dirty="0" smtClean="0">
                <a:latin typeface="Times New Roman" panose="02020603050405020304" pitchFamily="18" charset="0"/>
                <a:cs typeface="Times New Roman" panose="02020603050405020304" pitchFamily="18" charset="0"/>
              </a:rPr>
              <a:t>User </a:t>
            </a:r>
            <a:r>
              <a:rPr lang="en-US" sz="2000" b="1" dirty="0">
                <a:latin typeface="Times New Roman" panose="02020603050405020304" pitchFamily="18" charset="0"/>
                <a:cs typeface="Times New Roman" panose="02020603050405020304" pitchFamily="18" charset="0"/>
              </a:rPr>
              <a:t>mode </a:t>
            </a:r>
            <a:r>
              <a:rPr lang="en-US" sz="2000" dirty="0">
                <a:latin typeface="Times New Roman" panose="02020603050405020304" pitchFamily="18" charset="0"/>
                <a:cs typeface="Times New Roman" panose="02020603050405020304" pitchFamily="18" charset="0"/>
              </a:rPr>
              <a:t>is used for programs and applications.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9959761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r>
              <a:rPr lang="en-US" smtClean="0"/>
              <a:t>Introduction</a:t>
            </a:r>
            <a:endParaRPr lang="en-US"/>
          </a:p>
        </p:txBody>
      </p:sp>
      <p:sp>
        <p:nvSpPr>
          <p:cNvPr id="3" name="Slide Number Placeholder 2"/>
          <p:cNvSpPr>
            <a:spLocks noGrp="1"/>
          </p:cNvSpPr>
          <p:nvPr>
            <p:ph type="sldNum" sz="quarter" idx="12"/>
          </p:nvPr>
        </p:nvSpPr>
        <p:spPr/>
        <p:txBody>
          <a:bodyPr/>
          <a:lstStyle/>
          <a:p>
            <a:r>
              <a:rPr lang="en-US" smtClean="0"/>
              <a:t>1-</a:t>
            </a:r>
            <a:fld id="{FDD59650-754C-46A1-89A5-F3132734EF11}" type="slidenum">
              <a:rPr lang="en-US" smtClean="0"/>
              <a:pPr/>
              <a:t>49</a:t>
            </a:fld>
            <a:endParaRPr lang="en-US"/>
          </a:p>
        </p:txBody>
      </p:sp>
      <p:sp>
        <p:nvSpPr>
          <p:cNvPr id="4" name="Rectangle 3"/>
          <p:cNvSpPr/>
          <p:nvPr/>
        </p:nvSpPr>
        <p:spPr>
          <a:xfrm>
            <a:off x="457200" y="431074"/>
            <a:ext cx="8112034" cy="4462760"/>
          </a:xfrm>
          <a:prstGeom prst="rect">
            <a:avLst/>
          </a:prstGeom>
        </p:spPr>
        <p:txBody>
          <a:bodyPr wrap="square">
            <a:spAutoFit/>
          </a:bodyPr>
          <a:lstStyle/>
          <a:p>
            <a:r>
              <a:rPr lang="en-IN" dirty="0"/>
              <a:t>Banked </a:t>
            </a:r>
            <a:r>
              <a:rPr lang="en-IN" dirty="0" smtClean="0"/>
              <a:t>Registers :</a:t>
            </a:r>
          </a:p>
          <a:p>
            <a:pPr marL="342900" indent="-342900" algn="just">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There are 37 </a:t>
            </a:r>
            <a:r>
              <a:rPr lang="en-US" sz="2000" dirty="0">
                <a:latin typeface="Times New Roman" panose="02020603050405020304" pitchFamily="18" charset="0"/>
                <a:cs typeface="Times New Roman" panose="02020603050405020304" pitchFamily="18" charset="0"/>
              </a:rPr>
              <a:t>registers in the register file. Of those, 20 registers are hidden </a:t>
            </a:r>
            <a:r>
              <a:rPr lang="en-US" sz="2000" dirty="0" smtClean="0">
                <a:latin typeface="Times New Roman" panose="02020603050405020304" pitchFamily="18" charset="0"/>
                <a:cs typeface="Times New Roman" panose="02020603050405020304" pitchFamily="18" charset="0"/>
              </a:rPr>
              <a:t>from a </a:t>
            </a:r>
            <a:r>
              <a:rPr lang="en-US" sz="2000" dirty="0">
                <a:latin typeface="Times New Roman" panose="02020603050405020304" pitchFamily="18" charset="0"/>
                <a:cs typeface="Times New Roman" panose="02020603050405020304" pitchFamily="18" charset="0"/>
              </a:rPr>
              <a:t>program at different times. These registers are called </a:t>
            </a:r>
            <a:r>
              <a:rPr lang="en-US" sz="2000" b="1" dirty="0">
                <a:latin typeface="Times New Roman" panose="02020603050405020304" pitchFamily="18" charset="0"/>
                <a:cs typeface="Times New Roman" panose="02020603050405020304" pitchFamily="18" charset="0"/>
              </a:rPr>
              <a:t>banked registers </a:t>
            </a:r>
            <a:r>
              <a:rPr lang="en-US" sz="2000" dirty="0">
                <a:latin typeface="Times New Roman" panose="02020603050405020304" pitchFamily="18" charset="0"/>
                <a:cs typeface="Times New Roman" panose="02020603050405020304" pitchFamily="18" charset="0"/>
              </a:rPr>
              <a:t>and are </a:t>
            </a:r>
            <a:r>
              <a:rPr lang="en-US" sz="2000" dirty="0" smtClean="0">
                <a:latin typeface="Times New Roman" panose="02020603050405020304" pitchFamily="18" charset="0"/>
                <a:cs typeface="Times New Roman" panose="02020603050405020304" pitchFamily="18" charset="0"/>
              </a:rPr>
              <a:t>identified by </a:t>
            </a:r>
            <a:r>
              <a:rPr lang="en-US" sz="2000" dirty="0">
                <a:latin typeface="Times New Roman" panose="02020603050405020304" pitchFamily="18" charset="0"/>
                <a:cs typeface="Times New Roman" panose="02020603050405020304" pitchFamily="18" charset="0"/>
              </a:rPr>
              <a:t>the shading in the diagram. They are available only when the processor is in a particular mode; </a:t>
            </a:r>
            <a:r>
              <a:rPr lang="en-US" sz="2000" dirty="0" smtClean="0">
                <a:latin typeface="Times New Roman" panose="02020603050405020304" pitchFamily="18" charset="0"/>
                <a:cs typeface="Times New Roman" panose="02020603050405020304" pitchFamily="18" charset="0"/>
              </a:rPr>
              <a:t> </a:t>
            </a:r>
          </a:p>
          <a:p>
            <a:pPr marL="342900" indent="-342900" algn="just">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Example: </a:t>
            </a:r>
            <a:r>
              <a:rPr lang="en-US" sz="2000" b="1" dirty="0" smtClean="0">
                <a:latin typeface="Times New Roman" panose="02020603050405020304" pitchFamily="18" charset="0"/>
                <a:cs typeface="Times New Roman" panose="02020603050405020304" pitchFamily="18" charset="0"/>
              </a:rPr>
              <a:t>Abort </a:t>
            </a:r>
            <a:r>
              <a:rPr lang="en-US" sz="2000" b="1" dirty="0">
                <a:latin typeface="Times New Roman" panose="02020603050405020304" pitchFamily="18" charset="0"/>
                <a:cs typeface="Times New Roman" panose="02020603050405020304" pitchFamily="18" charset="0"/>
              </a:rPr>
              <a:t>mode has banked registers r13_abt, r14_abt and spsr_abt. </a:t>
            </a:r>
            <a:endParaRPr lang="en-US" sz="2000" b="1" dirty="0" smtClean="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Every </a:t>
            </a:r>
            <a:r>
              <a:rPr lang="en-US" sz="2000" dirty="0">
                <a:latin typeface="Times New Roman" panose="02020603050405020304" pitchFamily="18" charset="0"/>
                <a:cs typeface="Times New Roman" panose="02020603050405020304" pitchFamily="18" charset="0"/>
              </a:rPr>
              <a:t>processor mode except user mode can change mode by writing directly to </a:t>
            </a:r>
            <a:r>
              <a:rPr lang="en-US" sz="2000" dirty="0" smtClean="0">
                <a:latin typeface="Times New Roman" panose="02020603050405020304" pitchFamily="18" charset="0"/>
                <a:cs typeface="Times New Roman" panose="02020603050405020304" pitchFamily="18" charset="0"/>
              </a:rPr>
              <a:t>the mode </a:t>
            </a:r>
            <a:r>
              <a:rPr lang="en-US" sz="2000" dirty="0">
                <a:latin typeface="Times New Roman" panose="02020603050405020304" pitchFamily="18" charset="0"/>
                <a:cs typeface="Times New Roman" panose="02020603050405020304" pitchFamily="18" charset="0"/>
              </a:rPr>
              <a:t>bits of the </a:t>
            </a:r>
            <a:r>
              <a:rPr lang="en-US" sz="2000" dirty="0" err="1">
                <a:latin typeface="Times New Roman" panose="02020603050405020304" pitchFamily="18" charset="0"/>
                <a:cs typeface="Times New Roman" panose="02020603050405020304" pitchFamily="18" charset="0"/>
              </a:rPr>
              <a:t>cpsr</a:t>
            </a:r>
            <a:r>
              <a:rPr lang="en-US" sz="2000" dirty="0">
                <a:latin typeface="Times New Roman" panose="02020603050405020304" pitchFamily="18" charset="0"/>
                <a:cs typeface="Times New Roman" panose="02020603050405020304" pitchFamily="18" charset="0"/>
              </a:rPr>
              <a:t>. </a:t>
            </a:r>
            <a:endParaRPr lang="en-US" sz="2000" dirty="0" smtClean="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All </a:t>
            </a:r>
            <a:r>
              <a:rPr lang="en-US" sz="2000" dirty="0">
                <a:latin typeface="Times New Roman" panose="02020603050405020304" pitchFamily="18" charset="0"/>
                <a:cs typeface="Times New Roman" panose="02020603050405020304" pitchFamily="18" charset="0"/>
              </a:rPr>
              <a:t>processor modes </a:t>
            </a:r>
            <a:r>
              <a:rPr lang="en-US" sz="2000" b="1" dirty="0">
                <a:latin typeface="Times New Roman" panose="02020603050405020304" pitchFamily="18" charset="0"/>
                <a:cs typeface="Times New Roman" panose="02020603050405020304" pitchFamily="18" charset="0"/>
              </a:rPr>
              <a:t>except system mode </a:t>
            </a:r>
            <a:r>
              <a:rPr lang="en-US" sz="2000" dirty="0">
                <a:latin typeface="Times New Roman" panose="02020603050405020304" pitchFamily="18" charset="0"/>
                <a:cs typeface="Times New Roman" panose="02020603050405020304" pitchFamily="18" charset="0"/>
              </a:rPr>
              <a:t>have a set of </a:t>
            </a:r>
            <a:r>
              <a:rPr lang="en-US" sz="2000" dirty="0" smtClean="0">
                <a:latin typeface="Times New Roman" panose="02020603050405020304" pitchFamily="18" charset="0"/>
                <a:cs typeface="Times New Roman" panose="02020603050405020304" pitchFamily="18" charset="0"/>
              </a:rPr>
              <a:t>associated banked </a:t>
            </a:r>
            <a:r>
              <a:rPr lang="en-US" sz="2000" dirty="0">
                <a:latin typeface="Times New Roman" panose="02020603050405020304" pitchFamily="18" charset="0"/>
                <a:cs typeface="Times New Roman" panose="02020603050405020304" pitchFamily="18" charset="0"/>
              </a:rPr>
              <a:t>registers that are a subset of the main 16 registers. </a:t>
            </a:r>
            <a:endParaRPr lang="en-US" sz="2000" dirty="0" smtClean="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A </a:t>
            </a:r>
            <a:r>
              <a:rPr lang="en-US" sz="2000" dirty="0">
                <a:latin typeface="Times New Roman" panose="02020603050405020304" pitchFamily="18" charset="0"/>
                <a:cs typeface="Times New Roman" panose="02020603050405020304" pitchFamily="18" charset="0"/>
              </a:rPr>
              <a:t>banked register maps </a:t>
            </a:r>
            <a:r>
              <a:rPr lang="en-US" sz="2000" dirty="0" smtClean="0">
                <a:latin typeface="Times New Roman" panose="02020603050405020304" pitchFamily="18" charset="0"/>
                <a:cs typeface="Times New Roman" panose="02020603050405020304" pitchFamily="18" charset="0"/>
              </a:rPr>
              <a:t>one-to- one </a:t>
            </a:r>
            <a:r>
              <a:rPr lang="en-US" sz="2000" dirty="0">
                <a:latin typeface="Times New Roman" panose="02020603050405020304" pitchFamily="18" charset="0"/>
                <a:cs typeface="Times New Roman" panose="02020603050405020304" pitchFamily="18" charset="0"/>
              </a:rPr>
              <a:t>onto a user mode register. If you change processor mode, a banked register from </a:t>
            </a:r>
            <a:r>
              <a:rPr lang="en-US" sz="2000" dirty="0" smtClean="0">
                <a:latin typeface="Times New Roman" panose="02020603050405020304" pitchFamily="18" charset="0"/>
                <a:cs typeface="Times New Roman" panose="02020603050405020304" pitchFamily="18" charset="0"/>
              </a:rPr>
              <a:t>the new </a:t>
            </a:r>
            <a:r>
              <a:rPr lang="en-US" sz="2000" dirty="0">
                <a:latin typeface="Times New Roman" panose="02020603050405020304" pitchFamily="18" charset="0"/>
                <a:cs typeface="Times New Roman" panose="02020603050405020304" pitchFamily="18" charset="0"/>
              </a:rPr>
              <a:t>mode will replace an existing register</a:t>
            </a: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742375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r>
              <a:rPr lang="en-US" smtClean="0"/>
              <a:t>Introduction</a:t>
            </a:r>
            <a:endParaRPr lang="en-US"/>
          </a:p>
        </p:txBody>
      </p:sp>
      <p:sp>
        <p:nvSpPr>
          <p:cNvPr id="3" name="Slide Number Placeholder 2"/>
          <p:cNvSpPr>
            <a:spLocks noGrp="1"/>
          </p:cNvSpPr>
          <p:nvPr>
            <p:ph type="sldNum" sz="quarter" idx="12"/>
          </p:nvPr>
        </p:nvSpPr>
        <p:spPr/>
        <p:txBody>
          <a:bodyPr/>
          <a:lstStyle/>
          <a:p>
            <a:r>
              <a:rPr lang="en-US" smtClean="0"/>
              <a:t>1-</a:t>
            </a:r>
            <a:fld id="{FDD59650-754C-46A1-89A5-F3132734EF11}" type="slidenum">
              <a:rPr lang="en-US" smtClean="0"/>
              <a:pPr/>
              <a:t>5</a:t>
            </a:fld>
            <a:endParaRPr lang="en-US"/>
          </a:p>
        </p:txBody>
      </p:sp>
      <p:sp>
        <p:nvSpPr>
          <p:cNvPr id="4" name="Rectangle 3"/>
          <p:cNvSpPr/>
          <p:nvPr/>
        </p:nvSpPr>
        <p:spPr>
          <a:xfrm>
            <a:off x="470263" y="600892"/>
            <a:ext cx="8002225" cy="4216539"/>
          </a:xfrm>
          <a:prstGeom prst="rect">
            <a:avLst/>
          </a:prstGeom>
        </p:spPr>
        <p:txBody>
          <a:bodyPr wrap="square">
            <a:spAutoFit/>
          </a:bodyPr>
          <a:lstStyle/>
          <a:p>
            <a:pPr marL="342900" indent="-34290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Applications:</a:t>
            </a:r>
            <a:r>
              <a:rPr lang="en-US"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Mobile phones, everyday portable consumer devices. </a:t>
            </a:r>
            <a:endParaRPr lang="en-US" sz="2000" dirty="0" smtClean="0">
              <a:latin typeface="Times New Roman" panose="02020603050405020304" pitchFamily="18" charset="0"/>
              <a:cs typeface="Times New Roman" panose="02020603050405020304" pitchFamily="18" charset="0"/>
            </a:endParaRPr>
          </a:p>
          <a:p>
            <a:endParaRPr lang="en-IN" sz="2000" dirty="0" smtClean="0">
              <a:latin typeface="Times New Roman" panose="02020603050405020304" pitchFamily="18" charset="0"/>
              <a:cs typeface="Times New Roman" panose="02020603050405020304" pitchFamily="18" charset="0"/>
            </a:endParaRPr>
          </a:p>
          <a:p>
            <a:r>
              <a:rPr lang="en-IN" sz="2000" dirty="0" smtClean="0">
                <a:latin typeface="Times New Roman" panose="02020603050405020304" pitchFamily="18" charset="0"/>
                <a:cs typeface="Times New Roman" panose="02020603050405020304" pitchFamily="18" charset="0"/>
              </a:rPr>
              <a:t>Embedded </a:t>
            </a:r>
            <a:r>
              <a:rPr lang="en-IN" sz="2000" dirty="0">
                <a:latin typeface="Times New Roman" panose="02020603050405020304" pitchFamily="18" charset="0"/>
                <a:cs typeface="Times New Roman" panose="02020603050405020304" pitchFamily="18" charset="0"/>
              </a:rPr>
              <a:t>Solutions</a:t>
            </a:r>
          </a:p>
          <a:p>
            <a:r>
              <a:rPr lang="en-US" sz="2000" dirty="0">
                <a:latin typeface="Times New Roman" panose="02020603050405020304" pitchFamily="18" charset="0"/>
                <a:cs typeface="Times New Roman" panose="02020603050405020304" pitchFamily="18" charset="0"/>
              </a:rPr>
              <a:t>• Smart Cards • Automotive • Dashboard Controls</a:t>
            </a:r>
          </a:p>
          <a:p>
            <a:r>
              <a:rPr lang="en-IN" sz="2000" dirty="0">
                <a:latin typeface="Times New Roman" panose="02020603050405020304" pitchFamily="18" charset="0"/>
                <a:cs typeface="Times New Roman" panose="02020603050405020304" pitchFamily="18" charset="0"/>
              </a:rPr>
              <a:t>Enterprise Solutions</a:t>
            </a:r>
          </a:p>
          <a:p>
            <a:r>
              <a:rPr lang="en-US" sz="2000" dirty="0">
                <a:latin typeface="Times New Roman" panose="02020603050405020304" pitchFamily="18" charset="0"/>
                <a:cs typeface="Times New Roman" panose="02020603050405020304" pitchFamily="18" charset="0"/>
              </a:rPr>
              <a:t>• Flash Cards • Hard Disks • Printers</a:t>
            </a:r>
          </a:p>
          <a:p>
            <a:r>
              <a:rPr lang="en-IN" sz="2000" dirty="0">
                <a:latin typeface="Times New Roman" panose="02020603050405020304" pitchFamily="18" charset="0"/>
                <a:cs typeface="Times New Roman" panose="02020603050405020304" pitchFamily="18" charset="0"/>
              </a:rPr>
              <a:t>Home Solutions</a:t>
            </a:r>
          </a:p>
          <a:p>
            <a:r>
              <a:rPr lang="en-US" sz="2000" dirty="0">
                <a:latin typeface="Times New Roman" panose="02020603050405020304" pitchFamily="18" charset="0"/>
                <a:cs typeface="Times New Roman" panose="02020603050405020304" pitchFamily="18" charset="0"/>
              </a:rPr>
              <a:t>• Still Cameras • Digital TV • Set Top Box</a:t>
            </a:r>
          </a:p>
          <a:p>
            <a:r>
              <a:rPr lang="en-IN" sz="2000" dirty="0">
                <a:latin typeface="Times New Roman" panose="02020603050405020304" pitchFamily="18" charset="0"/>
                <a:cs typeface="Times New Roman" panose="02020603050405020304" pitchFamily="18" charset="0"/>
              </a:rPr>
              <a:t>Mobile Solutions</a:t>
            </a:r>
          </a:p>
          <a:p>
            <a:r>
              <a:rPr lang="en-IN" sz="2000" dirty="0">
                <a:latin typeface="Times New Roman" panose="02020603050405020304" pitchFamily="18" charset="0"/>
                <a:cs typeface="Times New Roman" panose="02020603050405020304" pitchFamily="18" charset="0"/>
              </a:rPr>
              <a:t>• Bluetooth • PDA • Smart Phone</a:t>
            </a:r>
          </a:p>
          <a:p>
            <a:r>
              <a:rPr lang="en-IN" sz="2000" dirty="0">
                <a:latin typeface="Times New Roman" panose="02020603050405020304" pitchFamily="18" charset="0"/>
                <a:cs typeface="Times New Roman" panose="02020603050405020304" pitchFamily="18" charset="0"/>
              </a:rPr>
              <a:t>Emerging Applications</a:t>
            </a:r>
          </a:p>
          <a:p>
            <a:r>
              <a:rPr lang="en-US" sz="2000" dirty="0">
                <a:latin typeface="Times New Roman" panose="02020603050405020304" pitchFamily="18" charset="0"/>
                <a:cs typeface="Times New Roman" panose="02020603050405020304" pitchFamily="18" charset="0"/>
              </a:rPr>
              <a:t>• Gaming • Robot • And much more….</a:t>
            </a:r>
            <a:endParaRPr lang="en-IN"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5588571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r>
              <a:rPr lang="en-US" smtClean="0"/>
              <a:t>Introduction</a:t>
            </a:r>
            <a:endParaRPr lang="en-US"/>
          </a:p>
        </p:txBody>
      </p:sp>
      <p:sp>
        <p:nvSpPr>
          <p:cNvPr id="3" name="Slide Number Placeholder 2"/>
          <p:cNvSpPr>
            <a:spLocks noGrp="1"/>
          </p:cNvSpPr>
          <p:nvPr>
            <p:ph type="sldNum" sz="quarter" idx="12"/>
          </p:nvPr>
        </p:nvSpPr>
        <p:spPr/>
        <p:txBody>
          <a:bodyPr/>
          <a:lstStyle/>
          <a:p>
            <a:r>
              <a:rPr lang="en-US" smtClean="0"/>
              <a:t>1-</a:t>
            </a:r>
            <a:fld id="{FDD59650-754C-46A1-89A5-F3132734EF11}" type="slidenum">
              <a:rPr lang="en-US" smtClean="0"/>
              <a:pPr/>
              <a:t>50</a:t>
            </a:fld>
            <a:endParaRPr lang="en-US"/>
          </a:p>
        </p:txBody>
      </p:sp>
      <p:sp>
        <p:nvSpPr>
          <p:cNvPr id="4" name="Rectangle 3"/>
          <p:cNvSpPr/>
          <p:nvPr/>
        </p:nvSpPr>
        <p:spPr>
          <a:xfrm>
            <a:off x="862149" y="496389"/>
            <a:ext cx="7610339" cy="4708981"/>
          </a:xfrm>
          <a:prstGeom prst="rect">
            <a:avLst/>
          </a:prstGeom>
        </p:spPr>
        <p:txBody>
          <a:bodyPr wrap="square">
            <a:spAutoFit/>
          </a:bodyPr>
          <a:lstStyle/>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Example: when the processor is in the </a:t>
            </a:r>
            <a:r>
              <a:rPr lang="en-US" sz="2000" b="1" dirty="0" smtClean="0">
                <a:latin typeface="Times New Roman" panose="02020603050405020304" pitchFamily="18" charset="0"/>
                <a:cs typeface="Times New Roman" panose="02020603050405020304" pitchFamily="18" charset="0"/>
              </a:rPr>
              <a:t>Interrupt </a:t>
            </a:r>
            <a:r>
              <a:rPr lang="en-US" sz="2000" b="1" dirty="0">
                <a:latin typeface="Times New Roman" panose="02020603050405020304" pitchFamily="18" charset="0"/>
                <a:cs typeface="Times New Roman" panose="02020603050405020304" pitchFamily="18" charset="0"/>
              </a:rPr>
              <a:t>request </a:t>
            </a:r>
            <a:r>
              <a:rPr lang="en-US" sz="2000" b="1" dirty="0" smtClean="0">
                <a:latin typeface="Times New Roman" panose="02020603050405020304" pitchFamily="18" charset="0"/>
                <a:cs typeface="Times New Roman" panose="02020603050405020304" pitchFamily="18" charset="0"/>
              </a:rPr>
              <a:t>mode(IRQ), </a:t>
            </a:r>
            <a:r>
              <a:rPr lang="en-US" sz="2000" dirty="0">
                <a:latin typeface="Times New Roman" panose="02020603050405020304" pitchFamily="18" charset="0"/>
                <a:cs typeface="Times New Roman" panose="02020603050405020304" pitchFamily="18" charset="0"/>
              </a:rPr>
              <a:t>the instructions you execute still access registers named r13 and r14. However, these registers are the banked registers r13_irq and r14_irq</a:t>
            </a:r>
            <a:r>
              <a:rPr lang="en-US" sz="2000" dirty="0" smtClean="0">
                <a:latin typeface="Times New Roman" panose="02020603050405020304" pitchFamily="18" charset="0"/>
                <a:cs typeface="Times New Roman" panose="02020603050405020304" pitchFamily="18" charset="0"/>
              </a:rPr>
              <a:t>.</a:t>
            </a:r>
          </a:p>
          <a:p>
            <a:pPr marL="342900" indent="-342900" algn="just">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The </a:t>
            </a:r>
            <a:r>
              <a:rPr lang="en-US" sz="2000" dirty="0">
                <a:latin typeface="Times New Roman" panose="02020603050405020304" pitchFamily="18" charset="0"/>
                <a:cs typeface="Times New Roman" panose="02020603050405020304" pitchFamily="18" charset="0"/>
              </a:rPr>
              <a:t>user mode registers r13_usr and r14_usr are not affected by the instruction referencing these registers. A program still has normal access to the other registers r0 to r12</a:t>
            </a:r>
            <a:r>
              <a:rPr lang="en-US" sz="2000" dirty="0" smtClean="0">
                <a:latin typeface="Times New Roman" panose="02020603050405020304" pitchFamily="18" charset="0"/>
                <a:cs typeface="Times New Roman" panose="02020603050405020304" pitchFamily="18" charset="0"/>
              </a:rPr>
              <a:t>.</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processor mode can be changed by a program that writes directly to the </a:t>
            </a:r>
            <a:r>
              <a:rPr lang="en-US" sz="2000" dirty="0" err="1">
                <a:latin typeface="Times New Roman" panose="02020603050405020304" pitchFamily="18" charset="0"/>
                <a:cs typeface="Times New Roman" panose="02020603050405020304" pitchFamily="18" charset="0"/>
              </a:rPr>
              <a:t>cpsr</a:t>
            </a: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the processor </a:t>
            </a:r>
            <a:r>
              <a:rPr lang="en-US" sz="2000" dirty="0">
                <a:latin typeface="Times New Roman" panose="02020603050405020304" pitchFamily="18" charset="0"/>
                <a:cs typeface="Times New Roman" panose="02020603050405020304" pitchFamily="18" charset="0"/>
              </a:rPr>
              <a:t>core has to be in privileged mode) or by hardware when the core responds to n exception or interrupt. </a:t>
            </a:r>
            <a:endParaRPr lang="en-US" sz="2000" dirty="0" smtClean="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The </a:t>
            </a:r>
            <a:r>
              <a:rPr lang="en-US" sz="2000" dirty="0">
                <a:latin typeface="Times New Roman" panose="02020603050405020304" pitchFamily="18" charset="0"/>
                <a:cs typeface="Times New Roman" panose="02020603050405020304" pitchFamily="18" charset="0"/>
              </a:rPr>
              <a:t>following exceptions and interrupts cause a mode </a:t>
            </a:r>
            <a:r>
              <a:rPr lang="en-US" sz="2000" dirty="0" smtClean="0">
                <a:latin typeface="Times New Roman" panose="02020603050405020304" pitchFamily="18" charset="0"/>
                <a:cs typeface="Times New Roman" panose="02020603050405020304" pitchFamily="18" charset="0"/>
              </a:rPr>
              <a:t>change: reset</a:t>
            </a:r>
            <a:r>
              <a:rPr lang="en-US" sz="2000" dirty="0">
                <a:latin typeface="Times New Roman" panose="02020603050405020304" pitchFamily="18" charset="0"/>
                <a:cs typeface="Times New Roman" panose="02020603050405020304" pitchFamily="18" charset="0"/>
              </a:rPr>
              <a:t>, interrupt request, fast interrupt request, software interrupt, data abort, </a:t>
            </a:r>
            <a:r>
              <a:rPr lang="en-US" sz="2000" dirty="0" err="1">
                <a:latin typeface="Times New Roman" panose="02020603050405020304" pitchFamily="18" charset="0"/>
                <a:cs typeface="Times New Roman" panose="02020603050405020304" pitchFamily="18" charset="0"/>
              </a:rPr>
              <a:t>prefetch</a:t>
            </a: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abort, and </a:t>
            </a:r>
            <a:r>
              <a:rPr lang="en-US" sz="2000" dirty="0">
                <a:latin typeface="Times New Roman" panose="02020603050405020304" pitchFamily="18" charset="0"/>
                <a:cs typeface="Times New Roman" panose="02020603050405020304" pitchFamily="18" charset="0"/>
              </a:rPr>
              <a:t>undefined instruction. </a:t>
            </a:r>
            <a:endParaRPr lang="en-US" sz="2000" dirty="0" smtClean="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b="1" dirty="0" smtClean="0">
                <a:latin typeface="Times New Roman" panose="02020603050405020304" pitchFamily="18" charset="0"/>
                <a:cs typeface="Times New Roman" panose="02020603050405020304" pitchFamily="18" charset="0"/>
              </a:rPr>
              <a:t>Note </a:t>
            </a:r>
            <a:r>
              <a:rPr lang="en-US" sz="2000" dirty="0" smtClean="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Exceptions </a:t>
            </a:r>
            <a:r>
              <a:rPr lang="en-US" sz="2000" dirty="0">
                <a:latin typeface="Times New Roman" panose="02020603050405020304" pitchFamily="18" charset="0"/>
                <a:cs typeface="Times New Roman" panose="02020603050405020304" pitchFamily="18" charset="0"/>
              </a:rPr>
              <a:t>and interrupts suspend the normal execution </a:t>
            </a:r>
            <a:r>
              <a:rPr lang="en-US" sz="2000" dirty="0" smtClean="0">
                <a:latin typeface="Times New Roman" panose="02020603050405020304" pitchFamily="18" charset="0"/>
                <a:cs typeface="Times New Roman" panose="02020603050405020304" pitchFamily="18" charset="0"/>
              </a:rPr>
              <a:t>of sequential </a:t>
            </a:r>
            <a:r>
              <a:rPr lang="en-US" sz="2000" dirty="0">
                <a:latin typeface="Times New Roman" panose="02020603050405020304" pitchFamily="18" charset="0"/>
                <a:cs typeface="Times New Roman" panose="02020603050405020304" pitchFamily="18" charset="0"/>
              </a:rPr>
              <a:t>instructions and jump to a specific location.</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5432403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r>
              <a:rPr lang="en-US" smtClean="0"/>
              <a:t>Introduction</a:t>
            </a:r>
            <a:endParaRPr lang="en-US"/>
          </a:p>
        </p:txBody>
      </p:sp>
      <p:sp>
        <p:nvSpPr>
          <p:cNvPr id="3" name="Slide Number Placeholder 2"/>
          <p:cNvSpPr>
            <a:spLocks noGrp="1"/>
          </p:cNvSpPr>
          <p:nvPr>
            <p:ph type="sldNum" sz="quarter" idx="12"/>
          </p:nvPr>
        </p:nvSpPr>
        <p:spPr/>
        <p:txBody>
          <a:bodyPr/>
          <a:lstStyle/>
          <a:p>
            <a:r>
              <a:rPr lang="en-US" smtClean="0"/>
              <a:t>1-</a:t>
            </a:r>
            <a:fld id="{FDD59650-754C-46A1-89A5-F3132734EF11}" type="slidenum">
              <a:rPr lang="en-US" smtClean="0"/>
              <a:pPr/>
              <a:t>51</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0662" y="554487"/>
            <a:ext cx="7242676" cy="5749026"/>
          </a:xfrm>
          <a:prstGeom prst="rect">
            <a:avLst/>
          </a:prstGeom>
        </p:spPr>
      </p:pic>
    </p:spTree>
    <p:extLst>
      <p:ext uri="{BB962C8B-B14F-4D97-AF65-F5344CB8AC3E}">
        <p14:creationId xmlns:p14="http://schemas.microsoft.com/office/powerpoint/2010/main" val="181885975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r>
              <a:rPr lang="en-US" smtClean="0"/>
              <a:t>Introduction</a:t>
            </a:r>
            <a:endParaRPr lang="en-US"/>
          </a:p>
        </p:txBody>
      </p:sp>
      <p:sp>
        <p:nvSpPr>
          <p:cNvPr id="3" name="Slide Number Placeholder 2"/>
          <p:cNvSpPr>
            <a:spLocks noGrp="1"/>
          </p:cNvSpPr>
          <p:nvPr>
            <p:ph type="sldNum" sz="quarter" idx="12"/>
          </p:nvPr>
        </p:nvSpPr>
        <p:spPr/>
        <p:txBody>
          <a:bodyPr/>
          <a:lstStyle/>
          <a:p>
            <a:r>
              <a:rPr lang="en-US" smtClean="0"/>
              <a:t>1-</a:t>
            </a:r>
            <a:fld id="{FDD59650-754C-46A1-89A5-F3132734EF11}" type="slidenum">
              <a:rPr lang="en-US" smtClean="0"/>
              <a:pPr/>
              <a:t>52</a:t>
            </a:fld>
            <a:endParaRPr lang="en-US"/>
          </a:p>
        </p:txBody>
      </p:sp>
      <p:pic>
        <p:nvPicPr>
          <p:cNvPr id="4" name="Picture 3"/>
          <p:cNvPicPr>
            <a:picLocks noChangeAspect="1"/>
          </p:cNvPicPr>
          <p:nvPr/>
        </p:nvPicPr>
        <p:blipFill>
          <a:blip r:embed="rId2"/>
          <a:stretch>
            <a:fillRect/>
          </a:stretch>
        </p:blipFill>
        <p:spPr>
          <a:xfrm>
            <a:off x="587226" y="1962632"/>
            <a:ext cx="7969547" cy="2932735"/>
          </a:xfrm>
          <a:prstGeom prst="rect">
            <a:avLst/>
          </a:prstGeom>
        </p:spPr>
      </p:pic>
    </p:spTree>
    <p:extLst>
      <p:ext uri="{BB962C8B-B14F-4D97-AF65-F5344CB8AC3E}">
        <p14:creationId xmlns:p14="http://schemas.microsoft.com/office/powerpoint/2010/main" val="104128132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r>
              <a:rPr lang="en-US" smtClean="0"/>
              <a:t>Introduction</a:t>
            </a:r>
            <a:endParaRPr lang="en-US"/>
          </a:p>
        </p:txBody>
      </p:sp>
      <p:sp>
        <p:nvSpPr>
          <p:cNvPr id="3" name="Slide Number Placeholder 2"/>
          <p:cNvSpPr>
            <a:spLocks noGrp="1"/>
          </p:cNvSpPr>
          <p:nvPr>
            <p:ph type="sldNum" sz="quarter" idx="12"/>
          </p:nvPr>
        </p:nvSpPr>
        <p:spPr/>
        <p:txBody>
          <a:bodyPr/>
          <a:lstStyle/>
          <a:p>
            <a:r>
              <a:rPr lang="en-US" smtClean="0"/>
              <a:t>1-</a:t>
            </a:r>
            <a:fld id="{FDD59650-754C-46A1-89A5-F3132734EF11}" type="slidenum">
              <a:rPr lang="en-US" smtClean="0"/>
              <a:pPr/>
              <a:t>53</a:t>
            </a:fld>
            <a:endParaRPr lang="en-US"/>
          </a:p>
        </p:txBody>
      </p:sp>
      <p:sp>
        <p:nvSpPr>
          <p:cNvPr id="4" name="Rectangle 3"/>
          <p:cNvSpPr/>
          <p:nvPr/>
        </p:nvSpPr>
        <p:spPr>
          <a:xfrm>
            <a:off x="600891" y="365761"/>
            <a:ext cx="7871597" cy="1261884"/>
          </a:xfrm>
          <a:prstGeom prst="rect">
            <a:avLst/>
          </a:prstGeom>
        </p:spPr>
        <p:txBody>
          <a:bodyPr wrap="square">
            <a:spAutoFit/>
          </a:bodyPr>
          <a:lstStyle/>
          <a:p>
            <a:endParaRPr lang="en-IN" sz="800" dirty="0">
              <a:solidFill>
                <a:srgbClr val="000000"/>
              </a:solidFill>
              <a:latin typeface="Calibri" panose="020F0502020204030204" pitchFamily="34" charset="0"/>
            </a:endParaRPr>
          </a:p>
          <a:p>
            <a:r>
              <a:rPr lang="en-IN" dirty="0">
                <a:latin typeface="Times New Roman" panose="02020603050405020304" pitchFamily="18" charset="0"/>
                <a:cs typeface="Times New Roman" panose="02020603050405020304" pitchFamily="18" charset="0"/>
              </a:rPr>
              <a:t>State and Instruction Sets </a:t>
            </a:r>
            <a:r>
              <a:rPr lang="en-IN" dirty="0" smtClean="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There are three instruction sets: ARM, Thumb, and </a:t>
            </a:r>
            <a:r>
              <a:rPr lang="en-US" sz="2000" dirty="0" err="1">
                <a:latin typeface="Times New Roman" panose="02020603050405020304" pitchFamily="18" charset="0"/>
                <a:cs typeface="Times New Roman" panose="02020603050405020304" pitchFamily="18" charset="0"/>
              </a:rPr>
              <a:t>Jazelle</a:t>
            </a:r>
            <a:r>
              <a:rPr lang="en-US" sz="2000" dirty="0">
                <a:latin typeface="Times New Roman" panose="02020603050405020304" pitchFamily="18" charset="0"/>
                <a:cs typeface="Times New Roman" panose="02020603050405020304" pitchFamily="18" charset="0"/>
              </a:rPr>
              <a:t>. </a:t>
            </a:r>
            <a:endParaRPr lang="en-US" sz="2000" dirty="0" smtClean="0">
              <a:latin typeface="Times New Roman" panose="02020603050405020304" pitchFamily="18" charset="0"/>
              <a:cs typeface="Times New Roman" panose="02020603050405020304" pitchFamily="18" charset="0"/>
            </a:endParaRPr>
          </a:p>
          <a:p>
            <a:endParaRPr lang="en-IN" dirty="0"/>
          </a:p>
        </p:txBody>
      </p:sp>
      <p:pic>
        <p:nvPicPr>
          <p:cNvPr id="5" name="Picture 4"/>
          <p:cNvPicPr>
            <a:picLocks noChangeAspect="1"/>
          </p:cNvPicPr>
          <p:nvPr/>
        </p:nvPicPr>
        <p:blipFill>
          <a:blip r:embed="rId2"/>
          <a:stretch>
            <a:fillRect/>
          </a:stretch>
        </p:blipFill>
        <p:spPr>
          <a:xfrm>
            <a:off x="496146" y="1502229"/>
            <a:ext cx="8151708" cy="4415245"/>
          </a:xfrm>
          <a:prstGeom prst="rect">
            <a:avLst/>
          </a:prstGeom>
        </p:spPr>
      </p:pic>
    </p:spTree>
    <p:extLst>
      <p:ext uri="{BB962C8B-B14F-4D97-AF65-F5344CB8AC3E}">
        <p14:creationId xmlns:p14="http://schemas.microsoft.com/office/powerpoint/2010/main" val="375590828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r>
              <a:rPr lang="en-US" smtClean="0"/>
              <a:t>Introduction</a:t>
            </a:r>
            <a:endParaRPr lang="en-US"/>
          </a:p>
        </p:txBody>
      </p:sp>
      <p:sp>
        <p:nvSpPr>
          <p:cNvPr id="3" name="Slide Number Placeholder 2"/>
          <p:cNvSpPr>
            <a:spLocks noGrp="1"/>
          </p:cNvSpPr>
          <p:nvPr>
            <p:ph type="sldNum" sz="quarter" idx="12"/>
          </p:nvPr>
        </p:nvSpPr>
        <p:spPr/>
        <p:txBody>
          <a:bodyPr/>
          <a:lstStyle/>
          <a:p>
            <a:r>
              <a:rPr lang="en-US" smtClean="0"/>
              <a:t>1-</a:t>
            </a:r>
            <a:fld id="{FDD59650-754C-46A1-89A5-F3132734EF11}" type="slidenum">
              <a:rPr lang="en-US" smtClean="0"/>
              <a:pPr/>
              <a:t>54</a:t>
            </a:fld>
            <a:endParaRPr lang="en-US"/>
          </a:p>
        </p:txBody>
      </p:sp>
      <p:pic>
        <p:nvPicPr>
          <p:cNvPr id="4" name="Picture 3"/>
          <p:cNvPicPr>
            <a:picLocks noChangeAspect="1"/>
          </p:cNvPicPr>
          <p:nvPr/>
        </p:nvPicPr>
        <p:blipFill>
          <a:blip r:embed="rId2"/>
          <a:stretch>
            <a:fillRect/>
          </a:stretch>
        </p:blipFill>
        <p:spPr>
          <a:xfrm>
            <a:off x="476517" y="731520"/>
            <a:ext cx="7807016" cy="1815737"/>
          </a:xfrm>
          <a:prstGeom prst="rect">
            <a:avLst/>
          </a:prstGeom>
        </p:spPr>
      </p:pic>
      <p:sp>
        <p:nvSpPr>
          <p:cNvPr id="5" name="Rectangle 4"/>
          <p:cNvSpPr/>
          <p:nvPr/>
        </p:nvSpPr>
        <p:spPr>
          <a:xfrm>
            <a:off x="679269" y="2704011"/>
            <a:ext cx="7793219" cy="2062103"/>
          </a:xfrm>
          <a:prstGeom prst="rect">
            <a:avLst/>
          </a:prstGeom>
        </p:spPr>
        <p:txBody>
          <a:bodyPr wrap="square">
            <a:spAutoFit/>
          </a:bodyPr>
          <a:lstStyle/>
          <a:p>
            <a:endParaRPr lang="en-IN" sz="800" dirty="0">
              <a:solidFill>
                <a:srgbClr val="000000"/>
              </a:solidFill>
              <a:latin typeface="Calibri" panose="020F0502020204030204" pitchFamily="34" charset="0"/>
            </a:endParaRPr>
          </a:p>
          <a:p>
            <a:pPr algn="just"/>
            <a:r>
              <a:rPr lang="en-IN" sz="2000" dirty="0">
                <a:latin typeface="Times New Roman" panose="02020603050405020304" pitchFamily="18" charset="0"/>
                <a:cs typeface="Times New Roman" panose="02020603050405020304" pitchFamily="18" charset="0"/>
              </a:rPr>
              <a:t>Interrupt </a:t>
            </a:r>
            <a:r>
              <a:rPr lang="en-IN" sz="2000" dirty="0" smtClean="0">
                <a:latin typeface="Times New Roman" panose="02020603050405020304" pitchFamily="18" charset="0"/>
                <a:cs typeface="Times New Roman" panose="02020603050405020304" pitchFamily="18" charset="0"/>
              </a:rPr>
              <a:t>Masks : </a:t>
            </a:r>
            <a:endParaRPr lang="en-IN"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Interrupt masks are used to stop specific interrupt requests from interrupting the processor</a:t>
            </a:r>
            <a:r>
              <a:rPr lang="en-US" sz="2000" dirty="0" smtClean="0">
                <a:latin typeface="Times New Roman" panose="02020603050405020304" pitchFamily="18" charset="0"/>
                <a:cs typeface="Times New Roman" panose="02020603050405020304" pitchFamily="18" charset="0"/>
              </a:rPr>
              <a:t>.</a:t>
            </a:r>
          </a:p>
          <a:p>
            <a:pPr algn="just"/>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Two interrupt request levels available on </a:t>
            </a:r>
            <a:r>
              <a:rPr lang="en-US" sz="2000" dirty="0" smtClean="0">
                <a:latin typeface="Times New Roman" panose="02020603050405020304" pitchFamily="18" charset="0"/>
                <a:cs typeface="Times New Roman" panose="02020603050405020304" pitchFamily="18" charset="0"/>
              </a:rPr>
              <a:t>the</a:t>
            </a:r>
          </a:p>
          <a:p>
            <a:pPr algn="just"/>
            <a:r>
              <a:rPr lang="en-US" sz="2000" dirty="0" smtClean="0">
                <a:latin typeface="Times New Roman" panose="02020603050405020304" pitchFamily="18" charset="0"/>
                <a:cs typeface="Times New Roman" panose="02020603050405020304" pitchFamily="18" charset="0"/>
              </a:rPr>
              <a:t>– </a:t>
            </a:r>
            <a:r>
              <a:rPr lang="en-US" sz="2000" i="1" dirty="0">
                <a:latin typeface="Times New Roman" panose="02020603050405020304" pitchFamily="18" charset="0"/>
                <a:cs typeface="Times New Roman" panose="02020603050405020304" pitchFamily="18" charset="0"/>
              </a:rPr>
              <a:t>interrupt request </a:t>
            </a:r>
            <a:r>
              <a:rPr lang="en-US" sz="2000" dirty="0">
                <a:latin typeface="Times New Roman" panose="02020603050405020304" pitchFamily="18" charset="0"/>
                <a:cs typeface="Times New Roman" panose="02020603050405020304" pitchFamily="18" charset="0"/>
              </a:rPr>
              <a:t>(IRQ) =&gt;(I bit=1</a:t>
            </a:r>
            <a:r>
              <a:rPr lang="en-US" sz="2000" dirty="0" smtClean="0">
                <a:latin typeface="Times New Roman" panose="02020603050405020304" pitchFamily="18" charset="0"/>
                <a:cs typeface="Times New Roman" panose="02020603050405020304" pitchFamily="18" charset="0"/>
              </a:rPr>
              <a:t>)</a:t>
            </a:r>
          </a:p>
          <a:p>
            <a:pPr algn="just"/>
            <a:r>
              <a:rPr lang="en-US" sz="2000" dirty="0" smtClean="0">
                <a:latin typeface="Times New Roman" panose="02020603050405020304" pitchFamily="18" charset="0"/>
                <a:cs typeface="Times New Roman" panose="02020603050405020304" pitchFamily="18" charset="0"/>
              </a:rPr>
              <a:t>– </a:t>
            </a:r>
            <a:r>
              <a:rPr lang="en-US" sz="2000" i="1" dirty="0">
                <a:latin typeface="Times New Roman" panose="02020603050405020304" pitchFamily="18" charset="0"/>
                <a:cs typeface="Times New Roman" panose="02020603050405020304" pitchFamily="18" charset="0"/>
              </a:rPr>
              <a:t>fast interrupt request </a:t>
            </a:r>
            <a:r>
              <a:rPr lang="en-US" sz="2000" dirty="0">
                <a:latin typeface="Times New Roman" panose="02020603050405020304" pitchFamily="18" charset="0"/>
                <a:cs typeface="Times New Roman" panose="02020603050405020304" pitchFamily="18" charset="0"/>
              </a:rPr>
              <a:t>(FIQ) =&gt;(F bit=1)</a:t>
            </a:r>
            <a:r>
              <a:rPr lang="en-IN" sz="2000" dirty="0" smtClean="0">
                <a:latin typeface="Times New Roman" panose="02020603050405020304" pitchFamily="18" charset="0"/>
                <a:cs typeface="Times New Roman" panose="02020603050405020304" pitchFamily="18" charset="0"/>
              </a:rPr>
              <a:t> </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0826311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r>
              <a:rPr lang="en-US" smtClean="0"/>
              <a:t>Introduction</a:t>
            </a:r>
            <a:endParaRPr lang="en-US"/>
          </a:p>
        </p:txBody>
      </p:sp>
      <p:sp>
        <p:nvSpPr>
          <p:cNvPr id="3" name="Slide Number Placeholder 2"/>
          <p:cNvSpPr>
            <a:spLocks noGrp="1"/>
          </p:cNvSpPr>
          <p:nvPr>
            <p:ph type="sldNum" sz="quarter" idx="12"/>
          </p:nvPr>
        </p:nvSpPr>
        <p:spPr/>
        <p:txBody>
          <a:bodyPr/>
          <a:lstStyle/>
          <a:p>
            <a:r>
              <a:rPr lang="en-US" smtClean="0"/>
              <a:t>1-</a:t>
            </a:r>
            <a:fld id="{FDD59650-754C-46A1-89A5-F3132734EF11}" type="slidenum">
              <a:rPr lang="en-US" smtClean="0"/>
              <a:pPr/>
              <a:t>55</a:t>
            </a:fld>
            <a:endParaRPr lang="en-US"/>
          </a:p>
        </p:txBody>
      </p:sp>
      <p:sp>
        <p:nvSpPr>
          <p:cNvPr id="4" name="Rectangle 3"/>
          <p:cNvSpPr/>
          <p:nvPr/>
        </p:nvSpPr>
        <p:spPr>
          <a:xfrm>
            <a:off x="653143" y="418011"/>
            <a:ext cx="7819345" cy="954107"/>
          </a:xfrm>
          <a:prstGeom prst="rect">
            <a:avLst/>
          </a:prstGeom>
        </p:spPr>
        <p:txBody>
          <a:bodyPr wrap="square">
            <a:spAutoFit/>
          </a:bodyPr>
          <a:lstStyle/>
          <a:p>
            <a:endParaRPr lang="en-IN" sz="800" dirty="0">
              <a:solidFill>
                <a:srgbClr val="000000"/>
              </a:solidFill>
              <a:latin typeface="Calibri" panose="020F0502020204030204" pitchFamily="34" charset="0"/>
            </a:endParaRPr>
          </a:p>
          <a:p>
            <a:r>
              <a:rPr lang="en-IN" dirty="0">
                <a:latin typeface="Calibri" panose="020F0502020204030204" pitchFamily="34" charset="0"/>
              </a:rPr>
              <a:t>Condition </a:t>
            </a:r>
            <a:r>
              <a:rPr lang="en-IN" dirty="0" smtClean="0">
                <a:latin typeface="Calibri" panose="020F0502020204030204" pitchFamily="34" charset="0"/>
              </a:rPr>
              <a:t>Flags :</a:t>
            </a:r>
          </a:p>
          <a:p>
            <a:r>
              <a:rPr lang="en-IN" dirty="0" smtClean="0">
                <a:latin typeface="Calibri" panose="020F0502020204030204" pitchFamily="34" charset="0"/>
              </a:rPr>
              <a:t> </a:t>
            </a:r>
            <a:endParaRPr lang="en-IN" dirty="0"/>
          </a:p>
        </p:txBody>
      </p:sp>
      <p:pic>
        <p:nvPicPr>
          <p:cNvPr id="5" name="Picture 4"/>
          <p:cNvPicPr>
            <a:picLocks noChangeAspect="1"/>
          </p:cNvPicPr>
          <p:nvPr/>
        </p:nvPicPr>
        <p:blipFill>
          <a:blip r:embed="rId2"/>
          <a:stretch>
            <a:fillRect/>
          </a:stretch>
        </p:blipFill>
        <p:spPr>
          <a:xfrm>
            <a:off x="541686" y="1175657"/>
            <a:ext cx="8060627" cy="2899954"/>
          </a:xfrm>
          <a:prstGeom prst="rect">
            <a:avLst/>
          </a:prstGeom>
        </p:spPr>
      </p:pic>
      <p:pic>
        <p:nvPicPr>
          <p:cNvPr id="6" name="Picture 5"/>
          <p:cNvPicPr>
            <a:picLocks noChangeAspect="1"/>
          </p:cNvPicPr>
          <p:nvPr/>
        </p:nvPicPr>
        <p:blipFill>
          <a:blip r:embed="rId3"/>
          <a:stretch>
            <a:fillRect/>
          </a:stretch>
        </p:blipFill>
        <p:spPr>
          <a:xfrm>
            <a:off x="729382" y="4075611"/>
            <a:ext cx="7743106" cy="2103120"/>
          </a:xfrm>
          <a:prstGeom prst="rect">
            <a:avLst/>
          </a:prstGeom>
        </p:spPr>
      </p:pic>
    </p:spTree>
    <p:extLst>
      <p:ext uri="{BB962C8B-B14F-4D97-AF65-F5344CB8AC3E}">
        <p14:creationId xmlns:p14="http://schemas.microsoft.com/office/powerpoint/2010/main" val="374391940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r>
              <a:rPr lang="en-US" smtClean="0"/>
              <a:t>Introduction</a:t>
            </a:r>
            <a:endParaRPr lang="en-US"/>
          </a:p>
        </p:txBody>
      </p:sp>
      <p:sp>
        <p:nvSpPr>
          <p:cNvPr id="3" name="Slide Number Placeholder 2"/>
          <p:cNvSpPr>
            <a:spLocks noGrp="1"/>
          </p:cNvSpPr>
          <p:nvPr>
            <p:ph type="sldNum" sz="quarter" idx="12"/>
          </p:nvPr>
        </p:nvSpPr>
        <p:spPr/>
        <p:txBody>
          <a:bodyPr/>
          <a:lstStyle/>
          <a:p>
            <a:r>
              <a:rPr lang="en-US" smtClean="0"/>
              <a:t>1-</a:t>
            </a:r>
            <a:fld id="{FDD59650-754C-46A1-89A5-F3132734EF11}" type="slidenum">
              <a:rPr lang="en-US" smtClean="0"/>
              <a:pPr/>
              <a:t>56</a:t>
            </a:fld>
            <a:endParaRPr lang="en-US"/>
          </a:p>
        </p:txBody>
      </p:sp>
      <p:sp>
        <p:nvSpPr>
          <p:cNvPr id="4" name="Rectangle 3"/>
          <p:cNvSpPr/>
          <p:nvPr/>
        </p:nvSpPr>
        <p:spPr>
          <a:xfrm>
            <a:off x="666205" y="326571"/>
            <a:ext cx="7432765" cy="954107"/>
          </a:xfrm>
          <a:prstGeom prst="rect">
            <a:avLst/>
          </a:prstGeom>
        </p:spPr>
        <p:txBody>
          <a:bodyPr wrap="square">
            <a:spAutoFit/>
          </a:bodyPr>
          <a:lstStyle/>
          <a:p>
            <a:endParaRPr lang="en-IN" sz="800" dirty="0">
              <a:solidFill>
                <a:srgbClr val="000000"/>
              </a:solidFill>
              <a:latin typeface="Calibri" panose="020F0502020204030204" pitchFamily="34" charset="0"/>
            </a:endParaRPr>
          </a:p>
          <a:p>
            <a:r>
              <a:rPr lang="en-IN" dirty="0">
                <a:latin typeface="Calibri" panose="020F0502020204030204" pitchFamily="34" charset="0"/>
              </a:rPr>
              <a:t>Conditional </a:t>
            </a:r>
            <a:r>
              <a:rPr lang="en-IN" dirty="0" smtClean="0">
                <a:latin typeface="Calibri" panose="020F0502020204030204" pitchFamily="34" charset="0"/>
              </a:rPr>
              <a:t>Execution :</a:t>
            </a:r>
          </a:p>
          <a:p>
            <a:r>
              <a:rPr lang="en-IN" dirty="0" smtClean="0">
                <a:latin typeface="Calibri" panose="020F0502020204030204" pitchFamily="34" charset="0"/>
              </a:rPr>
              <a:t> </a:t>
            </a:r>
            <a:endParaRPr lang="en-IN" dirty="0"/>
          </a:p>
        </p:txBody>
      </p:sp>
      <p:pic>
        <p:nvPicPr>
          <p:cNvPr id="5" name="Picture 4"/>
          <p:cNvPicPr>
            <a:picLocks noChangeAspect="1"/>
          </p:cNvPicPr>
          <p:nvPr/>
        </p:nvPicPr>
        <p:blipFill>
          <a:blip r:embed="rId2"/>
          <a:stretch>
            <a:fillRect/>
          </a:stretch>
        </p:blipFill>
        <p:spPr>
          <a:xfrm>
            <a:off x="632767" y="1201734"/>
            <a:ext cx="7878466" cy="4454532"/>
          </a:xfrm>
          <a:prstGeom prst="rect">
            <a:avLst/>
          </a:prstGeom>
        </p:spPr>
      </p:pic>
    </p:spTree>
    <p:extLst>
      <p:ext uri="{BB962C8B-B14F-4D97-AF65-F5344CB8AC3E}">
        <p14:creationId xmlns:p14="http://schemas.microsoft.com/office/powerpoint/2010/main" val="253559681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r>
              <a:rPr lang="en-US" smtClean="0"/>
              <a:t>Introduction</a:t>
            </a:r>
            <a:endParaRPr lang="en-US"/>
          </a:p>
        </p:txBody>
      </p:sp>
      <p:sp>
        <p:nvSpPr>
          <p:cNvPr id="3" name="Slide Number Placeholder 2"/>
          <p:cNvSpPr>
            <a:spLocks noGrp="1"/>
          </p:cNvSpPr>
          <p:nvPr>
            <p:ph type="sldNum" sz="quarter" idx="12"/>
          </p:nvPr>
        </p:nvSpPr>
        <p:spPr/>
        <p:txBody>
          <a:bodyPr/>
          <a:lstStyle/>
          <a:p>
            <a:r>
              <a:rPr lang="en-US" smtClean="0"/>
              <a:t>1-</a:t>
            </a:r>
            <a:fld id="{FDD59650-754C-46A1-89A5-F3132734EF11}" type="slidenum">
              <a:rPr lang="en-US" smtClean="0"/>
              <a:pPr/>
              <a:t>57</a:t>
            </a:fld>
            <a:endParaRPr lang="en-US"/>
          </a:p>
        </p:txBody>
      </p:sp>
      <p:sp>
        <p:nvSpPr>
          <p:cNvPr id="4" name="Rectangle 3"/>
          <p:cNvSpPr/>
          <p:nvPr/>
        </p:nvSpPr>
        <p:spPr>
          <a:xfrm>
            <a:off x="796834" y="483326"/>
            <a:ext cx="7675654" cy="830997"/>
          </a:xfrm>
          <a:prstGeom prst="rect">
            <a:avLst/>
          </a:prstGeom>
        </p:spPr>
        <p:txBody>
          <a:bodyPr wrap="square">
            <a:spAutoFit/>
          </a:bodyPr>
          <a:lstStyle/>
          <a:p>
            <a:r>
              <a:rPr lang="en-IN" dirty="0"/>
              <a:t>Changing mode on an </a:t>
            </a:r>
            <a:r>
              <a:rPr lang="en-IN" dirty="0" smtClean="0"/>
              <a:t>exception</a:t>
            </a:r>
          </a:p>
          <a:p>
            <a:endParaRPr lang="en-IN" dirty="0"/>
          </a:p>
        </p:txBody>
      </p:sp>
      <p:pic>
        <p:nvPicPr>
          <p:cNvPr id="5" name="Picture 4"/>
          <p:cNvPicPr>
            <a:picLocks noChangeAspect="1"/>
          </p:cNvPicPr>
          <p:nvPr/>
        </p:nvPicPr>
        <p:blipFill>
          <a:blip r:embed="rId2"/>
          <a:stretch>
            <a:fillRect/>
          </a:stretch>
        </p:blipFill>
        <p:spPr>
          <a:xfrm>
            <a:off x="2194560" y="953589"/>
            <a:ext cx="5003074" cy="5509124"/>
          </a:xfrm>
          <a:prstGeom prst="rect">
            <a:avLst/>
          </a:prstGeom>
        </p:spPr>
      </p:pic>
    </p:spTree>
    <p:extLst>
      <p:ext uri="{BB962C8B-B14F-4D97-AF65-F5344CB8AC3E}">
        <p14:creationId xmlns:p14="http://schemas.microsoft.com/office/powerpoint/2010/main" val="289948509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r>
              <a:rPr lang="en-US" smtClean="0"/>
              <a:t>Introduction</a:t>
            </a:r>
            <a:endParaRPr lang="en-US"/>
          </a:p>
        </p:txBody>
      </p:sp>
      <p:sp>
        <p:nvSpPr>
          <p:cNvPr id="3" name="Slide Number Placeholder 2"/>
          <p:cNvSpPr>
            <a:spLocks noGrp="1"/>
          </p:cNvSpPr>
          <p:nvPr>
            <p:ph type="sldNum" sz="quarter" idx="12"/>
          </p:nvPr>
        </p:nvSpPr>
        <p:spPr/>
        <p:txBody>
          <a:bodyPr/>
          <a:lstStyle/>
          <a:p>
            <a:r>
              <a:rPr lang="en-US" smtClean="0"/>
              <a:t>1-</a:t>
            </a:r>
            <a:fld id="{FDD59650-754C-46A1-89A5-F3132734EF11}" type="slidenum">
              <a:rPr lang="en-US" smtClean="0"/>
              <a:pPr/>
              <a:t>58</a:t>
            </a:fld>
            <a:endParaRPr lang="en-US"/>
          </a:p>
        </p:txBody>
      </p:sp>
      <p:sp>
        <p:nvSpPr>
          <p:cNvPr id="4" name="Rectangle 3"/>
          <p:cNvSpPr/>
          <p:nvPr/>
        </p:nvSpPr>
        <p:spPr>
          <a:xfrm>
            <a:off x="627017" y="243513"/>
            <a:ext cx="7845471" cy="4708981"/>
          </a:xfrm>
          <a:prstGeom prst="rect">
            <a:avLst/>
          </a:prstGeom>
        </p:spPr>
        <p:txBody>
          <a:bodyPr wrap="square">
            <a:spAutoFit/>
          </a:bodyPr>
          <a:lstStyle/>
          <a:p>
            <a:pPr marL="342900" indent="-342900" algn="just">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The </a:t>
            </a:r>
            <a:r>
              <a:rPr lang="en-US" sz="2000" dirty="0">
                <a:latin typeface="Times New Roman" panose="02020603050405020304" pitchFamily="18" charset="0"/>
                <a:cs typeface="Times New Roman" panose="02020603050405020304" pitchFamily="18" charset="0"/>
              </a:rPr>
              <a:t>core changing from </a:t>
            </a:r>
            <a:r>
              <a:rPr lang="en-US" sz="2000" b="1" dirty="0">
                <a:latin typeface="Times New Roman" panose="02020603050405020304" pitchFamily="18" charset="0"/>
                <a:cs typeface="Times New Roman" panose="02020603050405020304" pitchFamily="18" charset="0"/>
              </a:rPr>
              <a:t>user mode to interrupt request mode</a:t>
            </a:r>
            <a:r>
              <a:rPr lang="en-US" sz="2000" dirty="0">
                <a:latin typeface="Times New Roman" panose="02020603050405020304" pitchFamily="18" charset="0"/>
                <a:cs typeface="Times New Roman" panose="02020603050405020304" pitchFamily="18" charset="0"/>
              </a:rPr>
              <a:t>, which happens when </a:t>
            </a:r>
            <a:r>
              <a:rPr lang="en-US" sz="2000" dirty="0" smtClean="0">
                <a:latin typeface="Times New Roman" panose="02020603050405020304" pitchFamily="18" charset="0"/>
                <a:cs typeface="Times New Roman" panose="02020603050405020304" pitchFamily="18" charset="0"/>
              </a:rPr>
              <a:t>an interrupt </a:t>
            </a:r>
            <a:r>
              <a:rPr lang="en-US" sz="2000" dirty="0">
                <a:latin typeface="Times New Roman" panose="02020603050405020304" pitchFamily="18" charset="0"/>
                <a:cs typeface="Times New Roman" panose="02020603050405020304" pitchFamily="18" charset="0"/>
              </a:rPr>
              <a:t>request occurs due to an external device raising an interrupt to the processor core</a:t>
            </a:r>
            <a:r>
              <a:rPr lang="en-US" sz="2000" dirty="0" smtClean="0">
                <a:latin typeface="Times New Roman" panose="02020603050405020304" pitchFamily="18" charset="0"/>
                <a:cs typeface="Times New Roman" panose="02020603050405020304" pitchFamily="18" charset="0"/>
              </a:rPr>
              <a:t>.</a:t>
            </a:r>
          </a:p>
          <a:p>
            <a:pPr marL="342900" indent="-342900" algn="just">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This </a:t>
            </a:r>
            <a:r>
              <a:rPr lang="en-US" sz="2000" dirty="0">
                <a:latin typeface="Times New Roman" panose="02020603050405020304" pitchFamily="18" charset="0"/>
                <a:cs typeface="Times New Roman" panose="02020603050405020304" pitchFamily="18" charset="0"/>
              </a:rPr>
              <a:t>change causes user registers r13 and r14 to be banked. The user registers are </a:t>
            </a:r>
            <a:r>
              <a:rPr lang="en-US" sz="2000" dirty="0" smtClean="0">
                <a:latin typeface="Times New Roman" panose="02020603050405020304" pitchFamily="18" charset="0"/>
                <a:cs typeface="Times New Roman" panose="02020603050405020304" pitchFamily="18" charset="0"/>
              </a:rPr>
              <a:t>replaced with </a:t>
            </a:r>
            <a:r>
              <a:rPr lang="en-US" sz="2000" dirty="0">
                <a:latin typeface="Times New Roman" panose="02020603050405020304" pitchFamily="18" charset="0"/>
                <a:cs typeface="Times New Roman" panose="02020603050405020304" pitchFamily="18" charset="0"/>
              </a:rPr>
              <a:t>registers r13_irq and r14_irq, respectively. Note r14_irq contains the return </a:t>
            </a:r>
            <a:r>
              <a:rPr lang="en-US" sz="2000" dirty="0" smtClean="0">
                <a:latin typeface="Times New Roman" panose="02020603050405020304" pitchFamily="18" charset="0"/>
                <a:cs typeface="Times New Roman" panose="02020603050405020304" pitchFamily="18" charset="0"/>
              </a:rPr>
              <a:t>address and </a:t>
            </a:r>
            <a:r>
              <a:rPr lang="en-US" sz="2000" dirty="0">
                <a:latin typeface="Times New Roman" panose="02020603050405020304" pitchFamily="18" charset="0"/>
                <a:cs typeface="Times New Roman" panose="02020603050405020304" pitchFamily="18" charset="0"/>
              </a:rPr>
              <a:t>r13_irq contains the stack pointer for interrupt request </a:t>
            </a:r>
            <a:r>
              <a:rPr lang="en-US" sz="2000" dirty="0" smtClean="0">
                <a:latin typeface="Times New Roman" panose="02020603050405020304" pitchFamily="18" charset="0"/>
                <a:cs typeface="Times New Roman" panose="02020603050405020304" pitchFamily="18" charset="0"/>
              </a:rPr>
              <a:t>mode.</a:t>
            </a:r>
          </a:p>
          <a:p>
            <a:pPr marL="342900" indent="-342900" algn="just">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A </a:t>
            </a:r>
            <a:r>
              <a:rPr lang="en-US" sz="2000" dirty="0">
                <a:latin typeface="Times New Roman" panose="02020603050405020304" pitchFamily="18" charset="0"/>
                <a:cs typeface="Times New Roman" panose="02020603050405020304" pitchFamily="18" charset="0"/>
              </a:rPr>
              <a:t>new register appearing in interrupt request mode: the </a:t>
            </a:r>
            <a:r>
              <a:rPr lang="en-US" sz="2000" b="1" dirty="0" smtClean="0">
                <a:latin typeface="Times New Roman" panose="02020603050405020304" pitchFamily="18" charset="0"/>
                <a:cs typeface="Times New Roman" panose="02020603050405020304" pitchFamily="18" charset="0"/>
              </a:rPr>
              <a:t>Saved program </a:t>
            </a:r>
            <a:r>
              <a:rPr lang="en-US" sz="2000" b="1" dirty="0">
                <a:latin typeface="Times New Roman" panose="02020603050405020304" pitchFamily="18" charset="0"/>
                <a:cs typeface="Times New Roman" panose="02020603050405020304" pitchFamily="18" charset="0"/>
              </a:rPr>
              <a:t>status register (</a:t>
            </a:r>
            <a:r>
              <a:rPr lang="en-US" sz="2000" b="1" dirty="0" err="1">
                <a:latin typeface="Times New Roman" panose="02020603050405020304" pitchFamily="18" charset="0"/>
                <a:cs typeface="Times New Roman" panose="02020603050405020304" pitchFamily="18" charset="0"/>
              </a:rPr>
              <a:t>spsr</a:t>
            </a:r>
            <a:r>
              <a:rPr lang="en-US" sz="2000" b="1" dirty="0">
                <a:latin typeface="Times New Roman" panose="02020603050405020304" pitchFamily="18" charset="0"/>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 which stores the previous mode’s </a:t>
            </a:r>
            <a:r>
              <a:rPr lang="en-US" sz="2000" dirty="0" err="1">
                <a:latin typeface="Times New Roman" panose="02020603050405020304" pitchFamily="18" charset="0"/>
                <a:cs typeface="Times New Roman" panose="02020603050405020304" pitchFamily="18" charset="0"/>
              </a:rPr>
              <a:t>cpsr</a:t>
            </a:r>
            <a:r>
              <a:rPr lang="en-US" sz="2000" dirty="0">
                <a:latin typeface="Times New Roman" panose="02020603050405020304" pitchFamily="18" charset="0"/>
                <a:cs typeface="Times New Roman" panose="02020603050405020304" pitchFamily="18" charset="0"/>
              </a:rPr>
              <a:t>. You can see in </a:t>
            </a:r>
            <a:r>
              <a:rPr lang="en-US" sz="2000" dirty="0" smtClean="0">
                <a:latin typeface="Times New Roman" panose="02020603050405020304" pitchFamily="18" charset="0"/>
                <a:cs typeface="Times New Roman" panose="02020603050405020304" pitchFamily="18" charset="0"/>
              </a:rPr>
              <a:t>the diagram </a:t>
            </a:r>
            <a:r>
              <a:rPr lang="en-US" sz="2000" dirty="0">
                <a:latin typeface="Times New Roman" panose="02020603050405020304" pitchFamily="18" charset="0"/>
                <a:cs typeface="Times New Roman" panose="02020603050405020304" pitchFamily="18" charset="0"/>
              </a:rPr>
              <a:t>the </a:t>
            </a:r>
            <a:r>
              <a:rPr lang="en-US" sz="2000" dirty="0" err="1">
                <a:latin typeface="Times New Roman" panose="02020603050405020304" pitchFamily="18" charset="0"/>
                <a:cs typeface="Times New Roman" panose="02020603050405020304" pitchFamily="18" charset="0"/>
              </a:rPr>
              <a:t>cpsr</a:t>
            </a:r>
            <a:r>
              <a:rPr lang="en-US" sz="2000" dirty="0">
                <a:latin typeface="Times New Roman" panose="02020603050405020304" pitchFamily="18" charset="0"/>
                <a:cs typeface="Times New Roman" panose="02020603050405020304" pitchFamily="18" charset="0"/>
              </a:rPr>
              <a:t> being copied into </a:t>
            </a:r>
            <a:r>
              <a:rPr lang="en-US" sz="2000" dirty="0" err="1">
                <a:latin typeface="Times New Roman" panose="02020603050405020304" pitchFamily="18" charset="0"/>
                <a:cs typeface="Times New Roman" panose="02020603050405020304" pitchFamily="18" charset="0"/>
              </a:rPr>
              <a:t>spsr_irq</a:t>
            </a:r>
            <a:r>
              <a:rPr lang="en-US" sz="2000" dirty="0">
                <a:latin typeface="Times New Roman" panose="02020603050405020304" pitchFamily="18" charset="0"/>
                <a:cs typeface="Times New Roman" panose="02020603050405020304" pitchFamily="18" charset="0"/>
              </a:rPr>
              <a:t>. To return back to user mode, a special </a:t>
            </a:r>
            <a:r>
              <a:rPr lang="en-US" sz="2000" dirty="0" smtClean="0">
                <a:latin typeface="Times New Roman" panose="02020603050405020304" pitchFamily="18" charset="0"/>
                <a:cs typeface="Times New Roman" panose="02020603050405020304" pitchFamily="18" charset="0"/>
              </a:rPr>
              <a:t>return instruction </a:t>
            </a:r>
            <a:r>
              <a:rPr lang="en-US" sz="2000" dirty="0">
                <a:latin typeface="Times New Roman" panose="02020603050405020304" pitchFamily="18" charset="0"/>
                <a:cs typeface="Times New Roman" panose="02020603050405020304" pitchFamily="18" charset="0"/>
              </a:rPr>
              <a:t>is used that instructs the core to restore the original </a:t>
            </a:r>
            <a:r>
              <a:rPr lang="en-US" sz="2000" dirty="0" err="1">
                <a:latin typeface="Times New Roman" panose="02020603050405020304" pitchFamily="18" charset="0"/>
                <a:cs typeface="Times New Roman" panose="02020603050405020304" pitchFamily="18" charset="0"/>
              </a:rPr>
              <a:t>cpsr</a:t>
            </a:r>
            <a:r>
              <a:rPr lang="en-US" sz="2000" dirty="0">
                <a:latin typeface="Times New Roman" panose="02020603050405020304" pitchFamily="18" charset="0"/>
                <a:cs typeface="Times New Roman" panose="02020603050405020304" pitchFamily="18" charset="0"/>
              </a:rPr>
              <a:t> from the </a:t>
            </a:r>
            <a:r>
              <a:rPr lang="en-US" sz="2000" dirty="0" err="1">
                <a:latin typeface="Times New Roman" panose="02020603050405020304" pitchFamily="18" charset="0"/>
                <a:cs typeface="Times New Roman" panose="02020603050405020304" pitchFamily="18" charset="0"/>
              </a:rPr>
              <a:t>spsr_irq</a:t>
            </a: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and bank </a:t>
            </a:r>
            <a:r>
              <a:rPr lang="en-US" sz="2000" dirty="0">
                <a:latin typeface="Times New Roman" panose="02020603050405020304" pitchFamily="18" charset="0"/>
                <a:cs typeface="Times New Roman" panose="02020603050405020304" pitchFamily="18" charset="0"/>
              </a:rPr>
              <a:t>in the user registers r13 and r14. </a:t>
            </a:r>
            <a:endParaRPr lang="en-US" sz="2000" dirty="0" smtClean="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b="1" dirty="0" smtClean="0">
                <a:latin typeface="Times New Roman" panose="02020603050405020304" pitchFamily="18" charset="0"/>
                <a:cs typeface="Times New Roman" panose="02020603050405020304" pitchFamily="18" charset="0"/>
              </a:rPr>
              <a:t>Note :</a:t>
            </a:r>
            <a:r>
              <a:rPr lang="en-US" sz="2000" dirty="0" smtClean="0">
                <a:latin typeface="Times New Roman" panose="02020603050405020304" pitchFamily="18" charset="0"/>
                <a:cs typeface="Times New Roman" panose="02020603050405020304" pitchFamily="18" charset="0"/>
              </a:rPr>
              <a:t> The </a:t>
            </a:r>
            <a:r>
              <a:rPr lang="en-US" sz="2000" dirty="0" err="1">
                <a:latin typeface="Times New Roman" panose="02020603050405020304" pitchFamily="18" charset="0"/>
                <a:cs typeface="Times New Roman" panose="02020603050405020304" pitchFamily="18" charset="0"/>
              </a:rPr>
              <a:t>spsr</a:t>
            </a:r>
            <a:r>
              <a:rPr lang="en-US" sz="2000" dirty="0">
                <a:latin typeface="Times New Roman" panose="02020603050405020304" pitchFamily="18" charset="0"/>
                <a:cs typeface="Times New Roman" panose="02020603050405020304" pitchFamily="18" charset="0"/>
              </a:rPr>
              <a:t> can only be modified and read in </a:t>
            </a:r>
            <a:r>
              <a:rPr lang="en-US" sz="2000" dirty="0" smtClean="0">
                <a:latin typeface="Times New Roman" panose="02020603050405020304" pitchFamily="18" charset="0"/>
                <a:cs typeface="Times New Roman" panose="02020603050405020304" pitchFamily="18" charset="0"/>
              </a:rPr>
              <a:t>a privileged </a:t>
            </a:r>
            <a:r>
              <a:rPr lang="en-US" sz="2000" dirty="0">
                <a:latin typeface="Times New Roman" panose="02020603050405020304" pitchFamily="18" charset="0"/>
                <a:cs typeface="Times New Roman" panose="02020603050405020304" pitchFamily="18" charset="0"/>
              </a:rPr>
              <a:t>mode. There is no </a:t>
            </a:r>
            <a:r>
              <a:rPr lang="en-US" sz="2000" dirty="0" err="1">
                <a:latin typeface="Times New Roman" panose="02020603050405020304" pitchFamily="18" charset="0"/>
                <a:cs typeface="Times New Roman" panose="02020603050405020304" pitchFamily="18" charset="0"/>
              </a:rPr>
              <a:t>spsr</a:t>
            </a:r>
            <a:r>
              <a:rPr lang="en-US" sz="2000" dirty="0">
                <a:latin typeface="Times New Roman" panose="02020603050405020304" pitchFamily="18" charset="0"/>
                <a:cs typeface="Times New Roman" panose="02020603050405020304" pitchFamily="18" charset="0"/>
              </a:rPr>
              <a:t> available in user mode</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8654901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r>
              <a:rPr lang="en-US" smtClean="0"/>
              <a:t>Introduction</a:t>
            </a:r>
            <a:endParaRPr lang="en-US"/>
          </a:p>
        </p:txBody>
      </p:sp>
      <p:sp>
        <p:nvSpPr>
          <p:cNvPr id="3" name="Slide Number Placeholder 2"/>
          <p:cNvSpPr>
            <a:spLocks noGrp="1"/>
          </p:cNvSpPr>
          <p:nvPr>
            <p:ph type="sldNum" sz="quarter" idx="12"/>
          </p:nvPr>
        </p:nvSpPr>
        <p:spPr/>
        <p:txBody>
          <a:bodyPr/>
          <a:lstStyle/>
          <a:p>
            <a:r>
              <a:rPr lang="en-US" smtClean="0"/>
              <a:t>1-</a:t>
            </a:r>
            <a:fld id="{FDD59650-754C-46A1-89A5-F3132734EF11}" type="slidenum">
              <a:rPr lang="en-US" smtClean="0"/>
              <a:pPr/>
              <a:t>59</a:t>
            </a:fld>
            <a:endParaRPr lang="en-US"/>
          </a:p>
        </p:txBody>
      </p:sp>
      <p:pic>
        <p:nvPicPr>
          <p:cNvPr id="4" name="Picture 3"/>
          <p:cNvPicPr>
            <a:picLocks noChangeAspect="1"/>
          </p:cNvPicPr>
          <p:nvPr/>
        </p:nvPicPr>
        <p:blipFill>
          <a:blip r:embed="rId2"/>
          <a:stretch>
            <a:fillRect/>
          </a:stretch>
        </p:blipFill>
        <p:spPr>
          <a:xfrm>
            <a:off x="1156480" y="838921"/>
            <a:ext cx="6831040" cy="5180157"/>
          </a:xfrm>
          <a:prstGeom prst="rect">
            <a:avLst/>
          </a:prstGeom>
        </p:spPr>
      </p:pic>
    </p:spTree>
    <p:extLst>
      <p:ext uri="{BB962C8B-B14F-4D97-AF65-F5344CB8AC3E}">
        <p14:creationId xmlns:p14="http://schemas.microsoft.com/office/powerpoint/2010/main" val="7300399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r>
              <a:rPr lang="en-US" smtClean="0"/>
              <a:t>Introduction</a:t>
            </a:r>
            <a:endParaRPr lang="en-US"/>
          </a:p>
        </p:txBody>
      </p:sp>
      <p:sp>
        <p:nvSpPr>
          <p:cNvPr id="3" name="Slide Number Placeholder 2"/>
          <p:cNvSpPr>
            <a:spLocks noGrp="1"/>
          </p:cNvSpPr>
          <p:nvPr>
            <p:ph type="sldNum" sz="quarter" idx="12"/>
          </p:nvPr>
        </p:nvSpPr>
        <p:spPr/>
        <p:txBody>
          <a:bodyPr/>
          <a:lstStyle/>
          <a:p>
            <a:r>
              <a:rPr lang="en-US" smtClean="0"/>
              <a:t>1-</a:t>
            </a:r>
            <a:fld id="{FDD59650-754C-46A1-89A5-F3132734EF11}" type="slidenum">
              <a:rPr lang="en-US" smtClean="0"/>
              <a:pPr/>
              <a:t>6</a:t>
            </a:fld>
            <a:endParaRPr lang="en-US"/>
          </a:p>
        </p:txBody>
      </p:sp>
      <p:sp>
        <p:nvSpPr>
          <p:cNvPr id="4" name="Rectangle 3"/>
          <p:cNvSpPr/>
          <p:nvPr/>
        </p:nvSpPr>
        <p:spPr>
          <a:xfrm>
            <a:off x="836023" y="783772"/>
            <a:ext cx="7636465" cy="4401205"/>
          </a:xfrm>
          <a:prstGeom prst="rect">
            <a:avLst/>
          </a:prstGeom>
        </p:spPr>
        <p:txBody>
          <a:bodyPr wrap="square">
            <a:spAutoFit/>
          </a:bodyPr>
          <a:lstStyle/>
          <a:p>
            <a:pPr algn="just"/>
            <a:r>
              <a:rPr lang="en-US" sz="2000" dirty="0">
                <a:latin typeface="Times New Roman" panose="02020603050405020304" pitchFamily="18" charset="0"/>
                <a:cs typeface="Times New Roman" panose="02020603050405020304" pitchFamily="18" charset="0"/>
              </a:rPr>
              <a:t>The </a:t>
            </a:r>
            <a:r>
              <a:rPr lang="en-US" sz="2000" dirty="0" smtClean="0">
                <a:latin typeface="Times New Roman" panose="02020603050405020304" pitchFamily="18" charset="0"/>
                <a:cs typeface="Times New Roman" panose="02020603050405020304" pitchFamily="18" charset="0"/>
              </a:rPr>
              <a:t>ARM7TDMI-S:</a:t>
            </a:r>
          </a:p>
          <a:p>
            <a:pPr marL="342900" indent="-342900" algn="just">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Is </a:t>
            </a:r>
            <a:r>
              <a:rPr lang="en-US" sz="2000" dirty="0">
                <a:latin typeface="Times New Roman" panose="02020603050405020304" pitchFamily="18" charset="0"/>
                <a:cs typeface="Times New Roman" panose="02020603050405020304" pitchFamily="18" charset="0"/>
              </a:rPr>
              <a:t>a general-purpose 32-bit microprocessor, which offers </a:t>
            </a:r>
            <a:r>
              <a:rPr lang="en-US" sz="2000" dirty="0" smtClean="0">
                <a:latin typeface="Times New Roman" panose="02020603050405020304" pitchFamily="18" charset="0"/>
                <a:cs typeface="Times New Roman" panose="02020603050405020304" pitchFamily="18" charset="0"/>
              </a:rPr>
              <a:t>high performance </a:t>
            </a:r>
            <a:r>
              <a:rPr lang="en-US" sz="2000" dirty="0">
                <a:latin typeface="Times New Roman" panose="02020603050405020304" pitchFamily="18" charset="0"/>
                <a:cs typeface="Times New Roman" panose="02020603050405020304" pitchFamily="18" charset="0"/>
              </a:rPr>
              <a:t>and very low power consumption</a:t>
            </a:r>
            <a:r>
              <a:rPr lang="en-US" sz="2000" dirty="0" smtClean="0">
                <a:latin typeface="Times New Roman" panose="02020603050405020304" pitchFamily="18" charset="0"/>
                <a:cs typeface="Times New Roman" panose="02020603050405020304" pitchFamily="18" charset="0"/>
              </a:rPr>
              <a:t>.</a:t>
            </a:r>
          </a:p>
          <a:p>
            <a:pPr marL="342900" indent="-342900" algn="just">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Based </a:t>
            </a:r>
            <a:r>
              <a:rPr lang="en-US" sz="2000" dirty="0">
                <a:latin typeface="Times New Roman" panose="02020603050405020304" pitchFamily="18" charset="0"/>
                <a:cs typeface="Times New Roman" panose="02020603050405020304" pitchFamily="18" charset="0"/>
              </a:rPr>
              <a:t>on </a:t>
            </a:r>
            <a:r>
              <a:rPr lang="en-US" sz="2000" dirty="0" smtClean="0">
                <a:latin typeface="Times New Roman" panose="02020603050405020304" pitchFamily="18" charset="0"/>
                <a:cs typeface="Times New Roman" panose="02020603050405020304" pitchFamily="18" charset="0"/>
              </a:rPr>
              <a:t>Reduced Instruction </a:t>
            </a:r>
            <a:r>
              <a:rPr lang="en-US" sz="2000" dirty="0">
                <a:latin typeface="Times New Roman" panose="02020603050405020304" pitchFamily="18" charset="0"/>
                <a:cs typeface="Times New Roman" panose="02020603050405020304" pitchFamily="18" charset="0"/>
              </a:rPr>
              <a:t>Set (RISC) architecture, </a:t>
            </a:r>
            <a:r>
              <a:rPr lang="en-US" sz="2000" dirty="0" smtClean="0">
                <a:latin typeface="Times New Roman" panose="02020603050405020304" pitchFamily="18" charset="0"/>
                <a:cs typeface="Times New Roman" panose="02020603050405020304" pitchFamily="18" charset="0"/>
              </a:rPr>
              <a:t>This simplicity </a:t>
            </a:r>
            <a:r>
              <a:rPr lang="en-US" sz="2000" dirty="0">
                <a:latin typeface="Times New Roman" panose="02020603050405020304" pitchFamily="18" charset="0"/>
                <a:cs typeface="Times New Roman" panose="02020603050405020304" pitchFamily="18" charset="0"/>
              </a:rPr>
              <a:t>results in a high instruction throughput and impressive real-time interrupt </a:t>
            </a:r>
            <a:r>
              <a:rPr lang="en-US" sz="2000" dirty="0" smtClean="0">
                <a:latin typeface="Times New Roman" panose="02020603050405020304" pitchFamily="18" charset="0"/>
                <a:cs typeface="Times New Roman" panose="02020603050405020304" pitchFamily="18" charset="0"/>
              </a:rPr>
              <a:t>response from </a:t>
            </a:r>
            <a:r>
              <a:rPr lang="en-US" sz="2000" dirty="0">
                <a:latin typeface="Times New Roman" panose="02020603050405020304" pitchFamily="18" charset="0"/>
                <a:cs typeface="Times New Roman" panose="02020603050405020304" pitchFamily="18" charset="0"/>
              </a:rPr>
              <a:t>a small and cost-effective processor Core</a:t>
            </a:r>
            <a:r>
              <a:rPr lang="en-US" sz="2000" dirty="0" smtClean="0">
                <a:latin typeface="Times New Roman" panose="02020603050405020304" pitchFamily="18" charset="0"/>
                <a:cs typeface="Times New Roman" panose="02020603050405020304" pitchFamily="18" charset="0"/>
              </a:rPr>
              <a:t>.</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Pipeline techniques are employed so that all parts of the processing and </a:t>
            </a:r>
            <a:r>
              <a:rPr lang="en-US" sz="2000" dirty="0" smtClean="0">
                <a:latin typeface="Times New Roman" panose="02020603050405020304" pitchFamily="18" charset="0"/>
                <a:cs typeface="Times New Roman" panose="02020603050405020304" pitchFamily="18" charset="0"/>
              </a:rPr>
              <a:t>memory systems </a:t>
            </a:r>
            <a:r>
              <a:rPr lang="en-US" sz="2000" dirty="0">
                <a:latin typeface="Times New Roman" panose="02020603050405020304" pitchFamily="18" charset="0"/>
                <a:cs typeface="Times New Roman" panose="02020603050405020304" pitchFamily="18" charset="0"/>
              </a:rPr>
              <a:t>can operate continuously. Typically, while one instruction is being executed, </a:t>
            </a:r>
            <a:r>
              <a:rPr lang="en-US" sz="2000" dirty="0" smtClean="0">
                <a:latin typeface="Times New Roman" panose="02020603050405020304" pitchFamily="18" charset="0"/>
                <a:cs typeface="Times New Roman" panose="02020603050405020304" pitchFamily="18" charset="0"/>
              </a:rPr>
              <a:t>its successor </a:t>
            </a:r>
            <a:r>
              <a:rPr lang="en-US" sz="2000" dirty="0">
                <a:latin typeface="Times New Roman" panose="02020603050405020304" pitchFamily="18" charset="0"/>
                <a:cs typeface="Times New Roman" panose="02020603050405020304" pitchFamily="18" charset="0"/>
              </a:rPr>
              <a:t>is being decoded, and a third instruction is being fetched from memory</a:t>
            </a:r>
            <a:r>
              <a:rPr lang="en-US" sz="2000" dirty="0" smtClean="0">
                <a:latin typeface="Times New Roman" panose="02020603050405020304" pitchFamily="18" charset="0"/>
                <a:cs typeface="Times New Roman" panose="02020603050405020304" pitchFamily="18" charset="0"/>
              </a:rPr>
              <a:t>.</a:t>
            </a:r>
          </a:p>
          <a:p>
            <a:pPr marL="342900" indent="-342900">
              <a:buFont typeface="Arial" panose="020B0604020202020204" pitchFamily="34" charset="0"/>
              <a:buChar char="•"/>
            </a:pPr>
            <a:r>
              <a:rPr lang="en-IN" sz="2000" dirty="0" smtClean="0">
                <a:latin typeface="Times New Roman" panose="02020603050405020304" pitchFamily="18" charset="0"/>
                <a:cs typeface="Times New Roman" panose="02020603050405020304" pitchFamily="18" charset="0"/>
              </a:rPr>
              <a:t>Has </a:t>
            </a:r>
            <a:r>
              <a:rPr lang="en-IN" sz="2000" dirty="0">
                <a:latin typeface="Times New Roman" panose="02020603050405020304" pitchFamily="18" charset="0"/>
                <a:cs typeface="Times New Roman" panose="02020603050405020304" pitchFamily="18" charset="0"/>
              </a:rPr>
              <a:t>two Instruction sets:</a:t>
            </a:r>
          </a:p>
          <a:p>
            <a:r>
              <a:rPr lang="en-US" sz="2000" dirty="0" smtClean="0">
                <a:latin typeface="Times New Roman" panose="02020603050405020304" pitchFamily="18" charset="0"/>
                <a:cs typeface="Times New Roman" panose="02020603050405020304" pitchFamily="18" charset="0"/>
              </a:rPr>
              <a:t>		The </a:t>
            </a:r>
            <a:r>
              <a:rPr lang="en-US" sz="2000" dirty="0">
                <a:latin typeface="Times New Roman" panose="02020603050405020304" pitchFamily="18" charset="0"/>
                <a:cs typeface="Times New Roman" panose="02020603050405020304" pitchFamily="18" charset="0"/>
              </a:rPr>
              <a:t>standard 32-bit ARM instruction set.</a:t>
            </a:r>
          </a:p>
          <a:p>
            <a:r>
              <a:rPr lang="en-US" sz="2000" dirty="0" smtClean="0">
                <a:latin typeface="Times New Roman" panose="02020603050405020304" pitchFamily="18" charset="0"/>
                <a:cs typeface="Times New Roman" panose="02020603050405020304" pitchFamily="18" charset="0"/>
              </a:rPr>
              <a:t>		A </a:t>
            </a:r>
            <a:r>
              <a:rPr lang="en-US" sz="2000" dirty="0">
                <a:latin typeface="Times New Roman" panose="02020603050405020304" pitchFamily="18" charset="0"/>
                <a:cs typeface="Times New Roman" panose="02020603050405020304" pitchFamily="18" charset="0"/>
              </a:rPr>
              <a:t>16-bit THUMB instruction set.</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1840254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r>
              <a:rPr lang="en-US" smtClean="0"/>
              <a:t>Introduction</a:t>
            </a:r>
            <a:endParaRPr lang="en-US"/>
          </a:p>
        </p:txBody>
      </p:sp>
      <p:sp>
        <p:nvSpPr>
          <p:cNvPr id="3" name="Slide Number Placeholder 2"/>
          <p:cNvSpPr>
            <a:spLocks noGrp="1"/>
          </p:cNvSpPr>
          <p:nvPr>
            <p:ph type="sldNum" sz="quarter" idx="12"/>
          </p:nvPr>
        </p:nvSpPr>
        <p:spPr/>
        <p:txBody>
          <a:bodyPr/>
          <a:lstStyle/>
          <a:p>
            <a:r>
              <a:rPr lang="en-US" smtClean="0"/>
              <a:t>1-</a:t>
            </a:r>
            <a:fld id="{FDD59650-754C-46A1-89A5-F3132734EF11}" type="slidenum">
              <a:rPr lang="en-US" smtClean="0"/>
              <a:pPr/>
              <a:t>60</a:t>
            </a:fld>
            <a:endParaRPr lang="en-US"/>
          </a:p>
        </p:txBody>
      </p:sp>
      <p:sp>
        <p:nvSpPr>
          <p:cNvPr id="4" name="Rectangle 3"/>
          <p:cNvSpPr/>
          <p:nvPr/>
        </p:nvSpPr>
        <p:spPr>
          <a:xfrm>
            <a:off x="574766" y="378823"/>
            <a:ext cx="7750084" cy="3354765"/>
          </a:xfrm>
          <a:prstGeom prst="rect">
            <a:avLst/>
          </a:prstGeom>
        </p:spPr>
        <p:txBody>
          <a:bodyPr wrap="square">
            <a:spAutoFit/>
          </a:bodyPr>
          <a:lstStyle/>
          <a:p>
            <a:pPr algn="just"/>
            <a:r>
              <a:rPr lang="en-IN" b="1" dirty="0"/>
              <a:t>Pipeline: </a:t>
            </a:r>
            <a:r>
              <a:rPr lang="en-US" sz="2000" dirty="0">
                <a:latin typeface="Times New Roman" panose="02020603050405020304" pitchFamily="18" charset="0"/>
                <a:cs typeface="Times New Roman" panose="02020603050405020304" pitchFamily="18" charset="0"/>
              </a:rPr>
              <a:t>A pipeline is the mechanism a RISC processor uses to execute instructions. Using a pipeline speeds up execution by fetching the next instruction while other instructions are being decoded and executed. One way to view the pipeline is to think of it as an automobile </a:t>
            </a:r>
            <a:r>
              <a:rPr lang="en-US" sz="2000" dirty="0" smtClean="0">
                <a:latin typeface="Times New Roman" panose="02020603050405020304" pitchFamily="18" charset="0"/>
                <a:cs typeface="Times New Roman" panose="02020603050405020304" pitchFamily="18" charset="0"/>
              </a:rPr>
              <a:t> assembly </a:t>
            </a:r>
            <a:r>
              <a:rPr lang="en-US" sz="2000" dirty="0">
                <a:latin typeface="Times New Roman" panose="02020603050405020304" pitchFamily="18" charset="0"/>
                <a:cs typeface="Times New Roman" panose="02020603050405020304" pitchFamily="18" charset="0"/>
              </a:rPr>
              <a:t>line, with each stage carrying out a particular task to manufacture the vehicle.</a:t>
            </a:r>
          </a:p>
          <a:p>
            <a:pPr algn="just"/>
            <a:endParaRPr lang="en-IN" sz="2000" dirty="0" smtClean="0">
              <a:latin typeface="Times New Roman" panose="02020603050405020304" pitchFamily="18" charset="0"/>
              <a:cs typeface="Times New Roman" panose="02020603050405020304" pitchFamily="18" charset="0"/>
            </a:endParaRPr>
          </a:p>
          <a:p>
            <a:pPr algn="just"/>
            <a:r>
              <a:rPr lang="en-IN" sz="2000" dirty="0" smtClean="0">
                <a:latin typeface="Times New Roman" panose="02020603050405020304" pitchFamily="18" charset="0"/>
                <a:cs typeface="Times New Roman" panose="02020603050405020304" pitchFamily="18" charset="0"/>
              </a:rPr>
              <a:t>ARM7 </a:t>
            </a:r>
            <a:r>
              <a:rPr lang="en-IN" sz="2000" dirty="0">
                <a:latin typeface="Times New Roman" panose="02020603050405020304" pitchFamily="18" charset="0"/>
                <a:cs typeface="Times New Roman" panose="02020603050405020304" pitchFamily="18" charset="0"/>
              </a:rPr>
              <a:t>Three-stage </a:t>
            </a:r>
            <a:r>
              <a:rPr lang="en-IN" sz="2000" dirty="0" smtClean="0">
                <a:latin typeface="Times New Roman" panose="02020603050405020304" pitchFamily="18" charset="0"/>
                <a:cs typeface="Times New Roman" panose="02020603050405020304" pitchFamily="18" charset="0"/>
              </a:rPr>
              <a:t>pipeline</a:t>
            </a:r>
          </a:p>
          <a:p>
            <a:pPr algn="just"/>
            <a:endParaRPr lang="en-US" dirty="0">
              <a:latin typeface="Times New Roman" panose="02020603050405020304" pitchFamily="18" charset="0"/>
              <a:cs typeface="Times New Roman" panose="02020603050405020304" pitchFamily="18" charset="0"/>
            </a:endParaRPr>
          </a:p>
          <a:p>
            <a:pPr algn="just"/>
            <a:endParaRPr lang="en-IN" b="1"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976330" y="3644537"/>
            <a:ext cx="6861383" cy="2818176"/>
          </a:xfrm>
          <a:prstGeom prst="rect">
            <a:avLst/>
          </a:prstGeom>
        </p:spPr>
      </p:pic>
    </p:spTree>
    <p:extLst>
      <p:ext uri="{BB962C8B-B14F-4D97-AF65-F5344CB8AC3E}">
        <p14:creationId xmlns:p14="http://schemas.microsoft.com/office/powerpoint/2010/main" val="97513311"/>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r>
              <a:rPr lang="en-US" smtClean="0"/>
              <a:t>Introduction</a:t>
            </a:r>
            <a:endParaRPr lang="en-US"/>
          </a:p>
        </p:txBody>
      </p:sp>
      <p:sp>
        <p:nvSpPr>
          <p:cNvPr id="3" name="Slide Number Placeholder 2"/>
          <p:cNvSpPr>
            <a:spLocks noGrp="1"/>
          </p:cNvSpPr>
          <p:nvPr>
            <p:ph type="sldNum" sz="quarter" idx="12"/>
          </p:nvPr>
        </p:nvSpPr>
        <p:spPr/>
        <p:txBody>
          <a:bodyPr/>
          <a:lstStyle/>
          <a:p>
            <a:r>
              <a:rPr lang="en-US" smtClean="0"/>
              <a:t>1-</a:t>
            </a:r>
            <a:fld id="{FDD59650-754C-46A1-89A5-F3132734EF11}" type="slidenum">
              <a:rPr lang="en-US" smtClean="0"/>
              <a:pPr/>
              <a:t>61</a:t>
            </a:fld>
            <a:endParaRPr lang="en-US"/>
          </a:p>
        </p:txBody>
      </p:sp>
      <p:sp>
        <p:nvSpPr>
          <p:cNvPr id="4" name="Rectangle 3"/>
          <p:cNvSpPr/>
          <p:nvPr/>
        </p:nvSpPr>
        <p:spPr>
          <a:xfrm>
            <a:off x="692331" y="692331"/>
            <a:ext cx="8007531" cy="1938992"/>
          </a:xfrm>
          <a:prstGeom prst="rect">
            <a:avLst/>
          </a:prstGeom>
        </p:spPr>
        <p:txBody>
          <a:bodyPr wrap="square">
            <a:spAutoFit/>
          </a:bodyPr>
          <a:lstStyle/>
          <a:p>
            <a:r>
              <a:rPr lang="en-US" sz="2000" dirty="0">
                <a:solidFill>
                  <a:srgbClr val="000000"/>
                </a:solidFill>
                <a:latin typeface="Times New Roman" panose="02020603050405020304" pitchFamily="18" charset="0"/>
                <a:cs typeface="Times New Roman" panose="02020603050405020304" pitchFamily="18" charset="0"/>
              </a:rPr>
              <a:t>Figure </a:t>
            </a:r>
            <a:r>
              <a:rPr lang="en-US" sz="2000" dirty="0" smtClean="0">
                <a:solidFill>
                  <a:srgbClr val="000000"/>
                </a:solidFill>
                <a:latin typeface="Times New Roman" panose="02020603050405020304" pitchFamily="18" charset="0"/>
                <a:cs typeface="Times New Roman" panose="02020603050405020304" pitchFamily="18" charset="0"/>
              </a:rPr>
              <a:t>above shows </a:t>
            </a:r>
            <a:r>
              <a:rPr lang="en-US" sz="2000" dirty="0">
                <a:solidFill>
                  <a:srgbClr val="000000"/>
                </a:solidFill>
                <a:latin typeface="Times New Roman" panose="02020603050405020304" pitchFamily="18" charset="0"/>
                <a:cs typeface="Times New Roman" panose="02020603050405020304" pitchFamily="18" charset="0"/>
              </a:rPr>
              <a:t>a three-stage pipeline: </a:t>
            </a:r>
            <a:endParaRPr lang="en-US" sz="2000" dirty="0">
              <a:latin typeface="Times New Roman" panose="02020603050405020304" pitchFamily="18" charset="0"/>
              <a:cs typeface="Times New Roman" panose="02020603050405020304" pitchFamily="18" charset="0"/>
            </a:endParaRPr>
          </a:p>
          <a:p>
            <a:r>
              <a:rPr lang="en-US" sz="2000" dirty="0">
                <a:solidFill>
                  <a:srgbClr val="000000"/>
                </a:solidFill>
                <a:latin typeface="Times New Roman" panose="02020603050405020304" pitchFamily="18" charset="0"/>
                <a:cs typeface="Times New Roman" panose="02020603050405020304" pitchFamily="18" charset="0"/>
              </a:rPr>
              <a:t>■ </a:t>
            </a:r>
            <a:r>
              <a:rPr lang="en-US" sz="2000" dirty="0" smtClean="0">
                <a:solidFill>
                  <a:srgbClr val="000000"/>
                </a:solidFill>
                <a:latin typeface="Times New Roman" panose="02020603050405020304" pitchFamily="18" charset="0"/>
                <a:cs typeface="Times New Roman" panose="02020603050405020304" pitchFamily="18" charset="0"/>
              </a:rPr>
              <a:t>Fetch </a:t>
            </a:r>
            <a:r>
              <a:rPr lang="en-US" sz="2000" dirty="0">
                <a:solidFill>
                  <a:srgbClr val="000000"/>
                </a:solidFill>
                <a:latin typeface="Times New Roman" panose="02020603050405020304" pitchFamily="18" charset="0"/>
                <a:cs typeface="Times New Roman" panose="02020603050405020304" pitchFamily="18" charset="0"/>
              </a:rPr>
              <a:t>loads an instruction from memory. </a:t>
            </a:r>
            <a:endParaRPr lang="en-US" sz="2000" dirty="0">
              <a:latin typeface="Times New Roman" panose="02020603050405020304" pitchFamily="18" charset="0"/>
              <a:cs typeface="Times New Roman" panose="02020603050405020304" pitchFamily="18" charset="0"/>
            </a:endParaRPr>
          </a:p>
          <a:p>
            <a:r>
              <a:rPr lang="en-US" sz="2000" dirty="0">
                <a:solidFill>
                  <a:srgbClr val="000000"/>
                </a:solidFill>
                <a:latin typeface="Times New Roman" panose="02020603050405020304" pitchFamily="18" charset="0"/>
                <a:cs typeface="Times New Roman" panose="02020603050405020304" pitchFamily="18" charset="0"/>
              </a:rPr>
              <a:t>■ </a:t>
            </a:r>
            <a:r>
              <a:rPr lang="en-US" sz="2000" dirty="0" smtClean="0">
                <a:solidFill>
                  <a:srgbClr val="000000"/>
                </a:solidFill>
                <a:latin typeface="Times New Roman" panose="02020603050405020304" pitchFamily="18" charset="0"/>
                <a:cs typeface="Times New Roman" panose="02020603050405020304" pitchFamily="18" charset="0"/>
              </a:rPr>
              <a:t>Decode identifies </a:t>
            </a:r>
            <a:r>
              <a:rPr lang="en-US" sz="2000" dirty="0">
                <a:solidFill>
                  <a:srgbClr val="000000"/>
                </a:solidFill>
                <a:latin typeface="Times New Roman" panose="02020603050405020304" pitchFamily="18" charset="0"/>
                <a:cs typeface="Times New Roman" panose="02020603050405020304" pitchFamily="18" charset="0"/>
              </a:rPr>
              <a:t>the instruction to be executed. </a:t>
            </a:r>
            <a:endParaRPr lang="en-US" sz="2000" dirty="0">
              <a:latin typeface="Times New Roman" panose="02020603050405020304" pitchFamily="18" charset="0"/>
              <a:cs typeface="Times New Roman" panose="02020603050405020304" pitchFamily="18" charset="0"/>
            </a:endParaRPr>
          </a:p>
          <a:p>
            <a:r>
              <a:rPr lang="en-US" sz="2000" dirty="0">
                <a:solidFill>
                  <a:srgbClr val="000000"/>
                </a:solidFill>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a:t>
            </a:r>
            <a:r>
              <a:rPr lang="en-US" sz="2000" dirty="0" smtClean="0">
                <a:solidFill>
                  <a:srgbClr val="000000"/>
                </a:solidFill>
                <a:latin typeface="Times New Roman" panose="02020603050405020304" pitchFamily="18" charset="0"/>
                <a:cs typeface="Times New Roman" panose="02020603050405020304" pitchFamily="18" charset="0"/>
              </a:rPr>
              <a:t>Execute </a:t>
            </a:r>
            <a:r>
              <a:rPr lang="en-US" sz="2000" dirty="0">
                <a:solidFill>
                  <a:srgbClr val="000000"/>
                </a:solidFill>
                <a:latin typeface="Times New Roman" panose="02020603050405020304" pitchFamily="18" charset="0"/>
                <a:cs typeface="Times New Roman" panose="02020603050405020304" pitchFamily="18" charset="0"/>
              </a:rPr>
              <a:t>processes the instruction and writes the result back to a register</a:t>
            </a:r>
            <a:r>
              <a:rPr lang="en-US" sz="2000" dirty="0" smtClean="0">
                <a:solidFill>
                  <a:srgbClr val="000000"/>
                </a:solidFill>
                <a:latin typeface="Times New Roman" panose="02020603050405020304" pitchFamily="18" charset="0"/>
                <a:cs typeface="Times New Roman" panose="02020603050405020304" pitchFamily="18" charset="0"/>
              </a:rPr>
              <a:t>.</a:t>
            </a:r>
          </a:p>
          <a:p>
            <a:r>
              <a:rPr lang="en-US" sz="2000" dirty="0" smtClean="0">
                <a:solidFill>
                  <a:srgbClr val="000000"/>
                </a:solidFill>
                <a:latin typeface="Times New Roman" panose="02020603050405020304" pitchFamily="18" charset="0"/>
                <a:cs typeface="Times New Roman" panose="02020603050405020304" pitchFamily="18" charset="0"/>
              </a:rPr>
              <a:t>Example : </a:t>
            </a:r>
          </a:p>
          <a:p>
            <a:endParaRPr lang="en-IN" sz="20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1755886" y="2633761"/>
            <a:ext cx="5755257" cy="1899049"/>
          </a:xfrm>
          <a:prstGeom prst="rect">
            <a:avLst/>
          </a:prstGeom>
        </p:spPr>
      </p:pic>
      <p:sp>
        <p:nvSpPr>
          <p:cNvPr id="6" name="Rectangle 5"/>
          <p:cNvSpPr/>
          <p:nvPr/>
        </p:nvSpPr>
        <p:spPr>
          <a:xfrm>
            <a:off x="1005840" y="4663440"/>
            <a:ext cx="7466648" cy="1015663"/>
          </a:xfrm>
          <a:prstGeom prst="rect">
            <a:avLst/>
          </a:prstGeom>
        </p:spPr>
        <p:txBody>
          <a:bodyPr wrap="square">
            <a:spAutoFit/>
          </a:bodyPr>
          <a:lstStyle/>
          <a:p>
            <a:r>
              <a:rPr lang="en-US" sz="2000" dirty="0" smtClean="0">
                <a:solidFill>
                  <a:srgbClr val="000000"/>
                </a:solidFill>
                <a:latin typeface="Times New Roman" panose="02020603050405020304" pitchFamily="18" charset="0"/>
                <a:cs typeface="Times New Roman" panose="02020603050405020304" pitchFamily="18" charset="0"/>
              </a:rPr>
              <a:t>Figure shows </a:t>
            </a:r>
            <a:r>
              <a:rPr lang="en-US" sz="2000" dirty="0">
                <a:solidFill>
                  <a:srgbClr val="000000"/>
                </a:solidFill>
                <a:latin typeface="Times New Roman" panose="02020603050405020304" pitchFamily="18" charset="0"/>
                <a:cs typeface="Times New Roman" panose="02020603050405020304" pitchFamily="18" charset="0"/>
              </a:rPr>
              <a:t>a sequence of three </a:t>
            </a:r>
            <a:r>
              <a:rPr lang="en-US" sz="2000" dirty="0" smtClean="0">
                <a:latin typeface="Times New Roman" panose="02020603050405020304" pitchFamily="18" charset="0"/>
                <a:cs typeface="Times New Roman" panose="02020603050405020304" pitchFamily="18" charset="0"/>
              </a:rPr>
              <a:t>i</a:t>
            </a:r>
            <a:r>
              <a:rPr lang="en-US" sz="2000" dirty="0" smtClean="0">
                <a:solidFill>
                  <a:srgbClr val="000000"/>
                </a:solidFill>
                <a:latin typeface="Times New Roman" panose="02020603050405020304" pitchFamily="18" charset="0"/>
                <a:cs typeface="Times New Roman" panose="02020603050405020304" pitchFamily="18" charset="0"/>
              </a:rPr>
              <a:t>nstructions </a:t>
            </a:r>
            <a:r>
              <a:rPr lang="en-US" sz="2000" dirty="0">
                <a:solidFill>
                  <a:srgbClr val="000000"/>
                </a:solidFill>
                <a:latin typeface="Times New Roman" panose="02020603050405020304" pitchFamily="18" charset="0"/>
                <a:cs typeface="Times New Roman" panose="02020603050405020304" pitchFamily="18" charset="0"/>
              </a:rPr>
              <a:t>being fetched, decoded, and executed by the processor. Each instruction takes </a:t>
            </a:r>
            <a:r>
              <a:rPr lang="en-US" sz="2000" dirty="0" smtClean="0">
                <a:solidFill>
                  <a:srgbClr val="000000"/>
                </a:solidFill>
                <a:latin typeface="Times New Roman" panose="02020603050405020304" pitchFamily="18" charset="0"/>
                <a:cs typeface="Times New Roman" panose="02020603050405020304" pitchFamily="18" charset="0"/>
              </a:rPr>
              <a:t>a </a:t>
            </a:r>
            <a:r>
              <a:rPr lang="en-US" sz="2000" dirty="0">
                <a:solidFill>
                  <a:srgbClr val="000000"/>
                </a:solidFill>
                <a:latin typeface="Times New Roman" panose="02020603050405020304" pitchFamily="18" charset="0"/>
                <a:cs typeface="Times New Roman" panose="02020603050405020304" pitchFamily="18" charset="0"/>
              </a:rPr>
              <a:t>single cycle to complete after the pipeline is </a:t>
            </a:r>
            <a:r>
              <a:rPr lang="en-US" sz="2000" dirty="0" smtClean="0">
                <a:solidFill>
                  <a:srgbClr val="000000"/>
                </a:solidFill>
                <a:latin typeface="Times New Roman" panose="02020603050405020304" pitchFamily="18" charset="0"/>
                <a:cs typeface="Times New Roman" panose="02020603050405020304" pitchFamily="18" charset="0"/>
              </a:rPr>
              <a:t>filled</a:t>
            </a:r>
            <a:r>
              <a:rPr lang="en-US" sz="2000" dirty="0">
                <a:solidFill>
                  <a:srgbClr val="000000"/>
                </a:solidFill>
                <a:latin typeface="Times New Roman" panose="02020603050405020304" pitchFamily="18" charset="0"/>
                <a:cs typeface="Times New Roman" panose="02020603050405020304" pitchFamily="18" charset="0"/>
              </a:rPr>
              <a:t>.</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20352045"/>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r>
              <a:rPr lang="en-US" smtClean="0"/>
              <a:t>Introduction</a:t>
            </a:r>
            <a:endParaRPr lang="en-US"/>
          </a:p>
        </p:txBody>
      </p:sp>
      <p:sp>
        <p:nvSpPr>
          <p:cNvPr id="3" name="Slide Number Placeholder 2"/>
          <p:cNvSpPr>
            <a:spLocks noGrp="1"/>
          </p:cNvSpPr>
          <p:nvPr>
            <p:ph type="sldNum" sz="quarter" idx="12"/>
          </p:nvPr>
        </p:nvSpPr>
        <p:spPr/>
        <p:txBody>
          <a:bodyPr/>
          <a:lstStyle/>
          <a:p>
            <a:r>
              <a:rPr lang="en-US" smtClean="0"/>
              <a:t>1-</a:t>
            </a:r>
            <a:fld id="{FDD59650-754C-46A1-89A5-F3132734EF11}" type="slidenum">
              <a:rPr lang="en-US" smtClean="0"/>
              <a:pPr/>
              <a:t>62</a:t>
            </a:fld>
            <a:endParaRPr lang="en-US"/>
          </a:p>
        </p:txBody>
      </p:sp>
      <p:sp>
        <p:nvSpPr>
          <p:cNvPr id="4" name="Rectangle 3"/>
          <p:cNvSpPr/>
          <p:nvPr/>
        </p:nvSpPr>
        <p:spPr>
          <a:xfrm>
            <a:off x="496389" y="1005840"/>
            <a:ext cx="8229600" cy="2554545"/>
          </a:xfrm>
          <a:prstGeom prst="rect">
            <a:avLst/>
          </a:prstGeom>
        </p:spPr>
        <p:txBody>
          <a:bodyPr wrap="square">
            <a:spAutoFit/>
          </a:bodyPr>
          <a:lstStyle/>
          <a:p>
            <a:pPr algn="just"/>
            <a:r>
              <a:rPr lang="en-US" sz="2000" dirty="0">
                <a:solidFill>
                  <a:srgbClr val="000000"/>
                </a:solidFill>
                <a:latin typeface="Times New Roman" panose="02020603050405020304" pitchFamily="18" charset="0"/>
                <a:cs typeface="Times New Roman" panose="02020603050405020304" pitchFamily="18" charset="0"/>
              </a:rPr>
              <a:t>The three instructions are placed into the pipeline sequentially. </a:t>
            </a:r>
            <a:endParaRPr lang="en-US" sz="2000" dirty="0" smtClean="0">
              <a:solidFill>
                <a:srgbClr val="000000"/>
              </a:solidFill>
              <a:latin typeface="Times New Roman" panose="02020603050405020304" pitchFamily="18" charset="0"/>
              <a:cs typeface="Times New Roman" panose="02020603050405020304" pitchFamily="18" charset="0"/>
            </a:endParaRPr>
          </a:p>
          <a:p>
            <a:pPr algn="just"/>
            <a:r>
              <a:rPr lang="en-US" sz="2000" dirty="0" smtClean="0">
                <a:solidFill>
                  <a:srgbClr val="000000"/>
                </a:solidFill>
                <a:latin typeface="Times New Roman" panose="02020603050405020304" pitchFamily="18" charset="0"/>
                <a:cs typeface="Times New Roman" panose="02020603050405020304" pitchFamily="18" charset="0"/>
              </a:rPr>
              <a:t>In </a:t>
            </a:r>
            <a:r>
              <a:rPr lang="en-US" sz="2000" dirty="0">
                <a:solidFill>
                  <a:srgbClr val="000000"/>
                </a:solidFill>
                <a:latin typeface="Times New Roman" panose="02020603050405020304" pitchFamily="18" charset="0"/>
                <a:cs typeface="Times New Roman" panose="02020603050405020304" pitchFamily="18" charset="0"/>
              </a:rPr>
              <a:t>the </a:t>
            </a:r>
            <a:r>
              <a:rPr lang="en-US" sz="2000" dirty="0" smtClean="0">
                <a:solidFill>
                  <a:srgbClr val="000000"/>
                </a:solidFill>
                <a:latin typeface="Times New Roman" panose="02020603050405020304" pitchFamily="18" charset="0"/>
                <a:cs typeface="Times New Roman" panose="02020603050405020304" pitchFamily="18" charset="0"/>
              </a:rPr>
              <a:t>first </a:t>
            </a:r>
            <a:r>
              <a:rPr lang="en-US" sz="2000" dirty="0">
                <a:solidFill>
                  <a:srgbClr val="000000"/>
                </a:solidFill>
                <a:latin typeface="Times New Roman" panose="02020603050405020304" pitchFamily="18" charset="0"/>
                <a:cs typeface="Times New Roman" panose="02020603050405020304" pitchFamily="18" charset="0"/>
              </a:rPr>
              <a:t>cycle the </a:t>
            </a:r>
            <a:r>
              <a:rPr lang="en-US" sz="2000" dirty="0" smtClean="0">
                <a:solidFill>
                  <a:srgbClr val="000000"/>
                </a:solidFill>
                <a:latin typeface="Times New Roman" panose="02020603050405020304" pitchFamily="18" charset="0"/>
                <a:cs typeface="Times New Roman" panose="02020603050405020304" pitchFamily="18" charset="0"/>
              </a:rPr>
              <a:t>core </a:t>
            </a:r>
            <a:r>
              <a:rPr lang="en-US" sz="2000" dirty="0">
                <a:solidFill>
                  <a:srgbClr val="000000"/>
                </a:solidFill>
                <a:latin typeface="Times New Roman" panose="02020603050405020304" pitchFamily="18" charset="0"/>
                <a:cs typeface="Times New Roman" panose="02020603050405020304" pitchFamily="18" charset="0"/>
              </a:rPr>
              <a:t>fetches the ADD instruction from memory. </a:t>
            </a:r>
            <a:endParaRPr lang="en-US" sz="2000" dirty="0" smtClean="0">
              <a:solidFill>
                <a:srgbClr val="000000"/>
              </a:solidFill>
              <a:latin typeface="Times New Roman" panose="02020603050405020304" pitchFamily="18" charset="0"/>
              <a:cs typeface="Times New Roman" panose="02020603050405020304" pitchFamily="18" charset="0"/>
            </a:endParaRPr>
          </a:p>
          <a:p>
            <a:pPr algn="just"/>
            <a:r>
              <a:rPr lang="en-US" sz="2000" dirty="0" smtClean="0">
                <a:solidFill>
                  <a:srgbClr val="000000"/>
                </a:solidFill>
                <a:latin typeface="Times New Roman" panose="02020603050405020304" pitchFamily="18" charset="0"/>
                <a:cs typeface="Times New Roman" panose="02020603050405020304" pitchFamily="18" charset="0"/>
              </a:rPr>
              <a:t>In </a:t>
            </a:r>
            <a:r>
              <a:rPr lang="en-US" sz="2000" dirty="0">
                <a:solidFill>
                  <a:srgbClr val="000000"/>
                </a:solidFill>
                <a:latin typeface="Times New Roman" panose="02020603050405020304" pitchFamily="18" charset="0"/>
                <a:cs typeface="Times New Roman" panose="02020603050405020304" pitchFamily="18" charset="0"/>
              </a:rPr>
              <a:t>the second cycle the core fetches the </a:t>
            </a:r>
            <a:r>
              <a:rPr lang="en-US" sz="2000" dirty="0" smtClean="0">
                <a:solidFill>
                  <a:srgbClr val="000000"/>
                </a:solidFill>
                <a:latin typeface="Times New Roman" panose="02020603050405020304" pitchFamily="18" charset="0"/>
                <a:cs typeface="Times New Roman" panose="02020603050405020304" pitchFamily="18" charset="0"/>
              </a:rPr>
              <a:t>SUB </a:t>
            </a:r>
            <a:r>
              <a:rPr lang="en-US" sz="2000" dirty="0">
                <a:solidFill>
                  <a:srgbClr val="000000"/>
                </a:solidFill>
                <a:latin typeface="Times New Roman" panose="02020603050405020304" pitchFamily="18" charset="0"/>
                <a:cs typeface="Times New Roman" panose="02020603050405020304" pitchFamily="18" charset="0"/>
              </a:rPr>
              <a:t>instruction and decodes the ADD instruction. </a:t>
            </a:r>
            <a:endParaRPr lang="en-US" sz="2000" dirty="0" smtClean="0">
              <a:solidFill>
                <a:srgbClr val="000000"/>
              </a:solidFill>
              <a:latin typeface="Times New Roman" panose="02020603050405020304" pitchFamily="18" charset="0"/>
              <a:cs typeface="Times New Roman" panose="02020603050405020304" pitchFamily="18" charset="0"/>
            </a:endParaRPr>
          </a:p>
          <a:p>
            <a:pPr algn="just"/>
            <a:r>
              <a:rPr lang="en-US" sz="2000" dirty="0" smtClean="0">
                <a:solidFill>
                  <a:srgbClr val="000000"/>
                </a:solidFill>
                <a:latin typeface="Times New Roman" panose="02020603050405020304" pitchFamily="18" charset="0"/>
                <a:cs typeface="Times New Roman" panose="02020603050405020304" pitchFamily="18" charset="0"/>
              </a:rPr>
              <a:t>In </a:t>
            </a:r>
            <a:r>
              <a:rPr lang="en-US" sz="2000" dirty="0">
                <a:solidFill>
                  <a:srgbClr val="000000"/>
                </a:solidFill>
                <a:latin typeface="Times New Roman" panose="02020603050405020304" pitchFamily="18" charset="0"/>
                <a:cs typeface="Times New Roman" panose="02020603050405020304" pitchFamily="18" charset="0"/>
              </a:rPr>
              <a:t>the third cycle, both the SUB and </a:t>
            </a:r>
            <a:r>
              <a:rPr lang="en-US" sz="2000" dirty="0" smtClean="0">
                <a:solidFill>
                  <a:srgbClr val="000000"/>
                </a:solidFill>
                <a:latin typeface="Times New Roman" panose="02020603050405020304" pitchFamily="18" charset="0"/>
                <a:cs typeface="Times New Roman" panose="02020603050405020304" pitchFamily="18" charset="0"/>
              </a:rPr>
              <a:t>ADD </a:t>
            </a:r>
            <a:r>
              <a:rPr lang="en-US" sz="2000" dirty="0">
                <a:solidFill>
                  <a:srgbClr val="000000"/>
                </a:solidFill>
                <a:latin typeface="Times New Roman" panose="02020603050405020304" pitchFamily="18" charset="0"/>
                <a:cs typeface="Times New Roman" panose="02020603050405020304" pitchFamily="18" charset="0"/>
              </a:rPr>
              <a:t>instructions are moved along the pipeline. The ADD instruction is executed, the SUB </a:t>
            </a:r>
            <a:r>
              <a:rPr lang="en-US" sz="2000" dirty="0" smtClean="0">
                <a:solidFill>
                  <a:srgbClr val="000000"/>
                </a:solidFill>
                <a:latin typeface="Times New Roman" panose="02020603050405020304" pitchFamily="18" charset="0"/>
                <a:cs typeface="Times New Roman" panose="02020603050405020304" pitchFamily="18" charset="0"/>
              </a:rPr>
              <a:t>instruction </a:t>
            </a:r>
            <a:r>
              <a:rPr lang="en-US" sz="2000" dirty="0">
                <a:solidFill>
                  <a:srgbClr val="000000"/>
                </a:solidFill>
                <a:latin typeface="Times New Roman" panose="02020603050405020304" pitchFamily="18" charset="0"/>
                <a:cs typeface="Times New Roman" panose="02020603050405020304" pitchFamily="18" charset="0"/>
              </a:rPr>
              <a:t>is decoded, and the CMP instruction is fetched. This procedure is called </a:t>
            </a:r>
            <a:r>
              <a:rPr lang="en-US" sz="2000" dirty="0" smtClean="0">
                <a:solidFill>
                  <a:srgbClr val="000000"/>
                </a:solidFill>
                <a:latin typeface="Times New Roman" panose="02020603050405020304" pitchFamily="18" charset="0"/>
                <a:cs typeface="Times New Roman" panose="02020603050405020304" pitchFamily="18" charset="0"/>
              </a:rPr>
              <a:t>filling the </a:t>
            </a:r>
            <a:r>
              <a:rPr lang="en-US" sz="2000" dirty="0">
                <a:solidFill>
                  <a:srgbClr val="000000"/>
                </a:solidFill>
                <a:latin typeface="Times New Roman" panose="02020603050405020304" pitchFamily="18" charset="0"/>
                <a:cs typeface="Times New Roman" panose="02020603050405020304" pitchFamily="18" charset="0"/>
              </a:rPr>
              <a:t>pipeline. The pipeline allows the core to execute an instruction every cycle</a:t>
            </a:r>
            <a:endParaRPr lang="en-IN" sz="2000" dirty="0">
              <a:latin typeface="Times New Roman" panose="02020603050405020304" pitchFamily="18" charset="0"/>
              <a:cs typeface="Times New Roman" panose="02020603050405020304" pitchFamily="18" charset="0"/>
            </a:endParaRPr>
          </a:p>
        </p:txBody>
      </p:sp>
      <p:sp>
        <p:nvSpPr>
          <p:cNvPr id="5" name="Rectangle 4"/>
          <p:cNvSpPr/>
          <p:nvPr/>
        </p:nvSpPr>
        <p:spPr>
          <a:xfrm>
            <a:off x="600891" y="3722914"/>
            <a:ext cx="7871597" cy="1938992"/>
          </a:xfrm>
          <a:prstGeom prst="rect">
            <a:avLst/>
          </a:prstGeom>
        </p:spPr>
        <p:txBody>
          <a:bodyPr wrap="square">
            <a:spAutoFit/>
          </a:bodyPr>
          <a:lstStyle/>
          <a:p>
            <a:pPr algn="just"/>
            <a:r>
              <a:rPr lang="en-US" sz="2000" dirty="0">
                <a:solidFill>
                  <a:srgbClr val="000000"/>
                </a:solidFill>
                <a:latin typeface="Times New Roman" panose="02020603050405020304" pitchFamily="18" charset="0"/>
                <a:cs typeface="Times New Roman" panose="02020603050405020304" pitchFamily="18" charset="0"/>
              </a:rPr>
              <a:t>As the pipeline length increases, the amount of work done at each stage is reduced, </a:t>
            </a:r>
            <a:r>
              <a:rPr lang="en-US" sz="2000" dirty="0" smtClean="0">
                <a:solidFill>
                  <a:srgbClr val="000000"/>
                </a:solidFill>
                <a:latin typeface="Times New Roman" panose="02020603050405020304" pitchFamily="18" charset="0"/>
                <a:cs typeface="Times New Roman" panose="02020603050405020304" pitchFamily="18" charset="0"/>
              </a:rPr>
              <a:t>which </a:t>
            </a:r>
            <a:r>
              <a:rPr lang="en-US" sz="2000" dirty="0">
                <a:solidFill>
                  <a:srgbClr val="000000"/>
                </a:solidFill>
                <a:latin typeface="Times New Roman" panose="02020603050405020304" pitchFamily="18" charset="0"/>
                <a:cs typeface="Times New Roman" panose="02020603050405020304" pitchFamily="18" charset="0"/>
              </a:rPr>
              <a:t>allows the processor to attain a higher operating frequency. This in turn increases </a:t>
            </a:r>
            <a:r>
              <a:rPr lang="en-US" sz="2000" dirty="0" smtClean="0">
                <a:solidFill>
                  <a:srgbClr val="000000"/>
                </a:solidFill>
                <a:latin typeface="Times New Roman" panose="02020603050405020304" pitchFamily="18" charset="0"/>
                <a:cs typeface="Times New Roman" panose="02020603050405020304" pitchFamily="18" charset="0"/>
              </a:rPr>
              <a:t>the </a:t>
            </a:r>
            <a:r>
              <a:rPr lang="en-US" sz="2000" dirty="0">
                <a:solidFill>
                  <a:srgbClr val="000000"/>
                </a:solidFill>
                <a:latin typeface="Times New Roman" panose="02020603050405020304" pitchFamily="18" charset="0"/>
                <a:cs typeface="Times New Roman" panose="02020603050405020304" pitchFamily="18" charset="0"/>
              </a:rPr>
              <a:t>performance. The system latency also increases because it takes more cycles to </a:t>
            </a:r>
            <a:r>
              <a:rPr lang="en-US" sz="2000" dirty="0" smtClean="0">
                <a:solidFill>
                  <a:srgbClr val="000000"/>
                </a:solidFill>
                <a:latin typeface="Times New Roman" panose="02020603050405020304" pitchFamily="18" charset="0"/>
                <a:cs typeface="Times New Roman" panose="02020603050405020304" pitchFamily="18" charset="0"/>
              </a:rPr>
              <a:t>fill </a:t>
            </a:r>
            <a:r>
              <a:rPr lang="en-US" sz="2000" dirty="0">
                <a:solidFill>
                  <a:srgbClr val="000000"/>
                </a:solidFill>
                <a:latin typeface="Times New Roman" panose="02020603050405020304" pitchFamily="18" charset="0"/>
                <a:cs typeface="Times New Roman" panose="02020603050405020304" pitchFamily="18" charset="0"/>
              </a:rPr>
              <a:t>the </a:t>
            </a:r>
            <a:r>
              <a:rPr lang="en-US" sz="2000" dirty="0" smtClean="0">
                <a:solidFill>
                  <a:srgbClr val="000000"/>
                </a:solidFill>
                <a:latin typeface="Times New Roman" panose="02020603050405020304" pitchFamily="18" charset="0"/>
                <a:cs typeface="Times New Roman" panose="02020603050405020304" pitchFamily="18" charset="0"/>
              </a:rPr>
              <a:t>pipeline </a:t>
            </a:r>
            <a:r>
              <a:rPr lang="en-US" sz="2000" dirty="0">
                <a:solidFill>
                  <a:srgbClr val="000000"/>
                </a:solidFill>
                <a:latin typeface="Times New Roman" panose="02020603050405020304" pitchFamily="18" charset="0"/>
                <a:cs typeface="Times New Roman" panose="02020603050405020304" pitchFamily="18" charset="0"/>
              </a:rPr>
              <a:t>before the core can execute an instruction. The increased pipeline length also means </a:t>
            </a:r>
            <a:r>
              <a:rPr lang="en-US" sz="2000" dirty="0" smtClean="0">
                <a:solidFill>
                  <a:srgbClr val="000000"/>
                </a:solidFill>
                <a:latin typeface="Times New Roman" panose="02020603050405020304" pitchFamily="18" charset="0"/>
                <a:cs typeface="Times New Roman" panose="02020603050405020304" pitchFamily="18" charset="0"/>
              </a:rPr>
              <a:t>there </a:t>
            </a:r>
            <a:r>
              <a:rPr lang="en-US" sz="2000" dirty="0">
                <a:solidFill>
                  <a:srgbClr val="000000"/>
                </a:solidFill>
                <a:latin typeface="Times New Roman" panose="02020603050405020304" pitchFamily="18" charset="0"/>
                <a:cs typeface="Times New Roman" panose="02020603050405020304" pitchFamily="18" charset="0"/>
              </a:rPr>
              <a:t>can be data dependency between certain stages.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9807010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r>
              <a:rPr lang="en-US" smtClean="0"/>
              <a:t>Introduction</a:t>
            </a:r>
            <a:endParaRPr lang="en-US"/>
          </a:p>
        </p:txBody>
      </p:sp>
      <p:sp>
        <p:nvSpPr>
          <p:cNvPr id="3" name="Slide Number Placeholder 2"/>
          <p:cNvSpPr>
            <a:spLocks noGrp="1"/>
          </p:cNvSpPr>
          <p:nvPr>
            <p:ph type="sldNum" sz="quarter" idx="12"/>
          </p:nvPr>
        </p:nvSpPr>
        <p:spPr/>
        <p:txBody>
          <a:bodyPr/>
          <a:lstStyle/>
          <a:p>
            <a:r>
              <a:rPr lang="en-US" smtClean="0"/>
              <a:t>1-</a:t>
            </a:r>
            <a:fld id="{FDD59650-754C-46A1-89A5-F3132734EF11}" type="slidenum">
              <a:rPr lang="en-US" smtClean="0"/>
              <a:pPr/>
              <a:t>63</a:t>
            </a:fld>
            <a:endParaRPr lang="en-US"/>
          </a:p>
        </p:txBody>
      </p:sp>
      <p:sp>
        <p:nvSpPr>
          <p:cNvPr id="4" name="Rectangle 3"/>
          <p:cNvSpPr/>
          <p:nvPr/>
        </p:nvSpPr>
        <p:spPr>
          <a:xfrm>
            <a:off x="1071154" y="339634"/>
            <a:ext cx="5382932" cy="461665"/>
          </a:xfrm>
          <a:prstGeom prst="rect">
            <a:avLst/>
          </a:prstGeom>
        </p:spPr>
        <p:txBody>
          <a:bodyPr wrap="square">
            <a:spAutoFit/>
          </a:bodyPr>
          <a:lstStyle/>
          <a:p>
            <a:r>
              <a:rPr lang="en-IN" dirty="0">
                <a:solidFill>
                  <a:srgbClr val="000000"/>
                </a:solidFill>
                <a:latin typeface="Minion-Regular"/>
              </a:rPr>
              <a:t>ARM9 </a:t>
            </a:r>
            <a:r>
              <a:rPr lang="en-IN" dirty="0" smtClean="0">
                <a:solidFill>
                  <a:srgbClr val="000000"/>
                </a:solidFill>
                <a:latin typeface="Minion-Regular"/>
              </a:rPr>
              <a:t>five-stage </a:t>
            </a:r>
            <a:r>
              <a:rPr lang="en-IN" dirty="0">
                <a:solidFill>
                  <a:srgbClr val="000000"/>
                </a:solidFill>
                <a:latin typeface="Minion-Regular"/>
              </a:rPr>
              <a:t>pipeline</a:t>
            </a:r>
            <a:endParaRPr lang="en-IN" dirty="0"/>
          </a:p>
        </p:txBody>
      </p:sp>
      <p:pic>
        <p:nvPicPr>
          <p:cNvPr id="5" name="Picture 4"/>
          <p:cNvPicPr>
            <a:picLocks noChangeAspect="1"/>
          </p:cNvPicPr>
          <p:nvPr/>
        </p:nvPicPr>
        <p:blipFill>
          <a:blip r:embed="rId2"/>
          <a:stretch>
            <a:fillRect/>
          </a:stretch>
        </p:blipFill>
        <p:spPr>
          <a:xfrm>
            <a:off x="864301" y="1306287"/>
            <a:ext cx="5993700" cy="1750422"/>
          </a:xfrm>
          <a:prstGeom prst="rect">
            <a:avLst/>
          </a:prstGeom>
        </p:spPr>
      </p:pic>
      <p:sp>
        <p:nvSpPr>
          <p:cNvPr id="6" name="Rectangle 5"/>
          <p:cNvSpPr/>
          <p:nvPr/>
        </p:nvSpPr>
        <p:spPr>
          <a:xfrm>
            <a:off x="1071154" y="3198168"/>
            <a:ext cx="5340452" cy="461665"/>
          </a:xfrm>
          <a:prstGeom prst="rect">
            <a:avLst/>
          </a:prstGeom>
        </p:spPr>
        <p:txBody>
          <a:bodyPr wrap="square">
            <a:spAutoFit/>
          </a:bodyPr>
          <a:lstStyle/>
          <a:p>
            <a:r>
              <a:rPr lang="en-IN" dirty="0">
                <a:solidFill>
                  <a:srgbClr val="000000"/>
                </a:solidFill>
                <a:latin typeface="Minion-Regular"/>
              </a:rPr>
              <a:t>ARM10 six-stage pipeline</a:t>
            </a:r>
            <a:endParaRPr lang="en-IN" dirty="0"/>
          </a:p>
        </p:txBody>
      </p:sp>
      <p:pic>
        <p:nvPicPr>
          <p:cNvPr id="7" name="Picture 6"/>
          <p:cNvPicPr>
            <a:picLocks noChangeAspect="1"/>
          </p:cNvPicPr>
          <p:nvPr/>
        </p:nvPicPr>
        <p:blipFill>
          <a:blip r:embed="rId3"/>
          <a:stretch>
            <a:fillRect/>
          </a:stretch>
        </p:blipFill>
        <p:spPr>
          <a:xfrm>
            <a:off x="1071154" y="3747799"/>
            <a:ext cx="7401334" cy="1869229"/>
          </a:xfrm>
          <a:prstGeom prst="rect">
            <a:avLst/>
          </a:prstGeom>
        </p:spPr>
      </p:pic>
    </p:spTree>
    <p:extLst>
      <p:ext uri="{BB962C8B-B14F-4D97-AF65-F5344CB8AC3E}">
        <p14:creationId xmlns:p14="http://schemas.microsoft.com/office/powerpoint/2010/main" val="396439509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r>
              <a:rPr lang="en-US" smtClean="0"/>
              <a:t>Introduction</a:t>
            </a:r>
            <a:endParaRPr lang="en-US"/>
          </a:p>
        </p:txBody>
      </p:sp>
      <p:sp>
        <p:nvSpPr>
          <p:cNvPr id="3" name="Slide Number Placeholder 2"/>
          <p:cNvSpPr>
            <a:spLocks noGrp="1"/>
          </p:cNvSpPr>
          <p:nvPr>
            <p:ph type="sldNum" sz="quarter" idx="12"/>
          </p:nvPr>
        </p:nvSpPr>
        <p:spPr/>
        <p:txBody>
          <a:bodyPr/>
          <a:lstStyle/>
          <a:p>
            <a:r>
              <a:rPr lang="en-US" smtClean="0"/>
              <a:t>1-</a:t>
            </a:r>
            <a:fld id="{FDD59650-754C-46A1-89A5-F3132734EF11}" type="slidenum">
              <a:rPr lang="en-US" smtClean="0"/>
              <a:pPr/>
              <a:t>64</a:t>
            </a:fld>
            <a:endParaRPr lang="en-US"/>
          </a:p>
        </p:txBody>
      </p:sp>
      <p:sp>
        <p:nvSpPr>
          <p:cNvPr id="4" name="Rectangle 3"/>
          <p:cNvSpPr/>
          <p:nvPr/>
        </p:nvSpPr>
        <p:spPr>
          <a:xfrm>
            <a:off x="992777" y="940526"/>
            <a:ext cx="7479711" cy="461665"/>
          </a:xfrm>
          <a:prstGeom prst="rect">
            <a:avLst/>
          </a:prstGeom>
        </p:spPr>
        <p:txBody>
          <a:bodyPr wrap="square">
            <a:spAutoFit/>
          </a:bodyPr>
          <a:lstStyle/>
          <a:p>
            <a:r>
              <a:rPr lang="en-US" b="1" dirty="0">
                <a:solidFill>
                  <a:srgbClr val="000000"/>
                </a:solidFill>
                <a:latin typeface="CopperplateGothicBT-Bold"/>
              </a:rPr>
              <a:t>Exceptions, Interrupts, and the Vector </a:t>
            </a:r>
            <a:r>
              <a:rPr lang="en-US" b="1" dirty="0" smtClean="0">
                <a:solidFill>
                  <a:srgbClr val="000000"/>
                </a:solidFill>
                <a:latin typeface="CopperplateGothicBT-Bold"/>
              </a:rPr>
              <a:t>Table </a:t>
            </a:r>
            <a:endParaRPr lang="en-IN" dirty="0"/>
          </a:p>
        </p:txBody>
      </p:sp>
      <p:sp>
        <p:nvSpPr>
          <p:cNvPr id="5" name="Rectangle 4"/>
          <p:cNvSpPr/>
          <p:nvPr/>
        </p:nvSpPr>
        <p:spPr>
          <a:xfrm>
            <a:off x="744583" y="1351508"/>
            <a:ext cx="7727905" cy="2677656"/>
          </a:xfrm>
          <a:prstGeom prst="rect">
            <a:avLst/>
          </a:prstGeom>
        </p:spPr>
        <p:txBody>
          <a:bodyPr wrap="square">
            <a:spAutoFit/>
          </a:bodyPr>
          <a:lstStyle/>
          <a:p>
            <a:pPr algn="just"/>
            <a:r>
              <a:rPr lang="en-US" sz="2000" dirty="0">
                <a:solidFill>
                  <a:srgbClr val="000000"/>
                </a:solidFill>
                <a:latin typeface="Times New Roman" panose="02020603050405020304" pitchFamily="18" charset="0"/>
                <a:cs typeface="Times New Roman" panose="02020603050405020304" pitchFamily="18" charset="0"/>
              </a:rPr>
              <a:t>When an exception or interrupt occurs, the processor sets the pc to a </a:t>
            </a:r>
            <a:r>
              <a:rPr lang="en-US" sz="2000" dirty="0" smtClean="0">
                <a:solidFill>
                  <a:srgbClr val="000000"/>
                </a:solidFill>
                <a:latin typeface="Times New Roman" panose="02020603050405020304" pitchFamily="18" charset="0"/>
                <a:cs typeface="Times New Roman" panose="02020603050405020304" pitchFamily="18" charset="0"/>
              </a:rPr>
              <a:t>specific </a:t>
            </a:r>
            <a:r>
              <a:rPr lang="en-US" sz="2000" dirty="0">
                <a:solidFill>
                  <a:srgbClr val="000000"/>
                </a:solidFill>
                <a:latin typeface="Times New Roman" panose="02020603050405020304" pitchFamily="18" charset="0"/>
                <a:cs typeface="Times New Roman" panose="02020603050405020304" pitchFamily="18" charset="0"/>
              </a:rPr>
              <a:t>memory </a:t>
            </a:r>
            <a:r>
              <a:rPr lang="en-US" sz="2000" dirty="0" smtClean="0">
                <a:solidFill>
                  <a:srgbClr val="000000"/>
                </a:solidFill>
                <a:latin typeface="Times New Roman" panose="02020603050405020304" pitchFamily="18" charset="0"/>
                <a:cs typeface="Times New Roman" panose="02020603050405020304" pitchFamily="18" charset="0"/>
              </a:rPr>
              <a:t>address</a:t>
            </a:r>
            <a:r>
              <a:rPr lang="en-US" sz="2000" dirty="0">
                <a:solidFill>
                  <a:srgbClr val="000000"/>
                </a:solidFill>
                <a:latin typeface="Times New Roman" panose="02020603050405020304" pitchFamily="18" charset="0"/>
                <a:cs typeface="Times New Roman" panose="02020603050405020304" pitchFamily="18" charset="0"/>
              </a:rPr>
              <a:t>. The address is within a special address range called the vector table. The entries </a:t>
            </a:r>
            <a:r>
              <a:rPr lang="en-US" sz="2000" dirty="0" smtClean="0">
                <a:solidFill>
                  <a:srgbClr val="000000"/>
                </a:solidFill>
                <a:latin typeface="Times New Roman" panose="02020603050405020304" pitchFamily="18" charset="0"/>
                <a:cs typeface="Times New Roman" panose="02020603050405020304" pitchFamily="18" charset="0"/>
              </a:rPr>
              <a:t>in </a:t>
            </a:r>
            <a:r>
              <a:rPr lang="en-US" sz="2000" dirty="0">
                <a:solidFill>
                  <a:srgbClr val="000000"/>
                </a:solidFill>
                <a:latin typeface="Times New Roman" panose="02020603050405020304" pitchFamily="18" charset="0"/>
                <a:cs typeface="Times New Roman" panose="02020603050405020304" pitchFamily="18" charset="0"/>
              </a:rPr>
              <a:t>the vector table are instructions that branch to </a:t>
            </a:r>
            <a:r>
              <a:rPr lang="en-US" sz="2000" dirty="0" smtClean="0">
                <a:solidFill>
                  <a:srgbClr val="000000"/>
                </a:solidFill>
                <a:latin typeface="Times New Roman" panose="02020603050405020304" pitchFamily="18" charset="0"/>
                <a:cs typeface="Times New Roman" panose="02020603050405020304" pitchFamily="18" charset="0"/>
              </a:rPr>
              <a:t>specific </a:t>
            </a:r>
            <a:r>
              <a:rPr lang="en-US" sz="2000" dirty="0">
                <a:solidFill>
                  <a:srgbClr val="000000"/>
                </a:solidFill>
                <a:latin typeface="Times New Roman" panose="02020603050405020304" pitchFamily="18" charset="0"/>
                <a:cs typeface="Times New Roman" panose="02020603050405020304" pitchFamily="18" charset="0"/>
              </a:rPr>
              <a:t>routines designed to handle a </a:t>
            </a:r>
            <a:r>
              <a:rPr lang="en-US" sz="2000" dirty="0" smtClean="0">
                <a:solidFill>
                  <a:srgbClr val="000000"/>
                </a:solidFill>
                <a:latin typeface="Times New Roman" panose="02020603050405020304" pitchFamily="18" charset="0"/>
                <a:cs typeface="Times New Roman" panose="02020603050405020304" pitchFamily="18" charset="0"/>
              </a:rPr>
              <a:t>particular </a:t>
            </a:r>
            <a:r>
              <a:rPr lang="en-US" sz="2000" dirty="0">
                <a:solidFill>
                  <a:srgbClr val="000000"/>
                </a:solidFill>
                <a:latin typeface="Times New Roman" panose="02020603050405020304" pitchFamily="18" charset="0"/>
                <a:cs typeface="Times New Roman" panose="02020603050405020304" pitchFamily="18" charset="0"/>
              </a:rPr>
              <a:t>exception or </a:t>
            </a:r>
            <a:r>
              <a:rPr lang="en-US" sz="2000" dirty="0" smtClean="0">
                <a:solidFill>
                  <a:srgbClr val="000000"/>
                </a:solidFill>
                <a:latin typeface="Times New Roman" panose="02020603050405020304" pitchFamily="18" charset="0"/>
                <a:cs typeface="Times New Roman" panose="02020603050405020304" pitchFamily="18" charset="0"/>
              </a:rPr>
              <a:t>interrupt.</a:t>
            </a:r>
          </a:p>
          <a:p>
            <a:r>
              <a:rPr lang="en-US" dirty="0"/>
              <a:t>. </a:t>
            </a:r>
            <a:r>
              <a:rPr lang="en-US" sz="2000" dirty="0">
                <a:latin typeface="Times New Roman" panose="02020603050405020304" pitchFamily="18" charset="0"/>
                <a:cs typeface="Times New Roman" panose="02020603050405020304" pitchFamily="18" charset="0"/>
              </a:rPr>
              <a:t>Each vector table </a:t>
            </a:r>
            <a:r>
              <a:rPr lang="en-US" sz="2000" dirty="0" smtClean="0">
                <a:latin typeface="Times New Roman" panose="02020603050405020304" pitchFamily="18" charset="0"/>
                <a:cs typeface="Times New Roman" panose="02020603050405020304" pitchFamily="18" charset="0"/>
              </a:rPr>
              <a:t>entry </a:t>
            </a:r>
            <a:r>
              <a:rPr lang="en-US" sz="2000" dirty="0">
                <a:latin typeface="Times New Roman" panose="02020603050405020304" pitchFamily="18" charset="0"/>
                <a:cs typeface="Times New Roman" panose="02020603050405020304" pitchFamily="18" charset="0"/>
              </a:rPr>
              <a:t>contains a form of branch instruction pointing to the start of a </a:t>
            </a:r>
            <a:r>
              <a:rPr lang="en-US" sz="2000" dirty="0" smtClean="0">
                <a:latin typeface="Times New Roman" panose="02020603050405020304" pitchFamily="18" charset="0"/>
                <a:cs typeface="Times New Roman" panose="02020603050405020304" pitchFamily="18" charset="0"/>
              </a:rPr>
              <a:t>specific </a:t>
            </a:r>
            <a:r>
              <a:rPr lang="en-US" sz="2000" dirty="0">
                <a:latin typeface="Times New Roman" panose="02020603050405020304" pitchFamily="18" charset="0"/>
                <a:cs typeface="Times New Roman" panose="02020603050405020304" pitchFamily="18" charset="0"/>
              </a:rPr>
              <a:t>routine</a:t>
            </a:r>
            <a:r>
              <a:rPr lang="en-US" sz="2000" dirty="0" smtClean="0">
                <a:latin typeface="Times New Roman" panose="02020603050405020304" pitchFamily="18" charset="0"/>
                <a:cs typeface="Times New Roman" panose="02020603050405020304" pitchFamily="18" charset="0"/>
              </a:rPr>
              <a:t>:</a:t>
            </a: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0115698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r>
              <a:rPr lang="en-US" smtClean="0"/>
              <a:t>Introduction</a:t>
            </a:r>
            <a:endParaRPr lang="en-US"/>
          </a:p>
        </p:txBody>
      </p:sp>
      <p:sp>
        <p:nvSpPr>
          <p:cNvPr id="3" name="Slide Number Placeholder 2"/>
          <p:cNvSpPr>
            <a:spLocks noGrp="1"/>
          </p:cNvSpPr>
          <p:nvPr>
            <p:ph type="sldNum" sz="quarter" idx="12"/>
          </p:nvPr>
        </p:nvSpPr>
        <p:spPr/>
        <p:txBody>
          <a:bodyPr/>
          <a:lstStyle/>
          <a:p>
            <a:r>
              <a:rPr lang="en-US" smtClean="0"/>
              <a:t>1-</a:t>
            </a:r>
            <a:fld id="{FDD59650-754C-46A1-89A5-F3132734EF11}" type="slidenum">
              <a:rPr lang="en-US" smtClean="0"/>
              <a:pPr/>
              <a:t>65</a:t>
            </a:fld>
            <a:endParaRPr lang="en-US"/>
          </a:p>
        </p:txBody>
      </p:sp>
      <p:sp>
        <p:nvSpPr>
          <p:cNvPr id="4" name="Rectangle 3"/>
          <p:cNvSpPr/>
          <p:nvPr/>
        </p:nvSpPr>
        <p:spPr>
          <a:xfrm>
            <a:off x="640080" y="470263"/>
            <a:ext cx="7315200" cy="6247864"/>
          </a:xfrm>
          <a:prstGeom prst="rect">
            <a:avLst/>
          </a:prstGeom>
        </p:spPr>
        <p:txBody>
          <a:bodyPr wrap="square">
            <a:spAutoFit/>
          </a:bodyPr>
          <a:lstStyle/>
          <a:p>
            <a:r>
              <a:rPr lang="en-US" sz="2000" dirty="0">
                <a:solidFill>
                  <a:srgbClr val="000000"/>
                </a:solidFill>
                <a:latin typeface="Times New Roman" panose="02020603050405020304" pitchFamily="18" charset="0"/>
                <a:cs typeface="Times New Roman" panose="02020603050405020304" pitchFamily="18" charset="0"/>
              </a:rPr>
              <a:t>Reset vector is the location of the </a:t>
            </a:r>
            <a:r>
              <a:rPr lang="en-US" sz="2000" dirty="0" smtClean="0">
                <a:solidFill>
                  <a:srgbClr val="000000"/>
                </a:solidFill>
                <a:latin typeface="Times New Roman" panose="02020603050405020304" pitchFamily="18" charset="0"/>
                <a:cs typeface="Times New Roman" panose="02020603050405020304" pitchFamily="18" charset="0"/>
              </a:rPr>
              <a:t>first </a:t>
            </a:r>
            <a:r>
              <a:rPr lang="en-US" sz="2000" dirty="0">
                <a:solidFill>
                  <a:srgbClr val="000000"/>
                </a:solidFill>
                <a:latin typeface="Times New Roman" panose="02020603050405020304" pitchFamily="18" charset="0"/>
                <a:cs typeface="Times New Roman" panose="02020603050405020304" pitchFamily="18" charset="0"/>
              </a:rPr>
              <a:t>instruction executed by the processor when power </a:t>
            </a:r>
            <a:r>
              <a:rPr lang="en-US" sz="2000" dirty="0" smtClean="0">
                <a:solidFill>
                  <a:srgbClr val="000000"/>
                </a:solidFill>
                <a:latin typeface="Times New Roman" panose="02020603050405020304" pitchFamily="18" charset="0"/>
                <a:cs typeface="Times New Roman" panose="02020603050405020304" pitchFamily="18" charset="0"/>
              </a:rPr>
              <a:t>is </a:t>
            </a:r>
            <a:r>
              <a:rPr lang="en-US" sz="2000" dirty="0">
                <a:solidFill>
                  <a:srgbClr val="000000"/>
                </a:solidFill>
                <a:latin typeface="Times New Roman" panose="02020603050405020304" pitchFamily="18" charset="0"/>
                <a:cs typeface="Times New Roman" panose="02020603050405020304" pitchFamily="18" charset="0"/>
              </a:rPr>
              <a:t>applied. This instruction branches to the initialization code. </a:t>
            </a:r>
            <a:endParaRPr lang="en-US" sz="2000" dirty="0">
              <a:latin typeface="Times New Roman" panose="02020603050405020304" pitchFamily="18" charset="0"/>
              <a:cs typeface="Times New Roman" panose="02020603050405020304" pitchFamily="18" charset="0"/>
            </a:endParaRPr>
          </a:p>
          <a:p>
            <a:r>
              <a:rPr lang="en-US" sz="2000" dirty="0">
                <a:solidFill>
                  <a:srgbClr val="000000"/>
                </a:solidFill>
                <a:latin typeface="Times New Roman" panose="02020603050405020304" pitchFamily="18" charset="0"/>
                <a:cs typeface="Times New Roman" panose="02020603050405020304" pitchFamily="18" charset="0"/>
              </a:rPr>
              <a:t>■ </a:t>
            </a:r>
            <a:r>
              <a:rPr lang="en-US" sz="2000" dirty="0" smtClean="0">
                <a:solidFill>
                  <a:srgbClr val="000000"/>
                </a:solidFill>
                <a:latin typeface="Times New Roman" panose="02020603050405020304" pitchFamily="18" charset="0"/>
                <a:cs typeface="Times New Roman" panose="02020603050405020304" pitchFamily="18" charset="0"/>
              </a:rPr>
              <a:t>Undefined </a:t>
            </a:r>
            <a:r>
              <a:rPr lang="en-US" sz="2000" dirty="0">
                <a:solidFill>
                  <a:srgbClr val="000000"/>
                </a:solidFill>
                <a:latin typeface="Times New Roman" panose="02020603050405020304" pitchFamily="18" charset="0"/>
                <a:cs typeface="Times New Roman" panose="02020603050405020304" pitchFamily="18" charset="0"/>
              </a:rPr>
              <a:t>instruction vector is used when the processor cannot decode an instruction. </a:t>
            </a:r>
            <a:endParaRPr lang="en-US" sz="2000" dirty="0">
              <a:latin typeface="Times New Roman" panose="02020603050405020304" pitchFamily="18" charset="0"/>
              <a:cs typeface="Times New Roman" panose="02020603050405020304" pitchFamily="18" charset="0"/>
            </a:endParaRPr>
          </a:p>
          <a:p>
            <a:r>
              <a:rPr lang="en-US" sz="2000" dirty="0">
                <a:solidFill>
                  <a:srgbClr val="000000"/>
                </a:solidFill>
                <a:latin typeface="Times New Roman" panose="02020603050405020304" pitchFamily="18" charset="0"/>
                <a:cs typeface="Times New Roman" panose="02020603050405020304" pitchFamily="18" charset="0"/>
              </a:rPr>
              <a:t>■ </a:t>
            </a:r>
            <a:r>
              <a:rPr lang="en-US" sz="2000" dirty="0" smtClean="0">
                <a:solidFill>
                  <a:srgbClr val="000000"/>
                </a:solidFill>
                <a:latin typeface="Times New Roman" panose="02020603050405020304" pitchFamily="18" charset="0"/>
                <a:cs typeface="Times New Roman" panose="02020603050405020304" pitchFamily="18" charset="0"/>
              </a:rPr>
              <a:t>Software </a:t>
            </a:r>
            <a:r>
              <a:rPr lang="en-US" sz="2000" dirty="0">
                <a:solidFill>
                  <a:srgbClr val="000000"/>
                </a:solidFill>
                <a:latin typeface="Times New Roman" panose="02020603050405020304" pitchFamily="18" charset="0"/>
                <a:cs typeface="Times New Roman" panose="02020603050405020304" pitchFamily="18" charset="0"/>
              </a:rPr>
              <a:t>interrupt vector is called when you execute a SWI instruction. The SWI </a:t>
            </a:r>
            <a:r>
              <a:rPr lang="en-US" sz="2000" dirty="0" smtClean="0">
                <a:solidFill>
                  <a:srgbClr val="000000"/>
                </a:solidFill>
                <a:latin typeface="Times New Roman" panose="02020603050405020304" pitchFamily="18" charset="0"/>
                <a:cs typeface="Times New Roman" panose="02020603050405020304" pitchFamily="18" charset="0"/>
              </a:rPr>
              <a:t>instruction </a:t>
            </a:r>
            <a:r>
              <a:rPr lang="en-US" sz="2000" dirty="0">
                <a:solidFill>
                  <a:srgbClr val="000000"/>
                </a:solidFill>
                <a:latin typeface="Times New Roman" panose="02020603050405020304" pitchFamily="18" charset="0"/>
                <a:cs typeface="Times New Roman" panose="02020603050405020304" pitchFamily="18" charset="0"/>
              </a:rPr>
              <a:t>is frequently used as the mechanism to invoke an operating system routine. </a:t>
            </a:r>
            <a:endParaRPr lang="en-US" sz="2000" dirty="0">
              <a:latin typeface="Times New Roman" panose="02020603050405020304" pitchFamily="18" charset="0"/>
              <a:cs typeface="Times New Roman" panose="02020603050405020304" pitchFamily="18" charset="0"/>
            </a:endParaRPr>
          </a:p>
          <a:p>
            <a:r>
              <a:rPr lang="en-US" sz="2000" dirty="0">
                <a:solidFill>
                  <a:srgbClr val="000000"/>
                </a:solidFill>
                <a:latin typeface="Times New Roman" panose="02020603050405020304" pitchFamily="18" charset="0"/>
                <a:cs typeface="Times New Roman" panose="02020603050405020304" pitchFamily="18" charset="0"/>
              </a:rPr>
              <a:t>■ </a:t>
            </a:r>
            <a:r>
              <a:rPr lang="en-US" sz="2000" dirty="0" smtClean="0">
                <a:solidFill>
                  <a:srgbClr val="000000"/>
                </a:solidFill>
                <a:latin typeface="Times New Roman" panose="02020603050405020304" pitchFamily="18" charset="0"/>
                <a:cs typeface="Times New Roman" panose="02020603050405020304" pitchFamily="18" charset="0"/>
              </a:rPr>
              <a:t>Prefetch </a:t>
            </a:r>
            <a:r>
              <a:rPr lang="en-US" sz="2000" dirty="0">
                <a:solidFill>
                  <a:srgbClr val="000000"/>
                </a:solidFill>
                <a:latin typeface="Times New Roman" panose="02020603050405020304" pitchFamily="18" charset="0"/>
                <a:cs typeface="Times New Roman" panose="02020603050405020304" pitchFamily="18" charset="0"/>
              </a:rPr>
              <a:t>abort vector occurs when the processor attempts to fetch an instruction from an </a:t>
            </a:r>
            <a:r>
              <a:rPr lang="en-US" sz="2000" dirty="0" smtClean="0">
                <a:solidFill>
                  <a:srgbClr val="000000"/>
                </a:solidFill>
                <a:latin typeface="Times New Roman" panose="02020603050405020304" pitchFamily="18" charset="0"/>
                <a:cs typeface="Times New Roman" panose="02020603050405020304" pitchFamily="18" charset="0"/>
              </a:rPr>
              <a:t>address </a:t>
            </a:r>
            <a:r>
              <a:rPr lang="en-US" sz="2000" dirty="0">
                <a:solidFill>
                  <a:srgbClr val="000000"/>
                </a:solidFill>
                <a:latin typeface="Times New Roman" panose="02020603050405020304" pitchFamily="18" charset="0"/>
                <a:cs typeface="Times New Roman" panose="02020603050405020304" pitchFamily="18" charset="0"/>
              </a:rPr>
              <a:t>without the correct access permissions. The actual abort occurs in the decode </a:t>
            </a:r>
            <a:r>
              <a:rPr lang="en-US" sz="2000" dirty="0" smtClean="0">
                <a:solidFill>
                  <a:srgbClr val="000000"/>
                </a:solidFill>
                <a:latin typeface="Times New Roman" panose="02020603050405020304" pitchFamily="18" charset="0"/>
                <a:cs typeface="Times New Roman" panose="02020603050405020304" pitchFamily="18" charset="0"/>
              </a:rPr>
              <a:t>stage</a:t>
            </a:r>
            <a:r>
              <a:rPr lang="en-US" sz="2000" dirty="0">
                <a:solidFill>
                  <a:srgbClr val="000000"/>
                </a:solidFill>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a:p>
            <a:r>
              <a:rPr lang="en-US" sz="2000" dirty="0">
                <a:solidFill>
                  <a:srgbClr val="000000"/>
                </a:solidFill>
                <a:latin typeface="Times New Roman" panose="02020603050405020304" pitchFamily="18" charset="0"/>
                <a:cs typeface="Times New Roman" panose="02020603050405020304" pitchFamily="18" charset="0"/>
              </a:rPr>
              <a:t>■ </a:t>
            </a:r>
            <a:r>
              <a:rPr lang="en-US" sz="2000" dirty="0" smtClean="0">
                <a:solidFill>
                  <a:srgbClr val="000000"/>
                </a:solidFill>
                <a:latin typeface="Times New Roman" panose="02020603050405020304" pitchFamily="18" charset="0"/>
                <a:cs typeface="Times New Roman" panose="02020603050405020304" pitchFamily="18" charset="0"/>
              </a:rPr>
              <a:t>Data </a:t>
            </a:r>
            <a:r>
              <a:rPr lang="en-US" sz="2000" dirty="0">
                <a:solidFill>
                  <a:srgbClr val="000000"/>
                </a:solidFill>
                <a:latin typeface="Times New Roman" panose="02020603050405020304" pitchFamily="18" charset="0"/>
                <a:cs typeface="Times New Roman" panose="02020603050405020304" pitchFamily="18" charset="0"/>
              </a:rPr>
              <a:t>abort </a:t>
            </a:r>
            <a:r>
              <a:rPr lang="en-US" sz="2000" dirty="0" smtClean="0">
                <a:solidFill>
                  <a:srgbClr val="000000"/>
                </a:solidFill>
                <a:latin typeface="Times New Roman" panose="02020603050405020304" pitchFamily="18" charset="0"/>
                <a:cs typeface="Times New Roman" panose="02020603050405020304" pitchFamily="18" charset="0"/>
              </a:rPr>
              <a:t>vector is </a:t>
            </a:r>
            <a:r>
              <a:rPr lang="en-US" sz="2000" dirty="0">
                <a:solidFill>
                  <a:srgbClr val="000000"/>
                </a:solidFill>
                <a:latin typeface="Times New Roman" panose="02020603050405020304" pitchFamily="18" charset="0"/>
                <a:cs typeface="Times New Roman" panose="02020603050405020304" pitchFamily="18" charset="0"/>
              </a:rPr>
              <a:t>similar to a prefetch abort but is raised when an instruction attempts </a:t>
            </a:r>
            <a:r>
              <a:rPr lang="en-US" sz="2000" dirty="0" smtClean="0">
                <a:solidFill>
                  <a:srgbClr val="000000"/>
                </a:solidFill>
                <a:latin typeface="Times New Roman" panose="02020603050405020304" pitchFamily="18" charset="0"/>
                <a:cs typeface="Times New Roman" panose="02020603050405020304" pitchFamily="18" charset="0"/>
              </a:rPr>
              <a:t>to </a:t>
            </a:r>
            <a:r>
              <a:rPr lang="en-US" sz="2000" dirty="0">
                <a:solidFill>
                  <a:srgbClr val="000000"/>
                </a:solidFill>
                <a:latin typeface="Times New Roman" panose="02020603050405020304" pitchFamily="18" charset="0"/>
                <a:cs typeface="Times New Roman" panose="02020603050405020304" pitchFamily="18" charset="0"/>
              </a:rPr>
              <a:t>access data memory without the correct access permissions. </a:t>
            </a:r>
            <a:endParaRPr lang="en-US" sz="2000" dirty="0">
              <a:latin typeface="Times New Roman" panose="02020603050405020304" pitchFamily="18" charset="0"/>
              <a:cs typeface="Times New Roman" panose="02020603050405020304" pitchFamily="18" charset="0"/>
            </a:endParaRPr>
          </a:p>
          <a:p>
            <a:r>
              <a:rPr lang="en-US" sz="2000" dirty="0">
                <a:solidFill>
                  <a:srgbClr val="000000"/>
                </a:solidFill>
                <a:latin typeface="Times New Roman" panose="02020603050405020304" pitchFamily="18" charset="0"/>
                <a:cs typeface="Times New Roman" panose="02020603050405020304" pitchFamily="18" charset="0"/>
              </a:rPr>
              <a:t>■ </a:t>
            </a:r>
            <a:r>
              <a:rPr lang="en-US" sz="2000" dirty="0" smtClean="0">
                <a:solidFill>
                  <a:srgbClr val="000000"/>
                </a:solidFill>
                <a:latin typeface="Times New Roman" panose="02020603050405020304" pitchFamily="18" charset="0"/>
                <a:cs typeface="Times New Roman" panose="02020603050405020304" pitchFamily="18" charset="0"/>
              </a:rPr>
              <a:t>Interrupt </a:t>
            </a:r>
            <a:r>
              <a:rPr lang="en-US" sz="2000" dirty="0">
                <a:solidFill>
                  <a:srgbClr val="000000"/>
                </a:solidFill>
                <a:latin typeface="Times New Roman" panose="02020603050405020304" pitchFamily="18" charset="0"/>
                <a:cs typeface="Times New Roman" panose="02020603050405020304" pitchFamily="18" charset="0"/>
              </a:rPr>
              <a:t>request vector is used by external hardware to interrupt the normal execution </a:t>
            </a:r>
            <a:r>
              <a:rPr lang="en-US" sz="2000" dirty="0" smtClean="0">
                <a:solidFill>
                  <a:srgbClr val="000000"/>
                </a:solidFill>
                <a:latin typeface="Times New Roman" panose="02020603050405020304" pitchFamily="18" charset="0"/>
                <a:cs typeface="Times New Roman" panose="02020603050405020304" pitchFamily="18" charset="0"/>
              </a:rPr>
              <a:t>flow </a:t>
            </a:r>
            <a:r>
              <a:rPr lang="en-US" sz="2000" dirty="0">
                <a:solidFill>
                  <a:srgbClr val="000000"/>
                </a:solidFill>
                <a:latin typeface="Times New Roman" panose="02020603050405020304" pitchFamily="18" charset="0"/>
                <a:cs typeface="Times New Roman" panose="02020603050405020304" pitchFamily="18" charset="0"/>
              </a:rPr>
              <a:t>of the processor. It can only be raised if IRQs are not masked in the </a:t>
            </a:r>
            <a:r>
              <a:rPr lang="en-US" sz="2000" dirty="0" err="1">
                <a:solidFill>
                  <a:srgbClr val="000000"/>
                </a:solidFill>
                <a:latin typeface="Times New Roman" panose="02020603050405020304" pitchFamily="18" charset="0"/>
                <a:cs typeface="Times New Roman" panose="02020603050405020304" pitchFamily="18" charset="0"/>
              </a:rPr>
              <a:t>cpsr</a:t>
            </a:r>
            <a:r>
              <a:rPr lang="en-US" sz="2000" dirty="0" smtClean="0">
                <a:solidFill>
                  <a:srgbClr val="000000"/>
                </a:solidFill>
                <a:latin typeface="Times New Roman" panose="02020603050405020304" pitchFamily="18" charset="0"/>
                <a:cs typeface="Times New Roman" panose="02020603050405020304" pitchFamily="18" charset="0"/>
              </a:rPr>
              <a:t>.</a:t>
            </a:r>
          </a:p>
          <a:p>
            <a:pPr algn="just"/>
            <a:r>
              <a:rPr lang="en-US" sz="2000" dirty="0">
                <a:latin typeface="Times New Roman" panose="02020603050405020304" pitchFamily="18" charset="0"/>
                <a:cs typeface="Times New Roman" panose="02020603050405020304" pitchFamily="18" charset="0"/>
              </a:rPr>
              <a:t>Fast interrupt request </a:t>
            </a:r>
            <a:r>
              <a:rPr lang="en-US" sz="2000" dirty="0" smtClean="0">
                <a:latin typeface="Times New Roman" panose="02020603050405020304" pitchFamily="18" charset="0"/>
                <a:cs typeface="Times New Roman" panose="02020603050405020304" pitchFamily="18" charset="0"/>
              </a:rPr>
              <a:t>vector is </a:t>
            </a:r>
            <a:r>
              <a:rPr lang="en-US" sz="2000" dirty="0">
                <a:latin typeface="Times New Roman" panose="02020603050405020304" pitchFamily="18" charset="0"/>
                <a:cs typeface="Times New Roman" panose="02020603050405020304" pitchFamily="18" charset="0"/>
              </a:rPr>
              <a:t>similar to the interrupt request but is reserved for hardware </a:t>
            </a:r>
            <a:r>
              <a:rPr lang="en-US" sz="2000" dirty="0" smtClean="0">
                <a:latin typeface="Times New Roman" panose="02020603050405020304" pitchFamily="18" charset="0"/>
                <a:cs typeface="Times New Roman" panose="02020603050405020304" pitchFamily="18" charset="0"/>
              </a:rPr>
              <a:t>requiring </a:t>
            </a:r>
            <a:r>
              <a:rPr lang="en-US" sz="2000" dirty="0">
                <a:latin typeface="Times New Roman" panose="02020603050405020304" pitchFamily="18" charset="0"/>
                <a:cs typeface="Times New Roman" panose="02020603050405020304" pitchFamily="18" charset="0"/>
              </a:rPr>
              <a:t>faster response times. It can only be raised if FIQs are not masked in the </a:t>
            </a:r>
            <a:r>
              <a:rPr lang="en-US" sz="2000" dirty="0" err="1">
                <a:latin typeface="Times New Roman" panose="02020603050405020304" pitchFamily="18" charset="0"/>
                <a:cs typeface="Times New Roman" panose="02020603050405020304" pitchFamily="18" charset="0"/>
              </a:rPr>
              <a:t>cpsr</a:t>
            </a:r>
            <a:r>
              <a:rPr lang="en-US" sz="2000" dirty="0">
                <a:latin typeface="Times New Roman" panose="02020603050405020304" pitchFamily="18" charset="0"/>
                <a:cs typeface="Times New Roman" panose="02020603050405020304" pitchFamily="18" charset="0"/>
              </a:rPr>
              <a:t>.</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4252079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r>
              <a:rPr lang="en-US" smtClean="0"/>
              <a:t>Introduction</a:t>
            </a:r>
            <a:endParaRPr lang="en-US"/>
          </a:p>
        </p:txBody>
      </p:sp>
      <p:sp>
        <p:nvSpPr>
          <p:cNvPr id="3" name="Slide Number Placeholder 2"/>
          <p:cNvSpPr>
            <a:spLocks noGrp="1"/>
          </p:cNvSpPr>
          <p:nvPr>
            <p:ph type="sldNum" sz="quarter" idx="12"/>
          </p:nvPr>
        </p:nvSpPr>
        <p:spPr/>
        <p:txBody>
          <a:bodyPr/>
          <a:lstStyle/>
          <a:p>
            <a:r>
              <a:rPr lang="en-US" smtClean="0"/>
              <a:t>1-</a:t>
            </a:r>
            <a:fld id="{FDD59650-754C-46A1-89A5-F3132734EF11}" type="slidenum">
              <a:rPr lang="en-US" smtClean="0"/>
              <a:pPr/>
              <a:t>66</a:t>
            </a:fld>
            <a:endParaRPr lang="en-US"/>
          </a:p>
        </p:txBody>
      </p:sp>
      <p:sp>
        <p:nvSpPr>
          <p:cNvPr id="4" name="Rectangle 3"/>
          <p:cNvSpPr/>
          <p:nvPr/>
        </p:nvSpPr>
        <p:spPr>
          <a:xfrm>
            <a:off x="862149" y="666206"/>
            <a:ext cx="7610339" cy="5139869"/>
          </a:xfrm>
          <a:prstGeom prst="rect">
            <a:avLst/>
          </a:prstGeom>
        </p:spPr>
        <p:txBody>
          <a:bodyPr wrap="square">
            <a:spAutoFit/>
          </a:bodyPr>
          <a:lstStyle/>
          <a:p>
            <a:pPr algn="just"/>
            <a:r>
              <a:rPr lang="en-IN" b="1" dirty="0">
                <a:solidFill>
                  <a:srgbClr val="000000"/>
                </a:solidFill>
                <a:latin typeface="CopperplateGothicBT-Bold"/>
              </a:rPr>
              <a:t>Core </a:t>
            </a:r>
            <a:r>
              <a:rPr lang="en-IN" b="1" dirty="0" smtClean="0">
                <a:solidFill>
                  <a:srgbClr val="000000"/>
                </a:solidFill>
                <a:latin typeface="CopperplateGothicBT-Bold"/>
              </a:rPr>
              <a:t>Extensions : </a:t>
            </a:r>
            <a:r>
              <a:rPr lang="en-IN" sz="2000" dirty="0" smtClean="0">
                <a:solidFill>
                  <a:srgbClr val="000000"/>
                </a:solidFill>
                <a:latin typeface="Times New Roman" panose="02020603050405020304" pitchFamily="18" charset="0"/>
                <a:cs typeface="Times New Roman" panose="02020603050405020304" pitchFamily="18" charset="0"/>
              </a:rPr>
              <a:t>These</a:t>
            </a:r>
            <a:r>
              <a:rPr lang="en-IN" sz="2000" b="1" dirty="0" smtClean="0">
                <a:solidFill>
                  <a:srgbClr val="000000"/>
                </a:solidFill>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are </a:t>
            </a:r>
            <a:r>
              <a:rPr lang="en-US" sz="2000" dirty="0">
                <a:latin typeface="Times New Roman" panose="02020603050405020304" pitchFamily="18" charset="0"/>
                <a:cs typeface="Times New Roman" panose="02020603050405020304" pitchFamily="18" charset="0"/>
              </a:rPr>
              <a:t>standard components placed next to the </a:t>
            </a:r>
            <a:r>
              <a:rPr lang="en-US" sz="2000" dirty="0" smtClean="0">
                <a:latin typeface="Times New Roman" panose="02020603050405020304" pitchFamily="18" charset="0"/>
                <a:cs typeface="Times New Roman" panose="02020603050405020304" pitchFamily="18" charset="0"/>
              </a:rPr>
              <a:t>ARM </a:t>
            </a:r>
            <a:r>
              <a:rPr lang="en-US" sz="2000" dirty="0">
                <a:latin typeface="Times New Roman" panose="02020603050405020304" pitchFamily="18" charset="0"/>
                <a:cs typeface="Times New Roman" panose="02020603050405020304" pitchFamily="18" charset="0"/>
              </a:rPr>
              <a:t>core. They improve performance, manage resources, and provide extra functionality </a:t>
            </a:r>
            <a:r>
              <a:rPr lang="en-US" sz="2000" dirty="0" smtClean="0">
                <a:latin typeface="Times New Roman" panose="02020603050405020304" pitchFamily="18" charset="0"/>
                <a:cs typeface="Times New Roman" panose="02020603050405020304" pitchFamily="18" charset="0"/>
              </a:rPr>
              <a:t>and </a:t>
            </a:r>
            <a:r>
              <a:rPr lang="en-US" sz="2000" dirty="0">
                <a:latin typeface="Times New Roman" panose="02020603050405020304" pitchFamily="18" charset="0"/>
                <a:cs typeface="Times New Roman" panose="02020603050405020304" pitchFamily="18" charset="0"/>
              </a:rPr>
              <a:t>are designed to provide </a:t>
            </a:r>
            <a:r>
              <a:rPr lang="en-US" sz="2000" dirty="0" smtClean="0">
                <a:latin typeface="Times New Roman" panose="02020603050405020304" pitchFamily="18" charset="0"/>
                <a:cs typeface="Times New Roman" panose="02020603050405020304" pitchFamily="18" charset="0"/>
              </a:rPr>
              <a:t>flexibility </a:t>
            </a:r>
            <a:r>
              <a:rPr lang="en-US" sz="2000" dirty="0">
                <a:latin typeface="Times New Roman" panose="02020603050405020304" pitchFamily="18" charset="0"/>
                <a:cs typeface="Times New Roman" panose="02020603050405020304" pitchFamily="18" charset="0"/>
              </a:rPr>
              <a:t>in handling particular applications. Each ARM family </a:t>
            </a:r>
            <a:r>
              <a:rPr lang="en-US" sz="2000" dirty="0" smtClean="0">
                <a:latin typeface="Times New Roman" panose="02020603050405020304" pitchFamily="18" charset="0"/>
                <a:cs typeface="Times New Roman" panose="02020603050405020304" pitchFamily="18" charset="0"/>
              </a:rPr>
              <a:t>has </a:t>
            </a:r>
            <a:r>
              <a:rPr lang="en-US" sz="2000" dirty="0">
                <a:latin typeface="Times New Roman" panose="02020603050405020304" pitchFamily="18" charset="0"/>
                <a:cs typeface="Times New Roman" panose="02020603050405020304" pitchFamily="18" charset="0"/>
              </a:rPr>
              <a:t>different extensions available. </a:t>
            </a:r>
          </a:p>
          <a:p>
            <a:pPr algn="just"/>
            <a:r>
              <a:rPr lang="en-US" sz="2000" dirty="0">
                <a:latin typeface="Times New Roman" panose="02020603050405020304" pitchFamily="18" charset="0"/>
                <a:cs typeface="Times New Roman" panose="02020603050405020304" pitchFamily="18" charset="0"/>
              </a:rPr>
              <a:t>There are three hardware extensions ARM wraps around the core: cache and tightly </a:t>
            </a:r>
            <a:r>
              <a:rPr lang="en-US" sz="2000" dirty="0" smtClean="0">
                <a:latin typeface="Times New Roman" panose="02020603050405020304" pitchFamily="18" charset="0"/>
                <a:cs typeface="Times New Roman" panose="02020603050405020304" pitchFamily="18" charset="0"/>
              </a:rPr>
              <a:t>coupled </a:t>
            </a:r>
            <a:r>
              <a:rPr lang="en-US" sz="2000" dirty="0">
                <a:latin typeface="Times New Roman" panose="02020603050405020304" pitchFamily="18" charset="0"/>
                <a:cs typeface="Times New Roman" panose="02020603050405020304" pitchFamily="18" charset="0"/>
              </a:rPr>
              <a:t>memory, memory management, and the coprocessor interface.</a:t>
            </a:r>
            <a:endParaRPr lang="en-IN" sz="2000" b="1" dirty="0" smtClean="0">
              <a:solidFill>
                <a:srgbClr val="000000"/>
              </a:solidFill>
              <a:latin typeface="Times New Roman" panose="02020603050405020304" pitchFamily="18" charset="0"/>
              <a:cs typeface="Times New Roman" panose="02020603050405020304" pitchFamily="18" charset="0"/>
            </a:endParaRPr>
          </a:p>
          <a:p>
            <a:r>
              <a:rPr lang="en-US" dirty="0"/>
              <a:t>Cache and Tightly Coupled </a:t>
            </a:r>
            <a:r>
              <a:rPr lang="en-US" dirty="0" smtClean="0"/>
              <a:t>Memory:</a:t>
            </a:r>
          </a:p>
          <a:p>
            <a:pPr algn="just"/>
            <a:r>
              <a:rPr lang="en-US" sz="2000" dirty="0">
                <a:latin typeface="Times New Roman" panose="02020603050405020304" pitchFamily="18" charset="0"/>
                <a:cs typeface="Times New Roman" panose="02020603050405020304" pitchFamily="18" charset="0"/>
              </a:rPr>
              <a:t>The cache is a block of fast memory placed between main memory and the core. It allows for </a:t>
            </a:r>
            <a:r>
              <a:rPr lang="en-US" sz="2000" dirty="0" smtClean="0">
                <a:latin typeface="Times New Roman" panose="02020603050405020304" pitchFamily="18" charset="0"/>
                <a:cs typeface="Times New Roman" panose="02020603050405020304" pitchFamily="18" charset="0"/>
              </a:rPr>
              <a:t>more efficient </a:t>
            </a:r>
            <a:r>
              <a:rPr lang="en-US" sz="2000" dirty="0">
                <a:latin typeface="Times New Roman" panose="02020603050405020304" pitchFamily="18" charset="0"/>
                <a:cs typeface="Times New Roman" panose="02020603050405020304" pitchFamily="18" charset="0"/>
              </a:rPr>
              <a:t>fetches from some memory types. With a cache the processor core can run </a:t>
            </a:r>
            <a:r>
              <a:rPr lang="en-US" sz="2000" dirty="0" smtClean="0">
                <a:latin typeface="Times New Roman" panose="02020603050405020304" pitchFamily="18" charset="0"/>
                <a:cs typeface="Times New Roman" panose="02020603050405020304" pitchFamily="18" charset="0"/>
              </a:rPr>
              <a:t>for </a:t>
            </a:r>
            <a:r>
              <a:rPr lang="en-US" sz="2000" dirty="0">
                <a:latin typeface="Times New Roman" panose="02020603050405020304" pitchFamily="18" charset="0"/>
                <a:cs typeface="Times New Roman" panose="02020603050405020304" pitchFamily="18" charset="0"/>
              </a:rPr>
              <a:t>the majority of the time without having to wait for data from slow external memory. </a:t>
            </a:r>
          </a:p>
          <a:p>
            <a:pPr algn="just"/>
            <a:r>
              <a:rPr lang="en-US" sz="2000" dirty="0">
                <a:latin typeface="Times New Roman" panose="02020603050405020304" pitchFamily="18" charset="0"/>
                <a:cs typeface="Times New Roman" panose="02020603050405020304" pitchFamily="18" charset="0"/>
              </a:rPr>
              <a:t>Most ARM-based embedded systems use a single-level cache internal to the processor. </a:t>
            </a:r>
            <a:r>
              <a:rPr lang="en-US" sz="2000" dirty="0" smtClean="0">
                <a:latin typeface="Times New Roman" panose="02020603050405020304" pitchFamily="18" charset="0"/>
                <a:cs typeface="Times New Roman" panose="02020603050405020304" pitchFamily="18" charset="0"/>
              </a:rPr>
              <a:t>Of </a:t>
            </a:r>
            <a:r>
              <a:rPr lang="en-US" sz="2000" dirty="0">
                <a:latin typeface="Times New Roman" panose="02020603050405020304" pitchFamily="18" charset="0"/>
                <a:cs typeface="Times New Roman" panose="02020603050405020304" pitchFamily="18" charset="0"/>
              </a:rPr>
              <a:t>course, many small embedded systems do not require the performance gains that a </a:t>
            </a:r>
            <a:r>
              <a:rPr lang="en-US" sz="2000" dirty="0" smtClean="0">
                <a:latin typeface="Times New Roman" panose="02020603050405020304" pitchFamily="18" charset="0"/>
                <a:cs typeface="Times New Roman" panose="02020603050405020304" pitchFamily="18" charset="0"/>
              </a:rPr>
              <a:t>cache </a:t>
            </a:r>
            <a:r>
              <a:rPr lang="en-US" sz="2000" dirty="0">
                <a:latin typeface="Times New Roman" panose="02020603050405020304" pitchFamily="18" charset="0"/>
                <a:cs typeface="Times New Roman" panose="02020603050405020304" pitchFamily="18" charset="0"/>
              </a:rPr>
              <a:t>brings.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7885843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r>
              <a:rPr lang="en-US" smtClean="0"/>
              <a:t>Introduction</a:t>
            </a:r>
            <a:endParaRPr lang="en-US"/>
          </a:p>
        </p:txBody>
      </p:sp>
      <p:sp>
        <p:nvSpPr>
          <p:cNvPr id="3" name="Slide Number Placeholder 2"/>
          <p:cNvSpPr>
            <a:spLocks noGrp="1"/>
          </p:cNvSpPr>
          <p:nvPr>
            <p:ph type="sldNum" sz="quarter" idx="12"/>
          </p:nvPr>
        </p:nvSpPr>
        <p:spPr/>
        <p:txBody>
          <a:bodyPr/>
          <a:lstStyle/>
          <a:p>
            <a:r>
              <a:rPr lang="en-US" smtClean="0"/>
              <a:t>1-</a:t>
            </a:r>
            <a:fld id="{FDD59650-754C-46A1-89A5-F3132734EF11}" type="slidenum">
              <a:rPr lang="en-US" smtClean="0"/>
              <a:pPr/>
              <a:t>67</a:t>
            </a:fld>
            <a:endParaRPr lang="en-US"/>
          </a:p>
        </p:txBody>
      </p:sp>
      <p:sp>
        <p:nvSpPr>
          <p:cNvPr id="4" name="Rectangle 3"/>
          <p:cNvSpPr/>
          <p:nvPr/>
        </p:nvSpPr>
        <p:spPr>
          <a:xfrm>
            <a:off x="718457" y="698365"/>
            <a:ext cx="7754031" cy="2000548"/>
          </a:xfrm>
          <a:prstGeom prst="rect">
            <a:avLst/>
          </a:prstGeom>
        </p:spPr>
        <p:txBody>
          <a:bodyPr wrap="square">
            <a:spAutoFit/>
          </a:bodyPr>
          <a:lstStyle/>
          <a:p>
            <a:r>
              <a:rPr lang="en-US" sz="2000" dirty="0">
                <a:solidFill>
                  <a:srgbClr val="000000"/>
                </a:solidFill>
                <a:latin typeface="Times New Roman" panose="02020603050405020304" pitchFamily="18" charset="0"/>
                <a:cs typeface="Times New Roman" panose="02020603050405020304" pitchFamily="18" charset="0"/>
              </a:rPr>
              <a:t>ARM has two forms of cache. The </a:t>
            </a:r>
            <a:r>
              <a:rPr lang="en-US" sz="2000" dirty="0" smtClean="0">
                <a:solidFill>
                  <a:srgbClr val="000000"/>
                </a:solidFill>
                <a:latin typeface="Times New Roman" panose="02020603050405020304" pitchFamily="18" charset="0"/>
                <a:cs typeface="Times New Roman" panose="02020603050405020304" pitchFamily="18" charset="0"/>
              </a:rPr>
              <a:t>first </a:t>
            </a:r>
            <a:r>
              <a:rPr lang="en-US" sz="2000" dirty="0">
                <a:solidFill>
                  <a:srgbClr val="000000"/>
                </a:solidFill>
                <a:latin typeface="Times New Roman" panose="02020603050405020304" pitchFamily="18" charset="0"/>
                <a:cs typeface="Times New Roman" panose="02020603050405020304" pitchFamily="18" charset="0"/>
              </a:rPr>
              <a:t>is found attached to the Von Neumann–style </a:t>
            </a:r>
            <a:r>
              <a:rPr lang="en-US" sz="2000" dirty="0" smtClean="0">
                <a:solidFill>
                  <a:srgbClr val="000000"/>
                </a:solidFill>
                <a:latin typeface="Times New Roman" panose="02020603050405020304" pitchFamily="18" charset="0"/>
                <a:cs typeface="Times New Roman" panose="02020603050405020304" pitchFamily="18" charset="0"/>
              </a:rPr>
              <a:t>cores</a:t>
            </a:r>
            <a:r>
              <a:rPr lang="en-US" sz="2000" dirty="0">
                <a:solidFill>
                  <a:srgbClr val="000000"/>
                </a:solidFill>
                <a:latin typeface="Times New Roman" panose="02020603050405020304" pitchFamily="18" charset="0"/>
                <a:cs typeface="Times New Roman" panose="02020603050405020304" pitchFamily="18" charset="0"/>
              </a:rPr>
              <a:t>. It combines both data and instruction into a single </a:t>
            </a:r>
            <a:r>
              <a:rPr lang="en-US" sz="2000" dirty="0" smtClean="0">
                <a:solidFill>
                  <a:srgbClr val="000000"/>
                </a:solidFill>
                <a:latin typeface="Times New Roman" panose="02020603050405020304" pitchFamily="18" charset="0"/>
                <a:cs typeface="Times New Roman" panose="02020603050405020304" pitchFamily="18" charset="0"/>
              </a:rPr>
              <a:t>unified </a:t>
            </a:r>
            <a:r>
              <a:rPr lang="en-US" sz="2000" dirty="0">
                <a:solidFill>
                  <a:srgbClr val="000000"/>
                </a:solidFill>
                <a:latin typeface="Times New Roman" panose="02020603050405020304" pitchFamily="18" charset="0"/>
                <a:cs typeface="Times New Roman" panose="02020603050405020304" pitchFamily="18" charset="0"/>
              </a:rPr>
              <a:t>cache, as shown in </a:t>
            </a:r>
            <a:r>
              <a:rPr lang="en-US" sz="2000" dirty="0" smtClean="0">
                <a:solidFill>
                  <a:srgbClr val="000000"/>
                </a:solidFill>
                <a:latin typeface="Times New Roman" panose="02020603050405020304" pitchFamily="18" charset="0"/>
                <a:cs typeface="Times New Roman" panose="02020603050405020304" pitchFamily="18" charset="0"/>
              </a:rPr>
              <a:t>Figure </a:t>
            </a:r>
            <a:r>
              <a:rPr lang="en-US" sz="2000" dirty="0">
                <a:solidFill>
                  <a:srgbClr val="000000"/>
                </a:solidFill>
                <a:latin typeface="Times New Roman" panose="02020603050405020304" pitchFamily="18" charset="0"/>
                <a:cs typeface="Times New Roman" panose="02020603050405020304" pitchFamily="18" charset="0"/>
              </a:rPr>
              <a:t>2.13. For simplicity, we have called the glue logic that connects the memory system </a:t>
            </a:r>
            <a:r>
              <a:rPr lang="en-US" sz="2000" dirty="0" smtClean="0">
                <a:solidFill>
                  <a:srgbClr val="000000"/>
                </a:solidFill>
                <a:latin typeface="Times New Roman" panose="02020603050405020304" pitchFamily="18" charset="0"/>
                <a:cs typeface="Times New Roman" panose="02020603050405020304" pitchFamily="18" charset="0"/>
              </a:rPr>
              <a:t>to </a:t>
            </a:r>
            <a:r>
              <a:rPr lang="en-US" sz="2000" dirty="0">
                <a:solidFill>
                  <a:srgbClr val="000000"/>
                </a:solidFill>
                <a:latin typeface="Times New Roman" panose="02020603050405020304" pitchFamily="18" charset="0"/>
                <a:cs typeface="Times New Roman" panose="02020603050405020304" pitchFamily="18" charset="0"/>
              </a:rPr>
              <a:t>the AMBA bus logic and control</a:t>
            </a:r>
            <a:r>
              <a:rPr lang="en-US" sz="2000" dirty="0" smtClean="0">
                <a:solidFill>
                  <a:srgbClr val="000000"/>
                </a:solidFill>
                <a:latin typeface="Times New Roman" panose="02020603050405020304" pitchFamily="18" charset="0"/>
                <a:cs typeface="Times New Roman" panose="02020603050405020304" pitchFamily="18" charset="0"/>
              </a:rPr>
              <a:t>. </a:t>
            </a:r>
          </a:p>
          <a:p>
            <a:r>
              <a:rPr lang="en-US" dirty="0"/>
              <a:t>A </a:t>
            </a:r>
            <a:r>
              <a:rPr lang="en-US" dirty="0" smtClean="0"/>
              <a:t>simplified </a:t>
            </a:r>
            <a:r>
              <a:rPr lang="en-US" dirty="0"/>
              <a:t>Von Neumann architecture with cache.</a:t>
            </a:r>
            <a:endParaRPr lang="en-IN" sz="20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1776549" y="2979369"/>
            <a:ext cx="4633546" cy="2702974"/>
          </a:xfrm>
          <a:prstGeom prst="rect">
            <a:avLst/>
          </a:prstGeom>
        </p:spPr>
      </p:pic>
    </p:spTree>
    <p:extLst>
      <p:ext uri="{BB962C8B-B14F-4D97-AF65-F5344CB8AC3E}">
        <p14:creationId xmlns:p14="http://schemas.microsoft.com/office/powerpoint/2010/main" val="277514720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r>
              <a:rPr lang="en-US" smtClean="0"/>
              <a:t>Introduction</a:t>
            </a:r>
            <a:endParaRPr lang="en-US"/>
          </a:p>
        </p:txBody>
      </p:sp>
      <p:sp>
        <p:nvSpPr>
          <p:cNvPr id="3" name="Slide Number Placeholder 2"/>
          <p:cNvSpPr>
            <a:spLocks noGrp="1"/>
          </p:cNvSpPr>
          <p:nvPr>
            <p:ph type="sldNum" sz="quarter" idx="12"/>
          </p:nvPr>
        </p:nvSpPr>
        <p:spPr/>
        <p:txBody>
          <a:bodyPr/>
          <a:lstStyle/>
          <a:p>
            <a:r>
              <a:rPr lang="en-US" smtClean="0"/>
              <a:t>1-</a:t>
            </a:r>
            <a:fld id="{FDD59650-754C-46A1-89A5-F3132734EF11}" type="slidenum">
              <a:rPr lang="en-US" smtClean="0"/>
              <a:pPr/>
              <a:t>68</a:t>
            </a:fld>
            <a:endParaRPr lang="en-US"/>
          </a:p>
        </p:txBody>
      </p:sp>
      <p:pic>
        <p:nvPicPr>
          <p:cNvPr id="4" name="Picture 3"/>
          <p:cNvPicPr>
            <a:picLocks noChangeAspect="1"/>
          </p:cNvPicPr>
          <p:nvPr/>
        </p:nvPicPr>
        <p:blipFill>
          <a:blip r:embed="rId2"/>
          <a:stretch>
            <a:fillRect/>
          </a:stretch>
        </p:blipFill>
        <p:spPr>
          <a:xfrm>
            <a:off x="1397726" y="1366939"/>
            <a:ext cx="6400799" cy="3858204"/>
          </a:xfrm>
          <a:prstGeom prst="rect">
            <a:avLst/>
          </a:prstGeom>
        </p:spPr>
      </p:pic>
      <p:sp>
        <p:nvSpPr>
          <p:cNvPr id="5" name="Rectangle 4"/>
          <p:cNvSpPr/>
          <p:nvPr/>
        </p:nvSpPr>
        <p:spPr>
          <a:xfrm>
            <a:off x="1110343" y="757646"/>
            <a:ext cx="7001691" cy="461665"/>
          </a:xfrm>
          <a:prstGeom prst="rect">
            <a:avLst/>
          </a:prstGeom>
        </p:spPr>
        <p:txBody>
          <a:bodyPr wrap="square">
            <a:spAutoFit/>
          </a:bodyPr>
          <a:lstStyle/>
          <a:p>
            <a:r>
              <a:rPr lang="en-US" dirty="0">
                <a:solidFill>
                  <a:srgbClr val="000000"/>
                </a:solidFill>
                <a:latin typeface="Minion-Regular"/>
              </a:rPr>
              <a:t>A </a:t>
            </a:r>
            <a:r>
              <a:rPr lang="en-US" dirty="0" smtClean="0">
                <a:solidFill>
                  <a:srgbClr val="000000"/>
                </a:solidFill>
                <a:latin typeface="Minion-Regular"/>
              </a:rPr>
              <a:t>simplified </a:t>
            </a:r>
            <a:r>
              <a:rPr lang="en-US" dirty="0">
                <a:solidFill>
                  <a:srgbClr val="000000"/>
                </a:solidFill>
                <a:latin typeface="Minion-Regular"/>
              </a:rPr>
              <a:t>Harvard architecture with TCMs.</a:t>
            </a:r>
            <a:endParaRPr lang="en-IN" dirty="0"/>
          </a:p>
        </p:txBody>
      </p:sp>
    </p:spTree>
    <p:extLst>
      <p:ext uri="{BB962C8B-B14F-4D97-AF65-F5344CB8AC3E}">
        <p14:creationId xmlns:p14="http://schemas.microsoft.com/office/powerpoint/2010/main" val="178169418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r>
              <a:rPr lang="en-US" smtClean="0"/>
              <a:t>Introduction</a:t>
            </a:r>
            <a:endParaRPr lang="en-US"/>
          </a:p>
        </p:txBody>
      </p:sp>
      <p:sp>
        <p:nvSpPr>
          <p:cNvPr id="3" name="Slide Number Placeholder 2"/>
          <p:cNvSpPr>
            <a:spLocks noGrp="1"/>
          </p:cNvSpPr>
          <p:nvPr>
            <p:ph type="sldNum" sz="quarter" idx="12"/>
          </p:nvPr>
        </p:nvSpPr>
        <p:spPr/>
        <p:txBody>
          <a:bodyPr/>
          <a:lstStyle/>
          <a:p>
            <a:r>
              <a:rPr lang="en-US" smtClean="0"/>
              <a:t>1-</a:t>
            </a:r>
            <a:fld id="{FDD59650-754C-46A1-89A5-F3132734EF11}" type="slidenum">
              <a:rPr lang="en-US" smtClean="0"/>
              <a:pPr/>
              <a:t>69</a:t>
            </a:fld>
            <a:endParaRPr lang="en-US"/>
          </a:p>
        </p:txBody>
      </p:sp>
      <p:sp>
        <p:nvSpPr>
          <p:cNvPr id="4" name="Rectangle 3"/>
          <p:cNvSpPr/>
          <p:nvPr/>
        </p:nvSpPr>
        <p:spPr>
          <a:xfrm>
            <a:off x="418011" y="888274"/>
            <a:ext cx="8583113" cy="3477875"/>
          </a:xfrm>
          <a:prstGeom prst="rect">
            <a:avLst/>
          </a:prstGeom>
        </p:spPr>
        <p:txBody>
          <a:bodyPr wrap="square">
            <a:spAutoFit/>
          </a:bodyPr>
          <a:lstStyle/>
          <a:p>
            <a:pPr algn="just"/>
            <a:r>
              <a:rPr lang="en-US" sz="2000" dirty="0">
                <a:solidFill>
                  <a:srgbClr val="000000"/>
                </a:solidFill>
                <a:latin typeface="Times New Roman" panose="02020603050405020304" pitchFamily="18" charset="0"/>
                <a:cs typeface="Times New Roman" panose="02020603050405020304" pitchFamily="18" charset="0"/>
              </a:rPr>
              <a:t>By contrast, the second form, attached to the Harvard-style cores, has separate caches </a:t>
            </a:r>
            <a:r>
              <a:rPr lang="en-US" sz="2000" dirty="0" smtClean="0">
                <a:solidFill>
                  <a:srgbClr val="000000"/>
                </a:solidFill>
                <a:latin typeface="Times New Roman" panose="02020603050405020304" pitchFamily="18" charset="0"/>
                <a:cs typeface="Times New Roman" panose="02020603050405020304" pitchFamily="18" charset="0"/>
              </a:rPr>
              <a:t>for </a:t>
            </a:r>
            <a:r>
              <a:rPr lang="en-US" sz="2000" dirty="0">
                <a:solidFill>
                  <a:srgbClr val="000000"/>
                </a:solidFill>
                <a:latin typeface="Times New Roman" panose="02020603050405020304" pitchFamily="18" charset="0"/>
                <a:cs typeface="Times New Roman" panose="02020603050405020304" pitchFamily="18" charset="0"/>
              </a:rPr>
              <a:t>data and instruction. </a:t>
            </a:r>
            <a:endParaRPr lang="en-US" sz="2000" dirty="0">
              <a:latin typeface="Times New Roman" panose="02020603050405020304" pitchFamily="18" charset="0"/>
              <a:cs typeface="Times New Roman" panose="02020603050405020304" pitchFamily="18" charset="0"/>
            </a:endParaRPr>
          </a:p>
          <a:p>
            <a:pPr algn="just"/>
            <a:r>
              <a:rPr lang="en-US" sz="2000" dirty="0">
                <a:solidFill>
                  <a:srgbClr val="000000"/>
                </a:solidFill>
                <a:latin typeface="Times New Roman" panose="02020603050405020304" pitchFamily="18" charset="0"/>
                <a:cs typeface="Times New Roman" panose="02020603050405020304" pitchFamily="18" charset="0"/>
              </a:rPr>
              <a:t>A cache provides an overall increase in performance but at the expense of predictable </a:t>
            </a:r>
            <a:r>
              <a:rPr lang="en-US" sz="2000" dirty="0" smtClean="0">
                <a:solidFill>
                  <a:srgbClr val="000000"/>
                </a:solidFill>
                <a:latin typeface="Times New Roman" panose="02020603050405020304" pitchFamily="18" charset="0"/>
                <a:cs typeface="Times New Roman" panose="02020603050405020304" pitchFamily="18" charset="0"/>
              </a:rPr>
              <a:t>execution</a:t>
            </a:r>
            <a:r>
              <a:rPr lang="en-US" sz="2000" dirty="0">
                <a:solidFill>
                  <a:srgbClr val="000000"/>
                </a:solidFill>
                <a:latin typeface="Times New Roman" panose="02020603050405020304" pitchFamily="18" charset="0"/>
                <a:cs typeface="Times New Roman" panose="02020603050405020304" pitchFamily="18" charset="0"/>
              </a:rPr>
              <a:t>. But for real-time systems it is paramount that code execution is deterministic— </a:t>
            </a:r>
            <a:endParaRPr lang="en-US" sz="2000" dirty="0">
              <a:latin typeface="Times New Roman" panose="02020603050405020304" pitchFamily="18" charset="0"/>
              <a:cs typeface="Times New Roman" panose="02020603050405020304" pitchFamily="18" charset="0"/>
            </a:endParaRPr>
          </a:p>
          <a:p>
            <a:pPr algn="just"/>
            <a:r>
              <a:rPr lang="en-US" sz="2000" dirty="0">
                <a:solidFill>
                  <a:srgbClr val="000000"/>
                </a:solidFill>
                <a:latin typeface="Times New Roman" panose="02020603050405020304" pitchFamily="18" charset="0"/>
                <a:cs typeface="Times New Roman" panose="02020603050405020304" pitchFamily="18" charset="0"/>
              </a:rPr>
              <a:t>the time taken for loading and storing instructions or data must be predictable. This is </a:t>
            </a:r>
            <a:r>
              <a:rPr lang="en-US" sz="2000" dirty="0" smtClean="0">
                <a:solidFill>
                  <a:srgbClr val="000000"/>
                </a:solidFill>
                <a:latin typeface="Times New Roman" panose="02020603050405020304" pitchFamily="18" charset="0"/>
                <a:cs typeface="Times New Roman" panose="02020603050405020304" pitchFamily="18" charset="0"/>
              </a:rPr>
              <a:t>achieved </a:t>
            </a:r>
            <a:r>
              <a:rPr lang="en-US" sz="2000" dirty="0">
                <a:solidFill>
                  <a:srgbClr val="000000"/>
                </a:solidFill>
                <a:latin typeface="Times New Roman" panose="02020603050405020304" pitchFamily="18" charset="0"/>
                <a:cs typeface="Times New Roman" panose="02020603050405020304" pitchFamily="18" charset="0"/>
              </a:rPr>
              <a:t>using a form of memory called tightly coupled memory (TCM). TCM is fast SRAM </a:t>
            </a:r>
            <a:r>
              <a:rPr lang="en-US" sz="2000" dirty="0" smtClean="0">
                <a:solidFill>
                  <a:srgbClr val="000000"/>
                </a:solidFill>
                <a:latin typeface="Times New Roman" panose="02020603050405020304" pitchFamily="18" charset="0"/>
                <a:cs typeface="Times New Roman" panose="02020603050405020304" pitchFamily="18" charset="0"/>
              </a:rPr>
              <a:t>located </a:t>
            </a:r>
            <a:r>
              <a:rPr lang="en-US" sz="2000" dirty="0">
                <a:solidFill>
                  <a:srgbClr val="000000"/>
                </a:solidFill>
                <a:latin typeface="Times New Roman" panose="02020603050405020304" pitchFamily="18" charset="0"/>
                <a:cs typeface="Times New Roman" panose="02020603050405020304" pitchFamily="18" charset="0"/>
              </a:rPr>
              <a:t>close to the core and guarantees the clock cycles required to fetch instructions or </a:t>
            </a:r>
            <a:r>
              <a:rPr lang="en-US" sz="2000" dirty="0" smtClean="0">
                <a:solidFill>
                  <a:srgbClr val="000000"/>
                </a:solidFill>
                <a:latin typeface="Times New Roman" panose="02020603050405020304" pitchFamily="18" charset="0"/>
                <a:cs typeface="Times New Roman" panose="02020603050405020304" pitchFamily="18" charset="0"/>
              </a:rPr>
              <a:t>data—critical </a:t>
            </a:r>
            <a:r>
              <a:rPr lang="en-US" sz="2000" dirty="0">
                <a:solidFill>
                  <a:srgbClr val="000000"/>
                </a:solidFill>
                <a:latin typeface="Times New Roman" panose="02020603050405020304" pitchFamily="18" charset="0"/>
                <a:cs typeface="Times New Roman" panose="02020603050405020304" pitchFamily="18" charset="0"/>
              </a:rPr>
              <a:t>for real-time algorithms requiring deterministic behavior. TCMs appear as </a:t>
            </a:r>
            <a:r>
              <a:rPr lang="en-US" sz="2000" dirty="0" smtClean="0">
                <a:solidFill>
                  <a:srgbClr val="000000"/>
                </a:solidFill>
                <a:latin typeface="Times New Roman" panose="02020603050405020304" pitchFamily="18" charset="0"/>
                <a:cs typeface="Times New Roman" panose="02020603050405020304" pitchFamily="18" charset="0"/>
              </a:rPr>
              <a:t>memory </a:t>
            </a:r>
            <a:r>
              <a:rPr lang="en-US" sz="2000" dirty="0">
                <a:solidFill>
                  <a:srgbClr val="000000"/>
                </a:solidFill>
                <a:latin typeface="Times New Roman" panose="02020603050405020304" pitchFamily="18" charset="0"/>
                <a:cs typeface="Times New Roman" panose="02020603050405020304" pitchFamily="18" charset="0"/>
              </a:rPr>
              <a:t>in the address map and can be accessed as fast memory.</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76548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r>
              <a:rPr lang="en-US" smtClean="0"/>
              <a:t>Introduction</a:t>
            </a:r>
            <a:endParaRPr lang="en-US"/>
          </a:p>
        </p:txBody>
      </p:sp>
      <p:sp>
        <p:nvSpPr>
          <p:cNvPr id="3" name="Slide Number Placeholder 2"/>
          <p:cNvSpPr>
            <a:spLocks noGrp="1"/>
          </p:cNvSpPr>
          <p:nvPr>
            <p:ph type="sldNum" sz="quarter" idx="12"/>
          </p:nvPr>
        </p:nvSpPr>
        <p:spPr/>
        <p:txBody>
          <a:bodyPr/>
          <a:lstStyle/>
          <a:p>
            <a:r>
              <a:rPr lang="en-US" smtClean="0"/>
              <a:t>1-</a:t>
            </a:r>
            <a:fld id="{FDD59650-754C-46A1-89A5-F3132734EF11}" type="slidenum">
              <a:rPr lang="en-US" smtClean="0"/>
              <a:pPr/>
              <a:t>7</a:t>
            </a:fld>
            <a:endParaRPr lang="en-US"/>
          </a:p>
        </p:txBody>
      </p:sp>
      <p:sp>
        <p:nvSpPr>
          <p:cNvPr id="4" name="Rectangle 3"/>
          <p:cNvSpPr/>
          <p:nvPr/>
        </p:nvSpPr>
        <p:spPr>
          <a:xfrm>
            <a:off x="966651" y="770710"/>
            <a:ext cx="7505837" cy="3231654"/>
          </a:xfrm>
          <a:prstGeom prst="rect">
            <a:avLst/>
          </a:prstGeom>
        </p:spPr>
        <p:txBody>
          <a:bodyPr wrap="square">
            <a:spAutoFit/>
          </a:bodyPr>
          <a:lstStyle/>
          <a:p>
            <a:r>
              <a:rPr lang="en-US" dirty="0">
                <a:latin typeface="Times New Roman" panose="02020603050405020304" pitchFamily="18" charset="0"/>
                <a:cs typeface="Times New Roman" panose="02020603050405020304" pitchFamily="18" charset="0"/>
              </a:rPr>
              <a:t>ARM7TDMI-S </a:t>
            </a:r>
            <a:endParaRPr lang="en-US"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T </a:t>
            </a:r>
            <a:r>
              <a:rPr lang="en-US" sz="2000" dirty="0">
                <a:latin typeface="Times New Roman" panose="02020603050405020304" pitchFamily="18" charset="0"/>
                <a:cs typeface="Times New Roman" panose="02020603050405020304" pitchFamily="18" charset="0"/>
              </a:rPr>
              <a:t>: supports both ARM (32-bit) and Thumb (16-bit) instruction </a:t>
            </a:r>
            <a:r>
              <a:rPr lang="en-US" sz="2000" dirty="0" smtClean="0">
                <a:latin typeface="Times New Roman" panose="02020603050405020304" pitchFamily="18" charset="0"/>
                <a:cs typeface="Times New Roman" panose="02020603050405020304" pitchFamily="18" charset="0"/>
              </a:rPr>
              <a:t>sets.</a:t>
            </a:r>
          </a:p>
          <a:p>
            <a:r>
              <a:rPr lang="en-IN" sz="2000" dirty="0">
                <a:latin typeface="Times New Roman" panose="02020603050405020304" pitchFamily="18" charset="0"/>
                <a:cs typeface="Times New Roman" panose="02020603050405020304" pitchFamily="18" charset="0"/>
              </a:rPr>
              <a:t>D : Contains Debug </a:t>
            </a:r>
            <a:r>
              <a:rPr lang="en-IN" sz="2000" dirty="0" smtClean="0">
                <a:latin typeface="Times New Roman" panose="02020603050405020304" pitchFamily="18" charset="0"/>
                <a:cs typeface="Times New Roman" panose="02020603050405020304" pitchFamily="18" charset="0"/>
              </a:rPr>
              <a:t>extensions(</a:t>
            </a:r>
            <a:r>
              <a:rPr lang="en-US" sz="2000" dirty="0">
                <a:latin typeface="Times New Roman" panose="02020603050405020304" pitchFamily="18" charset="0"/>
                <a:cs typeface="Times New Roman" panose="02020603050405020304" pitchFamily="18" charset="0"/>
              </a:rPr>
              <a:t>mechanism by which normal operation of the processor can be suspended for </a:t>
            </a:r>
            <a:r>
              <a:rPr lang="en-US" sz="2000" dirty="0" smtClean="0">
                <a:latin typeface="Times New Roman" panose="02020603050405020304" pitchFamily="18" charset="0"/>
                <a:cs typeface="Times New Roman" panose="02020603050405020304" pitchFamily="18" charset="0"/>
              </a:rPr>
              <a:t>debug).</a:t>
            </a:r>
          </a:p>
          <a:p>
            <a:r>
              <a:rPr lang="en-US" sz="2000" dirty="0">
                <a:latin typeface="Times New Roman" panose="02020603050405020304" pitchFamily="18" charset="0"/>
                <a:cs typeface="Times New Roman" panose="02020603050405020304" pitchFamily="18" charset="0"/>
              </a:rPr>
              <a:t>M : Enhanced (relative to earlier ARM cores) 32x8 Multiplier </a:t>
            </a:r>
            <a:r>
              <a:rPr lang="en-US" sz="2000" dirty="0" smtClean="0">
                <a:latin typeface="Times New Roman" panose="02020603050405020304" pitchFamily="18" charset="0"/>
                <a:cs typeface="Times New Roman" panose="02020603050405020304" pitchFamily="18" charset="0"/>
              </a:rPr>
              <a:t>block. (reduces </a:t>
            </a:r>
            <a:r>
              <a:rPr lang="en-US" sz="2000" dirty="0">
                <a:latin typeface="Times New Roman" panose="02020603050405020304" pitchFamily="18" charset="0"/>
                <a:cs typeface="Times New Roman" panose="02020603050405020304" pitchFamily="18" charset="0"/>
              </a:rPr>
              <a:t>the number of cycles required for a multiplication of two registers </a:t>
            </a:r>
            <a:r>
              <a:rPr lang="en-US" sz="2000" dirty="0" smtClean="0">
                <a:latin typeface="Times New Roman" panose="02020603050405020304" pitchFamily="18" charset="0"/>
                <a:cs typeface="Times New Roman" panose="02020603050405020304" pitchFamily="18" charset="0"/>
              </a:rPr>
              <a:t>)</a:t>
            </a:r>
          </a:p>
          <a:p>
            <a:r>
              <a:rPr lang="en-IN" sz="2000" dirty="0">
                <a:latin typeface="Times New Roman" panose="02020603050405020304" pitchFamily="18" charset="0"/>
                <a:cs typeface="Times New Roman" panose="02020603050405020304" pitchFamily="18" charset="0"/>
              </a:rPr>
              <a:t>I : </a:t>
            </a:r>
            <a:r>
              <a:rPr lang="en-IN" sz="2000" dirty="0" err="1">
                <a:latin typeface="Times New Roman" panose="02020603050405020304" pitchFamily="18" charset="0"/>
                <a:cs typeface="Times New Roman" panose="02020603050405020304" pitchFamily="18" charset="0"/>
              </a:rPr>
              <a:t>EmbeddedICE</a:t>
            </a:r>
            <a:r>
              <a:rPr lang="en-IN" sz="2000" dirty="0">
                <a:latin typeface="Times New Roman" panose="02020603050405020304" pitchFamily="18" charset="0"/>
                <a:cs typeface="Times New Roman" panose="02020603050405020304" pitchFamily="18" charset="0"/>
              </a:rPr>
              <a:t> </a:t>
            </a:r>
            <a:r>
              <a:rPr lang="en-IN" sz="2000" dirty="0" err="1" smtClean="0">
                <a:latin typeface="Times New Roman" panose="02020603050405020304" pitchFamily="18" charset="0"/>
                <a:cs typeface="Times New Roman" panose="02020603050405020304" pitchFamily="18" charset="0"/>
              </a:rPr>
              <a:t>macrocell</a:t>
            </a:r>
            <a:r>
              <a:rPr lang="en-IN" sz="2000" dirty="0" smtClean="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consists of on-chip logic to support debug operations. </a:t>
            </a:r>
            <a:r>
              <a:rPr lang="en-US" sz="2000" dirty="0" smtClean="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-S : synthesizable (</a:t>
            </a:r>
            <a:r>
              <a:rPr lang="en-US" sz="2000" dirty="0" err="1">
                <a:latin typeface="Times New Roman" panose="02020603050405020304" pitchFamily="18" charset="0"/>
                <a:cs typeface="Times New Roman" panose="02020603050405020304" pitchFamily="18" charset="0"/>
              </a:rPr>
              <a:t>ie</a:t>
            </a:r>
            <a:r>
              <a:rPr lang="en-US" sz="2000" dirty="0">
                <a:latin typeface="Times New Roman" panose="02020603050405020304" pitchFamily="18" charset="0"/>
                <a:cs typeface="Times New Roman" panose="02020603050405020304" pitchFamily="18" charset="0"/>
              </a:rPr>
              <a:t>. distributed as RTL rather than a hardened layout)</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7608552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r>
              <a:rPr lang="en-US" smtClean="0"/>
              <a:t>Introduction</a:t>
            </a:r>
            <a:endParaRPr lang="en-US"/>
          </a:p>
        </p:txBody>
      </p:sp>
      <p:sp>
        <p:nvSpPr>
          <p:cNvPr id="3" name="Slide Number Placeholder 2"/>
          <p:cNvSpPr>
            <a:spLocks noGrp="1"/>
          </p:cNvSpPr>
          <p:nvPr>
            <p:ph type="sldNum" sz="quarter" idx="12"/>
          </p:nvPr>
        </p:nvSpPr>
        <p:spPr/>
        <p:txBody>
          <a:bodyPr/>
          <a:lstStyle/>
          <a:p>
            <a:r>
              <a:rPr lang="en-US" smtClean="0"/>
              <a:t>1-</a:t>
            </a:r>
            <a:fld id="{FDD59650-754C-46A1-89A5-F3132734EF11}" type="slidenum">
              <a:rPr lang="en-US" smtClean="0"/>
              <a:pPr/>
              <a:t>70</a:t>
            </a:fld>
            <a:endParaRPr lang="en-US"/>
          </a:p>
        </p:txBody>
      </p:sp>
      <p:sp>
        <p:nvSpPr>
          <p:cNvPr id="4" name="Rectangle 3"/>
          <p:cNvSpPr/>
          <p:nvPr/>
        </p:nvSpPr>
        <p:spPr>
          <a:xfrm>
            <a:off x="757646" y="300446"/>
            <a:ext cx="7714842" cy="2308324"/>
          </a:xfrm>
          <a:prstGeom prst="rect">
            <a:avLst/>
          </a:prstGeom>
        </p:spPr>
        <p:txBody>
          <a:bodyPr wrap="square">
            <a:spAutoFit/>
          </a:bodyPr>
          <a:lstStyle/>
          <a:p>
            <a:pPr algn="just"/>
            <a:r>
              <a:rPr lang="en-IN" dirty="0">
                <a:solidFill>
                  <a:srgbClr val="000000"/>
                </a:solidFill>
                <a:latin typeface="Copperplate-Gothic32BC"/>
              </a:rPr>
              <a:t>Memory Management </a:t>
            </a:r>
            <a:r>
              <a:rPr lang="en-IN" dirty="0" smtClean="0">
                <a:solidFill>
                  <a:srgbClr val="000000"/>
                </a:solidFill>
                <a:latin typeface="Copperplate-Gothic32BC"/>
              </a:rPr>
              <a:t>: </a:t>
            </a:r>
            <a:r>
              <a:rPr lang="en-US" sz="2000" dirty="0">
                <a:latin typeface="Times New Roman" panose="02020603050405020304" pitchFamily="18" charset="0"/>
                <a:cs typeface="Times New Roman" panose="02020603050405020304" pitchFamily="18" charset="0"/>
              </a:rPr>
              <a:t>ARM cores have three different types of memory management hardware—no extensions </a:t>
            </a:r>
            <a:r>
              <a:rPr lang="en-US" sz="2000" dirty="0" smtClean="0">
                <a:latin typeface="Times New Roman" panose="02020603050405020304" pitchFamily="18" charset="0"/>
                <a:cs typeface="Times New Roman" panose="02020603050405020304" pitchFamily="18" charset="0"/>
              </a:rPr>
              <a:t>providing </a:t>
            </a:r>
            <a:r>
              <a:rPr lang="en-US" sz="2000" dirty="0">
                <a:latin typeface="Times New Roman" panose="02020603050405020304" pitchFamily="18" charset="0"/>
                <a:cs typeface="Times New Roman" panose="02020603050405020304" pitchFamily="18" charset="0"/>
              </a:rPr>
              <a:t>no protection, a memory protection unit (MPU) providing limited protection, </a:t>
            </a:r>
            <a:r>
              <a:rPr lang="en-US" sz="2000" dirty="0" smtClean="0">
                <a:latin typeface="Times New Roman" panose="02020603050405020304" pitchFamily="18" charset="0"/>
                <a:cs typeface="Times New Roman" panose="02020603050405020304" pitchFamily="18" charset="0"/>
              </a:rPr>
              <a:t>and </a:t>
            </a:r>
            <a:r>
              <a:rPr lang="en-US" sz="2000" dirty="0">
                <a:latin typeface="Times New Roman" panose="02020603050405020304" pitchFamily="18" charset="0"/>
                <a:cs typeface="Times New Roman" panose="02020603050405020304" pitchFamily="18" charset="0"/>
              </a:rPr>
              <a:t>a memory management unit (MMU) providing full protection</a:t>
            </a:r>
            <a:r>
              <a:rPr lang="en-US" sz="2000" dirty="0" smtClean="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Nonprotected</a:t>
            </a:r>
            <a:r>
              <a:rPr lang="en-US" sz="2000" dirty="0">
                <a:latin typeface="Times New Roman" panose="02020603050405020304" pitchFamily="18" charset="0"/>
                <a:cs typeface="Times New Roman" panose="02020603050405020304" pitchFamily="18" charset="0"/>
              </a:rPr>
              <a:t> memory is </a:t>
            </a:r>
            <a:r>
              <a:rPr lang="en-US" sz="2000" dirty="0" smtClean="0">
                <a:latin typeface="Times New Roman" panose="02020603050405020304" pitchFamily="18" charset="0"/>
                <a:cs typeface="Times New Roman" panose="02020603050405020304" pitchFamily="18" charset="0"/>
              </a:rPr>
              <a:t>fixed </a:t>
            </a:r>
            <a:r>
              <a:rPr lang="en-US" sz="2000" dirty="0">
                <a:latin typeface="Times New Roman" panose="02020603050405020304" pitchFamily="18" charset="0"/>
                <a:cs typeface="Times New Roman" panose="02020603050405020304" pitchFamily="18" charset="0"/>
              </a:rPr>
              <a:t>and provides very little </a:t>
            </a:r>
            <a:r>
              <a:rPr lang="en-US" sz="2000" dirty="0" smtClean="0">
                <a:latin typeface="Times New Roman" panose="02020603050405020304" pitchFamily="18" charset="0"/>
                <a:cs typeface="Times New Roman" panose="02020603050405020304" pitchFamily="18" charset="0"/>
              </a:rPr>
              <a:t>flexibility</a:t>
            </a:r>
            <a:r>
              <a:rPr lang="en-US" sz="2000" dirty="0">
                <a:latin typeface="Times New Roman" panose="02020603050405020304" pitchFamily="18" charset="0"/>
                <a:cs typeface="Times New Roman" panose="02020603050405020304" pitchFamily="18" charset="0"/>
              </a:rPr>
              <a:t>. It is normally used for </a:t>
            </a:r>
            <a:r>
              <a:rPr lang="en-US" sz="2000" dirty="0" smtClean="0">
                <a:latin typeface="Times New Roman" panose="02020603050405020304" pitchFamily="18" charset="0"/>
                <a:cs typeface="Times New Roman" panose="02020603050405020304" pitchFamily="18" charset="0"/>
              </a:rPr>
              <a:t>small</a:t>
            </a:r>
            <a:r>
              <a:rPr lang="en-US" sz="2000" dirty="0">
                <a:latin typeface="Times New Roman" panose="02020603050405020304" pitchFamily="18" charset="0"/>
                <a:cs typeface="Times New Roman" panose="02020603050405020304" pitchFamily="18" charset="0"/>
              </a:rPr>
              <a:t>, simple embedded systems that require no protection from rogue applications</a:t>
            </a:r>
            <a:endParaRPr lang="en-IN" sz="20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2229143" y="2608770"/>
            <a:ext cx="4685714" cy="3674463"/>
          </a:xfrm>
          <a:prstGeom prst="rect">
            <a:avLst/>
          </a:prstGeom>
        </p:spPr>
      </p:pic>
    </p:spTree>
    <p:extLst>
      <p:ext uri="{BB962C8B-B14F-4D97-AF65-F5344CB8AC3E}">
        <p14:creationId xmlns:p14="http://schemas.microsoft.com/office/powerpoint/2010/main" val="146052957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r>
              <a:rPr lang="en-US" smtClean="0"/>
              <a:t>Introduction</a:t>
            </a:r>
            <a:endParaRPr lang="en-US"/>
          </a:p>
        </p:txBody>
      </p:sp>
      <p:sp>
        <p:nvSpPr>
          <p:cNvPr id="3" name="Slide Number Placeholder 2"/>
          <p:cNvSpPr>
            <a:spLocks noGrp="1"/>
          </p:cNvSpPr>
          <p:nvPr>
            <p:ph type="sldNum" sz="quarter" idx="12"/>
          </p:nvPr>
        </p:nvSpPr>
        <p:spPr/>
        <p:txBody>
          <a:bodyPr/>
          <a:lstStyle/>
          <a:p>
            <a:r>
              <a:rPr lang="en-US" smtClean="0"/>
              <a:t>1-</a:t>
            </a:r>
            <a:fld id="{FDD59650-754C-46A1-89A5-F3132734EF11}" type="slidenum">
              <a:rPr lang="en-US" smtClean="0"/>
              <a:pPr/>
              <a:t>71</a:t>
            </a:fld>
            <a:endParaRPr lang="en-US"/>
          </a:p>
        </p:txBody>
      </p:sp>
      <p:sp>
        <p:nvSpPr>
          <p:cNvPr id="4" name="Rectangle 3"/>
          <p:cNvSpPr/>
          <p:nvPr/>
        </p:nvSpPr>
        <p:spPr>
          <a:xfrm>
            <a:off x="875211" y="1410789"/>
            <a:ext cx="7597276" cy="3785652"/>
          </a:xfrm>
          <a:prstGeom prst="rect">
            <a:avLst/>
          </a:prstGeom>
        </p:spPr>
        <p:txBody>
          <a:bodyPr wrap="square">
            <a:spAutoFit/>
          </a:bodyPr>
          <a:lstStyle/>
          <a:p>
            <a:pPr marL="342900" indent="-342900" algn="just">
              <a:buFont typeface="Arial" panose="020B0604020202020204" pitchFamily="34" charset="0"/>
              <a:buChar char="•"/>
            </a:pPr>
            <a:r>
              <a:rPr lang="en-US" sz="2000" dirty="0" smtClean="0">
                <a:solidFill>
                  <a:srgbClr val="000000"/>
                </a:solidFill>
                <a:latin typeface="Times New Roman" panose="02020603050405020304" pitchFamily="18" charset="0"/>
                <a:cs typeface="Times New Roman" panose="02020603050405020304" pitchFamily="18" charset="0"/>
              </a:rPr>
              <a:t>MPUs </a:t>
            </a:r>
            <a:r>
              <a:rPr lang="en-US" sz="2000" dirty="0">
                <a:solidFill>
                  <a:srgbClr val="000000"/>
                </a:solidFill>
                <a:latin typeface="Times New Roman" panose="02020603050405020304" pitchFamily="18" charset="0"/>
                <a:cs typeface="Times New Roman" panose="02020603050405020304" pitchFamily="18" charset="0"/>
              </a:rPr>
              <a:t>employ a simple system that uses a limited number of memory regions. These </a:t>
            </a:r>
            <a:r>
              <a:rPr lang="en-US" sz="2000" dirty="0" smtClean="0">
                <a:solidFill>
                  <a:srgbClr val="000000"/>
                </a:solidFill>
                <a:latin typeface="Times New Roman" panose="02020603050405020304" pitchFamily="18" charset="0"/>
                <a:cs typeface="Times New Roman" panose="02020603050405020304" pitchFamily="18" charset="0"/>
              </a:rPr>
              <a:t>regions </a:t>
            </a:r>
            <a:r>
              <a:rPr lang="en-US" sz="2000" dirty="0">
                <a:solidFill>
                  <a:srgbClr val="000000"/>
                </a:solidFill>
                <a:latin typeface="Times New Roman" panose="02020603050405020304" pitchFamily="18" charset="0"/>
                <a:cs typeface="Times New Roman" panose="02020603050405020304" pitchFamily="18" charset="0"/>
              </a:rPr>
              <a:t>are controlled with a set of special coprocessor registers, and each region is </a:t>
            </a:r>
            <a:r>
              <a:rPr lang="en-US" sz="2000" dirty="0" smtClean="0">
                <a:solidFill>
                  <a:srgbClr val="000000"/>
                </a:solidFill>
                <a:latin typeface="Times New Roman" panose="02020603050405020304" pitchFamily="18" charset="0"/>
                <a:cs typeface="Times New Roman" panose="02020603050405020304" pitchFamily="18" charset="0"/>
              </a:rPr>
              <a:t>defined </a:t>
            </a:r>
            <a:r>
              <a:rPr lang="en-US" sz="2000" dirty="0">
                <a:solidFill>
                  <a:srgbClr val="000000"/>
                </a:solidFill>
                <a:latin typeface="Times New Roman" panose="02020603050405020304" pitchFamily="18" charset="0"/>
                <a:cs typeface="Times New Roman" panose="02020603050405020304" pitchFamily="18" charset="0"/>
              </a:rPr>
              <a:t>with </a:t>
            </a:r>
            <a:r>
              <a:rPr lang="en-US" sz="2000" dirty="0" smtClean="0">
                <a:solidFill>
                  <a:srgbClr val="000000"/>
                </a:solidFill>
                <a:latin typeface="Times New Roman" panose="02020603050405020304" pitchFamily="18" charset="0"/>
                <a:cs typeface="Times New Roman" panose="02020603050405020304" pitchFamily="18" charset="0"/>
              </a:rPr>
              <a:t>specific </a:t>
            </a:r>
            <a:r>
              <a:rPr lang="en-US" sz="2000" dirty="0">
                <a:solidFill>
                  <a:srgbClr val="000000"/>
                </a:solidFill>
                <a:latin typeface="Times New Roman" panose="02020603050405020304" pitchFamily="18" charset="0"/>
                <a:cs typeface="Times New Roman" panose="02020603050405020304" pitchFamily="18" charset="0"/>
              </a:rPr>
              <a:t>access permissions. This type of memory management is used </a:t>
            </a:r>
            <a:r>
              <a:rPr lang="en-US" sz="2000" dirty="0" smtClean="0">
                <a:solidFill>
                  <a:srgbClr val="000000"/>
                </a:solidFill>
                <a:latin typeface="Times New Roman" panose="02020603050405020304" pitchFamily="18" charset="0"/>
                <a:cs typeface="Times New Roman" panose="02020603050405020304" pitchFamily="18" charset="0"/>
              </a:rPr>
              <a:t>for </a:t>
            </a:r>
            <a:r>
              <a:rPr lang="en-US" sz="2000" dirty="0">
                <a:solidFill>
                  <a:srgbClr val="000000"/>
                </a:solidFill>
                <a:latin typeface="Times New Roman" panose="02020603050405020304" pitchFamily="18" charset="0"/>
                <a:cs typeface="Times New Roman" panose="02020603050405020304" pitchFamily="18" charset="0"/>
              </a:rPr>
              <a:t>systems that require memory protection but don’t have a complex memory map. </a:t>
            </a:r>
            <a:endParaRPr lang="en-US" sz="20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
            </a:pPr>
            <a:r>
              <a:rPr lang="en-US" sz="2000" dirty="0" smtClean="0">
                <a:solidFill>
                  <a:srgbClr val="000000"/>
                </a:solidFill>
                <a:latin typeface="Times New Roman" panose="02020603050405020304" pitchFamily="18" charset="0"/>
                <a:cs typeface="Times New Roman" panose="02020603050405020304" pitchFamily="18" charset="0"/>
              </a:rPr>
              <a:t> MMUs </a:t>
            </a:r>
            <a:r>
              <a:rPr lang="en-US" sz="2000" dirty="0">
                <a:solidFill>
                  <a:srgbClr val="000000"/>
                </a:solidFill>
                <a:latin typeface="Times New Roman" panose="02020603050405020304" pitchFamily="18" charset="0"/>
                <a:cs typeface="Times New Roman" panose="02020603050405020304" pitchFamily="18" charset="0"/>
              </a:rPr>
              <a:t>are the most comprehensive memory management hardware available on the </a:t>
            </a:r>
            <a:r>
              <a:rPr lang="en-US" sz="2000" dirty="0" smtClean="0">
                <a:solidFill>
                  <a:srgbClr val="000000"/>
                </a:solidFill>
                <a:latin typeface="Times New Roman" panose="02020603050405020304" pitchFamily="18" charset="0"/>
                <a:cs typeface="Times New Roman" panose="02020603050405020304" pitchFamily="18" charset="0"/>
              </a:rPr>
              <a:t>ARM</a:t>
            </a:r>
            <a:r>
              <a:rPr lang="en-US" sz="2000" dirty="0">
                <a:solidFill>
                  <a:srgbClr val="000000"/>
                </a:solidFill>
                <a:latin typeface="Times New Roman" panose="02020603050405020304" pitchFamily="18" charset="0"/>
                <a:cs typeface="Times New Roman" panose="02020603050405020304" pitchFamily="18" charset="0"/>
              </a:rPr>
              <a:t>. The MMU uses a set of translation tables to provide </a:t>
            </a:r>
            <a:r>
              <a:rPr lang="en-US" sz="2000" dirty="0" smtClean="0">
                <a:solidFill>
                  <a:srgbClr val="000000"/>
                </a:solidFill>
                <a:latin typeface="Times New Roman" panose="02020603050405020304" pitchFamily="18" charset="0"/>
                <a:cs typeface="Times New Roman" panose="02020603050405020304" pitchFamily="18" charset="0"/>
              </a:rPr>
              <a:t>fine-grained </a:t>
            </a:r>
            <a:r>
              <a:rPr lang="en-US" sz="2000" dirty="0">
                <a:solidFill>
                  <a:srgbClr val="000000"/>
                </a:solidFill>
                <a:latin typeface="Times New Roman" panose="02020603050405020304" pitchFamily="18" charset="0"/>
                <a:cs typeface="Times New Roman" panose="02020603050405020304" pitchFamily="18" charset="0"/>
              </a:rPr>
              <a:t>control over </a:t>
            </a:r>
            <a:r>
              <a:rPr lang="en-US" sz="2000" dirty="0" smtClean="0">
                <a:solidFill>
                  <a:srgbClr val="000000"/>
                </a:solidFill>
                <a:latin typeface="Times New Roman" panose="02020603050405020304" pitchFamily="18" charset="0"/>
                <a:cs typeface="Times New Roman" panose="02020603050405020304" pitchFamily="18" charset="0"/>
              </a:rPr>
              <a:t>memory</a:t>
            </a:r>
            <a:r>
              <a:rPr lang="en-US" sz="2000" dirty="0">
                <a:solidFill>
                  <a:srgbClr val="000000"/>
                </a:solidFill>
                <a:latin typeface="Times New Roman" panose="02020603050405020304" pitchFamily="18" charset="0"/>
                <a:cs typeface="Times New Roman" panose="02020603050405020304" pitchFamily="18" charset="0"/>
              </a:rPr>
              <a:t>. These tables are stored in main memory and provide a virtual-to-physical </a:t>
            </a:r>
            <a:r>
              <a:rPr lang="en-US" sz="2000" dirty="0" smtClean="0">
                <a:solidFill>
                  <a:srgbClr val="000000"/>
                </a:solidFill>
                <a:latin typeface="Times New Roman" panose="02020603050405020304" pitchFamily="18" charset="0"/>
                <a:cs typeface="Times New Roman" panose="02020603050405020304" pitchFamily="18" charset="0"/>
              </a:rPr>
              <a:t>address </a:t>
            </a:r>
            <a:r>
              <a:rPr lang="en-US" sz="2000" dirty="0">
                <a:solidFill>
                  <a:srgbClr val="000000"/>
                </a:solidFill>
                <a:latin typeface="Times New Roman" panose="02020603050405020304" pitchFamily="18" charset="0"/>
                <a:cs typeface="Times New Roman" panose="02020603050405020304" pitchFamily="18" charset="0"/>
              </a:rPr>
              <a:t>map as well as access permissions. MMUs are designed for more </a:t>
            </a:r>
            <a:r>
              <a:rPr lang="en-US" sz="2000" dirty="0" smtClean="0">
                <a:solidFill>
                  <a:srgbClr val="000000"/>
                </a:solidFill>
                <a:latin typeface="Times New Roman" panose="02020603050405020304" pitchFamily="18" charset="0"/>
                <a:cs typeface="Times New Roman" panose="02020603050405020304" pitchFamily="18" charset="0"/>
              </a:rPr>
              <a:t>sophisticated </a:t>
            </a:r>
            <a:r>
              <a:rPr lang="en-US" sz="2000" dirty="0">
                <a:solidFill>
                  <a:srgbClr val="000000"/>
                </a:solidFill>
                <a:latin typeface="Times New Roman" panose="02020603050405020304" pitchFamily="18" charset="0"/>
                <a:cs typeface="Times New Roman" panose="02020603050405020304" pitchFamily="18" charset="0"/>
              </a:rPr>
              <a:t>platform operating systems that support multitasking. </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3124673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r>
              <a:rPr lang="en-US" smtClean="0"/>
              <a:t>Introduction</a:t>
            </a:r>
            <a:endParaRPr lang="en-US"/>
          </a:p>
        </p:txBody>
      </p:sp>
      <p:sp>
        <p:nvSpPr>
          <p:cNvPr id="3" name="Slide Number Placeholder 2"/>
          <p:cNvSpPr>
            <a:spLocks noGrp="1"/>
          </p:cNvSpPr>
          <p:nvPr>
            <p:ph type="sldNum" sz="quarter" idx="12"/>
          </p:nvPr>
        </p:nvSpPr>
        <p:spPr/>
        <p:txBody>
          <a:bodyPr/>
          <a:lstStyle/>
          <a:p>
            <a:r>
              <a:rPr lang="en-US" smtClean="0"/>
              <a:t>1-</a:t>
            </a:r>
            <a:fld id="{FDD59650-754C-46A1-89A5-F3132734EF11}" type="slidenum">
              <a:rPr lang="en-US" smtClean="0"/>
              <a:pPr/>
              <a:t>72</a:t>
            </a:fld>
            <a:endParaRPr lang="en-US"/>
          </a:p>
        </p:txBody>
      </p:sp>
      <p:sp>
        <p:nvSpPr>
          <p:cNvPr id="4" name="Rectangle 3"/>
          <p:cNvSpPr/>
          <p:nvPr/>
        </p:nvSpPr>
        <p:spPr>
          <a:xfrm>
            <a:off x="378823" y="431074"/>
            <a:ext cx="8093665" cy="2000548"/>
          </a:xfrm>
          <a:prstGeom prst="rect">
            <a:avLst/>
          </a:prstGeom>
        </p:spPr>
        <p:txBody>
          <a:bodyPr wrap="square">
            <a:spAutoFit/>
          </a:bodyPr>
          <a:lstStyle/>
          <a:p>
            <a:pPr algn="just"/>
            <a:r>
              <a:rPr lang="en-IN" dirty="0" smtClean="0">
                <a:solidFill>
                  <a:srgbClr val="000000"/>
                </a:solidFill>
                <a:latin typeface="Copperplate-Gothic32BC"/>
              </a:rPr>
              <a:t>Coprocessors: </a:t>
            </a:r>
            <a:r>
              <a:rPr lang="en-US" sz="2000" dirty="0">
                <a:latin typeface="Times New Roman" panose="02020603050405020304" pitchFamily="18" charset="0"/>
                <a:cs typeface="Times New Roman" panose="02020603050405020304" pitchFamily="18" charset="0"/>
              </a:rPr>
              <a:t>Coprocessors can be attached to the ARM processor. A coprocessor extends the processing </a:t>
            </a:r>
            <a:r>
              <a:rPr lang="en-US" sz="2000" dirty="0" smtClean="0">
                <a:latin typeface="Times New Roman" panose="02020603050405020304" pitchFamily="18" charset="0"/>
                <a:cs typeface="Times New Roman" panose="02020603050405020304" pitchFamily="18" charset="0"/>
              </a:rPr>
              <a:t>features </a:t>
            </a:r>
            <a:r>
              <a:rPr lang="en-US" sz="2000" dirty="0">
                <a:latin typeface="Times New Roman" panose="02020603050405020304" pitchFamily="18" charset="0"/>
                <a:cs typeface="Times New Roman" panose="02020603050405020304" pitchFamily="18" charset="0"/>
              </a:rPr>
              <a:t>of a core by extending the instruction set or by providing </a:t>
            </a:r>
            <a:r>
              <a:rPr lang="en-US" sz="2000" dirty="0" smtClean="0">
                <a:latin typeface="Times New Roman" panose="02020603050405020304" pitchFamily="18" charset="0"/>
                <a:cs typeface="Times New Roman" panose="02020603050405020304" pitchFamily="18" charset="0"/>
              </a:rPr>
              <a:t>configuration registers</a:t>
            </a:r>
            <a:r>
              <a:rPr lang="en-US" sz="2000" dirty="0">
                <a:latin typeface="Times New Roman" panose="02020603050405020304" pitchFamily="18" charset="0"/>
                <a:cs typeface="Times New Roman" panose="02020603050405020304" pitchFamily="18" charset="0"/>
              </a:rPr>
              <a:t>. More than one coprocessor can be added to the ARM core via the coprocessor </a:t>
            </a:r>
            <a:r>
              <a:rPr lang="en-US" sz="2000" dirty="0" smtClean="0">
                <a:latin typeface="Times New Roman" panose="02020603050405020304" pitchFamily="18" charset="0"/>
                <a:cs typeface="Times New Roman" panose="02020603050405020304" pitchFamily="18" charset="0"/>
              </a:rPr>
              <a:t>interface</a:t>
            </a:r>
            <a:r>
              <a:rPr lang="en-US" sz="2000" dirty="0">
                <a:latin typeface="Times New Roman" panose="02020603050405020304" pitchFamily="18" charset="0"/>
                <a:cs typeface="Times New Roman" panose="02020603050405020304" pitchFamily="18" charset="0"/>
              </a:rPr>
              <a:t>. </a:t>
            </a:r>
          </a:p>
          <a:p>
            <a:pPr algn="just"/>
            <a:r>
              <a:rPr lang="en-US" sz="2000" dirty="0">
                <a:latin typeface="Times New Roman" panose="02020603050405020304" pitchFamily="18" charset="0"/>
                <a:cs typeface="Times New Roman" panose="02020603050405020304" pitchFamily="18" charset="0"/>
              </a:rPr>
              <a:t>The coprocessor can be accessed through a group of dedicated ARM instructions </a:t>
            </a:r>
            <a:r>
              <a:rPr lang="en-US" sz="2000" dirty="0" smtClean="0">
                <a:latin typeface="Times New Roman" panose="02020603050405020304" pitchFamily="18" charset="0"/>
                <a:cs typeface="Times New Roman" panose="02020603050405020304" pitchFamily="18" charset="0"/>
              </a:rPr>
              <a:t>that </a:t>
            </a:r>
            <a:r>
              <a:rPr lang="en-US" sz="2000" dirty="0">
                <a:latin typeface="Times New Roman" panose="02020603050405020304" pitchFamily="18" charset="0"/>
                <a:cs typeface="Times New Roman" panose="02020603050405020304" pitchFamily="18" charset="0"/>
              </a:rPr>
              <a:t>provide a load-store type interface. C</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2011359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r>
              <a:rPr lang="en-US" smtClean="0"/>
              <a:t>Introduction</a:t>
            </a:r>
            <a:endParaRPr lang="en-US"/>
          </a:p>
        </p:txBody>
      </p:sp>
      <p:sp>
        <p:nvSpPr>
          <p:cNvPr id="3" name="Slide Number Placeholder 2"/>
          <p:cNvSpPr>
            <a:spLocks noGrp="1"/>
          </p:cNvSpPr>
          <p:nvPr>
            <p:ph type="sldNum" sz="quarter" idx="12"/>
          </p:nvPr>
        </p:nvSpPr>
        <p:spPr/>
        <p:txBody>
          <a:bodyPr/>
          <a:lstStyle/>
          <a:p>
            <a:r>
              <a:rPr lang="en-US" smtClean="0"/>
              <a:t>1-</a:t>
            </a:r>
            <a:fld id="{FDD59650-754C-46A1-89A5-F3132734EF11}" type="slidenum">
              <a:rPr lang="en-US" smtClean="0"/>
              <a:pPr/>
              <a:t>73</a:t>
            </a:fld>
            <a:endParaRPr lang="en-US"/>
          </a:p>
        </p:txBody>
      </p:sp>
    </p:spTree>
    <p:extLst>
      <p:ext uri="{BB962C8B-B14F-4D97-AF65-F5344CB8AC3E}">
        <p14:creationId xmlns:p14="http://schemas.microsoft.com/office/powerpoint/2010/main" val="13845975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Footer Placeholder 2"/>
          <p:cNvSpPr>
            <a:spLocks noGrp="1"/>
          </p:cNvSpPr>
          <p:nvPr>
            <p:ph type="ftr" sz="quarter" idx="11"/>
          </p:nvPr>
        </p:nvSpPr>
        <p:spPr>
          <a:noFill/>
        </p:spPr>
        <p:txBody>
          <a:bodyPr/>
          <a:lstStyle/>
          <a:p>
            <a:r>
              <a:rPr lang="en-US" smtClean="0">
                <a:ea typeface="ＭＳ Ｐゴシック" pitchFamily="34" charset="-128"/>
              </a:rPr>
              <a:t>Introduction</a:t>
            </a:r>
          </a:p>
        </p:txBody>
      </p:sp>
      <p:sp>
        <p:nvSpPr>
          <p:cNvPr id="29698" name="Slide Number Placeholder 3"/>
          <p:cNvSpPr>
            <a:spLocks noGrp="1"/>
          </p:cNvSpPr>
          <p:nvPr>
            <p:ph type="sldNum" sz="quarter" idx="12"/>
          </p:nvPr>
        </p:nvSpPr>
        <p:spPr>
          <a:noFill/>
        </p:spPr>
        <p:txBody>
          <a:bodyPr/>
          <a:lstStyle/>
          <a:p>
            <a:r>
              <a:rPr lang="en-US"/>
              <a:t>1-</a:t>
            </a:r>
            <a:fld id="{FF49274F-7BAE-4AE4-BDFE-6EEC0D9D522B}" type="slidenum">
              <a:rPr lang="en-US"/>
              <a:pPr/>
              <a:t>8</a:t>
            </a:fld>
            <a:endParaRPr lang="en-US"/>
          </a:p>
        </p:txBody>
      </p:sp>
      <p:pic>
        <p:nvPicPr>
          <p:cNvPr id="29703" name="Picture 8"/>
          <p:cNvPicPr>
            <a:picLocks noChangeAspect="1" noChangeArrowheads="1"/>
          </p:cNvPicPr>
          <p:nvPr/>
        </p:nvPicPr>
        <p:blipFill>
          <a:blip r:embed="rId2" cstate="print"/>
          <a:srcRect/>
          <a:stretch>
            <a:fillRect/>
          </a:stretch>
        </p:blipFill>
        <p:spPr bwMode="auto">
          <a:xfrm>
            <a:off x="404542" y="5127982"/>
            <a:ext cx="187325" cy="187325"/>
          </a:xfrm>
          <a:prstGeom prst="rect">
            <a:avLst/>
          </a:prstGeom>
          <a:noFill/>
          <a:ln w="9525">
            <a:noFill/>
            <a:miter lim="800000"/>
            <a:headEnd/>
            <a:tailEnd/>
          </a:ln>
        </p:spPr>
      </p:pic>
      <p:pic>
        <p:nvPicPr>
          <p:cNvPr id="3" name="Picture 2"/>
          <p:cNvPicPr>
            <a:picLocks noChangeAspect="1"/>
          </p:cNvPicPr>
          <p:nvPr/>
        </p:nvPicPr>
        <p:blipFill>
          <a:blip r:embed="rId3"/>
          <a:stretch>
            <a:fillRect/>
          </a:stretch>
        </p:blipFill>
        <p:spPr>
          <a:xfrm>
            <a:off x="888274" y="862150"/>
            <a:ext cx="7436576" cy="5447210"/>
          </a:xfrm>
          <a:prstGeom prst="rect">
            <a:avLst/>
          </a:prstGeom>
        </p:spPr>
      </p:pic>
    </p:spTree>
    <p:extLst>
      <p:ext uri="{BB962C8B-B14F-4D97-AF65-F5344CB8AC3E}">
        <p14:creationId xmlns:p14="http://schemas.microsoft.com/office/powerpoint/2010/main" val="40720794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Footer Placeholder 2"/>
          <p:cNvSpPr>
            <a:spLocks noGrp="1"/>
          </p:cNvSpPr>
          <p:nvPr>
            <p:ph type="ftr" sz="quarter" idx="11"/>
          </p:nvPr>
        </p:nvSpPr>
        <p:spPr>
          <a:noFill/>
        </p:spPr>
        <p:txBody>
          <a:bodyPr/>
          <a:lstStyle/>
          <a:p>
            <a:endParaRPr lang="en-US" dirty="0" smtClean="0">
              <a:ea typeface="ＭＳ Ｐゴシック" pitchFamily="34" charset="-128"/>
            </a:endParaRPr>
          </a:p>
        </p:txBody>
      </p:sp>
      <p:sp>
        <p:nvSpPr>
          <p:cNvPr id="29698" name="Slide Number Placeholder 3"/>
          <p:cNvSpPr>
            <a:spLocks noGrp="1"/>
          </p:cNvSpPr>
          <p:nvPr>
            <p:ph type="sldNum" sz="quarter" idx="12"/>
          </p:nvPr>
        </p:nvSpPr>
        <p:spPr>
          <a:noFill/>
        </p:spPr>
        <p:txBody>
          <a:bodyPr/>
          <a:lstStyle/>
          <a:p>
            <a:endParaRPr lang="en-US" dirty="0"/>
          </a:p>
        </p:txBody>
      </p:sp>
      <p:pic>
        <p:nvPicPr>
          <p:cNvPr id="29703" name="Picture 8"/>
          <p:cNvPicPr>
            <a:picLocks noChangeAspect="1" noChangeArrowheads="1"/>
          </p:cNvPicPr>
          <p:nvPr/>
        </p:nvPicPr>
        <p:blipFill>
          <a:blip r:embed="rId2" cstate="print"/>
          <a:srcRect/>
          <a:stretch>
            <a:fillRect/>
          </a:stretch>
        </p:blipFill>
        <p:spPr bwMode="auto">
          <a:xfrm>
            <a:off x="404542" y="5127982"/>
            <a:ext cx="187325" cy="187325"/>
          </a:xfrm>
          <a:prstGeom prst="rect">
            <a:avLst/>
          </a:prstGeom>
          <a:noFill/>
          <a:ln w="9525">
            <a:noFill/>
            <a:miter lim="800000"/>
            <a:headEnd/>
            <a:tailEnd/>
          </a:ln>
        </p:spPr>
      </p:pic>
      <p:pic>
        <p:nvPicPr>
          <p:cNvPr id="2" name="Picture 1"/>
          <p:cNvPicPr>
            <a:picLocks noChangeAspect="1"/>
          </p:cNvPicPr>
          <p:nvPr/>
        </p:nvPicPr>
        <p:blipFill>
          <a:blip r:embed="rId3"/>
          <a:stretch>
            <a:fillRect/>
          </a:stretch>
        </p:blipFill>
        <p:spPr>
          <a:xfrm>
            <a:off x="591867" y="888274"/>
            <a:ext cx="7732983" cy="5277395"/>
          </a:xfrm>
          <a:prstGeom prst="rect">
            <a:avLst/>
          </a:prstGeom>
        </p:spPr>
      </p:pic>
    </p:spTree>
    <p:extLst>
      <p:ext uri="{BB962C8B-B14F-4D97-AF65-F5344CB8AC3E}">
        <p14:creationId xmlns:p14="http://schemas.microsoft.com/office/powerpoint/2010/main" val="3413294577"/>
      </p:ext>
    </p:extLst>
  </p:cSld>
  <p:clrMapOvr>
    <a:masterClrMapping/>
  </p:clrMapOvr>
  <p:timing>
    <p:tnLst>
      <p:par>
        <p:cTn id="1" dur="indefinite" restart="never" nodeType="tmRoot"/>
      </p:par>
    </p:tnLst>
  </p:timing>
</p:sld>
</file>

<file path=ppt/theme/theme1.xml><?xml version="1.0" encoding="utf-8"?>
<a:theme xmlns:a="http://schemas.openxmlformats.org/drawingml/2006/main" name="12_Default Design">
  <a:themeElements>
    <a:clrScheme name="12_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12_Default Design">
      <a:majorFont>
        <a:latin typeface="Gill Sans MT"/>
        <a:ea typeface=""/>
        <a:cs typeface="Arial"/>
      </a:majorFont>
      <a:minorFont>
        <a:latin typeface="Gill Sans MT"/>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a:lstStyle/>
    </a:lnDef>
  </a:objectDefaults>
  <a:extraClrSchemeLst>
    <a:extraClrScheme>
      <a:clrScheme name="12_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2_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2_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2_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2_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2_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2_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28401</TotalTime>
  <Words>5762</Words>
  <Application>Microsoft Office PowerPoint</Application>
  <PresentationFormat>On-screen Show (4:3)</PresentationFormat>
  <Paragraphs>470</Paragraphs>
  <Slides>73</Slides>
  <Notes>11</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73</vt:i4>
      </vt:variant>
    </vt:vector>
  </HeadingPairs>
  <TitlesOfParts>
    <vt:vector size="85" baseType="lpstr">
      <vt:lpstr>ＭＳ Ｐゴシック</vt:lpstr>
      <vt:lpstr>Arial</vt:lpstr>
      <vt:lpstr>Calibri</vt:lpstr>
      <vt:lpstr>Comic Sans MS</vt:lpstr>
      <vt:lpstr>Copperplate-Gothic32BC</vt:lpstr>
      <vt:lpstr>CopperplateGothicBT-Bold</vt:lpstr>
      <vt:lpstr>Gill Sans MT</vt:lpstr>
      <vt:lpstr>Minion-Regular</vt:lpstr>
      <vt:lpstr>Tahoma</vt:lpstr>
      <vt:lpstr>Times New Roman</vt:lpstr>
      <vt:lpstr>Wingdings</vt:lpstr>
      <vt:lpstr>12_Default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Brief History of ARM Core </vt:lpstr>
      <vt:lpstr>PowerPoint Presentation</vt:lpstr>
      <vt:lpstr>PowerPoint Presentation</vt:lpstr>
      <vt:lpstr>Comparison of CISC and RISC</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6th Edition: Chapter 1</dc:title>
  <dc:creator>Jim Kurose and Keith Ross</dc:creator>
  <cp:lastModifiedBy>admin</cp:lastModifiedBy>
  <cp:revision>590</cp:revision>
  <dcterms:created xsi:type="dcterms:W3CDTF">1999-10-08T19:08:27Z</dcterms:created>
  <dcterms:modified xsi:type="dcterms:W3CDTF">2023-11-08T07:11:46Z</dcterms:modified>
</cp:coreProperties>
</file>