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446" r:id="rId2"/>
    <p:sldId id="472" r:id="rId3"/>
    <p:sldId id="473" r:id="rId4"/>
    <p:sldId id="474" r:id="rId5"/>
    <p:sldId id="475" r:id="rId6"/>
    <p:sldId id="461" r:id="rId7"/>
    <p:sldId id="431" r:id="rId8"/>
    <p:sldId id="509" r:id="rId9"/>
    <p:sldId id="510" r:id="rId10"/>
    <p:sldId id="511" r:id="rId11"/>
    <p:sldId id="366" r:id="rId12"/>
    <p:sldId id="512" r:id="rId13"/>
    <p:sldId id="258" r:id="rId14"/>
    <p:sldId id="513" r:id="rId15"/>
    <p:sldId id="259" r:id="rId16"/>
    <p:sldId id="514" r:id="rId17"/>
    <p:sldId id="260" r:id="rId18"/>
    <p:sldId id="515" r:id="rId19"/>
    <p:sldId id="261" r:id="rId20"/>
    <p:sldId id="476" r:id="rId21"/>
    <p:sldId id="478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80" r:id="rId37"/>
    <p:sldId id="516" r:id="rId38"/>
    <p:sldId id="517" r:id="rId39"/>
    <p:sldId id="479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8" r:id="rId49"/>
    <p:sldId id="507" r:id="rId50"/>
    <p:sldId id="506" r:id="rId51"/>
    <p:sldId id="505" r:id="rId52"/>
    <p:sldId id="504" r:id="rId53"/>
    <p:sldId id="503" r:id="rId54"/>
    <p:sldId id="525" r:id="rId55"/>
    <p:sldId id="524" r:id="rId56"/>
    <p:sldId id="523" r:id="rId57"/>
    <p:sldId id="522" r:id="rId58"/>
    <p:sldId id="521" r:id="rId59"/>
    <p:sldId id="520" r:id="rId60"/>
    <p:sldId id="519" r:id="rId61"/>
    <p:sldId id="518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40E4D90-F354-4AA8-9A58-085BA1194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6696">
              <a:defRPr sz="1300">
                <a:latin typeface="Times New Roman" pitchFamily="18" charset="0"/>
              </a:defRPr>
            </a:lvl1pPr>
          </a:lstStyle>
          <a:p>
            <a:fld id="{E8798E02-7BBE-41AE-B5AA-372F089A0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CED280-CF12-4CB8-AE68-111783197382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36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71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39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29289B2E-9761-4D3B-95B5-39B08699D899}" type="slidenum">
              <a:rPr lang="en-US" sz="1300">
                <a:latin typeface="Times New Roman" pitchFamily="18" charset="0"/>
              </a:rPr>
              <a:pPr algn="r" defTabSz="966696"/>
              <a:t>7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1396E3-3531-4A91-B834-2574E64469E6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D57F2A-7F9A-4682-ABD2-13CEBF85A74F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DE1668-18F7-4CFC-981C-912C40E923D1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74FCFD-446A-46BC-8B94-C3CE0A6312CA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20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96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7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7350B-580A-4C53-AC1F-2897B6D7EA90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E82673F-31C3-47C1-ADAA-AE88061DE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8FA4-E635-442F-80D0-0BD02D1726E6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655DD0FF-E120-4394-882D-781EAF321F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BBEDB-713B-4045-9CF3-33F9E23E7DCB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D6F59805-E872-43F0-8748-803C279C1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5F45C-3CA1-4D53-A3BA-64ED2FE95E70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B8D707A1-E623-4C22-856E-10B23037F1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83126-B602-4B7C-A99B-AA67580F6D47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90FA738-D4AE-4BE4-96B1-B6C2FDBC4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E1EFB-3877-45F4-AA0C-AFF78BDB4CB8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EC31B79-90B1-47C6-828A-97FDF6985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E3976-7667-4554-A21C-A667E4E5801E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B3D7BA5-453F-4BD4-8813-B33ACC4628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52761-B428-48D7-B5C1-D03DE4061FD7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5828E4B-A5AD-4150-BD34-48BC83646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2A86C-88E5-46DA-B8A2-9DB1F1885FD3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682AF38C-3068-4AA4-A3E8-47C96209A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1F6E6-5411-408F-BA05-B419CDBCCF0A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DD59650-754C-46A1-89A5-F3132734E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C9928-D08B-457F-932A-0BD3CB33C01D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3193AFA3-4111-4DB8-911B-7E48687BFC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502DF-6FF2-4862-9ACD-B336ECB539A1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01A69727-8021-4D66-8723-12D39835E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4AC0ED0B-4434-4B84-B458-A9278033E2C6}" type="datetime1">
              <a:rPr lang="en-US"/>
              <a:pPr/>
              <a:t>8/29/2023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24C8754D-ADF7-4D25-9B79-9368BA7CB5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27017" y="715963"/>
            <a:ext cx="8072846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endParaRPr lang="en-IN" dirty="0"/>
          </a:p>
          <a:p>
            <a:pPr eaLnBrk="1" hangingPunct="1">
              <a:lnSpc>
                <a:spcPct val="85000"/>
              </a:lnSpc>
            </a:pPr>
            <a:r>
              <a:rPr lang="en-IN" dirty="0" smtClean="0"/>
              <a:t>Unit </a:t>
            </a:r>
            <a:r>
              <a:rPr lang="en-IN" dirty="0"/>
              <a:t>– </a:t>
            </a:r>
            <a:r>
              <a:rPr lang="en-IN" dirty="0" smtClean="0"/>
              <a:t>2         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Hours </a:t>
            </a:r>
            <a:endParaRPr lang="en-US" sz="2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Introduction to the ARM Instruction Set: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Instructions, Branch Instructions, Software Interrupt Instructions, Program Status Register Instructions, Coprocessor Instructions, Loading Constants.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Compilers and Optimization: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C Data Types, C Looping Structures, Register Allocation, Function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Pointer Aliasing.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731520"/>
            <a:ext cx="7649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-Regular"/>
              </a:rPr>
              <a:t>Logical shift left by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one 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1449978"/>
            <a:ext cx="6718119" cy="2935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" y="4441371"/>
            <a:ext cx="76495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bit 0 are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bit 1. Bit 0 is cleared.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updated with the last bit shifted out of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is bit (32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 of the original value, where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shift amount.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one, then a shift by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 is the same as a shift by one position executed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903" y="548640"/>
            <a:ext cx="7654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Barrel shift operation syntax for data processing instructions.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0" y="1358537"/>
            <a:ext cx="8139417" cy="330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0891" y="613954"/>
            <a:ext cx="75895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pperplate-Gothic32BC"/>
              </a:rPr>
              <a:t>Example </a:t>
            </a:r>
            <a:endParaRPr lang="en-US" dirty="0"/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MOVS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that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 register r1 left by one bit. This multiplies register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value 21. As you can see, the 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updated in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suffix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instruction mnemonic.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0x80000004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MOVS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r1, LSL #1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0x00000008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0x80000004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Table lists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the different barrel shift operations available on data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operand N can be an immediate constant preceded by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#,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register value Rm, or the value of Rm processed by a shift.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874" y="548640"/>
            <a:ext cx="7986486" cy="688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instructions implement addition and subtraction of 32-bit signed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simple subtract instruction subtracts a value stored in register r2 from a value stored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r1. The result is stored in register r0.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0x00000002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0x00000001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4" y="1201783"/>
            <a:ext cx="7646852" cy="3082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5211" y="627017"/>
            <a:ext cx="74496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subtract instruction (RSB) subtracts r1 from the constant value #0, writing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r0. You can use this instruction to negate numbers.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0x00000077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RSB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r1, #0 ;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0x0 - r1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-r1 = 0xffffff89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instruction is useful for decrementing loop counters. In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subtract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value one from the value one stored in register r1. The result value zero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 r1.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with the ZC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set.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0x00000001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SUBS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 r1, #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0x00000000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770" y="587830"/>
            <a:ext cx="778546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Barrel Shifter with Arithmetic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wide range of second operand shifts available on arithmetic and logical instructions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very powerful feature of the ARM instruction set. Example 3.7 illustrates the use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barrel shifter with an arithmetic instruction. The instruction multiplies the value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register r1 by three.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one location to the left to give the value of twice r1. The ADD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adds the result of the barrel shift operation to register r1.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 r0 is equal to three times the value stored in register r1.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0x00000005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r1, r1, LSL #1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0x0000000f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0342" y="627018"/>
            <a:ext cx="711925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 perform bitwise logical operations on the two source registers.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&lt;instruction&gt;{&lt;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&gt;}{S} Rd, Rn,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894114"/>
            <a:ext cx="7214508" cy="2557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7967" y="4451621"/>
            <a:ext cx="71192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a logical OR operation between registers r1 and r2. r0 holds the result.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0x02040608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r2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0x10305070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ORR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</a:t>
            </a: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r0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9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709" y="731520"/>
            <a:ext cx="78246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a more complicated logical instruction called BIC, which carries out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bit clear.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0b1111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r2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0b0101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BIC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r1, r2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0b1010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register r2 contains a binary pattern where every binary 1 in r2 clears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bit location in register r1. This instruction is particularly useful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bits and is frequently used to change interrupt masks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 update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if the 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present.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barrel-shifted second operands in the same way as the arithmetic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58091" y="561704"/>
            <a:ext cx="68841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Copperplate-Gothic32BC"/>
              </a:rPr>
              <a:t>Comparison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Instructions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instructions are used to compare or test a register with a 32-bit value.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according to the result, but do not affect other registers.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bits have been set, the information can then be used to change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execution. For more information on conditional execution take a look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3.8. You do not need to apply the 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comparison instructions to update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result of the shifter operation</a:t>
            </a:r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3471243"/>
            <a:ext cx="6766560" cy="26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8" name="Rectangle 71"/>
          <p:cNvSpPr>
            <a:spLocks noChangeArrowheads="1"/>
          </p:cNvSpPr>
          <p:nvPr/>
        </p:nvSpPr>
        <p:spPr bwMode="auto">
          <a:xfrm>
            <a:off x="1511301" y="3762376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126" name="Rectangle 75"/>
          <p:cNvSpPr>
            <a:spLocks noChangeArrowheads="1"/>
          </p:cNvSpPr>
          <p:nvPr/>
        </p:nvSpPr>
        <p:spPr bwMode="auto">
          <a:xfrm>
            <a:off x="1657350" y="4416426"/>
            <a:ext cx="70485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3771" y="1018902"/>
            <a:ext cx="77985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a CMP comparison instruction. You can see that both registers, r0 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r9, are equal before executing the instruction. The value of the z flag prior to execution is 0 and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a lowercase z. After execution the z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1 or an uppercase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change indicates equality.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r9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CMP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r9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nZcvqiFt_USER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CMP is effectively a subtract instruction with the result discarded; similarly the TST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AND operation, and TEQ is a logical exclusive OR operation. For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results are discarded but the condition bits are updated in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important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that comparison instructions only modify the condition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affect the registers being compared.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1673" y="715963"/>
            <a:ext cx="7955676" cy="72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386731"/>
            <a:ext cx="7158446" cy="63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5657" y="483326"/>
            <a:ext cx="735438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Multiply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Instructions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instructions multiply the contents of a pair of registers and, depending upon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accumulate the results in with another register. The long multiplies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a pair of registers representing a 64-bit value.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placed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register or a pair of registers.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MLA{&lt;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&gt;}{S} Rd, 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MUL{&lt;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&gt;}{S} Rd, Rm,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7" y="3024238"/>
            <a:ext cx="5960840" cy="1064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6" y="4088674"/>
            <a:ext cx="7443213" cy="22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5128" name="Rectangle 71"/>
          <p:cNvSpPr>
            <a:spLocks noChangeArrowheads="1"/>
          </p:cNvSpPr>
          <p:nvPr/>
        </p:nvSpPr>
        <p:spPr bwMode="auto">
          <a:xfrm>
            <a:off x="1511301" y="3762376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126" name="Rectangle 75"/>
          <p:cNvSpPr>
            <a:spLocks noChangeArrowheads="1"/>
          </p:cNvSpPr>
          <p:nvPr/>
        </p:nvSpPr>
        <p:spPr bwMode="auto">
          <a:xfrm>
            <a:off x="1657350" y="4416426"/>
            <a:ext cx="70485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1E52650-4ECE-40F7-8C72-A9C379E83BD0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5394" y="606425"/>
            <a:ext cx="76194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a simple multiply instruction that multiplies registersr1 and r2 together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the result into register r0. In this example, register r1 is equal to the value 2, 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is equal to 2. The result, 4, is then placed into register r0.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Letter-Gothic12Bold"/>
              </a:rPr>
              <a:t>PRE </a:t>
            </a:r>
            <a:r>
              <a:rPr lang="en-US" dirty="0" smtClean="0"/>
              <a:t>    </a:t>
            </a:r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0x00000000 </a:t>
            </a:r>
            <a:endParaRPr lang="en-US" dirty="0"/>
          </a:p>
          <a:p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             r1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0x00000002 </a:t>
            </a:r>
            <a:endParaRPr lang="en-US" dirty="0"/>
          </a:p>
          <a:p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             r2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0x00000002 </a:t>
            </a:r>
            <a:endParaRPr lang="en-US" dirty="0"/>
          </a:p>
          <a:p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             MUL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r0, r1, r2 ; r0 = r1*r2 </a:t>
            </a:r>
            <a:endParaRPr lang="en-US" dirty="0"/>
          </a:p>
          <a:p>
            <a:r>
              <a:rPr lang="en-US" sz="2000" b="1" dirty="0">
                <a:solidFill>
                  <a:srgbClr val="000000"/>
                </a:solidFill>
                <a:latin typeface="Letter-Gothic12Bold"/>
              </a:rPr>
              <a:t>POST </a:t>
            </a:r>
            <a:r>
              <a:rPr lang="en-US" dirty="0" smtClean="0"/>
              <a:t>     </a:t>
            </a:r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Letter-Gothic12Bold"/>
              </a:rPr>
              <a:t>0x00000004 </a:t>
            </a:r>
            <a:endParaRPr lang="en-US" dirty="0"/>
          </a:p>
          <a:p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                 r1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0x00000002 </a:t>
            </a:r>
            <a:endParaRPr lang="en-US" dirty="0"/>
          </a:p>
          <a:p>
            <a:r>
              <a:rPr lang="en-US" sz="2000" dirty="0" smtClean="0">
                <a:solidFill>
                  <a:srgbClr val="000000"/>
                </a:solidFill>
                <a:latin typeface="Letter-Gothic12"/>
              </a:rPr>
              <a:t>                 r2 </a:t>
            </a:r>
            <a:r>
              <a:rPr lang="en-US" sz="2000" dirty="0">
                <a:solidFill>
                  <a:srgbClr val="000000"/>
                </a:solidFill>
                <a:latin typeface="Letter-Gothic12"/>
              </a:rPr>
              <a:t>= 0x00000002 </a:t>
            </a:r>
            <a:endParaRPr lang="en-US" dirty="0"/>
          </a:p>
          <a:p>
            <a:pPr algn="just"/>
            <a:r>
              <a:rPr lang="en-US" dirty="0">
                <a:solidFill>
                  <a:srgbClr val="E6E6E6"/>
                </a:solidFill>
                <a:latin typeface="ZapfDingbats"/>
              </a:rPr>
              <a:t>■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multiply instructions (SMLAL, SMULL, UMLAL, and UMULL) produce a 64-bit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is too large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32-bit register so the result is placed in two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RdLo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RdLo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holds the lower 32 bits of the 64-bit result, and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RdHi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the higher 32 bits of the 64-bit result. Example 3.12 shows an example of a long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instruction.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9714" y="705178"/>
            <a:ext cx="73451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multiplies registers r2 and r3 and places the result into register r0 and r1.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contains the lower 32 bits, and register r1 contains the higher 32 bits of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r2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0xf0000002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r3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0x00000002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UMULL r0, r1, r2, r3 ; [r1,r0] = r2*r3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0xe0000004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RdLo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0x00000001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RdHi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4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0"/>
            <a:ext cx="77485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pperplateGothicBT-Bold"/>
              </a:rPr>
              <a:t>Branch </a:t>
            </a:r>
            <a:r>
              <a:rPr lang="en-IN" b="1" dirty="0" smtClean="0">
                <a:solidFill>
                  <a:srgbClr val="000000"/>
                </a:solidFill>
                <a:latin typeface="CopperplateGothicBT-Bold"/>
              </a:rPr>
              <a:t>Instructions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instruction changes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execution or is used to call a routine. This type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allows programs to have subroutines, if-then-else structures, and loops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of execution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the program counter pc to point to a new address.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ARMv5E instruction set includes four different branch instructions</a:t>
            </a:r>
            <a:r>
              <a:rPr lang="en-US" dirty="0" smtClean="0"/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label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label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BLX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label |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3735976"/>
            <a:ext cx="8035970" cy="2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7829" y="561703"/>
            <a:ext cx="77370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label is stored in the instruction as a signed pc-relative offset and must be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32 MB of the branch instruction. T refers to the Thumb bit in the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When instructions set T, the ARM switches to Thumb state.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29" y="1724297"/>
            <a:ext cx="78846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It shows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forward and backward branch. Because these loops are address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do not include the pre- and post-conditions. The forward branch skips three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backward branch creates an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 #4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 r6, #2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 r7, #4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SUB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 #4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 #4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SUB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 #4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ADD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r4, r6, r7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3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0080" y="89625"/>
            <a:ext cx="76847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with link, or BL, instruction is similar to the B instruction but overwrites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return address.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a subroutine call. This example shows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fragment of code that branches to a subroutine using the BL instruction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subroutine, you copy the link register to the pc.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 ; branch to subroutine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CMP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#5 ; compare r1 with 5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MOVEQ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#0 ; if (r1==5) then r1 =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 code&gt;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return by moving pc 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389" y="3875277"/>
            <a:ext cx="7694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exchange (BX) and branch exchange with link (BLX) are the third type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instruction. The BX instruction uses an absolute address stored in register Rm.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primarily used to branch to and from Thumb code,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 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the least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of the branch register. Similarly the BLX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T bit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least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and additionally sets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register with the return address.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3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2149" y="548640"/>
            <a:ext cx="790302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pperplateGothicBT-Bold"/>
              </a:rPr>
              <a:t>Software Interrupt </a:t>
            </a:r>
            <a:r>
              <a:rPr lang="en-IN" b="1" dirty="0" smtClean="0">
                <a:solidFill>
                  <a:srgbClr val="000000"/>
                </a:solidFill>
                <a:latin typeface="CopperplateGothicBT-Bold"/>
              </a:rPr>
              <a:t>Instruction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interrupt instruction (SWI) causes a software interrupt exception, which 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for applications to call operating system routines.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SWI{&lt;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SWI_number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2286000"/>
            <a:ext cx="6884125" cy="17525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2777" y="4038524"/>
            <a:ext cx="71845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executes an SWI instruction, it sets the program counter pc to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 in the vector table. The instruction also forces the processor mode to SVC, which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routine to be called in a privileged mode.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SWI instruction has an associated SWI number, which is used to represent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function call or feature.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1703" y="587828"/>
            <a:ext cx="79107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 simple example of an SWI call with SWI number 0x123456, used by ARM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toolkits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debugging SWI. Typically the SWI instruction is executed in user mode.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ft_USER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pc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0x00008000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0x003fffff;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r14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r0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0x12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0x00008000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 0x123456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nzcVqIft_SVC</a:t>
            </a:r>
            <a:r>
              <a:rPr lang="en-I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nzcVqi</a:t>
            </a:r>
            <a:r>
              <a:rPr lang="en-I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ft_USER</a:t>
            </a:r>
            <a:r>
              <a:rPr lang="en-I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pc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0x00000008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0x00008004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r0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0x12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" y="862149"/>
            <a:ext cx="7740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SWI instructions are used to call operating system routines, you need some form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passing. This is achieved using registers. In this example, register r0 is used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0x12. The return values are also passed back via registers.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called the SWI handler is required to process the SWI call. The handler obtains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 number using the address of the executed instruction, which is calculated from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SWI number is determined by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SWI_Number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&lt;SWI instruction&gt;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(0xff000000)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 SWI instruction is the actual 32-bit SWI instruction executed by the processor.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3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19" y="470265"/>
            <a:ext cx="790302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the start of an SWI handler implementation. The code fragment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SWI number is being called and places that number into register r10. You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example that the load instruction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fifirst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copies the complete SWI instruction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r10. The BIC instruction masks off the top bits of the instruction, leaving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 We assume the SWI has been called from ARM state. 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SWI_handler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Store registers r0-r12 and the link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STMFD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!, {r0-r12,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Read the SWI instruction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r10, 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#-4]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Mask off top 8 bits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r10, r10, #0xff000000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r10 - contains the SWI number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service_routine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 from SWI handler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LDMFD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!, {r0-r12, pc}ˆ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in register r10 is then used by the SWI handler to call the appropriate SWI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routine.</a:t>
            </a:r>
          </a:p>
        </p:txBody>
      </p:sp>
    </p:spTree>
    <p:extLst>
      <p:ext uri="{BB962C8B-B14F-4D97-AF65-F5344CB8AC3E}">
        <p14:creationId xmlns:p14="http://schemas.microsoft.com/office/powerpoint/2010/main" val="10991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374805"/>
            <a:ext cx="726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inion-Regular"/>
              </a:rPr>
              <a:t>ARM instruction set. (</a:t>
            </a:r>
            <a:r>
              <a:rPr lang="en-IN" dirty="0">
                <a:solidFill>
                  <a:srgbClr val="000000"/>
                </a:solidFill>
                <a:latin typeface="Minion-Italic"/>
              </a:rPr>
              <a:t>Continued</a:t>
            </a:r>
            <a:r>
              <a:rPr lang="en-IN" dirty="0">
                <a:solidFill>
                  <a:srgbClr val="000000"/>
                </a:solidFill>
                <a:latin typeface="Minion-Regular"/>
              </a:rPr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1" y="1110343"/>
            <a:ext cx="8019100" cy="5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4583" y="692332"/>
            <a:ext cx="735438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Coprocessor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Instructions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Coprocessor instructions are used to extend the instruction set. A coprocessor can either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computation capability or be used to control the memory subsystem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caches and memory management. The coprocessor instructions include data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 register transfer, and memory transfer instructions. We will provide only a short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these instructions are coprocessor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Note that these instructions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cores with a coprocessor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CDP{&lt;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opcode1, Cd, Cn {, opcode2}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&lt;MRC|MCR&gt;{&lt;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opcode1, Rd, Cn, Cm {, opcode2}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&lt;LDC|STC&gt;{&lt;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Cd, addressing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4" y="4434598"/>
            <a:ext cx="7580266" cy="16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766" y="770709"/>
            <a:ext cx="76156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syntax of the coprocessor instructions,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coprocessor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p0 and p15. The opcode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operation to take place 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coprocessor. The Cn, Cm, and Cd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registers within the coprocessor.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coprocessor operations and registers depend on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coprocessor you are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Coprocessor 15 (CP15) is reserved for system control purposes, such as memory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write buffer control, cache control, 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shows a CP15 register being copied into a general-purpose register.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transferring the contents of CP15 register c0 to register r10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MRC p15, 0, r10, c0, c0,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CP15 register-0 contains the processor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This register is copied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general-purpose register r10.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09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394" y="535578"/>
            <a:ext cx="78769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I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 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ARM instruction to move a 32-bit constant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 Since ARM instructions are 32 bits in size, they obviously cannot specify a general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aid programming there are 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instructions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move a 32-bit value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LDR Rd, =constant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ADR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104405"/>
            <a:ext cx="7492774" cy="1062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59" y="4167050"/>
            <a:ext cx="77593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pseudo instruction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a 32-bit constant to a register using whatever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available. It defaults to a memory read if the constant cannot be encoded using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instruction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a relative address into a register, which will be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pc-relative expression.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7516" y="326571"/>
            <a:ext cx="78454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shows an LDR instruction loading a 32-bit constant 0xff00ffff into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 r0, [pc, #constant_number-8-{PC}]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constant_number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DCD 0xff00ffff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involves a memory access to load the constant, which can be expensive for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time-critical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Example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method to load the same constant into register r0 by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MVN instruction.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7" y="3749831"/>
            <a:ext cx="7210696" cy="19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2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331" y="274320"/>
            <a:ext cx="78899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constant 0xff00ffff using an MVN.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none...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MVN r0, #0x00ff0000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=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0xff00ffff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alternatives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accessing memory, but they depend upon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trying to load.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pseudoinstruction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either inserts an MOV or MVN instruction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value (if possible) or generates an LDR instruction with a pc-relative address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constant from a literal pool—a data area embedded within the code.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Table shows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pseudocode conversions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produces a simple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instruction;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conversion produces a pc-relative load. We recommended that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instruction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load a constant. To see how the assembler has handled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load constant, you can pass the output through a disassembler, which will list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chosen by the tool to load the constant.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8903" y="522514"/>
            <a:ext cx="7602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useful pseudo instruction is the ADR instruction, or address relative. This instruction places the address of the given label into register Rd, using a pc-relative add or subtract.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8903" y="1538178"/>
            <a:ext cx="74535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 Compilers and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compilers have to translate your C function literally into assembler so that it works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inputs. In practice, many of the input combinations are not possible or won’t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Let’s start by looking at an example of the problems the compiler faces. The memclr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clears N bytes of memory at address data.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memclr(char *data,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 N&gt;0; N--)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*data=0;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data++;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52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5126" name="Rectangle 75"/>
          <p:cNvSpPr>
            <a:spLocks noChangeArrowheads="1"/>
          </p:cNvSpPr>
          <p:nvPr/>
        </p:nvSpPr>
        <p:spPr bwMode="auto">
          <a:xfrm>
            <a:off x="1657350" y="4416426"/>
            <a:ext cx="70485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1E52650-4ECE-40F7-8C72-A9C379E83BD0}" type="slidenum">
              <a:rPr lang="en-US"/>
              <a:pPr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9269" y="757646"/>
            <a:ext cx="77932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advanced the compiler, it does not know whether N can be 0 on input 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Therefore the compiler needs to test for this case explicitly before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doesn’t know whether the data array pointer is four-byte aligned or not.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four-byte aligned, then the compiler can clear four bytes at a time using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a char store. Nor does it know whether N is a multiple of four or not. If N 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of four, then the compiler can repeat the loop body four times or store four bytes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time using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store.</a:t>
            </a:r>
          </a:p>
          <a:p>
            <a:pPr algn="just"/>
            <a:r>
              <a:rPr lang="en-IN" b="1" dirty="0"/>
              <a:t>Basic C Data </a:t>
            </a:r>
            <a:r>
              <a:rPr lang="en-IN" b="1" dirty="0" smtClean="0"/>
              <a:t>Types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processors have 32-bit registers and 32-bit data processing operations. The ARM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RISC load/store architecture. In other words you must load values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registers before acting on them. There are no arithmetic or logical instructions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values in memory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5" y="232642"/>
            <a:ext cx="7479611" cy="3777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485" y="4010298"/>
            <a:ext cx="72314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 that act on 8- or 16-bit values extend the value to 32 bits before writing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ARM register. Unsigned values are zero-extended, and signed values sign-extended.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cast of a loaded value to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does not cost extra instructions.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store of an 8- or 16-bit value selects the lowest 8 or 16 bits of the register.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smaller type does not cost extra instructions on a store.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36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3" y="0"/>
            <a:ext cx="5531916" cy="33702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3589" y="3198168"/>
            <a:ext cx="78769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ARMv4-based processors can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effiiciently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store 8-, 16-, and 32-bit data. However,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data processing operations are 32-bit only. For this reason, you should 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datatype,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long, for local variables wherever possible. Avoid using char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local variable types, even if you are manipulating an 8- or 16-bit value. The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you want wrap-around to occur. If you require modulo arithmetic of the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255 + 1 = 0, then use the char 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64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5128" name="Rectangle 71"/>
          <p:cNvSpPr>
            <a:spLocks noChangeArrowheads="1"/>
          </p:cNvSpPr>
          <p:nvPr/>
        </p:nvSpPr>
        <p:spPr bwMode="auto">
          <a:xfrm>
            <a:off x="1511301" y="3762376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126" name="Rectangle 75"/>
          <p:cNvSpPr>
            <a:spLocks noChangeArrowheads="1"/>
          </p:cNvSpPr>
          <p:nvPr/>
        </p:nvSpPr>
        <p:spPr bwMode="auto">
          <a:xfrm>
            <a:off x="1657350" y="4416426"/>
            <a:ext cx="70485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0709" y="735955"/>
            <a:ext cx="7554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The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code checksums a data packet containing 64 words. It shows why you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using char for local variables.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checksum_v1(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*data)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= 0;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64;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data[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sum;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8720" y="483326"/>
            <a:ext cx="5604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pperplateGothicBT-Bold"/>
              </a:rPr>
              <a:t>Data Processing Instructions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49087" y="1071154"/>
            <a:ext cx="74757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processing instructions manipulate data within registers. They are move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arithmetic instructions, logical instructions, comparison instructions, and multiply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Most data processing instructions can process one of their operands using the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barrel shifter.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use the 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suffix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data processing instruction, then it updates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 and logical operations update the carry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negative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and zero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carry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set from the result of the barrel shift as the last bit shifted out. The 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bit 31 of the result. The Z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set if the result is zero.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5577" y="248195"/>
            <a:ext cx="793691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sight it looks as though declaring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char is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You may be thinking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char uses less register space or less space on the ARM stack than an int. On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both these assumptions are wrong. All ARM registers are 32-bit and all stack entries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32-bit. Furthermore, to implement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exactly, the compiler must account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when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255. Any attempt to increment 255 should produce the answer 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compiler output for this function. We’ve added labels and comments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assembly clear.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checksum_v1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r2,r0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data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r0,#0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checksum_v1_loop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LDR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r3,[r2,r1,LSL #2]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; r3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data[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i+1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r1,r1,#0xff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(char)r1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CMP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r1,#0x40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64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r0,r3,r0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 checksum_v1_loop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&lt;64) loop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pc,r14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</a:t>
            </a:r>
          </a:p>
        </p:txBody>
      </p:sp>
    </p:spTree>
    <p:extLst>
      <p:ext uri="{BB962C8B-B14F-4D97-AF65-F5344CB8AC3E}">
        <p14:creationId xmlns:p14="http://schemas.microsoft.com/office/powerpoint/2010/main" val="4222357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767" y="587829"/>
            <a:ext cx="7750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compare this to the compiler output where instead we declare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 unsigned int.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checksum_v2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MOV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= data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MOV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r0,#0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MOV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r1,#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    ;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checksum_v2_loop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LDR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r3,[r2,r1,LSL #2]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data[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ADD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r1++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CMP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r1,#0x40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64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ADD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r0,r3,r0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BCC checksum_v2_loop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&lt;64)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MOV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;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33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74290"/>
            <a:ext cx="74104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case, the compiler inserts an extra AND instruction to reduce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range 0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comparison with 64. This instruction disappears in the second case.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suppose the data packet contains 16-bit values and we need a 16-bit checksum. It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tempting to write the following C code: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checksum_v3(short *data)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sum = 0;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64;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(short)(sum + data[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wonder why the for loop body doesn’t contain the code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data[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395" y="574766"/>
            <a:ext cx="77670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sum + data[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an integer and so can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assigned to a short using an (implicit or explicit) narrowing cast. As you can see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assembly output, the compiler must insert extra instructions to implement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 cast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checksum_v3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r2,r0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data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r0,#0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checksum_v3_loop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ADD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r3,r2,r1,LSL #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r3 = &amp;data[i]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LDRH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r3,[r3,#0]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data[i]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ADD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CMP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r1,#0x40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i, 64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ADD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r0,r3,r0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;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= sum + r3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r0,r0,LSL #16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r0,r0,ASR #16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(short)r0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 checksum_v3_loop ; if (i&lt;64) goto loop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" y="796833"/>
            <a:ext cx="75018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reasons for the extra instructions: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LDRH instruction does not allow for a shifted address offset as the LDR instruction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checksum_v2. Therefore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fifirst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in the loop calculates the address of item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array. The LDRH loads from an address with no offset. LDRH has fewer addressing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than LDR as it was a later addition to the ARM instruction set. (See Table 5.1.)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reducing total + array[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a short requires two MOV instructions.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 left by 16 and then right by 16 to implement a 16-bit sign extend.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right is a sign-extending shift so it replicates the sign bit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upper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1" y="4274708"/>
            <a:ext cx="7649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avoid the second problem by using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variable to hold the partial sum.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only reduce the sum to a short type at the function exit.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269" y="470263"/>
            <a:ext cx="764558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checksum_v4 code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problems we have discussed in this section. It uses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to avoid unnecessary casts. It increments the pointer data instead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index offset data[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checksum_v4(short *data)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sum=0;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&lt;64;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(short)sum;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*(data++) operation translates to a single ARM instruction that loads the data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pointer. Of course you could write sum += *data; data++; or even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data++ instead if you prefer. The compiler produces the following output. Three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removed from the inside loop, saving three cycles per loop compared to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96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898084" cy="4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8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4584" y="640080"/>
            <a:ext cx="796834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Function Argument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Types 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local variables from types char or short to type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performance and reduces code size. The same holds for function arguments.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simple function, which adds two 16-bit values, halving the second,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16-bit sum: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add_v1(short a, short b)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+ (b &gt;&gt; 1);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a little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is a useful test case to illustrate the problems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compiler. The input values a, b, and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returnvalue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passed in 32-bit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 Should the compiler assume that these 32-bit values are in the range of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 type, that is,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32,768 to +32,767? Or should the compiler force values to be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by sign-extending the lowest 16 bits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32-bit register? The compiler must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decisions for the function caller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57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29" y="352697"/>
            <a:ext cx="788465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Signed versus Unsigned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Types 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sections demonstrate the advantages of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char or short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local variables and function arguments.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unsigned int.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code uses addition, subtraction, and multiplication, then there is no performance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signed and unsigned operations. However, there is a difference when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division. Consider the following short example that averages two integers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average_v1(int a, int b)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(a+b)/2;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average_v1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ADD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r0,r0,r1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r0=a+b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ADD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r0,r0,r0,LSR #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(r0&lt;0) r0++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r0,r0,ASR #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r0 = r0 &gt;&gt; 1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MOV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compiler adds one to the sum before shifting by right if the sum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 it replaces x/2 by the statement: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(x&lt;0) ? ((x+1) &gt;&gt; 1): (x &gt;&gt; 1)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29" y="209006"/>
            <a:ext cx="788465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pperplateGothicBT-Bold"/>
              </a:rPr>
              <a:t>C Looping </a:t>
            </a:r>
            <a:r>
              <a:rPr lang="en-IN" b="1" dirty="0" smtClean="0">
                <a:solidFill>
                  <a:srgbClr val="000000"/>
                </a:solidFill>
                <a:latin typeface="CopperplateGothicBT-Bold"/>
              </a:rPr>
              <a:t>Structures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with a Fixed Number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: Example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checksum_v5(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*data)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sum=0;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&lt;64;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sum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sum;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checksum_v5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r2,r0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data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r0,#0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checksum_v5_loop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r3,[r2],#4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*(data++)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CMP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r1,#0x40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64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r0,r3,r0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 checksum_v5_loop ;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&lt;64)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0526" y="391886"/>
            <a:ext cx="7384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Move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Instructions: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0526" y="1110343"/>
            <a:ext cx="766789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is the simplest ARM instruction. It copies N into a destination register Rd, where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register or immediate value. This instruction is useful for setting initial values 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between registers.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&lt;instruction&gt;{&lt;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&gt;}{S} Rd,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32-bit value into a register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 of the 32-bit value into a register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shows a simple move instruction. The MOV instruction takes the contents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 and copies them into register r7, in this case, taking the value 5, and overwriting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8 in register r7.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r7, r5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r7 = r5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23" y="535577"/>
            <a:ext cx="84124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three instructions to implement the for loop structure: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increment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 check if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64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 to continue the loop if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64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not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 the ARM, a loop should only use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 to decrement the loop counter, which also sets the condition code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 instruction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point is that the loop counter should count down to zero rather than counting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some arbitrary limit. Then the comparison with zero is free since the result is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condition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we are no longer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array index, there is no problem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down rather than up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shows the improvement if we switch to a decrementing loop rather than 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checksum_v6(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*data)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*(data++);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269" y="809897"/>
            <a:ext cx="79160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checksum_v6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r2,r0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= data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r0,#0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r1,#0x40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64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checksum_v6_loop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r3,[r2],#4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SUBS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i-- and set flags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r0,r3,r0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checksum_v6_loop		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if (i!=0) goto 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pc,r14	 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 and BNE instructions implement the loop. Our checksum example now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four instructions per loop. This is much better than six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checksum_v1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eight for checksum_v3.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1703" y="489734"/>
            <a:ext cx="791078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unsigned loop counter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use either of the loop continuation conditions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 or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&gt;0. As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can’t be negative, they are the same condition. For a signed loop counter,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tempting to use the condition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 to continue the loop. You might expect the compiler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following two instructions to implement the loop: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 r1,r1,#1 ; compare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1,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=i-1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BGT loop ; if (i+1&gt;1)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 compiler will generate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r1,r1,#1 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r1,#0 ; compare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BGT loop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is not being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careful about the case when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-0x80000000 because the two sections of code generate different answers in this case.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of code the SUBS instruction compares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1 and then decrements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-0x80000000 &lt; 1, the loop terminates. For the second piece of code, we decrement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compare with 0. Modulo arithmetic means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has the 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0x7fffffff, which is greater than zero. Thus the loop continues for many iterations.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66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1" y="0"/>
            <a:ext cx="750189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pperplate-Gothic32BC"/>
              </a:rPr>
              <a:t>Loops Using a Variable Number of </a:t>
            </a:r>
            <a:r>
              <a:rPr lang="en-US" dirty="0" smtClean="0">
                <a:solidFill>
                  <a:srgbClr val="000000"/>
                </a:solidFill>
                <a:latin typeface="Copperplate-Gothic32BC"/>
              </a:rPr>
              <a:t>Iterations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our checksum routine to handle packets of arbitrary size. We pass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N giving the number of words in the data packet. Using the lessons from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we count down until N = 0 and don’t require an extra loop counter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checksum_v7 example shows how the compiler handles a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with a variable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iterations 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checksum_v7(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*data,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(; N!=0; N--)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checksum_v7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r2,#0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CMP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r1,#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N,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 checksum_v7_end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(N==0)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48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8274" y="705395"/>
            <a:ext cx="758421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checksum_v7_loop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r3,[r0],#4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SUBS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r1,r1,#1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N-- and set flags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r2,r3,r2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BNE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checksum_v7_loop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(N!=0) goto 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checksum_v7_end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= sum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Unrolling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iteration costs two instructions in addition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of the loop: a subtract to decrement the loop count and a conditional branch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overhead. On ARM7 or ARM9 processors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one cycle and the branch three cycles, giving an overhead of four cycles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save some of these cycles by unrolling a loop—repeating the loop body several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reducing the number of loop iterations by the same proportion. For example,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 our packet checksum example four times.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49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766" y="457200"/>
            <a:ext cx="79944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code unrolls our packet checksum loop by four times. We assume that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words in the packet N is a multiple of four.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checksum_v9(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*data, unsigned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 4;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 N!=0);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45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4583" y="561703"/>
            <a:ext cx="78507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checksum_v9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r2,#0 ; sum = 0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checksum_v9_loop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r3,[r0],#4 ; 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SUBS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r1,r1,#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-= 4 &amp; set flags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r2,r3,r2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r3,[r0],#4 ; 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r2,r3,r2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r3,[r0],#4 ; 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r2,r3,r2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r3,[r0],#4 ; r3 = *(data++)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r2,r3,r2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r3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 checksum_v9_loop 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(N!=0) goto loop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r0,r2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= sum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r0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67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1" y="300446"/>
            <a:ext cx="796303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handles the checksum of any size of data packet using a loop that has been 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unrolled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times.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checksum_v10(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*data, unsigned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unsigned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=N/4;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sum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sum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sum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sum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*(data++);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=N&amp;3;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!=0;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*(data++);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5211" y="522514"/>
            <a:ext cx="78377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pperplateGothicBT-Bold"/>
              </a:rPr>
              <a:t>Register </a:t>
            </a:r>
            <a:r>
              <a:rPr lang="en-IN" b="1" dirty="0" smtClean="0">
                <a:solidFill>
                  <a:srgbClr val="000000"/>
                </a:solidFill>
                <a:latin typeface="CopperplateGothicBT-Bold"/>
              </a:rPr>
              <a:t>Allocation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attempts to allocate a processor register to each local variable you use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function. It will try to use the same register for different local variables if the use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overlap. When there are more local variables than available registers,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excess variables on the processor stack. These variables are called spilled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swapped out variables since they are written out to memory (in a similar way virtual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swapped out to disk). Spilled variables are slow to access compared to variables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function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spilled variables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most important and frequently accessed variables are stored in registers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95" y="143285"/>
            <a:ext cx="6723809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444138"/>
            <a:ext cx="752420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pperplate-Gothic32BC"/>
              </a:rPr>
              <a:t>Barrel </a:t>
            </a:r>
            <a:r>
              <a:rPr lang="en-IN" dirty="0" smtClean="0">
                <a:solidFill>
                  <a:srgbClr val="000000"/>
                </a:solidFill>
                <a:latin typeface="Copperplate-Gothic32BC"/>
              </a:rPr>
              <a:t>Shifter 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 example, MOV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N,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register. But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just a register or immediate value; it can also be a register Rm that has been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barrel shifter prior to being used by a data processing instruction.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instructions are processed within the arithmetic logic unit (ALU).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and powerful feature of the ARM processor is the ability to shift the 32-bit binary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of the source registers left or right by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positions before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the ALU. This shift increases the power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many data processing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data processing instructions that do not use the barrel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MUL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(multiply), CLZ (count leading zeros), and QADD (signed saturated 32-bit add)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2514" y="89625"/>
            <a:ext cx="78023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Aliasing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are said to alias when they point to the same address. If you write to one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will affect the value you read from the other pointer. In a function, the compiler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know which pointers can alias and which pointers can’t. The compiler must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pessimistic and assume that any write to a pointer may affect the value read from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pointer, which can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function increments two timer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step amount: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timers_v1(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*timer1,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*timer2,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*step)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*timer1 += *step;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*timer2 += *step;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compiles to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timers_v1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r3,[r0,#0]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= *timer1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r12,[r2,#0]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r12 = *step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r3,r3,r12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+= r12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r3,[r0,#0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	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*timer1 = r3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r0,[r1,#0]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= *timer2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LDR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r2,[r2,#0]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*step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r0,r0,r2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+= r2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r0,[r1,#0]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*timer2 = t0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pc,r14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;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6469" y="561703"/>
            <a:ext cx="7537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compiler loads from step twice. Usually a compiler optimization called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subexpression elimination would kick in so that *step was only evaluated once,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reused for the second occurrence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timer1and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might alias one another. In other words,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cannot be sure that the write to timer1 doesn’t affect the read from step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code also compiles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step;} State;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timer1, timer2;} Timers;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timers_v2(State *state, Timers *timers)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timers-&gt;timer1 += state-&gt;step;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timers-&gt;timer2 += state-&gt;step;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evaluates state-&gt;step twice in case state-&gt;step and timers-&gt;timer1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memory address.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easy: Create a new local variable to hold the 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state-&gt;step so the compiler only performs a single load.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1" y="731520"/>
            <a:ext cx="5246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inion-Regular"/>
              </a:rPr>
              <a:t>Barrel shifter and </a:t>
            </a:r>
            <a:r>
              <a:rPr lang="en-IN" dirty="0" smtClean="0">
                <a:solidFill>
                  <a:srgbClr val="000000"/>
                </a:solidFill>
                <a:latin typeface="Minion-Regular"/>
              </a:rPr>
              <a:t>ALU 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1358718"/>
            <a:ext cx="5029200" cy="41538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6652" y="5172891"/>
            <a:ext cx="7798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ALU and the barrel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shifter. It adds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shift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Rn enters the ALU without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registers.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1703" y="520512"/>
            <a:ext cx="76234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logical shift left (LSL) to register Rm before moving it to the destination register.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applying the standard 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shift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register.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MOV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copies the shift operator result N into register Rd. 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LSL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r7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r7, r5, LSL #2 ; let r7 = r5*4 = (r5 &lt;&lt; 2) 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r5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r7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multiplies register r5 by four and then places the result into register r7.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836023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shift operations that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the barrel shifter are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summarized below.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Barrel shifter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103120"/>
            <a:ext cx="7667896" cy="35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26253</TotalTime>
  <Words>6480</Words>
  <Application>Microsoft Office PowerPoint</Application>
  <PresentationFormat>On-screen Show (4:3)</PresentationFormat>
  <Paragraphs>667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ＭＳ Ｐゴシック</vt:lpstr>
      <vt:lpstr>Arial</vt:lpstr>
      <vt:lpstr>Comic Sans MS</vt:lpstr>
      <vt:lpstr>Copperplate-Gothic32BC</vt:lpstr>
      <vt:lpstr>CopperplateGothicBT-Bold</vt:lpstr>
      <vt:lpstr>Gill Sans MT</vt:lpstr>
      <vt:lpstr>Letter-Gothic12</vt:lpstr>
      <vt:lpstr>Letter-Gothic12Bold</vt:lpstr>
      <vt:lpstr>Minion-Italic</vt:lpstr>
      <vt:lpstr>Minion-Regular</vt:lpstr>
      <vt:lpstr>Tahoma</vt:lpstr>
      <vt:lpstr>Times New Roman</vt:lpstr>
      <vt:lpstr>Wingdings</vt:lpstr>
      <vt:lpstr>ZapfDingbats</vt:lpstr>
      <vt:lpstr>12_Default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Edition: Chapter 1</dc:title>
  <dc:creator>Jim Kurose and Keith Ross</dc:creator>
  <cp:lastModifiedBy>admin</cp:lastModifiedBy>
  <cp:revision>566</cp:revision>
  <dcterms:created xsi:type="dcterms:W3CDTF">1999-10-08T19:08:27Z</dcterms:created>
  <dcterms:modified xsi:type="dcterms:W3CDTF">2023-08-29T07:05:37Z</dcterms:modified>
</cp:coreProperties>
</file>