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C85591E-0F76-4C7B-9E0B-C2C36545136B}">
  <a:tblStyle styleId="{BC85591E-0F76-4C7B-9E0B-C2C36545136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Master" Target="slideMasters/slideMaster1.xml"/><Relationship Id="rId19" Type="http://schemas.openxmlformats.org/officeDocument/2006/relationships/font" Target="fonts/Raleway-boldItalic.fntdata"/><Relationship Id="rId6" Type="http://schemas.openxmlformats.org/officeDocument/2006/relationships/notesMaster" Target="notesMasters/notesMaster1.xml"/><Relationship Id="rId18"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8078102b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8078102b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8078102b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8078102b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8078102b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8078102b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8078102b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8078102b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72d477b2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72d477b2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8078102b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8078102b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8078102b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8078102b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72d477b2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72d477b2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300"/>
              </a:spcAft>
              <a:buNone/>
            </a:pPr>
            <a:r>
              <a:rPr lang="en">
                <a:solidFill>
                  <a:srgbClr val="000000"/>
                </a:solidFill>
                <a:latin typeface="Times New Roman"/>
                <a:ea typeface="Times New Roman"/>
                <a:cs typeface="Times New Roman"/>
                <a:sym typeface="Times New Roman"/>
              </a:rPr>
              <a:t>Multi-Classifier System for Face Recognition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Veeresha M Thotigar</a:t>
            </a:r>
            <a:endParaRPr/>
          </a:p>
          <a:p>
            <a:pPr indent="0" lvl="0" marL="0" rtl="0" algn="l">
              <a:spcBef>
                <a:spcPts val="0"/>
              </a:spcBef>
              <a:spcAft>
                <a:spcPts val="0"/>
              </a:spcAft>
              <a:buClr>
                <a:schemeClr val="dk1"/>
              </a:buClr>
              <a:buSzPts val="1100"/>
              <a:buFont typeface="Arial"/>
              <a:buNone/>
            </a:pPr>
            <a:r>
              <a:rPr lang="en"/>
              <a:t>Student ID : 1620975</a:t>
            </a:r>
            <a:endParaRPr/>
          </a:p>
          <a:p>
            <a:pPr indent="0" lvl="0" marL="0" rtl="0" algn="l">
              <a:spcBef>
                <a:spcPts val="0"/>
              </a:spcBef>
              <a:spcAft>
                <a:spcPts val="0"/>
              </a:spcAft>
              <a:buClr>
                <a:schemeClr val="dk1"/>
              </a:buClr>
              <a:buSzPts val="1100"/>
              <a:buFont typeface="Arial"/>
              <a:buNone/>
            </a:pPr>
            <a:r>
              <a:rPr lang="en"/>
              <a:t>Email ID : vmt9mm@mail.umkc.edu</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 Recognition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 recognition systems generally divided into two categories: </a:t>
            </a:r>
            <a:endParaRPr/>
          </a:p>
          <a:p>
            <a:pPr indent="0" lvl="0" marL="0" rtl="0" algn="l">
              <a:spcBef>
                <a:spcPts val="1600"/>
              </a:spcBef>
              <a:spcAft>
                <a:spcPts val="0"/>
              </a:spcAft>
              <a:buNone/>
            </a:pPr>
            <a:r>
              <a:rPr lang="en"/>
              <a:t>Identification - set-up the similarity between a given face image and all the face images in a large database is computed, the top match is returned as the recognized identity of the subject.</a:t>
            </a:r>
            <a:endParaRPr/>
          </a:p>
          <a:p>
            <a:pPr indent="0" lvl="0" marL="0" rtl="0" algn="l">
              <a:spcBef>
                <a:spcPts val="1600"/>
              </a:spcBef>
              <a:spcAft>
                <a:spcPts val="0"/>
              </a:spcAft>
              <a:buNone/>
            </a:pPr>
            <a:r>
              <a:rPr lang="en"/>
              <a:t>Verification - set-up the match between a given face image and the face image is computed, the returned result as the authentication of the subject.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 - Dataset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AT&amp;T database is freely downloadable and contains a set of 400 face images (http://www.cl.cam.ac.uk/research/dtg/attarchive/facedatabase.html)</a:t>
            </a:r>
            <a:endParaRPr/>
          </a:p>
          <a:p>
            <a:pPr indent="0" lvl="0" marL="0" rtl="0" algn="l">
              <a:spcBef>
                <a:spcPts val="1600"/>
              </a:spcBef>
              <a:spcAft>
                <a:spcPts val="0"/>
              </a:spcAft>
              <a:buNone/>
            </a:pPr>
            <a:r>
              <a:rPr lang="en"/>
              <a:t>There are ten different images of each of 40 distinct subjects </a:t>
            </a:r>
            <a:endParaRPr/>
          </a:p>
          <a:p>
            <a:pPr indent="0" lvl="0" marL="0" rtl="0" algn="l">
              <a:spcBef>
                <a:spcPts val="1600"/>
              </a:spcBef>
              <a:spcAft>
                <a:spcPts val="0"/>
              </a:spcAft>
              <a:buNone/>
            </a:pPr>
            <a:r>
              <a:rPr lang="en"/>
              <a:t>For some subjects, the images were taken at different times, varying the lighting, facial expressions (open / closed eyes, smiling / not smiling) and facial details (glasses / no glasses)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000000"/>
                </a:solidFill>
                <a:highlight>
                  <a:srgbClr val="EDEBE9"/>
                </a:highlight>
                <a:latin typeface="Times New Roman"/>
                <a:ea typeface="Times New Roman"/>
                <a:cs typeface="Times New Roman"/>
                <a:sym typeface="Times New Roman"/>
              </a:rPr>
              <a:t>MCS: Two Experiments</a:t>
            </a:r>
            <a:r>
              <a:rPr b="0" lang="en" sz="2900">
                <a:solidFill>
                  <a:srgbClr val="000000"/>
                </a:solidFill>
                <a:highlight>
                  <a:srgbClr val="EDEBE9"/>
                </a:highlight>
                <a:latin typeface="Times New Roman"/>
                <a:ea typeface="Times New Roman"/>
                <a:cs typeface="Times New Roman"/>
                <a:sym typeface="Times New Roman"/>
              </a:rPr>
              <a:t>​</a:t>
            </a:r>
            <a:endParaRPr>
              <a:solidFill>
                <a:srgbClr val="000000"/>
              </a:solidFill>
            </a:endParaRPr>
          </a:p>
        </p:txBody>
      </p:sp>
      <p:sp>
        <p:nvSpPr>
          <p:cNvPr id="105" name="Google Shape;105;p16"/>
          <p:cNvSpPr txBox="1"/>
          <p:nvPr/>
        </p:nvSpPr>
        <p:spPr>
          <a:xfrm>
            <a:off x="409000" y="2069775"/>
            <a:ext cx="8155200" cy="3254400"/>
          </a:xfrm>
          <a:prstGeom prst="rect">
            <a:avLst/>
          </a:prstGeom>
          <a:noFill/>
          <a:ln>
            <a:noFill/>
          </a:ln>
        </p:spPr>
        <p:txBody>
          <a:bodyPr anchorCtr="0" anchor="t" bIns="91425" lIns="91425" spcFirstLastPara="1" rIns="91425" wrap="square" tIns="91425">
            <a:noAutofit/>
          </a:bodyPr>
          <a:lstStyle/>
          <a:p>
            <a:pPr indent="-346075" lvl="0" marL="457200" rtl="0" algn="l">
              <a:lnSpc>
                <a:spcPct val="115000"/>
              </a:lnSpc>
              <a:spcBef>
                <a:spcPts val="0"/>
              </a:spcBef>
              <a:spcAft>
                <a:spcPts val="0"/>
              </a:spcAft>
              <a:buSzPts val="1850"/>
              <a:buAutoNum type="alphaUcPeriod"/>
            </a:pPr>
            <a:r>
              <a:rPr lang="en" sz="1850"/>
              <a:t>Multi-classifier System combining PCA and LDA at score level​</a:t>
            </a:r>
            <a:endParaRPr sz="1850"/>
          </a:p>
          <a:p>
            <a:pPr indent="-307975" lvl="0" marL="914400" rtl="0" algn="l">
              <a:lnSpc>
                <a:spcPct val="115000"/>
              </a:lnSpc>
              <a:spcBef>
                <a:spcPts val="0"/>
              </a:spcBef>
              <a:spcAft>
                <a:spcPts val="0"/>
              </a:spcAft>
              <a:buSzPts val="1250"/>
              <a:buFont typeface="Arial"/>
              <a:buChar char="●"/>
            </a:pPr>
            <a:r>
              <a:rPr lang="en" sz="1600"/>
              <a:t>Scores of PCA and LDA should be combined using </a:t>
            </a:r>
            <a:r>
              <a:rPr lang="en" sz="1600">
                <a:solidFill>
                  <a:srgbClr val="FF0000"/>
                </a:solidFill>
              </a:rPr>
              <a:t>minimum, maximum </a:t>
            </a:r>
            <a:r>
              <a:rPr lang="en" sz="1600"/>
              <a:t>and </a:t>
            </a:r>
            <a:r>
              <a:rPr lang="en" sz="1600">
                <a:solidFill>
                  <a:srgbClr val="FF0000"/>
                </a:solidFill>
              </a:rPr>
              <a:t>average</a:t>
            </a:r>
            <a:r>
              <a:rPr lang="en" sz="1600"/>
              <a:t> rules. ​</a:t>
            </a:r>
            <a:endParaRPr sz="1600"/>
          </a:p>
          <a:p>
            <a:pPr indent="0" lvl="0" marL="457200" rtl="0" algn="l">
              <a:lnSpc>
                <a:spcPct val="115000"/>
              </a:lnSpc>
              <a:spcBef>
                <a:spcPts val="0"/>
              </a:spcBef>
              <a:spcAft>
                <a:spcPts val="0"/>
              </a:spcAft>
              <a:buNone/>
            </a:pPr>
            <a:r>
              <a:t/>
            </a:r>
            <a:endParaRPr sz="1850"/>
          </a:p>
          <a:p>
            <a:pPr indent="0" lvl="0" marL="0" rtl="0" algn="l">
              <a:lnSpc>
                <a:spcPct val="115000"/>
              </a:lnSpc>
              <a:spcBef>
                <a:spcPts val="0"/>
              </a:spcBef>
              <a:spcAft>
                <a:spcPts val="0"/>
              </a:spcAft>
              <a:buNone/>
            </a:pPr>
            <a:r>
              <a:rPr lang="en" sz="1850"/>
              <a:t>B.   Multi-classifier System combining PCA and LDA at decision level​</a:t>
            </a:r>
            <a:endParaRPr sz="1850"/>
          </a:p>
          <a:p>
            <a:pPr indent="-307975" lvl="0" marL="914400" rtl="0" algn="l">
              <a:lnSpc>
                <a:spcPct val="115000"/>
              </a:lnSpc>
              <a:spcBef>
                <a:spcPts val="0"/>
              </a:spcBef>
              <a:spcAft>
                <a:spcPts val="0"/>
              </a:spcAft>
              <a:buSzPts val="1250"/>
              <a:buFont typeface="Arial"/>
              <a:buChar char="●"/>
            </a:pPr>
            <a:r>
              <a:rPr lang="en" sz="1600"/>
              <a:t>Scores should be assigned labels (0/1) based a set threshold determined intelligently.​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rPr>
              <a:t>Method</a:t>
            </a:r>
            <a:endParaRPr sz="3000">
              <a:solidFill>
                <a:srgbClr val="000000"/>
              </a:solidFill>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Arial"/>
                <a:ea typeface="Arial"/>
                <a:cs typeface="Arial"/>
                <a:sym typeface="Arial"/>
              </a:rPr>
              <a:t>Face recognition system involves following steps The Acquisition Module,  The Pre-Processing Module, The Feature Extraction Module , The Classification Module, Creating Face Database. In this project the first three steps are done by well known PCA and LDA method, further the state of the-art is while selecting the model to classifying the each sample.</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rPr b="1" lang="en" sz="1400">
                <a:solidFill>
                  <a:srgbClr val="000000"/>
                </a:solidFill>
                <a:latin typeface="Arial"/>
                <a:ea typeface="Arial"/>
                <a:cs typeface="Arial"/>
                <a:sym typeface="Arial"/>
              </a:rPr>
              <a:t>Steps</a:t>
            </a:r>
            <a:r>
              <a:rPr b="1" lang="en" sz="1100">
                <a:solidFill>
                  <a:srgbClr val="000000"/>
                </a:solidFill>
                <a:latin typeface="Arial"/>
                <a:ea typeface="Arial"/>
                <a:cs typeface="Arial"/>
                <a:sym typeface="Arial"/>
              </a:rPr>
              <a:t>:</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Here we have used Multi Classifier System (MCS) to combine the power of PCA and LDA, we have computed PCA and LDA, saved the scores for each sample separately.</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000000"/>
                </a:solidFill>
                <a:latin typeface="Arial"/>
                <a:ea typeface="Arial"/>
                <a:cs typeface="Arial"/>
                <a:sym typeface="Arial"/>
              </a:rPr>
              <a:t>Mode A: </a:t>
            </a:r>
            <a:r>
              <a:rPr lang="en" sz="1400">
                <a:solidFill>
                  <a:srgbClr val="000000"/>
                </a:solidFill>
                <a:latin typeface="Arial"/>
                <a:ea typeface="Arial"/>
                <a:cs typeface="Arial"/>
                <a:sym typeface="Arial"/>
              </a:rPr>
              <a:t>The PCA and LDA scores saved are loaded, calculated the target matrix for 40 samples based on if-else rule, inserted zero-matrix or one-matric. Calculated the maximum, minimum and average scores matrix out of PCA and LDA. </a:t>
            </a:r>
            <a:endParaRPr sz="1400"/>
          </a:p>
          <a:p>
            <a:pPr indent="0" lvl="0" marL="0" rtl="0" algn="just">
              <a:spcBef>
                <a:spcPts val="0"/>
              </a:spcBef>
              <a:spcAft>
                <a:spcPts val="0"/>
              </a:spcAft>
              <a:buNone/>
            </a:pPr>
            <a:r>
              <a:t/>
            </a:r>
            <a:endParaRPr b="1" sz="1400">
              <a:solidFill>
                <a:srgbClr val="000000"/>
              </a:solidFill>
              <a:latin typeface="Arial"/>
              <a:ea typeface="Arial"/>
              <a:cs typeface="Arial"/>
              <a:sym typeface="Arial"/>
            </a:endParaRPr>
          </a:p>
          <a:p>
            <a:pPr indent="0" lvl="0" marL="0" rtl="0" algn="just">
              <a:spcBef>
                <a:spcPts val="0"/>
              </a:spcBef>
              <a:spcAft>
                <a:spcPts val="0"/>
              </a:spcAft>
              <a:buNone/>
            </a:pPr>
            <a:r>
              <a:rPr b="1" lang="en" sz="1400">
                <a:solidFill>
                  <a:srgbClr val="000000"/>
                </a:solidFill>
                <a:latin typeface="Arial"/>
                <a:ea typeface="Arial"/>
                <a:cs typeface="Arial"/>
                <a:sym typeface="Arial"/>
              </a:rPr>
              <a:t>Mode B:</a:t>
            </a:r>
            <a:r>
              <a:rPr lang="en" sz="1400">
                <a:solidFill>
                  <a:srgbClr val="000000"/>
                </a:solidFill>
                <a:latin typeface="Arial"/>
                <a:ea typeface="Arial"/>
                <a:cs typeface="Arial"/>
                <a:sym typeface="Arial"/>
              </a:rPr>
              <a:t> The PCA and LDA scores saved are loaded the decision matrix (0/1) is calculated based on the threshold value, calculated the target matrix for 40 samples based on if-else rule, inserted zero-matrix or one-matric.</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Mode A</a:t>
            </a:r>
            <a:endParaRPr/>
          </a:p>
        </p:txBody>
      </p:sp>
      <p:sp>
        <p:nvSpPr>
          <p:cNvPr id="123" name="Google Shape;123;p19"/>
          <p:cNvSpPr txBox="1"/>
          <p:nvPr/>
        </p:nvSpPr>
        <p:spPr>
          <a:xfrm>
            <a:off x="544275" y="1673675"/>
            <a:ext cx="3048000" cy="26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Mean values,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FAR - 0.01</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FRR -  0.23</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GAR -  0.76</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GRR -  0.98</a:t>
            </a:r>
            <a:endParaRPr>
              <a:solidFill>
                <a:srgbClr val="FFFFFF"/>
              </a:solidFill>
              <a:latin typeface="Lato"/>
              <a:ea typeface="Lato"/>
              <a:cs typeface="Lato"/>
              <a:sym typeface="Lato"/>
            </a:endParaRPr>
          </a:p>
        </p:txBody>
      </p:sp>
      <p:sp>
        <p:nvSpPr>
          <p:cNvPr id="124" name="Google Shape;124;p19"/>
          <p:cNvSpPr txBox="1"/>
          <p:nvPr/>
        </p:nvSpPr>
        <p:spPr>
          <a:xfrm>
            <a:off x="3810000" y="4367900"/>
            <a:ext cx="4204500" cy="28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Fig : ROC curve</a:t>
            </a:r>
            <a:endParaRPr>
              <a:solidFill>
                <a:srgbClr val="FFFFFF"/>
              </a:solidFill>
              <a:latin typeface="Lato"/>
              <a:ea typeface="Lato"/>
              <a:cs typeface="Lato"/>
              <a:sym typeface="Lato"/>
            </a:endParaRPr>
          </a:p>
        </p:txBody>
      </p:sp>
      <p:pic>
        <p:nvPicPr>
          <p:cNvPr id="125" name="Google Shape;125;p19"/>
          <p:cNvPicPr preferRelativeResize="0"/>
          <p:nvPr/>
        </p:nvPicPr>
        <p:blipFill>
          <a:blip r:embed="rId3">
            <a:alphaModFix/>
          </a:blip>
          <a:stretch>
            <a:fillRect/>
          </a:stretch>
        </p:blipFill>
        <p:spPr>
          <a:xfrm>
            <a:off x="2471550" y="1767100"/>
            <a:ext cx="4204500" cy="31533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6532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Mode B</a:t>
            </a:r>
            <a:endParaRPr/>
          </a:p>
        </p:txBody>
      </p:sp>
      <p:sp>
        <p:nvSpPr>
          <p:cNvPr id="131" name="Google Shape;131;p20"/>
          <p:cNvSpPr txBox="1"/>
          <p:nvPr>
            <p:ph idx="1" type="body"/>
          </p:nvPr>
        </p:nvSpPr>
        <p:spPr>
          <a:xfrm>
            <a:off x="311700" y="1590350"/>
            <a:ext cx="8520600" cy="3150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400">
              <a:solidFill>
                <a:srgbClr val="FFFFFF"/>
              </a:solidFill>
            </a:endParaRPr>
          </a:p>
        </p:txBody>
      </p:sp>
      <p:graphicFrame>
        <p:nvGraphicFramePr>
          <p:cNvPr id="132" name="Google Shape;132;p20"/>
          <p:cNvGraphicFramePr/>
          <p:nvPr/>
        </p:nvGraphicFramePr>
        <p:xfrm>
          <a:off x="1000900" y="2027375"/>
          <a:ext cx="3000000" cy="3000000"/>
        </p:xfrm>
        <a:graphic>
          <a:graphicData uri="http://schemas.openxmlformats.org/drawingml/2006/table">
            <a:tbl>
              <a:tblPr>
                <a:noFill/>
                <a:tableStyleId>{BC85591E-0F76-4C7B-9E0B-C2C36545136B}</a:tableStyleId>
              </a:tblPr>
              <a:tblGrid>
                <a:gridCol w="1832925"/>
                <a:gridCol w="1832925"/>
                <a:gridCol w="1832925"/>
                <a:gridCol w="1832925"/>
              </a:tblGrid>
              <a:tr h="499225">
                <a:tc>
                  <a:txBody>
                    <a:bodyPr>
                      <a:noAutofit/>
                    </a:bodyPr>
                    <a:lstStyle/>
                    <a:p>
                      <a:pPr indent="0" lvl="0" marL="0" rtl="0" algn="ctr">
                        <a:spcBef>
                          <a:spcPts val="0"/>
                        </a:spcBef>
                        <a:spcAft>
                          <a:spcPts val="0"/>
                        </a:spcAft>
                        <a:buNone/>
                      </a:pPr>
                      <a:r>
                        <a:t/>
                      </a:r>
                      <a:endParaRPr sz="1100"/>
                    </a:p>
                  </a:txBody>
                  <a:tcPr marT="63500" marB="63500" marR="63500" marL="63500"/>
                </a:tc>
                <a:tc>
                  <a:txBody>
                    <a:bodyPr>
                      <a:noAutofit/>
                    </a:bodyPr>
                    <a:lstStyle/>
                    <a:p>
                      <a:pPr indent="0" lvl="0" marL="0" rtl="0" algn="ctr">
                        <a:spcBef>
                          <a:spcPts val="0"/>
                        </a:spcBef>
                        <a:spcAft>
                          <a:spcPts val="0"/>
                        </a:spcAft>
                        <a:buNone/>
                      </a:pPr>
                      <a:r>
                        <a:rPr b="1" lang="en" sz="1100"/>
                        <a:t>LDA</a:t>
                      </a:r>
                      <a:endParaRPr b="1" sz="1100"/>
                    </a:p>
                  </a:txBody>
                  <a:tcPr marT="63500" marB="63500" marR="63500" marL="63500"/>
                </a:tc>
                <a:tc>
                  <a:txBody>
                    <a:bodyPr>
                      <a:noAutofit/>
                    </a:bodyPr>
                    <a:lstStyle/>
                    <a:p>
                      <a:pPr indent="0" lvl="0" marL="0" rtl="0" algn="ctr">
                        <a:spcBef>
                          <a:spcPts val="0"/>
                        </a:spcBef>
                        <a:spcAft>
                          <a:spcPts val="0"/>
                        </a:spcAft>
                        <a:buNone/>
                      </a:pPr>
                      <a:r>
                        <a:rPr b="1" lang="en" sz="1100"/>
                        <a:t>PCA</a:t>
                      </a:r>
                      <a:endParaRPr b="1" sz="1100"/>
                    </a:p>
                  </a:txBody>
                  <a:tcPr marT="63500" marB="63500" marR="63500" marL="63500"/>
                </a:tc>
                <a:tc>
                  <a:txBody>
                    <a:bodyPr>
                      <a:noAutofit/>
                    </a:bodyPr>
                    <a:lstStyle/>
                    <a:p>
                      <a:pPr indent="0" lvl="0" marL="0" rtl="0" algn="ctr">
                        <a:spcBef>
                          <a:spcPts val="0"/>
                        </a:spcBef>
                        <a:spcAft>
                          <a:spcPts val="0"/>
                        </a:spcAft>
                        <a:buNone/>
                      </a:pPr>
                      <a:r>
                        <a:rPr b="1" lang="en" sz="1100"/>
                        <a:t>MCS decision level</a:t>
                      </a:r>
                      <a:endParaRPr b="1" sz="1100"/>
                    </a:p>
                  </a:txBody>
                  <a:tcPr marT="63500" marB="63500" marR="63500" marL="63500"/>
                </a:tc>
              </a:tr>
              <a:tr h="499225">
                <a:tc>
                  <a:txBody>
                    <a:bodyPr>
                      <a:noAutofit/>
                    </a:bodyPr>
                    <a:lstStyle/>
                    <a:p>
                      <a:pPr indent="0" lvl="0" marL="0" rtl="0" algn="ctr">
                        <a:spcBef>
                          <a:spcPts val="0"/>
                        </a:spcBef>
                        <a:spcAft>
                          <a:spcPts val="0"/>
                        </a:spcAft>
                        <a:buNone/>
                      </a:pPr>
                      <a:r>
                        <a:rPr b="1" lang="en" sz="1100"/>
                        <a:t>FAR</a:t>
                      </a:r>
                      <a:endParaRPr b="1" sz="1100"/>
                    </a:p>
                  </a:txBody>
                  <a:tcPr marT="63500" marB="63500" marR="63500" marL="63500"/>
                </a:tc>
                <a:tc>
                  <a:txBody>
                    <a:bodyPr>
                      <a:noAutofit/>
                    </a:bodyPr>
                    <a:lstStyle/>
                    <a:p>
                      <a:pPr indent="0" lvl="0" marL="0" rtl="0" algn="ctr">
                        <a:spcBef>
                          <a:spcPts val="0"/>
                        </a:spcBef>
                        <a:spcAft>
                          <a:spcPts val="0"/>
                        </a:spcAft>
                        <a:buNone/>
                      </a:pPr>
                      <a:r>
                        <a:rPr lang="en" sz="1100"/>
                        <a:t>0.17</a:t>
                      </a:r>
                      <a:endParaRPr sz="1100"/>
                    </a:p>
                  </a:txBody>
                  <a:tcPr marT="63500" marB="63500" marR="63500" marL="63500"/>
                </a:tc>
                <a:tc>
                  <a:txBody>
                    <a:bodyPr>
                      <a:noAutofit/>
                    </a:bodyPr>
                    <a:lstStyle/>
                    <a:p>
                      <a:pPr indent="0" lvl="0" marL="0" rtl="0" algn="ctr">
                        <a:spcBef>
                          <a:spcPts val="0"/>
                        </a:spcBef>
                        <a:spcAft>
                          <a:spcPts val="0"/>
                        </a:spcAft>
                        <a:buNone/>
                      </a:pPr>
                      <a:r>
                        <a:rPr lang="en" sz="1100"/>
                        <a:t>0.17</a:t>
                      </a:r>
                      <a:endParaRPr sz="1100"/>
                    </a:p>
                  </a:txBody>
                  <a:tcPr marT="63500" marB="63500" marR="63500" marL="63500"/>
                </a:tc>
                <a:tc>
                  <a:txBody>
                    <a:bodyPr>
                      <a:noAutofit/>
                    </a:bodyPr>
                    <a:lstStyle/>
                    <a:p>
                      <a:pPr indent="0" lvl="0" marL="0" rtl="0" algn="ctr">
                        <a:spcBef>
                          <a:spcPts val="0"/>
                        </a:spcBef>
                        <a:spcAft>
                          <a:spcPts val="0"/>
                        </a:spcAft>
                        <a:buNone/>
                      </a:pPr>
                      <a:r>
                        <a:rPr lang="en" sz="1100"/>
                        <a:t>0.05</a:t>
                      </a:r>
                      <a:endParaRPr sz="1100"/>
                    </a:p>
                  </a:txBody>
                  <a:tcPr marT="63500" marB="63500" marR="63500" marL="63500"/>
                </a:tc>
              </a:tr>
              <a:tr h="499225">
                <a:tc>
                  <a:txBody>
                    <a:bodyPr>
                      <a:noAutofit/>
                    </a:bodyPr>
                    <a:lstStyle/>
                    <a:p>
                      <a:pPr indent="0" lvl="0" marL="0" rtl="0" algn="ctr">
                        <a:spcBef>
                          <a:spcPts val="0"/>
                        </a:spcBef>
                        <a:spcAft>
                          <a:spcPts val="0"/>
                        </a:spcAft>
                        <a:buNone/>
                      </a:pPr>
                      <a:r>
                        <a:rPr b="1" lang="en" sz="1100"/>
                        <a:t>GAR</a:t>
                      </a:r>
                      <a:endParaRPr b="1" sz="1100"/>
                    </a:p>
                  </a:txBody>
                  <a:tcPr marT="63500" marB="63500" marR="63500" marL="63500"/>
                </a:tc>
                <a:tc>
                  <a:txBody>
                    <a:bodyPr>
                      <a:noAutofit/>
                    </a:bodyPr>
                    <a:lstStyle/>
                    <a:p>
                      <a:pPr indent="0" lvl="0" marL="0" rtl="0" algn="ctr">
                        <a:spcBef>
                          <a:spcPts val="0"/>
                        </a:spcBef>
                        <a:spcAft>
                          <a:spcPts val="0"/>
                        </a:spcAft>
                        <a:buNone/>
                      </a:pPr>
                      <a:r>
                        <a:rPr lang="en" sz="1100"/>
                        <a:t>0.88</a:t>
                      </a:r>
                      <a:endParaRPr sz="1100"/>
                    </a:p>
                  </a:txBody>
                  <a:tcPr marT="63500" marB="63500" marR="63500" marL="63500"/>
                </a:tc>
                <a:tc>
                  <a:txBody>
                    <a:bodyPr>
                      <a:noAutofit/>
                    </a:bodyPr>
                    <a:lstStyle/>
                    <a:p>
                      <a:pPr indent="0" lvl="0" marL="0" rtl="0" algn="ctr">
                        <a:spcBef>
                          <a:spcPts val="0"/>
                        </a:spcBef>
                        <a:spcAft>
                          <a:spcPts val="0"/>
                        </a:spcAft>
                        <a:buNone/>
                      </a:pPr>
                      <a:r>
                        <a:rPr lang="en" sz="1100"/>
                        <a:t>0.88</a:t>
                      </a:r>
                      <a:endParaRPr sz="1100"/>
                    </a:p>
                  </a:txBody>
                  <a:tcPr marT="63500" marB="63500" marR="63500" marL="63500"/>
                </a:tc>
                <a:tc>
                  <a:txBody>
                    <a:bodyPr>
                      <a:noAutofit/>
                    </a:bodyPr>
                    <a:lstStyle/>
                    <a:p>
                      <a:pPr indent="0" lvl="0" marL="0" rtl="0" algn="ctr">
                        <a:spcBef>
                          <a:spcPts val="0"/>
                        </a:spcBef>
                        <a:spcAft>
                          <a:spcPts val="0"/>
                        </a:spcAft>
                        <a:buNone/>
                      </a:pPr>
                      <a:r>
                        <a:rPr lang="en" sz="1100"/>
                        <a:t>0.94</a:t>
                      </a:r>
                      <a:endParaRPr sz="1100"/>
                    </a:p>
                  </a:txBody>
                  <a:tcPr marT="63500" marB="63500" marR="63500" marL="63500"/>
                </a:tc>
              </a:tr>
              <a:tr h="499225">
                <a:tc>
                  <a:txBody>
                    <a:bodyPr>
                      <a:noAutofit/>
                    </a:bodyPr>
                    <a:lstStyle/>
                    <a:p>
                      <a:pPr indent="0" lvl="0" marL="0" rtl="0" algn="ctr">
                        <a:spcBef>
                          <a:spcPts val="0"/>
                        </a:spcBef>
                        <a:spcAft>
                          <a:spcPts val="0"/>
                        </a:spcAft>
                        <a:buNone/>
                      </a:pPr>
                      <a:r>
                        <a:rPr b="1" lang="en" sz="1100"/>
                        <a:t>Accuracy</a:t>
                      </a:r>
                      <a:endParaRPr b="1" sz="1100"/>
                    </a:p>
                  </a:txBody>
                  <a:tcPr marT="63500" marB="63500" marR="63500" marL="63500"/>
                </a:tc>
                <a:tc>
                  <a:txBody>
                    <a:bodyPr>
                      <a:noAutofit/>
                    </a:bodyPr>
                    <a:lstStyle/>
                    <a:p>
                      <a:pPr indent="0" lvl="0" marL="0" rtl="0" algn="ctr">
                        <a:spcBef>
                          <a:spcPts val="0"/>
                        </a:spcBef>
                        <a:spcAft>
                          <a:spcPts val="0"/>
                        </a:spcAft>
                        <a:buNone/>
                      </a:pPr>
                      <a:r>
                        <a:rPr lang="en" sz="1100"/>
                        <a:t>0.88</a:t>
                      </a:r>
                      <a:endParaRPr sz="1100"/>
                    </a:p>
                  </a:txBody>
                  <a:tcPr marT="63500" marB="63500" marR="63500" marL="63500"/>
                </a:tc>
                <a:tc>
                  <a:txBody>
                    <a:bodyPr>
                      <a:noAutofit/>
                    </a:bodyPr>
                    <a:lstStyle/>
                    <a:p>
                      <a:pPr indent="0" lvl="0" marL="0" rtl="0" algn="ctr">
                        <a:spcBef>
                          <a:spcPts val="0"/>
                        </a:spcBef>
                        <a:spcAft>
                          <a:spcPts val="0"/>
                        </a:spcAft>
                        <a:buNone/>
                      </a:pPr>
                      <a:r>
                        <a:rPr lang="en" sz="1100"/>
                        <a:t>0.85</a:t>
                      </a:r>
                      <a:endParaRPr sz="1100"/>
                    </a:p>
                  </a:txBody>
                  <a:tcPr marT="63500" marB="63500" marR="63500" marL="63500"/>
                </a:tc>
                <a:tc>
                  <a:txBody>
                    <a:bodyPr>
                      <a:noAutofit/>
                    </a:bodyPr>
                    <a:lstStyle/>
                    <a:p>
                      <a:pPr indent="0" lvl="0" marL="0" rtl="0" algn="ctr">
                        <a:spcBef>
                          <a:spcPts val="0"/>
                        </a:spcBef>
                        <a:spcAft>
                          <a:spcPts val="0"/>
                        </a:spcAft>
                        <a:buNone/>
                      </a:pPr>
                      <a:r>
                        <a:rPr lang="en" sz="1100"/>
                        <a:t>0.94</a:t>
                      </a:r>
                      <a:endParaRPr sz="1100"/>
                    </a:p>
                  </a:txBody>
                  <a:tcPr marT="63500" marB="63500" marR="63500" marL="63500"/>
                </a:tc>
              </a:tr>
              <a:tr h="499225">
                <a:tc>
                  <a:txBody>
                    <a:bodyPr>
                      <a:noAutofit/>
                    </a:bodyPr>
                    <a:lstStyle/>
                    <a:p>
                      <a:pPr indent="0" lvl="0" marL="0" rtl="0" algn="ctr">
                        <a:spcBef>
                          <a:spcPts val="0"/>
                        </a:spcBef>
                        <a:spcAft>
                          <a:spcPts val="0"/>
                        </a:spcAft>
                        <a:buNone/>
                      </a:pPr>
                      <a:r>
                        <a:rPr b="1" lang="en" sz="1100"/>
                        <a:t>Threshold</a:t>
                      </a:r>
                      <a:endParaRPr b="1" sz="1100"/>
                    </a:p>
                  </a:txBody>
                  <a:tcPr marT="63500" marB="63500" marR="63500" marL="63500"/>
                </a:tc>
                <a:tc>
                  <a:txBody>
                    <a:bodyPr>
                      <a:noAutofit/>
                    </a:bodyPr>
                    <a:lstStyle/>
                    <a:p>
                      <a:pPr indent="0" lvl="0" marL="0" rtl="0" algn="ctr">
                        <a:spcBef>
                          <a:spcPts val="0"/>
                        </a:spcBef>
                        <a:spcAft>
                          <a:spcPts val="0"/>
                        </a:spcAft>
                        <a:buNone/>
                      </a:pPr>
                      <a:r>
                        <a:rPr lang="en" sz="1100"/>
                        <a:t>0.002</a:t>
                      </a:r>
                      <a:endParaRPr sz="1100"/>
                    </a:p>
                  </a:txBody>
                  <a:tcPr marT="63500" marB="63500" marR="63500" marL="63500"/>
                </a:tc>
                <a:tc>
                  <a:txBody>
                    <a:bodyPr>
                      <a:noAutofit/>
                    </a:bodyPr>
                    <a:lstStyle/>
                    <a:p>
                      <a:pPr indent="0" lvl="0" marL="0" rtl="0" algn="ctr">
                        <a:spcBef>
                          <a:spcPts val="0"/>
                        </a:spcBef>
                        <a:spcAft>
                          <a:spcPts val="0"/>
                        </a:spcAft>
                        <a:buNone/>
                      </a:pPr>
                      <a:r>
                        <a:rPr lang="en" sz="1100"/>
                        <a:t>0.002</a:t>
                      </a:r>
                      <a:endParaRPr sz="1100"/>
                    </a:p>
                  </a:txBody>
                  <a:tcPr marT="63500" marB="63500" marR="63500" marL="63500"/>
                </a:tc>
                <a:tc>
                  <a:txBody>
                    <a:bodyPr>
                      <a:noAutofit/>
                    </a:bodyPr>
                    <a:lstStyle/>
                    <a:p>
                      <a:pPr indent="0" lvl="0" marL="0" rtl="0" algn="ctr">
                        <a:spcBef>
                          <a:spcPts val="0"/>
                        </a:spcBef>
                        <a:spcAft>
                          <a:spcPts val="0"/>
                        </a:spcAft>
                        <a:buNone/>
                      </a:pPr>
                      <a:r>
                        <a:t/>
                      </a:r>
                      <a:endParaRPr sz="1100"/>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00000"/>
                </a:solidFill>
                <a:latin typeface="Arial"/>
                <a:ea typeface="Arial"/>
                <a:cs typeface="Arial"/>
                <a:sym typeface="Arial"/>
              </a:rPr>
              <a:t>Mode A</a:t>
            </a:r>
            <a:endParaRPr sz="1200">
              <a:solidFill>
                <a:srgbClr val="000000"/>
              </a:solidFill>
              <a:latin typeface="Arial"/>
              <a:ea typeface="Arial"/>
              <a:cs typeface="Arial"/>
              <a:sym typeface="Arial"/>
            </a:endParaRPr>
          </a:p>
          <a:p>
            <a:pPr indent="457200" lvl="0" marL="0" rtl="0" algn="just">
              <a:spcBef>
                <a:spcPts val="0"/>
              </a:spcBef>
              <a:spcAft>
                <a:spcPts val="0"/>
              </a:spcAft>
              <a:buNone/>
            </a:pPr>
            <a:r>
              <a:rPr lang="en" sz="1200">
                <a:solidFill>
                  <a:srgbClr val="000000"/>
                </a:solidFill>
                <a:latin typeface="Arial"/>
                <a:ea typeface="Arial"/>
                <a:cs typeface="Arial"/>
                <a:sym typeface="Arial"/>
              </a:rPr>
              <a:t>In the field of face recognition system, no doubt stand alone PCA and LDA had set there own benchmarks. The recent findings to combine multi-classes have improved the accuracy of the classifier, by observing the figure ROC curve for MCS at the score level,  the Maximum score level performs well, the LDA and PCA are noteworthy, later comes the  minimum score and average score level MCS.</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en" sz="1200">
                <a:solidFill>
                  <a:srgbClr val="000000"/>
                </a:solidFill>
                <a:latin typeface="Arial"/>
                <a:ea typeface="Arial"/>
                <a:cs typeface="Arial"/>
                <a:sym typeface="Arial"/>
              </a:rPr>
              <a:t>Mode B</a:t>
            </a:r>
            <a:endParaRPr sz="1200">
              <a:solidFill>
                <a:srgbClr val="000000"/>
              </a:solidFill>
              <a:latin typeface="Arial"/>
              <a:ea typeface="Arial"/>
              <a:cs typeface="Arial"/>
              <a:sym typeface="Arial"/>
            </a:endParaRPr>
          </a:p>
          <a:p>
            <a:pPr indent="457200" lvl="0" marL="0" rtl="0" algn="l">
              <a:spcBef>
                <a:spcPts val="0"/>
              </a:spcBef>
              <a:spcAft>
                <a:spcPts val="0"/>
              </a:spcAft>
              <a:buNone/>
            </a:pPr>
            <a:r>
              <a:rPr lang="en" sz="1200">
                <a:solidFill>
                  <a:srgbClr val="000000"/>
                </a:solidFill>
                <a:latin typeface="Arial"/>
                <a:ea typeface="Arial"/>
                <a:cs typeface="Arial"/>
                <a:sym typeface="Arial"/>
              </a:rPr>
              <a:t>It is clear that accuracy of MCS (decision rule) is better than PCA and LDA .</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