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078102b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078102b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078102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078102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078102b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078102b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078102b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078102b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078102b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078102b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078102b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078102b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078102b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078102b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400"/>
              </a:spcAft>
              <a:buClr>
                <a:schemeClr val="dk1"/>
              </a:buClr>
              <a:buSzPts val="1100"/>
              <a:buFont typeface="Arial"/>
              <a:buNone/>
            </a:pPr>
            <a:r>
              <a:rPr b="1" lang="en" sz="4300">
                <a:solidFill>
                  <a:srgbClr val="666666"/>
                </a:solidFill>
              </a:rPr>
              <a:t>Face Recognition using Linear Discriminant Analysis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Veeresha M Thotigar</a:t>
            </a:r>
            <a:endParaRPr/>
          </a:p>
          <a:p>
            <a:pPr indent="0" lvl="0" marL="0" rtl="0" algn="l">
              <a:spcBef>
                <a:spcPts val="1000"/>
              </a:spcBef>
              <a:spcAft>
                <a:spcPts val="0"/>
              </a:spcAft>
              <a:buClr>
                <a:schemeClr val="dk1"/>
              </a:buClr>
              <a:buSzPts val="1100"/>
              <a:buFont typeface="Arial"/>
              <a:buNone/>
            </a:pPr>
            <a:r>
              <a:rPr lang="en"/>
              <a:t>Student ID : 1620975</a:t>
            </a:r>
            <a:endParaRPr/>
          </a:p>
          <a:p>
            <a:pPr indent="0" lvl="0" marL="0" rtl="0" algn="l">
              <a:spcBef>
                <a:spcPts val="1000"/>
              </a:spcBef>
              <a:spcAft>
                <a:spcPts val="0"/>
              </a:spcAft>
              <a:buClr>
                <a:schemeClr val="dk1"/>
              </a:buClr>
              <a:buSzPts val="1100"/>
              <a:buFont typeface="Arial"/>
              <a:buNone/>
            </a:pPr>
            <a:r>
              <a:rPr lang="en"/>
              <a:t>Email ID : vmt9mm@mail.umkc.edu</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Recognition</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recognition systems generally divided into two categories: </a:t>
            </a:r>
            <a:endParaRPr/>
          </a:p>
          <a:p>
            <a:pPr indent="0" lvl="0" marL="0" rtl="0" algn="l">
              <a:spcBef>
                <a:spcPts val="1600"/>
              </a:spcBef>
              <a:spcAft>
                <a:spcPts val="0"/>
              </a:spcAft>
              <a:buNone/>
            </a:pPr>
            <a:r>
              <a:rPr lang="en"/>
              <a:t>Identification - set-up the similarity between a given face image and all the face images in a large database is computed, the top match is returned as the recognized identity of the subject.</a:t>
            </a:r>
            <a:endParaRPr/>
          </a:p>
          <a:p>
            <a:pPr indent="0" lvl="0" marL="0" rtl="0" algn="l">
              <a:spcBef>
                <a:spcPts val="1600"/>
              </a:spcBef>
              <a:spcAft>
                <a:spcPts val="0"/>
              </a:spcAft>
              <a:buNone/>
            </a:pPr>
            <a:r>
              <a:rPr lang="en"/>
              <a:t>Verification - set-up the match between a given face image and the face image is computed, the returned result as the authentication of the subject.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 - Dataset</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AT&amp;T database is freely downloadable and contains a set of 400 face images (http://www.cl.cam.ac.uk/research/dtg/attarchive/facedatabase.html)</a:t>
            </a:r>
            <a:endParaRPr/>
          </a:p>
          <a:p>
            <a:pPr indent="0" lvl="0" marL="0" rtl="0" algn="l">
              <a:spcBef>
                <a:spcPts val="1600"/>
              </a:spcBef>
              <a:spcAft>
                <a:spcPts val="0"/>
              </a:spcAft>
              <a:buNone/>
            </a:pPr>
            <a:r>
              <a:rPr lang="en"/>
              <a:t>There are ten different images of each of 40 distinct subjects </a:t>
            </a:r>
            <a:endParaRPr/>
          </a:p>
          <a:p>
            <a:pPr indent="0" lvl="0" marL="0" rtl="0" algn="l">
              <a:spcBef>
                <a:spcPts val="1600"/>
              </a:spcBef>
              <a:spcAft>
                <a:spcPts val="0"/>
              </a:spcAft>
              <a:buNone/>
            </a:pPr>
            <a:r>
              <a:rPr lang="en"/>
              <a:t>For some subjects, the images were taken at different times, varying the lighting, facial expressions (open / closed eyes, smiling / not smiling) and facial details (glasses / no glasses)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87" name="Google Shape;87;p16"/>
          <p:cNvPicPr preferRelativeResize="0"/>
          <p:nvPr/>
        </p:nvPicPr>
        <p:blipFill>
          <a:blip r:embed="rId3">
            <a:alphaModFix/>
          </a:blip>
          <a:stretch>
            <a:fillRect/>
          </a:stretch>
        </p:blipFill>
        <p:spPr>
          <a:xfrm>
            <a:off x="457200" y="1322525"/>
            <a:ext cx="8096250" cy="331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Linear Discriminant Analysis</a:t>
            </a:r>
            <a:endParaRPr sz="3000">
              <a:solidFill>
                <a:srgbClr val="FFFFFF"/>
              </a:solidFill>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Linear Discriminant Analysis (LDA) approach outperforms the Principal Component Analysis (PCA) approach in face recognition tasks. </a:t>
            </a:r>
            <a:endParaRPr/>
          </a:p>
          <a:p>
            <a:pPr indent="0" lvl="0" marL="0" rtl="0" algn="l">
              <a:spcBef>
                <a:spcPts val="1600"/>
              </a:spcBef>
              <a:spcAft>
                <a:spcPts val="1600"/>
              </a:spcAft>
              <a:buNone/>
            </a:pPr>
            <a:r>
              <a:rPr lang="en"/>
              <a:t>Due to the high dimensionality of a image space, many LDA based approaches, however, first use the PCA to project an image into a lower dimensional space or so-called face space, and then perform the LDA to maximize the discriminatory power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99" name="Google Shape;99;p18"/>
          <p:cNvPicPr preferRelativeResize="0"/>
          <p:nvPr/>
        </p:nvPicPr>
        <p:blipFill rotWithShape="1">
          <a:blip r:embed="rId3">
            <a:alphaModFix/>
          </a:blip>
          <a:srcRect b="-1891" l="7077" r="6402" t="17066"/>
          <a:stretch/>
        </p:blipFill>
        <p:spPr>
          <a:xfrm>
            <a:off x="4107575" y="1124375"/>
            <a:ext cx="3637799" cy="3180925"/>
          </a:xfrm>
          <a:prstGeom prst="rect">
            <a:avLst/>
          </a:prstGeom>
          <a:noFill/>
          <a:ln>
            <a:noFill/>
          </a:ln>
        </p:spPr>
      </p:pic>
      <p:sp>
        <p:nvSpPr>
          <p:cNvPr id="100" name="Google Shape;100;p18"/>
          <p:cNvSpPr txBox="1"/>
          <p:nvPr/>
        </p:nvSpPr>
        <p:spPr>
          <a:xfrm>
            <a:off x="544275" y="1673675"/>
            <a:ext cx="3048000" cy="26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Mean values,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FAR - 0.01</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FRR -  0.23</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GAR -  0.76</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GRR -  0.98</a:t>
            </a:r>
            <a:endParaRPr>
              <a:solidFill>
                <a:srgbClr val="FFFFFF"/>
              </a:solidFill>
              <a:latin typeface="Lato"/>
              <a:ea typeface="Lato"/>
              <a:cs typeface="Lato"/>
              <a:sym typeface="Lato"/>
            </a:endParaRPr>
          </a:p>
        </p:txBody>
      </p:sp>
      <p:sp>
        <p:nvSpPr>
          <p:cNvPr id="101" name="Google Shape;101;p18"/>
          <p:cNvSpPr txBox="1"/>
          <p:nvPr/>
        </p:nvSpPr>
        <p:spPr>
          <a:xfrm>
            <a:off x="3810000" y="4367900"/>
            <a:ext cx="4204500" cy="2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Fig : ROC curve</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r>
              <a:rPr lang="en"/>
              <a:t> between PCA vs LDA</a:t>
            </a:r>
            <a:endParaRPr/>
          </a:p>
        </p:txBody>
      </p:sp>
      <p:sp>
        <p:nvSpPr>
          <p:cNvPr id="107" name="Google Shape;107;p19"/>
          <p:cNvSpPr txBox="1"/>
          <p:nvPr>
            <p:ph idx="1" type="body"/>
          </p:nvPr>
        </p:nvSpPr>
        <p:spPr>
          <a:xfrm>
            <a:off x="311700" y="1590350"/>
            <a:ext cx="8520600" cy="315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Arial"/>
                <a:ea typeface="Arial"/>
                <a:cs typeface="Arial"/>
                <a:sym typeface="Arial"/>
              </a:rPr>
              <a:t>Both Principle Component Analysis (PCA) and Linear Discriminant Analysis (LDA)  are well known algorithms for face recognition problem, PCA is well known for dimensionality reduction but LDA maximizes the discriminatory power of the classes in the dataset. But LDA alone faces the difficulty to process the high dimensionality image dataset. Hence first projecting the image dataset to lower dimension using PCA and then applying LDA to maximize the interclass projection simplifies and maximize the processing ability.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rPr lang="en" sz="1400">
                <a:solidFill>
                  <a:srgbClr val="FFFFFF"/>
                </a:solidFill>
                <a:latin typeface="Arial"/>
                <a:ea typeface="Arial"/>
                <a:cs typeface="Arial"/>
                <a:sym typeface="Arial"/>
              </a:rPr>
              <a:t>	We have used 5 images of 40 persons as training set and trained both PCA and PCA+LDA , compared the test results by using rest 5 images of 40 persons by calculating the genuine and im-posture scores. Area for PCA is 0.39 and for LDA is 0.88, it is clear that LDA outperforms well than PCA alone.</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nvSpPr>
        <p:spPr>
          <a:xfrm>
            <a:off x="2993850" y="2165400"/>
            <a:ext cx="3156300" cy="8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Lato"/>
                <a:ea typeface="Lato"/>
                <a:cs typeface="Lato"/>
                <a:sym typeface="Lato"/>
              </a:rPr>
              <a:t>Thank you</a:t>
            </a:r>
            <a:endParaRPr sz="24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