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Vesper Libre Heavy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esperLibreHeav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5c2780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5c2780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e5c2780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e5c2780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5c2780a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e5c2780a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e5c2780a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e5c2780a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e5c2780a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e5c2780a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e5c2780a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e5c2780a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e5c2780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e5c2780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e5c2780a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e5c2780a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Integers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sper Libre Heavy"/>
                <a:ea typeface="Vesper Libre Heavy"/>
                <a:cs typeface="Vesper Libre Heavy"/>
                <a:sym typeface="Vesper Libre Heavy"/>
              </a:rPr>
              <a:t>TABLE OF CONTENTS</a:t>
            </a:r>
            <a:endParaRPr>
              <a:latin typeface="Vesper Libre Heavy"/>
              <a:ea typeface="Vesper Libre Heavy"/>
              <a:cs typeface="Vesper Libre Heavy"/>
              <a:sym typeface="Vesper Libre Heavy"/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Basic 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Integer Interactions and Multiples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Divisibility and Divisors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Summary + Practice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Basic Introduction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86550"/>
            <a:ext cx="53655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Integers are numbers without decimals, like -4, 0, 5, and 1048383.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There are three main groups of integers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Negative integers (integers that are less than 0, like -5, -3, and -1)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Zero (just 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Positive Integers (integers that are greater than 0, like 1, 5, and 72)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Some other names are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Natural Numbers</a:t>
            </a:r>
            <a:r>
              <a:rPr lang="en-GB" sz="1200"/>
              <a:t>: positive integers (1, 2, 3…)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Counting Numbers</a:t>
            </a:r>
            <a:r>
              <a:rPr lang="en-GB" sz="1200"/>
              <a:t>: same as natural numbers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Whole Numbers</a:t>
            </a:r>
            <a:r>
              <a:rPr lang="en-GB" sz="1200"/>
              <a:t>: positive integers and zero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There is a lot of repetition between these different terms, and you’ll get plenty of practice using them later!</a:t>
            </a:r>
            <a:endParaRPr sz="14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144" y="1508825"/>
            <a:ext cx="2300325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Integer Interactions and Multiples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8300" y="1338950"/>
            <a:ext cx="44937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Basic Integer Operations.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Adding two integers results in an integer.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Eg: 4 + 5 = 9 and -2 + 4 = 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Subtracting </a:t>
            </a:r>
            <a:r>
              <a:rPr lang="en-GB" sz="1400"/>
              <a:t>two integers results in an integer.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Eg: 4 - 5 = -1 and -6 - 2 = -8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Multiplying two integers results in an integer.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Eg: 4 x 5 = 20, (-1) x 5 = -5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Division is an EXCEPTION.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Consider ⅔ or ¾ - these are integers divided by integers, but are obviously not integers themselves.</a:t>
            </a:r>
            <a:endParaRPr sz="14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574100" y="1110350"/>
            <a:ext cx="44937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Perfect Powers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u="sng"/>
              <a:t>A perfect power is an integer raised to the power of an integer that greater is than or equal to two</a:t>
            </a:r>
            <a:r>
              <a:rPr lang="en-GB" sz="1400"/>
              <a:t>.</a:t>
            </a:r>
            <a:r>
              <a:rPr lang="en-GB" sz="1400" u="sng"/>
              <a:t> </a:t>
            </a:r>
            <a:endParaRPr sz="1400"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Perfect squares, like 3² and 4², are when the power is 2.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Perfect cubes have a power of 3.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Multiples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u="sng"/>
              <a:t>A multiple of an integer is the product of that and any other integer</a:t>
            </a:r>
            <a:r>
              <a:rPr lang="en-GB" sz="1400"/>
              <a:t>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Eg: 20 is a multiple of 4 as it is 4 x 5.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However, 21 is not a multiple of 4 since 4 can’t be multiplied with another integer to give 21.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PRACTICE: Integer Multiples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Is 27 a multiple of 9?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Is 1001 a multiple of 13?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Is 25 a multiple of 4?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Is 0 a multiple of 3?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Divisibility and Divisors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7000" y="1445575"/>
            <a:ext cx="42804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u="sng"/>
              <a:t>If a/b is an integer, </a:t>
            </a:r>
            <a:r>
              <a:rPr i="1" lang="en-GB" sz="1500" u="sng"/>
              <a:t>a</a:t>
            </a:r>
            <a:r>
              <a:rPr lang="en-GB" sz="1500" u="sng"/>
              <a:t> is divisible by </a:t>
            </a:r>
            <a:r>
              <a:rPr i="1" lang="en-GB" sz="1500" u="sng"/>
              <a:t>b</a:t>
            </a:r>
            <a:r>
              <a:rPr lang="en-GB" sz="1500"/>
              <a:t>.</a:t>
            </a:r>
            <a:r>
              <a:rPr lang="en-GB" sz="1500" u="sng"/>
              <a:t> </a:t>
            </a:r>
            <a:endParaRPr sz="1500" u="sng"/>
          </a:p>
          <a:p>
            <a:pPr indent="-3111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Eg: 40/8 = 5, and 5 is an integer, so 40 is divisible by 8.</a:t>
            </a:r>
            <a:endParaRPr sz="1300"/>
          </a:p>
          <a:p>
            <a:pPr indent="-3111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Because 40 is divisible by 8, we call 8 a </a:t>
            </a:r>
            <a:r>
              <a:rPr b="1" lang="en-GB" sz="1300"/>
              <a:t>divisor</a:t>
            </a:r>
            <a:r>
              <a:rPr lang="en-GB" sz="1300"/>
              <a:t> or </a:t>
            </a:r>
            <a:r>
              <a:rPr b="1" lang="en-GB" sz="1300"/>
              <a:t>factor</a:t>
            </a:r>
            <a:r>
              <a:rPr lang="en-GB" sz="1300"/>
              <a:t> of 40.</a:t>
            </a:r>
            <a:endParaRPr sz="1300"/>
          </a:p>
          <a:p>
            <a:pPr indent="-3111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We can also say that 8 divides 40.</a:t>
            </a:r>
            <a:endParaRPr sz="1300"/>
          </a:p>
          <a:p>
            <a:pPr indent="-3111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u="sng"/>
              <a:t>In general, if </a:t>
            </a:r>
            <a:r>
              <a:rPr i="1" lang="en-GB" sz="1300" u="sng"/>
              <a:t>a</a:t>
            </a:r>
            <a:r>
              <a:rPr lang="en-GB" sz="1300" u="sng"/>
              <a:t> is divisible by </a:t>
            </a:r>
            <a:r>
              <a:rPr i="1" lang="en-GB" sz="1300" u="sng"/>
              <a:t>b</a:t>
            </a:r>
            <a:r>
              <a:rPr lang="en-GB" sz="1300" u="sng"/>
              <a:t>, </a:t>
            </a:r>
            <a:r>
              <a:rPr i="1" lang="en-GB" sz="1300" u="sng"/>
              <a:t>b</a:t>
            </a:r>
            <a:r>
              <a:rPr lang="en-GB" sz="1300" u="sng"/>
              <a:t> divides </a:t>
            </a:r>
            <a:r>
              <a:rPr i="1" lang="en-GB" sz="1300" u="sng"/>
              <a:t>a</a:t>
            </a:r>
            <a:r>
              <a:rPr lang="en-GB" sz="1300" u="sng"/>
              <a:t> and is a factor/divisor of </a:t>
            </a:r>
            <a:r>
              <a:rPr i="1" lang="en-GB" sz="1300" u="sng"/>
              <a:t>a</a:t>
            </a:r>
            <a:r>
              <a:rPr lang="en-GB" sz="1300"/>
              <a:t>.</a:t>
            </a:r>
            <a:endParaRPr sz="1300"/>
          </a:p>
          <a:p>
            <a:pPr indent="-3111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 u="sng"/>
              <a:t>A proper divisor of an integer </a:t>
            </a:r>
            <a:r>
              <a:rPr i="1" lang="en-GB" sz="1300" u="sng"/>
              <a:t>n</a:t>
            </a:r>
            <a:r>
              <a:rPr lang="en-GB" sz="1300" u="sng"/>
              <a:t> is a positive divisor of </a:t>
            </a:r>
            <a:r>
              <a:rPr i="1" lang="en-GB" sz="1300" u="sng"/>
              <a:t>n</a:t>
            </a:r>
            <a:r>
              <a:rPr lang="en-GB" sz="1300" u="sng"/>
              <a:t>  apart from itself.</a:t>
            </a:r>
            <a:endParaRPr sz="1300" u="sng"/>
          </a:p>
        </p:txBody>
      </p:sp>
      <p:sp>
        <p:nvSpPr>
          <p:cNvPr id="167" name="Google Shape;167;p18"/>
          <p:cNvSpPr txBox="1"/>
          <p:nvPr/>
        </p:nvSpPr>
        <p:spPr>
          <a:xfrm>
            <a:off x="5236250" y="1091475"/>
            <a:ext cx="3567000" cy="3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15 a divisor of 3?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15 divisible by 5?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11 divide 99?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is a proper divisor of 85?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Divisibility and Divisors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54500" y="1491350"/>
            <a:ext cx="38403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concept is the same as multiples, but from a different perspective.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If a/b is an integer </a:t>
            </a:r>
            <a:r>
              <a:rPr i="1" lang="en-GB"/>
              <a:t>c</a:t>
            </a:r>
            <a:r>
              <a:rPr lang="en-GB"/>
              <a:t>, </a:t>
            </a:r>
            <a:r>
              <a:rPr i="1" lang="en-GB"/>
              <a:t>b </a:t>
            </a:r>
            <a:r>
              <a:rPr lang="en-GB"/>
              <a:t>x </a:t>
            </a:r>
            <a:r>
              <a:rPr i="1" lang="en-GB"/>
              <a:t>c</a:t>
            </a:r>
            <a:r>
              <a:rPr lang="en-GB"/>
              <a:t> = </a:t>
            </a:r>
            <a:r>
              <a:rPr i="1" lang="en-GB"/>
              <a:t>a</a:t>
            </a:r>
            <a:r>
              <a:rPr lang="en-GB"/>
              <a:t>, so </a:t>
            </a:r>
            <a:r>
              <a:rPr i="1" lang="en-GB"/>
              <a:t>a</a:t>
            </a:r>
            <a:r>
              <a:rPr lang="en-GB"/>
              <a:t> is a multiple of </a:t>
            </a:r>
            <a:r>
              <a:rPr i="1" lang="en-GB"/>
              <a:t>b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</a:t>
            </a:r>
            <a:r>
              <a:rPr lang="en-GB"/>
              <a:t>only</a:t>
            </a:r>
            <a:r>
              <a:rPr lang="en-GB"/>
              <a:t> is true if b ≠ 0, as that would cause a division by zero error.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Hence, i</a:t>
            </a:r>
            <a:r>
              <a:rPr lang="en-GB"/>
              <a:t>f </a:t>
            </a:r>
            <a:r>
              <a:rPr i="1" lang="en-GB"/>
              <a:t>m</a:t>
            </a:r>
            <a:r>
              <a:rPr lang="en-GB"/>
              <a:t> is divisible by</a:t>
            </a:r>
            <a:r>
              <a:rPr i="1" lang="en-GB"/>
              <a:t> n</a:t>
            </a:r>
            <a:r>
              <a:rPr lang="en-GB"/>
              <a:t>, </a:t>
            </a:r>
            <a:r>
              <a:rPr i="1" lang="en-GB"/>
              <a:t>m</a:t>
            </a:r>
            <a:r>
              <a:rPr lang="en-GB"/>
              <a:t> is a multiple of </a:t>
            </a:r>
            <a:r>
              <a:rPr i="1" lang="en-GB"/>
              <a:t>n</a:t>
            </a:r>
            <a:r>
              <a:rPr lang="en-GB"/>
              <a:t> AS LONG AS n does not equal 0.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REMEMBER: Negative integers can also be divisors or multiples, it’s not just positive integers.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072150" y="1001000"/>
            <a:ext cx="37524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important results and notes: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0/n = 0,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any integer except 0, is a divisor of 0.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finding the positive divisors of a positive integer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(the same can be done for a negative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 well in a similar fashion), check numbers between 0 and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the positive divisors of 15.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the proper divisors of 24.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</a:t>
            </a:r>
            <a:r>
              <a:rPr b="1"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divisors of 6.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Divisibility and Divisors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84625" y="1596100"/>
            <a:ext cx="54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one basic concepts to understand.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If </a:t>
            </a:r>
            <a:r>
              <a:rPr i="1" lang="en-GB"/>
              <a:t>a </a:t>
            </a:r>
            <a:r>
              <a:rPr lang="en-GB"/>
              <a:t>is a divisor of </a:t>
            </a:r>
            <a:r>
              <a:rPr i="1" lang="en-GB"/>
              <a:t>b</a:t>
            </a:r>
            <a:r>
              <a:rPr lang="en-GB"/>
              <a:t> and </a:t>
            </a:r>
            <a:r>
              <a:rPr i="1" lang="en-GB"/>
              <a:t>b</a:t>
            </a:r>
            <a:r>
              <a:rPr lang="en-GB"/>
              <a:t> is a divisor of </a:t>
            </a:r>
            <a:r>
              <a:rPr i="1" lang="en-GB"/>
              <a:t>c</a:t>
            </a:r>
            <a:r>
              <a:rPr lang="en-GB"/>
              <a:t>, then </a:t>
            </a:r>
            <a:r>
              <a:rPr i="1" lang="en-GB"/>
              <a:t>a</a:t>
            </a:r>
            <a:r>
              <a:rPr lang="en-GB"/>
              <a:t> is a divisor of </a:t>
            </a:r>
            <a:r>
              <a:rPr i="1" lang="en-GB"/>
              <a:t>c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 simple proof is as follows;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is the exact same as saying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If </a:t>
            </a:r>
            <a:r>
              <a:rPr i="1" lang="en-GB"/>
              <a:t>b </a:t>
            </a:r>
            <a:r>
              <a:rPr lang="en-GB"/>
              <a:t>is divisible by </a:t>
            </a:r>
            <a:r>
              <a:rPr i="1" lang="en-GB"/>
              <a:t>a</a:t>
            </a:r>
            <a:r>
              <a:rPr lang="en-GB"/>
              <a:t> and </a:t>
            </a:r>
            <a:r>
              <a:rPr i="1" lang="en-GB"/>
              <a:t>c</a:t>
            </a:r>
            <a:r>
              <a:rPr lang="en-GB"/>
              <a:t> is divisible by </a:t>
            </a:r>
            <a:r>
              <a:rPr i="1" lang="en-GB"/>
              <a:t>b</a:t>
            </a:r>
            <a:r>
              <a:rPr lang="en-GB"/>
              <a:t>, then </a:t>
            </a:r>
            <a:r>
              <a:rPr i="1" lang="en-GB"/>
              <a:t>c</a:t>
            </a:r>
            <a:r>
              <a:rPr lang="en-GB"/>
              <a:t> is divisible by </a:t>
            </a:r>
            <a:r>
              <a:rPr i="1" lang="en-GB"/>
              <a:t>a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If </a:t>
            </a:r>
            <a:r>
              <a:rPr i="1" lang="en-GB"/>
              <a:t>b</a:t>
            </a:r>
            <a:r>
              <a:rPr lang="en-GB"/>
              <a:t> is a multiple of </a:t>
            </a:r>
            <a:r>
              <a:rPr i="1" lang="en-GB"/>
              <a:t>a</a:t>
            </a:r>
            <a:r>
              <a:rPr lang="en-GB"/>
              <a:t> and </a:t>
            </a:r>
            <a:r>
              <a:rPr i="1" lang="en-GB"/>
              <a:t>c</a:t>
            </a:r>
            <a:r>
              <a:rPr lang="en-GB"/>
              <a:t> is a multiple of </a:t>
            </a:r>
            <a:r>
              <a:rPr i="1" lang="en-GB"/>
              <a:t>b</a:t>
            </a:r>
            <a:r>
              <a:rPr lang="en-GB"/>
              <a:t>, then </a:t>
            </a:r>
            <a:r>
              <a:rPr i="1" lang="en-GB"/>
              <a:t>c </a:t>
            </a:r>
            <a:r>
              <a:rPr lang="en-GB"/>
              <a:t>is a multiple of </a:t>
            </a:r>
            <a:r>
              <a:rPr i="1" lang="en-GB"/>
              <a:t>a</a:t>
            </a:r>
            <a:r>
              <a:rPr lang="en-GB"/>
              <a:t>.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5849750" y="934525"/>
            <a:ext cx="30891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NOTATION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divisor of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say a | b.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a divisor of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 ∤ b.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| 25?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168 | 4?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124 divides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is 4 a divisor of </a:t>
            </a:r>
            <a:r>
              <a:rPr i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143 divides 1001, is 23023 divisible by 11?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. Summary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469575" y="1048675"/>
            <a:ext cx="68667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Integers are either positive, negative, or zero.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Integers can be classified as natural (counting) numbers or whole numbers.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perfect power is an integer raised to a power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where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greater than or equal to 2.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Perfect squares and cubes are examples of this.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multiple of an integer is the product of that integer with any integer.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of this definition, 0 is a multiple of every integer.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m/n is an integer,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divisible by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means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divisor or factor of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	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proper divisor of a number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every divisor of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except itself.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divides </a:t>
            </a:r>
            <a:r>
              <a:rPr i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