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Karla SemiBold"/>
      <p:regular r:id="rId25"/>
      <p:bold r:id="rId26"/>
      <p:italic r:id="rId27"/>
      <p:boldItalic r:id="rId28"/>
    </p:embeddedFont>
    <p:embeddedFont>
      <p:font typeface="Anaheim"/>
      <p:regular r:id="rId29"/>
    </p:embeddedFont>
    <p:embeddedFont>
      <p:font typeface="Sora"/>
      <p:regular r:id="rId30"/>
      <p:bold r:id="rId31"/>
    </p:embeddedFont>
    <p:embeddedFont>
      <p:font typeface="Karl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SemiBold-bold.fntdata"/><Relationship Id="rId25" Type="http://schemas.openxmlformats.org/officeDocument/2006/relationships/font" Target="fonts/KarlaSemiBold-regular.fntdata"/><Relationship Id="rId28" Type="http://schemas.openxmlformats.org/officeDocument/2006/relationships/font" Target="fonts/KarlaSemiBold-boldItalic.fntdata"/><Relationship Id="rId27" Type="http://schemas.openxmlformats.org/officeDocument/2006/relationships/font" Target="fonts/Karla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nahei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ra-bold.fntdata"/><Relationship Id="rId30" Type="http://schemas.openxmlformats.org/officeDocument/2006/relationships/font" Target="fonts/Sora-regular.fntdata"/><Relationship Id="rId11" Type="http://schemas.openxmlformats.org/officeDocument/2006/relationships/slide" Target="slides/slide7.xml"/><Relationship Id="rId33" Type="http://schemas.openxmlformats.org/officeDocument/2006/relationships/font" Target="fonts/Karla-bold.fntdata"/><Relationship Id="rId10" Type="http://schemas.openxmlformats.org/officeDocument/2006/relationships/slide" Target="slides/slide6.xml"/><Relationship Id="rId32" Type="http://schemas.openxmlformats.org/officeDocument/2006/relationships/font" Target="fonts/Karla-regular.fntdata"/><Relationship Id="rId13" Type="http://schemas.openxmlformats.org/officeDocument/2006/relationships/slide" Target="slides/slide9.xml"/><Relationship Id="rId35" Type="http://schemas.openxmlformats.org/officeDocument/2006/relationships/font" Target="fonts/Karla-boldItalic.fntdata"/><Relationship Id="rId12" Type="http://schemas.openxmlformats.org/officeDocument/2006/relationships/slide" Target="slides/slide8.xml"/><Relationship Id="rId34" Type="http://schemas.openxmlformats.org/officeDocument/2006/relationships/font" Target="fonts/Karla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85b932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85b932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3de48f30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3de48f30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3de48f30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3de48f30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3de48f30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3de48f30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3de48f30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3de48f30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3de48f30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3de48f30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b3de48f30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b3de48f30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3de48f30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3de48f30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3de48f30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3de48f30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b3de48f30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b3de48f30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b3de48f30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b3de48f30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3de48f3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3de48f3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493b82e6d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493b82e6d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85b9320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85b9320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5cc85c2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5cc85c2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5cc85c2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5cc85c2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5cc85c2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5cc85c2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3de48f30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3de48f30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3de48f30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3de48f30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3de48f30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b3de48f30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7758250" y="2871025"/>
            <a:ext cx="1014900" cy="3084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736925" y="3719250"/>
            <a:ext cx="2164200" cy="2164200"/>
          </a:xfrm>
          <a:prstGeom prst="donut">
            <a:avLst>
              <a:gd fmla="val 16825" name="adj"/>
            </a:avLst>
          </a:prstGeom>
          <a:solidFill>
            <a:srgbClr val="FFFFFF">
              <a:alpha val="44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604275" y="4400550"/>
            <a:ext cx="1347900" cy="1165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911075" y="-813500"/>
            <a:ext cx="1737300" cy="1737300"/>
          </a:xfrm>
          <a:prstGeom prst="donut">
            <a:avLst>
              <a:gd fmla="val 16825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23350" y="-671425"/>
            <a:ext cx="2164200" cy="2164200"/>
          </a:xfrm>
          <a:prstGeom prst="donut">
            <a:avLst>
              <a:gd fmla="val 1682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450775" y="1372800"/>
            <a:ext cx="6242400" cy="2397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6000"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100175" y="-543800"/>
            <a:ext cx="1737300" cy="1737300"/>
          </a:xfrm>
          <a:prstGeom prst="donut">
            <a:avLst>
              <a:gd fmla="val 16825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864450" y="2853850"/>
            <a:ext cx="3274800" cy="67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1015500" y="2853850"/>
            <a:ext cx="3274800" cy="678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720000" y="512873"/>
            <a:ext cx="7704000" cy="774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0" sz="4000"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4" type="title"/>
          </p:nvPr>
        </p:nvSpPr>
        <p:spPr>
          <a:xfrm>
            <a:off x="2151950" y="1848150"/>
            <a:ext cx="980400" cy="589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5" type="title"/>
          </p:nvPr>
        </p:nvSpPr>
        <p:spPr>
          <a:xfrm>
            <a:off x="6011654" y="1848150"/>
            <a:ext cx="980400" cy="589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/>
          <p:nvPr/>
        </p:nvSpPr>
        <p:spPr>
          <a:xfrm>
            <a:off x="-635525" y="4004600"/>
            <a:ext cx="2164200" cy="2164200"/>
          </a:xfrm>
          <a:prstGeom prst="donut">
            <a:avLst>
              <a:gd fmla="val 1682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015500" y="404910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7636350" y="-587300"/>
            <a:ext cx="2164200" cy="2164200"/>
          </a:xfrm>
          <a:prstGeom prst="donut">
            <a:avLst>
              <a:gd fmla="val 16825" name="adj"/>
            </a:avLst>
          </a:prstGeom>
          <a:gradFill>
            <a:gsLst>
              <a:gs pos="0">
                <a:schemeClr val="lt2">
                  <a:alpha val="44300"/>
                </a:schemeClr>
              </a:gs>
              <a:gs pos="100000">
                <a:schemeClr val="accent1">
                  <a:alpha val="443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559100" y="2567325"/>
            <a:ext cx="6025800" cy="12942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500"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4"/>
          <p:cNvSpPr txBox="1"/>
          <p:nvPr>
            <p:ph hasCustomPrompt="1" idx="2" type="title"/>
          </p:nvPr>
        </p:nvSpPr>
        <p:spPr>
          <a:xfrm>
            <a:off x="4017750" y="1250500"/>
            <a:ext cx="11085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/>
          <p:nvPr/>
        </p:nvSpPr>
        <p:spPr>
          <a:xfrm>
            <a:off x="7036825" y="-903250"/>
            <a:ext cx="730800" cy="16944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flipH="1" rot="10800000">
            <a:off x="2604275" y="-119425"/>
            <a:ext cx="1347900" cy="1165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5400000">
            <a:off x="-747200" y="11475"/>
            <a:ext cx="867300" cy="3084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159775" y="1202308"/>
            <a:ext cx="668715" cy="702933"/>
            <a:chOff x="159775" y="1221475"/>
            <a:chExt cx="668715" cy="702933"/>
          </a:xfrm>
        </p:grpSpPr>
        <p:sp>
          <p:nvSpPr>
            <p:cNvPr id="67" name="Google Shape;67;p14"/>
            <p:cNvSpPr/>
            <p:nvPr/>
          </p:nvSpPr>
          <p:spPr>
            <a:xfrm>
              <a:off x="159775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93782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27790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59775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93782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27790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59775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93782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27790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4"/>
          <p:cNvSpPr/>
          <p:nvPr/>
        </p:nvSpPr>
        <p:spPr>
          <a:xfrm>
            <a:off x="7636350" y="3884550"/>
            <a:ext cx="2164200" cy="2164200"/>
          </a:xfrm>
          <a:prstGeom prst="donut">
            <a:avLst>
              <a:gd fmla="val 16825" name="adj"/>
            </a:avLst>
          </a:prstGeom>
          <a:solidFill>
            <a:srgbClr val="FFFFFF">
              <a:alpha val="4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720000" y="1607450"/>
            <a:ext cx="7710900" cy="17121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720000" y="1243350"/>
            <a:ext cx="7710900" cy="996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6"/>
          <p:cNvSpPr/>
          <p:nvPr/>
        </p:nvSpPr>
        <p:spPr>
          <a:xfrm>
            <a:off x="7636350" y="3884550"/>
            <a:ext cx="2164200" cy="2164200"/>
          </a:xfrm>
          <a:prstGeom prst="donut">
            <a:avLst>
              <a:gd fmla="val 16825" name="adj"/>
            </a:avLst>
          </a:prstGeom>
          <a:solidFill>
            <a:srgbClr val="FFFFFF">
              <a:alpha val="4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720000" y="1319550"/>
            <a:ext cx="3880200" cy="27522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 rot="10800000">
            <a:off x="-785825" y="4158200"/>
            <a:ext cx="2164200" cy="2164200"/>
          </a:xfrm>
          <a:prstGeom prst="donut">
            <a:avLst>
              <a:gd fmla="val 16825" name="adj"/>
            </a:avLst>
          </a:prstGeom>
          <a:solidFill>
            <a:srgbClr val="FFFFFF">
              <a:alpha val="4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062650" y="4462525"/>
            <a:ext cx="404700" cy="4047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720000" y="1935325"/>
            <a:ext cx="7710900" cy="1484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720000" y="512875"/>
            <a:ext cx="77109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347938" y="512875"/>
            <a:ext cx="4448100" cy="1058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0" sz="6000"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2347900" y="1598700"/>
            <a:ext cx="4448100" cy="105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1219825" y="3675100"/>
            <a:ext cx="6704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CREDITS: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, infographics &amp; images by </a:t>
            </a:r>
            <a:r>
              <a:rPr b="1" lang="en" sz="12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and content by </a:t>
            </a: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Swetha Tandri</a:t>
            </a:r>
            <a:endParaRPr b="1"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958875" y="3719250"/>
            <a:ext cx="2164200" cy="2164200"/>
          </a:xfrm>
          <a:prstGeom prst="donut">
            <a:avLst>
              <a:gd fmla="val 16825" name="adj"/>
            </a:avLst>
          </a:prstGeom>
          <a:solidFill>
            <a:srgbClr val="FFFFFF">
              <a:alpha val="4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 flipH="1">
            <a:off x="279600" y="577750"/>
            <a:ext cx="1261800" cy="1261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flipH="1">
            <a:off x="1023575" y="-424725"/>
            <a:ext cx="730800" cy="16944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4500032">
            <a:off x="7919367" y="-567764"/>
            <a:ext cx="2164136" cy="2164136"/>
          </a:xfrm>
          <a:prstGeom prst="donut">
            <a:avLst>
              <a:gd fmla="val 1682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247350" y="4476129"/>
            <a:ext cx="1005525" cy="1062675"/>
            <a:chOff x="5154900" y="1129050"/>
            <a:chExt cx="1005525" cy="1062675"/>
          </a:xfrm>
        </p:grpSpPr>
        <p:sp>
          <p:nvSpPr>
            <p:cNvPr id="98" name="Google Shape;98;p19"/>
            <p:cNvSpPr/>
            <p:nvPr/>
          </p:nvSpPr>
          <p:spPr>
            <a:xfrm>
              <a:off x="5154900" y="1129050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5415575" y="1129050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5676250" y="1129050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5936925" y="1129050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5154900" y="1408775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5415575" y="1408775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5676250" y="1408775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5936925" y="1408775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5154900" y="1688500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5415575" y="1688500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5676250" y="1688500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5936925" y="1688500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5154900" y="1968225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415575" y="1968225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5676250" y="1968225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936925" y="1968225"/>
              <a:ext cx="223500" cy="223500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713225" y="2496825"/>
            <a:ext cx="4893000" cy="14352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500"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90475" y="1232150"/>
            <a:ext cx="10374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7636350" y="3884550"/>
            <a:ext cx="2164200" cy="2164200"/>
          </a:xfrm>
          <a:prstGeom prst="donut">
            <a:avLst>
              <a:gd fmla="val 16825" name="adj"/>
            </a:avLst>
          </a:prstGeom>
          <a:solidFill>
            <a:srgbClr val="FFFFFF">
              <a:alpha val="4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5400000">
            <a:off x="7758250" y="1966013"/>
            <a:ext cx="1014900" cy="30846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249800" y="62275"/>
            <a:ext cx="1261800" cy="1261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036825" y="-903250"/>
            <a:ext cx="730800" cy="16944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10800000">
            <a:off x="2604275" y="-119425"/>
            <a:ext cx="1347900" cy="1165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-736925" y="-779600"/>
            <a:ext cx="2164200" cy="2164200"/>
          </a:xfrm>
          <a:prstGeom prst="donut">
            <a:avLst>
              <a:gd fmla="val 16825" name="adj"/>
            </a:avLst>
          </a:prstGeom>
          <a:solidFill>
            <a:srgbClr val="FFFFFF">
              <a:alpha val="4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12875"/>
            <a:ext cx="7704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0"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243350"/>
            <a:ext cx="77040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ra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055275" y="3161850"/>
            <a:ext cx="2505600" cy="53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1583300" y="3161850"/>
            <a:ext cx="2505600" cy="53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Karla"/>
              <a:buNone/>
              <a:defRPr b="1" sz="2400"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512875"/>
            <a:ext cx="7704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0"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73375" y="4400550"/>
            <a:ext cx="1347900" cy="1165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512875"/>
            <a:ext cx="7704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b="0"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512875"/>
            <a:ext cx="5612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0"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20000" y="1985575"/>
            <a:ext cx="4043700" cy="23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8" name="Google Shape;38;p7"/>
          <p:cNvSpPr/>
          <p:nvPr/>
        </p:nvSpPr>
        <p:spPr>
          <a:xfrm>
            <a:off x="-591025" y="4006900"/>
            <a:ext cx="1737300" cy="1737300"/>
          </a:xfrm>
          <a:prstGeom prst="donut">
            <a:avLst>
              <a:gd fmla="val 16825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969250" y="1101750"/>
            <a:ext cx="5205300" cy="29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1245575" y="1544000"/>
            <a:ext cx="66528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1245575" y="2928400"/>
            <a:ext cx="6652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A8F9C4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Karla SemiBold"/>
              <a:buNone/>
              <a:defRPr sz="40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rla SemiBold"/>
              <a:buNone/>
              <a:defRPr sz="33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rla SemiBold"/>
              <a:buNone/>
              <a:defRPr sz="33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rla SemiBold"/>
              <a:buNone/>
              <a:defRPr sz="33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rla SemiBold"/>
              <a:buNone/>
              <a:defRPr sz="33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rla SemiBold"/>
              <a:buNone/>
              <a:defRPr sz="33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rla SemiBold"/>
              <a:buNone/>
              <a:defRPr sz="33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rla SemiBold"/>
              <a:buNone/>
              <a:defRPr sz="33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rla SemiBold"/>
              <a:buNone/>
              <a:defRPr sz="33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○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"/>
              <a:buChar char="■"/>
              <a:defRPr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1450775" y="1372800"/>
            <a:ext cx="62424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Techniques for Solving Equations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22" name="Google Shape;122;p22"/>
          <p:cNvSpPr/>
          <p:nvPr/>
        </p:nvSpPr>
        <p:spPr>
          <a:xfrm>
            <a:off x="909150" y="3829675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22"/>
          <p:cNvGrpSpPr/>
          <p:nvPr/>
        </p:nvGrpSpPr>
        <p:grpSpPr>
          <a:xfrm>
            <a:off x="5874450" y="4148250"/>
            <a:ext cx="1497000" cy="1497000"/>
            <a:chOff x="5874450" y="3995850"/>
            <a:chExt cx="1497000" cy="1497000"/>
          </a:xfrm>
        </p:grpSpPr>
        <p:sp>
          <p:nvSpPr>
            <p:cNvPr id="124" name="Google Shape;124;p22"/>
            <p:cNvSpPr/>
            <p:nvPr/>
          </p:nvSpPr>
          <p:spPr>
            <a:xfrm>
              <a:off x="5874450" y="3995850"/>
              <a:ext cx="1497000" cy="1497000"/>
            </a:xfrm>
            <a:prstGeom prst="pie">
              <a:avLst>
                <a:gd fmla="val 13191374" name="adj1"/>
                <a:gd fmla="val 19111338" name="adj2"/>
              </a:avLst>
            </a:pr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6230396" y="4351796"/>
              <a:ext cx="785100" cy="785100"/>
            </a:xfrm>
            <a:prstGeom prst="pie">
              <a:avLst>
                <a:gd fmla="val 13191374" name="adj1"/>
                <a:gd fmla="val 19111338" name="adj2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2"/>
          <p:cNvSpPr/>
          <p:nvPr/>
        </p:nvSpPr>
        <p:spPr>
          <a:xfrm>
            <a:off x="669425" y="-192050"/>
            <a:ext cx="1261800" cy="1261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456450" y="-903250"/>
            <a:ext cx="730800" cy="16944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5243675" y="422725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8136500" y="3709672"/>
            <a:ext cx="404700" cy="4047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720000" y="512875"/>
            <a:ext cx="7704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Substitution</a:t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720000" y="1287175"/>
            <a:ext cx="7704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Here 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are some examples of equations being solved with substitution: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6" name="Google Shape;286;p31"/>
          <p:cNvSpPr/>
          <p:nvPr/>
        </p:nvSpPr>
        <p:spPr>
          <a:xfrm flipH="1" rot="-5400000">
            <a:off x="8877475" y="281675"/>
            <a:ext cx="867300" cy="17607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31"/>
          <p:cNvGrpSpPr/>
          <p:nvPr/>
        </p:nvGrpSpPr>
        <p:grpSpPr>
          <a:xfrm flipH="1">
            <a:off x="8697585" y="810563"/>
            <a:ext cx="668715" cy="702933"/>
            <a:chOff x="159775" y="1221475"/>
            <a:chExt cx="668715" cy="702933"/>
          </a:xfrm>
        </p:grpSpPr>
        <p:sp>
          <p:nvSpPr>
            <p:cNvPr id="288" name="Google Shape;288;p31"/>
            <p:cNvSpPr/>
            <p:nvPr/>
          </p:nvSpPr>
          <p:spPr>
            <a:xfrm>
              <a:off x="159775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393782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627790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159775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93782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627790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159775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93782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627790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31"/>
          <p:cNvSpPr txBox="1"/>
          <p:nvPr/>
        </p:nvSpPr>
        <p:spPr>
          <a:xfrm>
            <a:off x="549000" y="1783450"/>
            <a:ext cx="21330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4x + y = 5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x - 2y = -1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x = 2y - 1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4(2y - 1) + y = 5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8y - 4 + y = 5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8y + y = 9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9y = 9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y = 1</a:t>
            </a:r>
            <a:endParaRPr b="1" i="1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x = 2(1) - 1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x = 1</a:t>
            </a:r>
            <a:endParaRPr b="1" i="1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(1, 1)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2454000" y="1783450"/>
            <a:ext cx="22803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Original system of equations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Isolating x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Substituting x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Distributing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Adding 4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Combining Like Terms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Dividing by 9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Plugging in y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Solving for x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Final solution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4587600" y="1783450"/>
            <a:ext cx="21330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x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+ y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= 5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x = y - x + 4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y = 2x - 4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x + </a:t>
            </a: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(2x - 4) = 5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3x - 4 = 5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3x = 9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x = 3</a:t>
            </a:r>
            <a:endParaRPr b="1" i="1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y = 2(3) - 4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y = 2</a:t>
            </a:r>
            <a:endParaRPr b="1" i="1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(3, 2)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6492600" y="1783450"/>
            <a:ext cx="22803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Original system of equations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Isolating y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Substituting y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Combining Like Terms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Adding 4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Dividing by 3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Plugging in x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Solving for y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Final solution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/>
          <p:nvPr/>
        </p:nvSpPr>
        <p:spPr>
          <a:xfrm>
            <a:off x="713225" y="1057100"/>
            <a:ext cx="1191900" cy="1191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 txBox="1"/>
          <p:nvPr>
            <p:ph idx="2" type="title"/>
          </p:nvPr>
        </p:nvSpPr>
        <p:spPr>
          <a:xfrm>
            <a:off x="790475" y="1232150"/>
            <a:ext cx="1037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7" name="Google Shape;307;p32"/>
          <p:cNvSpPr txBox="1"/>
          <p:nvPr>
            <p:ph type="title"/>
          </p:nvPr>
        </p:nvSpPr>
        <p:spPr>
          <a:xfrm>
            <a:off x="713225" y="2496825"/>
            <a:ext cx="48930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Elimination</a:t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>
            <a:off x="7036825" y="42556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/>
          <p:nvPr>
            <p:ph type="title"/>
          </p:nvPr>
        </p:nvSpPr>
        <p:spPr>
          <a:xfrm>
            <a:off x="720000" y="512875"/>
            <a:ext cx="5612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Elimination?</a:t>
            </a:r>
            <a:endParaRPr/>
          </a:p>
        </p:txBody>
      </p:sp>
      <p:sp>
        <p:nvSpPr>
          <p:cNvPr id="314" name="Google Shape;314;p33"/>
          <p:cNvSpPr txBox="1"/>
          <p:nvPr>
            <p:ph idx="1" type="subTitle"/>
          </p:nvPr>
        </p:nvSpPr>
        <p:spPr>
          <a:xfrm>
            <a:off x="720000" y="1985575"/>
            <a:ext cx="40437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elimination, equations are combined so that variables may be eliminated, resulting in simpler equations with fewer variables.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method is useful for larger equations and can help reduce time and work significantly.</a:t>
            </a:r>
            <a:endParaRPr/>
          </a:p>
        </p:txBody>
      </p:sp>
      <p:sp>
        <p:nvSpPr>
          <p:cNvPr id="315" name="Google Shape;315;p33"/>
          <p:cNvSpPr txBox="1"/>
          <p:nvPr/>
        </p:nvSpPr>
        <p:spPr>
          <a:xfrm>
            <a:off x="4861975" y="1985575"/>
            <a:ext cx="3569100" cy="404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Eliminates/removes a variable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860225" y="42419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33"/>
          <p:cNvGrpSpPr/>
          <p:nvPr/>
        </p:nvGrpSpPr>
        <p:grpSpPr>
          <a:xfrm>
            <a:off x="7570875" y="-117075"/>
            <a:ext cx="1005525" cy="1062675"/>
            <a:chOff x="5154900" y="1129050"/>
            <a:chExt cx="1005525" cy="1062675"/>
          </a:xfrm>
        </p:grpSpPr>
        <p:sp>
          <p:nvSpPr>
            <p:cNvPr id="318" name="Google Shape;318;p33"/>
            <p:cNvSpPr/>
            <p:nvPr/>
          </p:nvSpPr>
          <p:spPr>
            <a:xfrm>
              <a:off x="515490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41557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567625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93692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515490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41557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567625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93692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15490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41557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67625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93692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15490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41557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567625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93692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3"/>
          <p:cNvSpPr txBox="1"/>
          <p:nvPr/>
        </p:nvSpPr>
        <p:spPr>
          <a:xfrm>
            <a:off x="4861975" y="2518975"/>
            <a:ext cx="3569100" cy="404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Fast and short method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720000" y="512875"/>
            <a:ext cx="5612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340" name="Google Shape;340;p34"/>
          <p:cNvSpPr txBox="1"/>
          <p:nvPr/>
        </p:nvSpPr>
        <p:spPr>
          <a:xfrm>
            <a:off x="720000" y="1605125"/>
            <a:ext cx="44658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Done on video.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720000" y="512875"/>
            <a:ext cx="7704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Elimination</a:t>
            </a:r>
            <a:endParaRPr/>
          </a:p>
        </p:txBody>
      </p:sp>
      <p:sp>
        <p:nvSpPr>
          <p:cNvPr id="346" name="Google Shape;346;p35"/>
          <p:cNvSpPr txBox="1"/>
          <p:nvPr/>
        </p:nvSpPr>
        <p:spPr>
          <a:xfrm>
            <a:off x="720000" y="1287175"/>
            <a:ext cx="77040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Here is an example of a word problem being solved with elimination.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John is 7 times as old as his son. 3 years from now, he will be 5 times as old as his son. How old was John 5 years ago?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7" name="Google Shape;347;p35"/>
          <p:cNvSpPr/>
          <p:nvPr/>
        </p:nvSpPr>
        <p:spPr>
          <a:xfrm flipH="1" rot="-5400000">
            <a:off x="8877475" y="281675"/>
            <a:ext cx="867300" cy="17607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35"/>
          <p:cNvGrpSpPr/>
          <p:nvPr/>
        </p:nvGrpSpPr>
        <p:grpSpPr>
          <a:xfrm flipH="1">
            <a:off x="8697585" y="810563"/>
            <a:ext cx="668715" cy="702933"/>
            <a:chOff x="159775" y="1221475"/>
            <a:chExt cx="668715" cy="702933"/>
          </a:xfrm>
        </p:grpSpPr>
        <p:sp>
          <p:nvSpPr>
            <p:cNvPr id="349" name="Google Shape;349;p35"/>
            <p:cNvSpPr/>
            <p:nvPr/>
          </p:nvSpPr>
          <p:spPr>
            <a:xfrm>
              <a:off x="159775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393782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27790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159775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393782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27790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59775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393782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27790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35"/>
          <p:cNvSpPr txBox="1"/>
          <p:nvPr/>
        </p:nvSpPr>
        <p:spPr>
          <a:xfrm>
            <a:off x="877475" y="2589575"/>
            <a:ext cx="7861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Sol: Let John’s age be </a:t>
            </a:r>
            <a:r>
              <a:rPr i="1"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j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and his son’s be </a:t>
            </a:r>
            <a:r>
              <a:rPr i="1"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. Then we have: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889150" y="3074675"/>
            <a:ext cx="1864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(I)  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j = 7s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(II) j + 3 = 5(s + 3)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360" name="Google Shape;360;p35"/>
          <p:cNvCxnSpPr>
            <a:stCxn id="359" idx="3"/>
          </p:cNvCxnSpPr>
          <p:nvPr/>
        </p:nvCxnSpPr>
        <p:spPr>
          <a:xfrm flipH="1" rot="10800000">
            <a:off x="2753650" y="3345725"/>
            <a:ext cx="15909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5"/>
          <p:cNvSpPr txBox="1"/>
          <p:nvPr/>
        </p:nvSpPr>
        <p:spPr>
          <a:xfrm>
            <a:off x="4696650" y="3151025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3 = 5(s + 3) - 7s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3 = 5s + 15 - 7s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-12 = -2s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= 6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j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= 7(6)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j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= 42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Since John is 42 now, 5 years ago, he was </a:t>
            </a:r>
            <a:r>
              <a:rPr b="1" i="1"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37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2" name="Google Shape;362;p35"/>
          <p:cNvSpPr txBox="1"/>
          <p:nvPr/>
        </p:nvSpPr>
        <p:spPr>
          <a:xfrm>
            <a:off x="2867800" y="3022775"/>
            <a:ext cx="1269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(II) - (I)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363" name="Google Shape;363;p35"/>
          <p:cNvCxnSpPr/>
          <p:nvPr/>
        </p:nvCxnSpPr>
        <p:spPr>
          <a:xfrm>
            <a:off x="3317225" y="4380175"/>
            <a:ext cx="1127100" cy="28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5"/>
          <p:cNvSpPr txBox="1"/>
          <p:nvPr/>
        </p:nvSpPr>
        <p:spPr>
          <a:xfrm>
            <a:off x="1091475" y="3859400"/>
            <a:ext cx="22188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Remember to read the question carefully and answer only what it asks for.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/>
          <p:nvPr/>
        </p:nvSpPr>
        <p:spPr>
          <a:xfrm>
            <a:off x="713225" y="1057100"/>
            <a:ext cx="1191900" cy="1191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6"/>
          <p:cNvSpPr txBox="1"/>
          <p:nvPr>
            <p:ph idx="2" type="title"/>
          </p:nvPr>
        </p:nvSpPr>
        <p:spPr>
          <a:xfrm>
            <a:off x="790475" y="1232150"/>
            <a:ext cx="1037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6"/>
          <p:cNvSpPr txBox="1"/>
          <p:nvPr>
            <p:ph type="title"/>
          </p:nvPr>
        </p:nvSpPr>
        <p:spPr>
          <a:xfrm>
            <a:off x="713225" y="2496825"/>
            <a:ext cx="48930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Systems</a:t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7036825" y="42556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>
            <p:ph type="title"/>
          </p:nvPr>
        </p:nvSpPr>
        <p:spPr>
          <a:xfrm>
            <a:off x="720000" y="512875"/>
            <a:ext cx="5612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Larger Systems?</a:t>
            </a:r>
            <a:endParaRPr/>
          </a:p>
        </p:txBody>
      </p:sp>
      <p:sp>
        <p:nvSpPr>
          <p:cNvPr id="378" name="Google Shape;378;p37"/>
          <p:cNvSpPr txBox="1"/>
          <p:nvPr>
            <p:ph idx="1" type="subTitle"/>
          </p:nvPr>
        </p:nvSpPr>
        <p:spPr>
          <a:xfrm>
            <a:off x="720000" y="1985575"/>
            <a:ext cx="40437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Larger systems can be solved the same way as two variable equations.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larger the systems get, the more tedious work can get.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However, it is important to keep in mind that larger systems often have tricks, as shown in the next slide.</a:t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4861975" y="1985575"/>
            <a:ext cx="3569100" cy="404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Solvable with previous methods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860225" y="42419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37"/>
          <p:cNvGrpSpPr/>
          <p:nvPr/>
        </p:nvGrpSpPr>
        <p:grpSpPr>
          <a:xfrm>
            <a:off x="7570875" y="-117075"/>
            <a:ext cx="1005525" cy="1062675"/>
            <a:chOff x="5154900" y="1129050"/>
            <a:chExt cx="1005525" cy="1062675"/>
          </a:xfrm>
        </p:grpSpPr>
        <p:sp>
          <p:nvSpPr>
            <p:cNvPr id="382" name="Google Shape;382;p37"/>
            <p:cNvSpPr/>
            <p:nvPr/>
          </p:nvSpPr>
          <p:spPr>
            <a:xfrm>
              <a:off x="515490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541557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567625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593692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515490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41557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567625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593692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515490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541557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567625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593692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515490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541557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67625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593692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37"/>
          <p:cNvSpPr txBox="1"/>
          <p:nvPr/>
        </p:nvSpPr>
        <p:spPr>
          <a:xfrm>
            <a:off x="4861975" y="2518975"/>
            <a:ext cx="3569100" cy="404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Can often become tedious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/>
          <p:nvPr>
            <p:ph type="title"/>
          </p:nvPr>
        </p:nvSpPr>
        <p:spPr>
          <a:xfrm>
            <a:off x="720000" y="512875"/>
            <a:ext cx="5612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Larger Systems</a:t>
            </a:r>
            <a:endParaRPr/>
          </a:p>
        </p:txBody>
      </p:sp>
      <p:sp>
        <p:nvSpPr>
          <p:cNvPr id="404" name="Google Shape;404;p38"/>
          <p:cNvSpPr txBox="1"/>
          <p:nvPr>
            <p:ph idx="1" type="subTitle"/>
          </p:nvPr>
        </p:nvSpPr>
        <p:spPr>
          <a:xfrm>
            <a:off x="720000" y="1985575"/>
            <a:ext cx="40437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There are important terms to keep in mind when dealing with larger systems of equations, described here.</a:t>
            </a:r>
            <a:endParaRPr/>
          </a:p>
        </p:txBody>
      </p:sp>
      <p:sp>
        <p:nvSpPr>
          <p:cNvPr id="405" name="Google Shape;405;p38"/>
          <p:cNvSpPr txBox="1"/>
          <p:nvPr/>
        </p:nvSpPr>
        <p:spPr>
          <a:xfrm>
            <a:off x="4861975" y="1985575"/>
            <a:ext cx="3569100" cy="23091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When any 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equation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in the system is a linear combination of the others, and provides no new information, the system is considered </a:t>
            </a:r>
            <a:r>
              <a:rPr b="1"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dependent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or </a:t>
            </a:r>
            <a:r>
              <a:rPr b="1"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redundant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. If all equations are independent of each other, the system is considered </a:t>
            </a:r>
            <a:r>
              <a:rPr b="1"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independent.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860225" y="42419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38"/>
          <p:cNvGrpSpPr/>
          <p:nvPr/>
        </p:nvGrpSpPr>
        <p:grpSpPr>
          <a:xfrm>
            <a:off x="7570875" y="-117075"/>
            <a:ext cx="1005525" cy="1062675"/>
            <a:chOff x="5154900" y="1129050"/>
            <a:chExt cx="1005525" cy="1062675"/>
          </a:xfrm>
        </p:grpSpPr>
        <p:sp>
          <p:nvSpPr>
            <p:cNvPr id="408" name="Google Shape;408;p38"/>
            <p:cNvSpPr/>
            <p:nvPr/>
          </p:nvSpPr>
          <p:spPr>
            <a:xfrm>
              <a:off x="515490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541557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567625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593692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515490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541557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567625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593692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515490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41557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567625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593692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515490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541557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567625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593692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38"/>
          <p:cNvSpPr txBox="1"/>
          <p:nvPr/>
        </p:nvSpPr>
        <p:spPr>
          <a:xfrm>
            <a:off x="823375" y="3052375"/>
            <a:ext cx="3569100" cy="1106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When there is at least one solution, the system is </a:t>
            </a:r>
            <a:r>
              <a:rPr b="1"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consistent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. Otherwise, it is </a:t>
            </a:r>
            <a:r>
              <a:rPr b="1"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inconsistent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/>
          <p:nvPr/>
        </p:nvSpPr>
        <p:spPr>
          <a:xfrm>
            <a:off x="713225" y="1057100"/>
            <a:ext cx="1191900" cy="1191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"/>
          <p:cNvSpPr txBox="1"/>
          <p:nvPr>
            <p:ph idx="2" type="title"/>
          </p:nvPr>
        </p:nvSpPr>
        <p:spPr>
          <a:xfrm>
            <a:off x="790475" y="1232150"/>
            <a:ext cx="1037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1" name="Google Shape;431;p39"/>
          <p:cNvSpPr txBox="1"/>
          <p:nvPr>
            <p:ph type="title"/>
          </p:nvPr>
        </p:nvSpPr>
        <p:spPr>
          <a:xfrm>
            <a:off x="713225" y="2496825"/>
            <a:ext cx="48930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+ Practice</a:t>
            </a:r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7036825" y="42556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/>
          <p:nvPr>
            <p:ph type="title"/>
          </p:nvPr>
        </p:nvSpPr>
        <p:spPr>
          <a:xfrm>
            <a:off x="720000" y="512875"/>
            <a:ext cx="5612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438" name="Google Shape;438;p40"/>
          <p:cNvSpPr txBox="1"/>
          <p:nvPr>
            <p:ph idx="1" type="subTitle"/>
          </p:nvPr>
        </p:nvSpPr>
        <p:spPr>
          <a:xfrm>
            <a:off x="720000" y="1985575"/>
            <a:ext cx="78264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Isolation </a:t>
            </a:r>
            <a:r>
              <a:rPr lang="en"/>
              <a:t>is the most basic method for solving equations, but only works for single variable equations. Extensions of isolation are </a:t>
            </a:r>
            <a:r>
              <a:rPr b="1" lang="en"/>
              <a:t>substitution </a:t>
            </a:r>
            <a:r>
              <a:rPr lang="en"/>
              <a:t>and </a:t>
            </a:r>
            <a:r>
              <a:rPr b="1" lang="en"/>
              <a:t>elimination</a:t>
            </a:r>
            <a:r>
              <a:rPr lang="en"/>
              <a:t>, which can be used to solve </a:t>
            </a:r>
            <a:r>
              <a:rPr b="1" lang="en"/>
              <a:t>larger systems</a:t>
            </a:r>
            <a:r>
              <a:rPr lang="en"/>
              <a:t>. Depending on the equations within them, larger systems are classified as consistent/inconsistent and dependent/independent.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TIPS: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Factoring can be useful in questions, as you will see in the practice problem set.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Remember to focus on what the question is asking; it is not always necessary to solve a system of equations.</a:t>
            </a:r>
            <a:endParaRPr/>
          </a:p>
        </p:txBody>
      </p:sp>
      <p:sp>
        <p:nvSpPr>
          <p:cNvPr id="439" name="Google Shape;439;p40"/>
          <p:cNvSpPr/>
          <p:nvPr/>
        </p:nvSpPr>
        <p:spPr>
          <a:xfrm>
            <a:off x="860225" y="42419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40"/>
          <p:cNvGrpSpPr/>
          <p:nvPr/>
        </p:nvGrpSpPr>
        <p:grpSpPr>
          <a:xfrm>
            <a:off x="7570875" y="-117075"/>
            <a:ext cx="1005525" cy="1062675"/>
            <a:chOff x="5154900" y="1129050"/>
            <a:chExt cx="1005525" cy="1062675"/>
          </a:xfrm>
        </p:grpSpPr>
        <p:sp>
          <p:nvSpPr>
            <p:cNvPr id="441" name="Google Shape;441;p40"/>
            <p:cNvSpPr/>
            <p:nvPr/>
          </p:nvSpPr>
          <p:spPr>
            <a:xfrm>
              <a:off x="515490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41557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67625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93692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515490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41557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67625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93692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15490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41557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67625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593692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515490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41557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67625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93692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720000" y="512875"/>
            <a:ext cx="5612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Nomenclature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720000" y="1680775"/>
            <a:ext cx="4043700" cy="23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These are just some of the common terms used in algebra, and this lesson in particular. Ask in the comments for more!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4861975" y="1985575"/>
            <a:ext cx="3569100" cy="3756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constant: fixed numerical value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860225" y="42419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23"/>
          <p:cNvGrpSpPr/>
          <p:nvPr/>
        </p:nvGrpSpPr>
        <p:grpSpPr>
          <a:xfrm>
            <a:off x="7570875" y="-117075"/>
            <a:ext cx="1005525" cy="1062675"/>
            <a:chOff x="5154900" y="1129050"/>
            <a:chExt cx="1005525" cy="1062675"/>
          </a:xfrm>
        </p:grpSpPr>
        <p:sp>
          <p:nvSpPr>
            <p:cNvPr id="139" name="Google Shape;139;p23"/>
            <p:cNvSpPr/>
            <p:nvPr/>
          </p:nvSpPr>
          <p:spPr>
            <a:xfrm>
              <a:off x="515490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541557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567625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593692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515490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541557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567625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593692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515490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541557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567625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593692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515490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541557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567625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593692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3"/>
          <p:cNvSpPr txBox="1"/>
          <p:nvPr/>
        </p:nvSpPr>
        <p:spPr>
          <a:xfrm>
            <a:off x="4861975" y="2442775"/>
            <a:ext cx="3569100" cy="610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variable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: symbol that can take different values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61975" y="3128575"/>
            <a:ext cx="3569100" cy="830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term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: combinations of constants and variables through multiplication and division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861975" y="4042975"/>
            <a:ext cx="3569100" cy="610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coefficient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: number in front of an expression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823375" y="2747575"/>
            <a:ext cx="3569100" cy="610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expression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: combination of terms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823375" y="3433375"/>
            <a:ext cx="3569100" cy="610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equation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: equality of two expressions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823375" y="4119175"/>
            <a:ext cx="3569100" cy="574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inequality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: inequality of two expressions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type="title"/>
          </p:nvPr>
        </p:nvSpPr>
        <p:spPr>
          <a:xfrm>
            <a:off x="2347938" y="5128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462" name="Google Shape;462;p41"/>
          <p:cNvSpPr txBox="1"/>
          <p:nvPr>
            <p:ph idx="1" type="subTitle"/>
          </p:nvPr>
        </p:nvSpPr>
        <p:spPr>
          <a:xfrm>
            <a:off x="2347900" y="1598700"/>
            <a:ext cx="4448100" cy="17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200">
                <a:latin typeface="Karla"/>
                <a:ea typeface="Karla"/>
                <a:cs typeface="Karla"/>
                <a:sym typeface="Karla"/>
              </a:rPr>
              <a:t>Practice problems and solutions are available on my website (linked in the description below).</a:t>
            </a:r>
            <a:endParaRPr sz="1800"/>
          </a:p>
        </p:txBody>
      </p:sp>
      <p:sp>
        <p:nvSpPr>
          <p:cNvPr id="463" name="Google Shape;463;p41"/>
          <p:cNvSpPr/>
          <p:nvPr/>
        </p:nvSpPr>
        <p:spPr>
          <a:xfrm>
            <a:off x="8373550" y="35712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3" type="title"/>
          </p:nvPr>
        </p:nvSpPr>
        <p:spPr>
          <a:xfrm>
            <a:off x="720000" y="512873"/>
            <a:ext cx="7704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1141459" y="1474425"/>
            <a:ext cx="793500" cy="813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4" type="title"/>
          </p:nvPr>
        </p:nvSpPr>
        <p:spPr>
          <a:xfrm>
            <a:off x="1096092" y="1608706"/>
            <a:ext cx="8844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4"/>
          <p:cNvSpPr txBox="1"/>
          <p:nvPr>
            <p:ph idx="2" type="title"/>
          </p:nvPr>
        </p:nvSpPr>
        <p:spPr>
          <a:xfrm>
            <a:off x="71088" y="2539255"/>
            <a:ext cx="29538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8228425" y="871225"/>
            <a:ext cx="404700" cy="404700"/>
          </a:xfrm>
          <a:prstGeom prst="plaque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4165467" y="1474425"/>
            <a:ext cx="793500" cy="813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4" type="title"/>
          </p:nvPr>
        </p:nvSpPr>
        <p:spPr>
          <a:xfrm>
            <a:off x="4120101" y="1608706"/>
            <a:ext cx="8844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4"/>
          <p:cNvSpPr txBox="1"/>
          <p:nvPr>
            <p:ph idx="2" type="title"/>
          </p:nvPr>
        </p:nvSpPr>
        <p:spPr>
          <a:xfrm>
            <a:off x="3095096" y="2539255"/>
            <a:ext cx="29538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7189476" y="1474425"/>
            <a:ext cx="793500" cy="813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4" type="title"/>
          </p:nvPr>
        </p:nvSpPr>
        <p:spPr>
          <a:xfrm>
            <a:off x="7144109" y="1608706"/>
            <a:ext cx="8844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4"/>
          <p:cNvSpPr txBox="1"/>
          <p:nvPr>
            <p:ph idx="2" type="title"/>
          </p:nvPr>
        </p:nvSpPr>
        <p:spPr>
          <a:xfrm>
            <a:off x="6119105" y="2539255"/>
            <a:ext cx="29538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Elimination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3204251" y="3324675"/>
            <a:ext cx="793500" cy="813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4" type="title"/>
          </p:nvPr>
        </p:nvSpPr>
        <p:spPr>
          <a:xfrm>
            <a:off x="3158884" y="3458956"/>
            <a:ext cx="8844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4"/>
          <p:cNvSpPr txBox="1"/>
          <p:nvPr>
            <p:ph idx="2" type="title"/>
          </p:nvPr>
        </p:nvSpPr>
        <p:spPr>
          <a:xfrm>
            <a:off x="2133880" y="4389505"/>
            <a:ext cx="29538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Systems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6252251" y="3324675"/>
            <a:ext cx="793500" cy="813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>
            <p:ph idx="4" type="title"/>
          </p:nvPr>
        </p:nvSpPr>
        <p:spPr>
          <a:xfrm>
            <a:off x="6206884" y="3458956"/>
            <a:ext cx="884400" cy="5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4"/>
          <p:cNvSpPr txBox="1"/>
          <p:nvPr>
            <p:ph idx="2" type="title"/>
          </p:nvPr>
        </p:nvSpPr>
        <p:spPr>
          <a:xfrm>
            <a:off x="5181880" y="4389505"/>
            <a:ext cx="29538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+ Practice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713225" y="1057100"/>
            <a:ext cx="1191900" cy="1191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2" type="title"/>
          </p:nvPr>
        </p:nvSpPr>
        <p:spPr>
          <a:xfrm>
            <a:off x="790475" y="1232150"/>
            <a:ext cx="1037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5"/>
          <p:cNvSpPr txBox="1"/>
          <p:nvPr>
            <p:ph type="title"/>
          </p:nvPr>
        </p:nvSpPr>
        <p:spPr>
          <a:xfrm>
            <a:off x="713225" y="2496825"/>
            <a:ext cx="48930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7036825" y="42556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20000" y="512875"/>
            <a:ext cx="5612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Isolation?</a:t>
            </a:r>
            <a:endParaRPr/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720000" y="1985575"/>
            <a:ext cx="40437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Isolation involves isolating a </a:t>
            </a:r>
            <a:r>
              <a:rPr lang="en"/>
              <a:t>variable </a:t>
            </a:r>
            <a:r>
              <a:rPr lang="en"/>
              <a:t>in an </a:t>
            </a:r>
            <a:r>
              <a:rPr lang="en"/>
              <a:t>equation </a:t>
            </a:r>
            <a:r>
              <a:rPr lang="en"/>
              <a:t>by using the properties of equality (on both sides).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Essentially</a:t>
            </a:r>
            <a:r>
              <a:rPr lang="en"/>
              <a:t>, the variable to be solved for is left on one side and the constants are on the other.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Isolation is usable for single variable equations and </a:t>
            </a:r>
            <a:r>
              <a:rPr lang="en"/>
              <a:t>inequalities</a:t>
            </a:r>
            <a:r>
              <a:rPr lang="en"/>
              <a:t>.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4861975" y="1985575"/>
            <a:ext cx="3569100" cy="714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This is the most basic method of solving an equation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861975" y="2796038"/>
            <a:ext cx="3569100" cy="997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Isolation works with a single variable; the other methods are needed for other cases.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861575" y="3889700"/>
            <a:ext cx="3569100" cy="714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Isolation can be used for equations and inequalities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860225" y="42419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6"/>
          <p:cNvGrpSpPr/>
          <p:nvPr/>
        </p:nvGrpSpPr>
        <p:grpSpPr>
          <a:xfrm>
            <a:off x="7570875" y="-117075"/>
            <a:ext cx="1005525" cy="1062675"/>
            <a:chOff x="5154900" y="1129050"/>
            <a:chExt cx="1005525" cy="1062675"/>
          </a:xfrm>
        </p:grpSpPr>
        <p:sp>
          <p:nvSpPr>
            <p:cNvPr id="201" name="Google Shape;201;p26"/>
            <p:cNvSpPr/>
            <p:nvPr/>
          </p:nvSpPr>
          <p:spPr>
            <a:xfrm>
              <a:off x="515490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541557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67625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93692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15490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41557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567625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593692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15490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41557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67625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593692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15490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41557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67625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93692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720000" y="512875"/>
            <a:ext cx="7704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Isolation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720000" y="1287175"/>
            <a:ext cx="77040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Here are some examples of equations and inequalities being solved with isolation: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3" name="Google Shape;223;p27"/>
          <p:cNvSpPr/>
          <p:nvPr/>
        </p:nvSpPr>
        <p:spPr>
          <a:xfrm flipH="1" rot="-5400000">
            <a:off x="8877475" y="281675"/>
            <a:ext cx="867300" cy="17607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 flipH="1">
            <a:off x="8697585" y="810563"/>
            <a:ext cx="668715" cy="702933"/>
            <a:chOff x="159775" y="1221475"/>
            <a:chExt cx="668715" cy="702933"/>
          </a:xfrm>
        </p:grpSpPr>
        <p:sp>
          <p:nvSpPr>
            <p:cNvPr id="225" name="Google Shape;225;p27"/>
            <p:cNvSpPr/>
            <p:nvPr/>
          </p:nvSpPr>
          <p:spPr>
            <a:xfrm>
              <a:off x="159775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393782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27790" y="1221475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59775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393782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627790" y="1472592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59775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393782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627790" y="1723708"/>
              <a:ext cx="200700" cy="2007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27"/>
          <p:cNvSpPr txBox="1"/>
          <p:nvPr/>
        </p:nvSpPr>
        <p:spPr>
          <a:xfrm>
            <a:off x="720000" y="1826275"/>
            <a:ext cx="18339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Equations</a:t>
            </a:r>
            <a:endParaRPr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AutoNum type="arabicPeriod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4x + 5 = 33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4x = 28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x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= 7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AutoNum type="arabicPeriod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3x + 8 = 4x - 7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-x = -15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x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= 15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2553900" y="1826275"/>
            <a:ext cx="20688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Reasoning</a:t>
            </a:r>
            <a:endParaRPr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Original equation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Subtracting 5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Dividing by 4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Original equation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Subtracting 4x and 8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Multiplying by -1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4760350" y="1894500"/>
            <a:ext cx="18339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Inequalities</a:t>
            </a:r>
            <a:endParaRPr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AutoNum type="arabicPeriod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2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x + 5 &gt; 35 - x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2x &gt; 30 - x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3x &gt; 30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x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&gt; 10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AutoNum type="arabicPeriod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1x - 4 &gt; 4x - 9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-3x - 4 &gt; -9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-3x &gt; -5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x &lt; 5/3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594250" y="1894500"/>
            <a:ext cx="20688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Reasoning</a:t>
            </a:r>
            <a:endParaRPr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Original inequality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Subtracting 5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Adding x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Dividing by 3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Original inequality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Subtracting 4x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Adding 4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Dividing by -3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8" name="Google Shape;238;p27"/>
          <p:cNvCxnSpPr/>
          <p:nvPr/>
        </p:nvCxnSpPr>
        <p:spPr>
          <a:xfrm flipH="1" rot="10800000">
            <a:off x="3312425" y="4266125"/>
            <a:ext cx="1923900" cy="54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7"/>
          <p:cNvSpPr txBox="1"/>
          <p:nvPr/>
        </p:nvSpPr>
        <p:spPr>
          <a:xfrm>
            <a:off x="1376825" y="4451525"/>
            <a:ext cx="20118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Remember to flip 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the</a:t>
            </a: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inequality sign!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/>
          <p:nvPr/>
        </p:nvSpPr>
        <p:spPr>
          <a:xfrm>
            <a:off x="713225" y="1057100"/>
            <a:ext cx="1191900" cy="1191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"/>
          <p:cNvSpPr txBox="1"/>
          <p:nvPr>
            <p:ph idx="2" type="title"/>
          </p:nvPr>
        </p:nvSpPr>
        <p:spPr>
          <a:xfrm>
            <a:off x="790475" y="1232150"/>
            <a:ext cx="1037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28"/>
          <p:cNvSpPr txBox="1"/>
          <p:nvPr>
            <p:ph type="title"/>
          </p:nvPr>
        </p:nvSpPr>
        <p:spPr>
          <a:xfrm>
            <a:off x="713225" y="2496825"/>
            <a:ext cx="4893000" cy="14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Substitution</a:t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7036825" y="42556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3"/>
            </a:gs>
            <a:gs pos="100000">
              <a:schemeClr val="lt1"/>
            </a:gs>
          </a:gsLst>
          <a:lin ang="18900732" scaled="0"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720000" y="512875"/>
            <a:ext cx="5612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Substitution?</a:t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720000" y="1985575"/>
            <a:ext cx="4043700" cy="25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Substitution deals with two or more variables in two or more equations. This is essentially an extension of isolation.</a:t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4861975" y="1985575"/>
            <a:ext cx="3569100" cy="404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Extension of isolation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860225" y="4241950"/>
            <a:ext cx="404700" cy="4047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29"/>
          <p:cNvGrpSpPr/>
          <p:nvPr/>
        </p:nvGrpSpPr>
        <p:grpSpPr>
          <a:xfrm>
            <a:off x="7570875" y="-117075"/>
            <a:ext cx="1005525" cy="1062675"/>
            <a:chOff x="5154900" y="1129050"/>
            <a:chExt cx="1005525" cy="1062675"/>
          </a:xfrm>
        </p:grpSpPr>
        <p:sp>
          <p:nvSpPr>
            <p:cNvPr id="257" name="Google Shape;257;p29"/>
            <p:cNvSpPr/>
            <p:nvPr/>
          </p:nvSpPr>
          <p:spPr>
            <a:xfrm>
              <a:off x="515490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541557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5676250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5936925" y="112905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15490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541557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5676250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936925" y="140877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515490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541557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5676250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5936925" y="1688500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515490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541557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5676250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936925" y="1968225"/>
              <a:ext cx="223500" cy="223500"/>
            </a:xfrm>
            <a:prstGeom prst="plaque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9"/>
          <p:cNvSpPr txBox="1"/>
          <p:nvPr/>
        </p:nvSpPr>
        <p:spPr>
          <a:xfrm>
            <a:off x="4861975" y="2518975"/>
            <a:ext cx="3569100" cy="404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5764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Handles more than one variable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720000" y="512875"/>
            <a:ext cx="5612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720000" y="1605125"/>
            <a:ext cx="44658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Done on video.</a:t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aracteristics of Rational Functions by Slidesgo">
  <a:themeElements>
    <a:clrScheme name="Simple Light">
      <a:dk1>
        <a:srgbClr val="191919"/>
      </a:dk1>
      <a:lt1>
        <a:srgbClr val="FFFFFF"/>
      </a:lt1>
      <a:dk2>
        <a:srgbClr val="8AE8AA"/>
      </a:dk2>
      <a:lt2>
        <a:srgbClr val="EE5DAC"/>
      </a:lt2>
      <a:accent1>
        <a:srgbClr val="FFC6CD"/>
      </a:accent1>
      <a:accent2>
        <a:srgbClr val="36DE99"/>
      </a:accent2>
      <a:accent3>
        <a:srgbClr val="A8F9C4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