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2A15F4-479C-42A6-9232-4D7DB171FFDA}" v="582" dt="2023-12-07T08:20:49.3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858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161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88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705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304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468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027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491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48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662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0030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12/6/2023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1161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3B0A228-9EA3-4009-A82E-9402BBC72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81101"/>
            <a:ext cx="5202381" cy="199851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MEDICATION TREND AND BIOSIMILAR IMPACT ANALYSIS</a:t>
            </a:r>
          </a:p>
          <a:p>
            <a:pPr>
              <a:lnSpc>
                <a:spcPct val="90000"/>
              </a:lnSpc>
            </a:pPr>
            <a:endParaRPr lang="en-US" sz="3400">
              <a:ea typeface="Calibri Light"/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1" y="4010061"/>
            <a:ext cx="2597190" cy="1814946"/>
          </a:xfrm>
        </p:spPr>
        <p:txBody>
          <a:bodyPr anchor="b">
            <a:normAutofit/>
          </a:bodyPr>
          <a:lstStyle/>
          <a:p>
            <a:r>
              <a:rPr lang="en-US" dirty="0"/>
              <a:t>Anish Sanan</a:t>
            </a:r>
          </a:p>
          <a:p>
            <a:r>
              <a:rPr lang="en-US" dirty="0"/>
              <a:t>Veer Patel</a:t>
            </a:r>
          </a:p>
        </p:txBody>
      </p:sp>
      <p:pic>
        <p:nvPicPr>
          <p:cNvPr id="4" name="Picture 3" descr="Sample being pipetted into a petri dish">
            <a:extLst>
              <a:ext uri="{FF2B5EF4-FFF2-40B4-BE49-F238E27FC236}">
                <a16:creationId xmlns:a16="http://schemas.microsoft.com/office/drawing/2014/main" id="{CF07D489-7EEC-0687-E12F-D79357AF61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99" r="3" b="3"/>
          <a:stretch/>
        </p:blipFill>
        <p:spPr>
          <a:xfrm>
            <a:off x="2685473" y="10"/>
            <a:ext cx="9506528" cy="6857990"/>
          </a:xfrm>
          <a:custGeom>
            <a:avLst/>
            <a:gdLst/>
            <a:ahLst/>
            <a:cxnLst/>
            <a:rect l="l" t="t" r="r" b="b"/>
            <a:pathLst>
              <a:path w="9506528" h="6858000">
                <a:moveTo>
                  <a:pt x="6427633" y="0"/>
                </a:moveTo>
                <a:lnTo>
                  <a:pt x="9506528" y="0"/>
                </a:lnTo>
                <a:lnTo>
                  <a:pt x="9506528" y="1557082"/>
                </a:lnTo>
                <a:lnTo>
                  <a:pt x="4860617" y="6858000"/>
                </a:lnTo>
                <a:lnTo>
                  <a:pt x="417041" y="6858000"/>
                </a:lnTo>
                <a:close/>
                <a:moveTo>
                  <a:pt x="0" y="0"/>
                </a:moveTo>
                <a:lnTo>
                  <a:pt x="6427633" y="0"/>
                </a:lnTo>
                <a:lnTo>
                  <a:pt x="0" y="1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8D8C03A-D73E-4E89-A17E-452429264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3854" y="1549822"/>
            <a:ext cx="4676439" cy="5313651"/>
          </a:xfrm>
          <a:custGeom>
            <a:avLst/>
            <a:gdLst>
              <a:gd name="connsiteX0" fmla="*/ 6846874 w 6846874"/>
              <a:gd name="connsiteY0" fmla="*/ 3021586 h 3021586"/>
              <a:gd name="connsiteX1" fmla="*/ 0 w 6846874"/>
              <a:gd name="connsiteY1" fmla="*/ 3021585 h 3021586"/>
              <a:gd name="connsiteX2" fmla="*/ 3399286 w 6846874"/>
              <a:gd name="connsiteY2" fmla="*/ 0 h 3021586"/>
              <a:gd name="connsiteX0" fmla="*/ 6846874 w 6846874"/>
              <a:gd name="connsiteY0" fmla="*/ 3016405 h 3016405"/>
              <a:gd name="connsiteX1" fmla="*/ 0 w 6846874"/>
              <a:gd name="connsiteY1" fmla="*/ 3016404 h 3016405"/>
              <a:gd name="connsiteX2" fmla="*/ 3425190 w 6846874"/>
              <a:gd name="connsiteY2" fmla="*/ 0 h 3016405"/>
              <a:gd name="connsiteX3" fmla="*/ 6846874 w 6846874"/>
              <a:gd name="connsiteY3" fmla="*/ 3016405 h 3016405"/>
              <a:gd name="connsiteX0" fmla="*/ 6846874 w 6846874"/>
              <a:gd name="connsiteY0" fmla="*/ 3055286 h 3055286"/>
              <a:gd name="connsiteX1" fmla="*/ 0 w 6846874"/>
              <a:gd name="connsiteY1" fmla="*/ 3055285 h 3055286"/>
              <a:gd name="connsiteX2" fmla="*/ 3425190 w 6846874"/>
              <a:gd name="connsiteY2" fmla="*/ 0 h 3055286"/>
              <a:gd name="connsiteX3" fmla="*/ 6846874 w 6846874"/>
              <a:gd name="connsiteY3" fmla="*/ 3055286 h 3055286"/>
              <a:gd name="connsiteX0" fmla="*/ 6846874 w 6846874"/>
              <a:gd name="connsiteY0" fmla="*/ 5422604 h 5422604"/>
              <a:gd name="connsiteX1" fmla="*/ 0 w 6846874"/>
              <a:gd name="connsiteY1" fmla="*/ 5422603 h 5422604"/>
              <a:gd name="connsiteX2" fmla="*/ 6839561 w 6846874"/>
              <a:gd name="connsiteY2" fmla="*/ 0 h 5422604"/>
              <a:gd name="connsiteX3" fmla="*/ 6846874 w 6846874"/>
              <a:gd name="connsiteY3" fmla="*/ 5422604 h 54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6874" h="5422604">
                <a:moveTo>
                  <a:pt x="6846874" y="5422604"/>
                </a:moveTo>
                <a:lnTo>
                  <a:pt x="0" y="5422603"/>
                </a:lnTo>
                <a:lnTo>
                  <a:pt x="6839561" y="0"/>
                </a:lnTo>
                <a:cubicBezTo>
                  <a:pt x="6841999" y="1807535"/>
                  <a:pt x="6844436" y="3615069"/>
                  <a:pt x="6846874" y="5422604"/>
                </a:cubicBez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6CCB4-7D8E-F7B4-C31F-948FF70B0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324" y="-314889"/>
            <a:ext cx="9905999" cy="1360898"/>
          </a:xfrm>
        </p:spPr>
        <p:txBody>
          <a:bodyPr/>
          <a:lstStyle/>
          <a:p>
            <a:pPr algn="ctr"/>
            <a:r>
              <a:rPr lang="en-US" dirty="0"/>
              <a:t>Findings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C0F07-D13D-BEBD-E305-FF4DD1774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029" y="987320"/>
            <a:ext cx="9905999" cy="52704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>
                <a:latin typeface="Calibri"/>
                <a:ea typeface="+mn-lt"/>
                <a:cs typeface="+mn-lt"/>
              </a:rPr>
              <a:t>The total change in medication cost PMPM between 2018 and 2021 :  $</a:t>
            </a:r>
            <a:r>
              <a:rPr lang="en-US" b="1" dirty="0">
                <a:latin typeface="Calibri"/>
                <a:ea typeface="+mn-lt"/>
                <a:cs typeface="+mn-lt"/>
              </a:rPr>
              <a:t>30.65234 </a:t>
            </a:r>
            <a:endParaRPr lang="en-US" b="1">
              <a:latin typeface="Calibri"/>
              <a:ea typeface="Calibri"/>
              <a:cs typeface="Calibri"/>
            </a:endParaRPr>
          </a:p>
          <a:p>
            <a:pPr algn="ctr"/>
            <a:r>
              <a:rPr lang="en-US" dirty="0">
                <a:latin typeface="Calibri"/>
                <a:ea typeface="+mn-lt"/>
                <a:cs typeface="+mn-lt"/>
              </a:rPr>
              <a:t>The top 10 medications with the highest PMPM increases between 2018 and 2021 :</a:t>
            </a:r>
          </a:p>
          <a:p>
            <a:pPr marL="0" indent="0">
              <a:buNone/>
            </a:pPr>
            <a:endParaRPr lang="en-US" sz="1800" dirty="0">
              <a:ea typeface="+mn-lt"/>
              <a:cs typeface="+mn-lt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77F23C9-1462-7F59-254C-828D44A80F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056548"/>
              </p:ext>
            </p:extLst>
          </p:nvPr>
        </p:nvGraphicFramePr>
        <p:xfrm>
          <a:off x="1546412" y="2151529"/>
          <a:ext cx="8953788" cy="3969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4596">
                  <a:extLst>
                    <a:ext uri="{9D8B030D-6E8A-4147-A177-3AD203B41FA5}">
                      <a16:colId xmlns:a16="http://schemas.microsoft.com/office/drawing/2014/main" val="1135685797"/>
                    </a:ext>
                  </a:extLst>
                </a:gridCol>
                <a:gridCol w="3160161">
                  <a:extLst>
                    <a:ext uri="{9D8B030D-6E8A-4147-A177-3AD203B41FA5}">
                      <a16:colId xmlns:a16="http://schemas.microsoft.com/office/drawing/2014/main" val="1436740673"/>
                    </a:ext>
                  </a:extLst>
                </a:gridCol>
                <a:gridCol w="2809031">
                  <a:extLst>
                    <a:ext uri="{9D8B030D-6E8A-4147-A177-3AD203B41FA5}">
                      <a16:colId xmlns:a16="http://schemas.microsoft.com/office/drawing/2014/main" val="1408741012"/>
                    </a:ext>
                  </a:extLst>
                </a:gridCol>
              </a:tblGrid>
              <a:tr h="290851"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Brnd_Name</a:t>
                      </a:r>
                      <a:endParaRPr lang="en-US" sz="1600" b="0" i="0" u="none" strike="noStrike" dirty="0">
                        <a:effectLst/>
                        <a:latin typeface="Calibri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Gnrc_Name</a:t>
                      </a:r>
                      <a:endParaRPr lang="en-US" sz="1600" b="0" i="0" u="none" strike="noStrike" dirty="0">
                        <a:effectLst/>
                        <a:latin typeface="Calibri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PMPM_Increase</a:t>
                      </a:r>
                      <a:endParaRPr lang="en-US" sz="1600" b="0" i="0" u="none" strike="noStrike" dirty="0">
                        <a:effectLst/>
                        <a:latin typeface="Calibri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052960"/>
                  </a:ext>
                </a:extLst>
              </a:tr>
              <a:tr h="290851">
                <a:tc>
                  <a:txBody>
                    <a:bodyPr/>
                    <a:lstStyle/>
                    <a:p>
                      <a:pPr marL="0" algn="l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Keytruda</a:t>
                      </a:r>
                      <a:endParaRPr lang="en-US" sz="1600" b="0" i="0" u="none" strike="noStrike"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Pembrolizumab</a:t>
                      </a:r>
                      <a:endParaRPr lang="en-US" sz="1600" b="0" i="0" u="none" strike="noStrike"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6.185769416</a:t>
                      </a:r>
                      <a:endParaRPr lang="en-US" sz="1600" b="0" i="0" u="none" strike="noStrike"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420582"/>
                  </a:ext>
                </a:extLst>
              </a:tr>
              <a:tr h="547485">
                <a:tc>
                  <a:txBody>
                    <a:bodyPr/>
                    <a:lstStyle/>
                    <a:p>
                      <a:pPr marL="0" algn="l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Darzalex Faspro</a:t>
                      </a:r>
                      <a:endParaRPr lang="en-US" sz="1600" b="0" i="0" u="none" strike="noStrike" dirty="0"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Daratumumab-Hyaluronidase-Fihj</a:t>
                      </a:r>
                      <a:endParaRPr lang="en-US" sz="1600" b="0" i="0" u="none" strike="noStrike" dirty="0"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2.822786386</a:t>
                      </a:r>
                      <a:endParaRPr lang="en-US" sz="1600" b="0" i="0" u="none" strike="noStrike"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789737"/>
                  </a:ext>
                </a:extLst>
              </a:tr>
              <a:tr h="290851">
                <a:tc>
                  <a:txBody>
                    <a:bodyPr/>
                    <a:lstStyle/>
                    <a:p>
                      <a:pPr marL="0" algn="l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Eylea</a:t>
                      </a:r>
                      <a:endParaRPr lang="en-US" sz="1600" b="0" i="0" u="none" strike="noStrike"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Aflibercept</a:t>
                      </a:r>
                      <a:endParaRPr lang="en-US" sz="1600" b="0" i="0" u="none" strike="noStrike"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2.809892165</a:t>
                      </a:r>
                      <a:endParaRPr lang="en-US" sz="1600" b="0" i="0" u="none" strike="noStrike"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028822"/>
                  </a:ext>
                </a:extLst>
              </a:tr>
              <a:tr h="290851">
                <a:tc>
                  <a:txBody>
                    <a:bodyPr/>
                    <a:lstStyle/>
                    <a:p>
                      <a:pPr marL="0" algn="l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Rituxan</a:t>
                      </a:r>
                      <a:endParaRPr lang="en-US" sz="1600" b="0" i="0" u="none" strike="noStrike"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Rituximab</a:t>
                      </a:r>
                      <a:endParaRPr lang="en-US" sz="1600" b="0" i="0" u="none" strike="noStrike"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2.064592276</a:t>
                      </a:r>
                      <a:endParaRPr lang="en-US" sz="1600" b="0" i="0" u="none" strike="noStrike"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280408"/>
                  </a:ext>
                </a:extLst>
              </a:tr>
              <a:tr h="290851">
                <a:tc>
                  <a:txBody>
                    <a:bodyPr/>
                    <a:lstStyle/>
                    <a:p>
                      <a:pPr marL="0" algn="l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Prolia*</a:t>
                      </a:r>
                      <a:endParaRPr lang="en-US" sz="1600" b="0" i="0" u="none" strike="noStrike"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Denosumab*</a:t>
                      </a:r>
                      <a:endParaRPr lang="en-US" sz="1600" b="0" i="0" u="none" strike="noStrike"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1.278101599</a:t>
                      </a:r>
                      <a:endParaRPr lang="en-US" sz="1600" b="0" i="0" u="none" strike="noStrike"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188018"/>
                  </a:ext>
                </a:extLst>
              </a:tr>
              <a:tr h="290851">
                <a:tc>
                  <a:txBody>
                    <a:bodyPr/>
                    <a:lstStyle/>
                    <a:p>
                      <a:pPr marL="0" algn="l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Imfinzi</a:t>
                      </a:r>
                      <a:endParaRPr lang="en-US" sz="1600" b="0" i="0" u="none" strike="noStrike"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Durvalumab</a:t>
                      </a:r>
                      <a:endParaRPr lang="en-US" sz="1600" b="0" i="0" u="none" strike="noStrike"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1.223136485</a:t>
                      </a:r>
                      <a:endParaRPr lang="en-US" sz="1600" b="0" i="0" u="none" strike="noStrike"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94573"/>
                  </a:ext>
                </a:extLst>
              </a:tr>
              <a:tr h="290851">
                <a:tc>
                  <a:txBody>
                    <a:bodyPr/>
                    <a:lstStyle/>
                    <a:p>
                      <a:pPr marL="0" algn="l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Tecentriq</a:t>
                      </a:r>
                      <a:endParaRPr lang="en-US" sz="1600" b="0" i="0" u="none" strike="noStrike" dirty="0"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Atezolizumab</a:t>
                      </a:r>
                      <a:endParaRPr lang="en-US" sz="1600" b="0" i="0" u="none" strike="noStrike"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1.170484866</a:t>
                      </a:r>
                      <a:endParaRPr lang="en-US" sz="1600" b="0" i="0" u="none" strike="noStrike"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8837511"/>
                  </a:ext>
                </a:extLst>
              </a:tr>
              <a:tr h="547485">
                <a:tc>
                  <a:txBody>
                    <a:bodyPr/>
                    <a:lstStyle/>
                    <a:p>
                      <a:pPr marL="0" algn="l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Mvasi</a:t>
                      </a:r>
                      <a:endParaRPr lang="en-US" sz="1600" b="0" i="0" u="none" strike="noStrike" dirty="0"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Bevacizumab-Awwb</a:t>
                      </a:r>
                      <a:endParaRPr lang="en-US" sz="1600" b="0" i="0" u="none" strike="noStrike" dirty="0"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0.90706621</a:t>
                      </a:r>
                      <a:endParaRPr lang="en-US" sz="1600" b="0" i="0" u="none" strike="noStrike"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548177"/>
                  </a:ext>
                </a:extLst>
              </a:tr>
              <a:tr h="547485">
                <a:tc>
                  <a:txBody>
                    <a:bodyPr/>
                    <a:lstStyle/>
                    <a:p>
                      <a:pPr marL="0" algn="l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Tepezza</a:t>
                      </a:r>
                      <a:endParaRPr lang="en-US" sz="1600" b="0" i="0" u="none" strike="noStrike" dirty="0"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Teprotumumab-Trbw</a:t>
                      </a:r>
                      <a:endParaRPr lang="en-US" sz="1600" b="0" i="0" u="none" strike="noStrike" dirty="0"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0.816314851</a:t>
                      </a:r>
                      <a:endParaRPr lang="en-US" sz="1600" b="0" i="0" u="none" strike="noStrike"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992405"/>
                  </a:ext>
                </a:extLst>
              </a:tr>
              <a:tr h="290851">
                <a:tc>
                  <a:txBody>
                    <a:bodyPr/>
                    <a:lstStyle/>
                    <a:p>
                      <a:pPr marL="0" algn="l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Entyvio</a:t>
                      </a:r>
                      <a:endParaRPr lang="en-US" sz="1600" b="0" i="0" u="none" strike="noStrike"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Vedolizumab</a:t>
                      </a:r>
                      <a:endParaRPr lang="en-US" sz="1600" b="0" i="0" u="none" strike="noStrike"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0.815524539</a:t>
                      </a:r>
                      <a:endParaRPr lang="en-US" sz="1600" b="0" i="0" u="none" strike="noStrike"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6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4641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F20867-41B0-484D-9DA7-0FC742D31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37FD100-AD6C-4FB9-B662-CC1C2F000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16497" y="1526602"/>
            <a:ext cx="4667254" cy="5330310"/>
          </a:xfrm>
          <a:custGeom>
            <a:avLst/>
            <a:gdLst>
              <a:gd name="connsiteX0" fmla="*/ 4667254 w 4667254"/>
              <a:gd name="connsiteY0" fmla="*/ 0 h 5325271"/>
              <a:gd name="connsiteX1" fmla="*/ 4667254 w 4667254"/>
              <a:gd name="connsiteY1" fmla="*/ 2543639 h 5325271"/>
              <a:gd name="connsiteX2" fmla="*/ 2229334 w 4667254"/>
              <a:gd name="connsiteY2" fmla="*/ 5325271 h 5325271"/>
              <a:gd name="connsiteX3" fmla="*/ 0 w 4667254"/>
              <a:gd name="connsiteY3" fmla="*/ 5325271 h 532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7254" h="5325271">
                <a:moveTo>
                  <a:pt x="4667254" y="0"/>
                </a:moveTo>
                <a:lnTo>
                  <a:pt x="4667254" y="2543639"/>
                </a:lnTo>
                <a:lnTo>
                  <a:pt x="2229334" y="5325271"/>
                </a:lnTo>
                <a:lnTo>
                  <a:pt x="0" y="5325271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11F1B5-A852-5420-CB22-737FAD0BB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118" y="-1122"/>
            <a:ext cx="8862060" cy="136089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Findings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CC56A-97DB-1E19-D822-94366ED37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058" y="1446765"/>
            <a:ext cx="9359153" cy="457783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b="1" dirty="0">
                <a:latin typeface="Calibri"/>
                <a:ea typeface="+mn-lt"/>
                <a:cs typeface="+mn-lt"/>
              </a:rPr>
              <a:t>Total Spending Increase - $283,521,065.60</a:t>
            </a:r>
            <a:endParaRPr lang="en-US" b="1" dirty="0">
              <a:latin typeface="Calibri"/>
              <a:ea typeface="Calibri"/>
              <a:cs typeface="Calibri"/>
            </a:endParaRPr>
          </a:p>
          <a:p>
            <a:pPr>
              <a:lnSpc>
                <a:spcPct val="110000"/>
              </a:lnSpc>
            </a:pPr>
            <a:endParaRPr lang="en-US" b="1" dirty="0">
              <a:latin typeface="Calibri"/>
              <a:ea typeface="+mn-lt"/>
              <a:cs typeface="+mn-lt"/>
            </a:endParaRPr>
          </a:p>
          <a:p>
            <a:pPr>
              <a:lnSpc>
                <a:spcPct val="110000"/>
              </a:lnSpc>
            </a:pPr>
            <a:r>
              <a:rPr lang="en-US" b="1" dirty="0">
                <a:latin typeface="Calibri"/>
                <a:ea typeface="+mn-lt"/>
                <a:cs typeface="+mn-lt"/>
              </a:rPr>
              <a:t>Breakdown of Spending Increase:</a:t>
            </a:r>
            <a:endParaRPr lang="en-US" b="1">
              <a:latin typeface="Walbaum Display"/>
              <a:ea typeface="Calibri"/>
              <a:cs typeface="Calibri"/>
            </a:endParaRPr>
          </a:p>
          <a:p>
            <a:pPr>
              <a:lnSpc>
                <a:spcPct val="110000"/>
              </a:lnSpc>
            </a:pPr>
            <a:endParaRPr lang="en-US" b="1" dirty="0">
              <a:latin typeface="Calibri"/>
              <a:ea typeface="+mn-lt"/>
              <a:cs typeface="+mn-lt"/>
            </a:endParaRPr>
          </a:p>
          <a:p>
            <a:pPr>
              <a:lnSpc>
                <a:spcPct val="110000"/>
              </a:lnSpc>
            </a:pPr>
            <a:r>
              <a:rPr lang="en-US" sz="2000" b="1" i="0" dirty="0">
                <a:latin typeface="Calibri"/>
                <a:ea typeface="+mn-lt"/>
                <a:cs typeface="+mn-lt"/>
              </a:rPr>
              <a:t>Increase Due to More Patients</a:t>
            </a:r>
            <a:r>
              <a:rPr lang="en-US" b="1" dirty="0">
                <a:latin typeface="Calibri"/>
                <a:ea typeface="+mn-lt"/>
                <a:cs typeface="+mn-lt"/>
              </a:rPr>
              <a:t> - $</a:t>
            </a:r>
            <a:r>
              <a:rPr lang="en-US" sz="2000" b="1" i="0" dirty="0">
                <a:latin typeface="Calibri"/>
                <a:ea typeface="+mn-lt"/>
                <a:cs typeface="+mn-lt"/>
              </a:rPr>
              <a:t>187,686,210.10</a:t>
            </a:r>
            <a:r>
              <a:rPr lang="en-US" b="1" dirty="0">
                <a:latin typeface="Calibri"/>
                <a:ea typeface="+mn-lt"/>
                <a:cs typeface="+mn-lt"/>
              </a:rPr>
              <a:t> </a:t>
            </a:r>
            <a:endParaRPr lang="en-US" sz="2000" b="1" dirty="0">
              <a:latin typeface="Walbaum Display"/>
              <a:ea typeface="Calibri"/>
              <a:cs typeface="Calibri"/>
            </a:endParaRPr>
          </a:p>
          <a:p>
            <a:pPr>
              <a:lnSpc>
                <a:spcPct val="110000"/>
              </a:lnSpc>
            </a:pPr>
            <a:endParaRPr lang="en-US" b="1" dirty="0">
              <a:latin typeface="Calibri"/>
              <a:ea typeface="+mn-lt"/>
              <a:cs typeface="+mn-lt"/>
            </a:endParaRPr>
          </a:p>
          <a:p>
            <a:pPr>
              <a:lnSpc>
                <a:spcPct val="110000"/>
              </a:lnSpc>
            </a:pPr>
            <a:r>
              <a:rPr lang="en-US" sz="2000" b="1" i="0" dirty="0">
                <a:latin typeface="Calibri"/>
                <a:ea typeface="+mn-lt"/>
                <a:cs typeface="+mn-lt"/>
              </a:rPr>
              <a:t>Increase Due to Per-Patient </a:t>
            </a:r>
            <a:r>
              <a:rPr lang="en-US" b="1" dirty="0">
                <a:latin typeface="Calibri"/>
                <a:ea typeface="+mn-lt"/>
                <a:cs typeface="+mn-lt"/>
              </a:rPr>
              <a:t>Cost - </a:t>
            </a:r>
            <a:r>
              <a:rPr lang="en-US" sz="2000" b="1" i="0" dirty="0">
                <a:latin typeface="Calibri"/>
                <a:ea typeface="+mn-lt"/>
                <a:cs typeface="+mn-lt"/>
              </a:rPr>
              <a:t>$95,834,855.52</a:t>
            </a:r>
            <a:r>
              <a:rPr lang="en-US" b="1" dirty="0">
                <a:latin typeface="Calibri"/>
                <a:ea typeface="+mn-lt"/>
                <a:cs typeface="+mn-lt"/>
              </a:rPr>
              <a:t> </a:t>
            </a:r>
            <a:endParaRPr lang="en-US" b="1" dirty="0">
              <a:latin typeface="Calibri"/>
              <a:ea typeface="Calibri"/>
              <a:cs typeface="Calibri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b="1" dirty="0">
              <a:latin typeface="Walbaum Display"/>
              <a:ea typeface="Calibri"/>
              <a:cs typeface="Calibri"/>
            </a:endParaRPr>
          </a:p>
          <a:p>
            <a:pPr>
              <a:lnSpc>
                <a:spcPct val="110000"/>
              </a:lnSpc>
            </a:pPr>
            <a:r>
              <a:rPr lang="en-US" b="1" dirty="0">
                <a:latin typeface="Calibri"/>
                <a:ea typeface="Calibri"/>
                <a:cs typeface="Calibri"/>
              </a:rPr>
              <a:t>33.81% Increase due to the per-patient cost and 66.19% increase due to more patients</a:t>
            </a:r>
            <a:endParaRPr lang="en-US" b="1" dirty="0">
              <a:latin typeface="Calibri"/>
              <a:ea typeface="+mn-lt"/>
              <a:cs typeface="+mn-lt"/>
            </a:endParaRPr>
          </a:p>
          <a:p>
            <a:pPr>
              <a:lnSpc>
                <a:spcPct val="110000"/>
              </a:lnSpc>
            </a:pPr>
            <a:endParaRPr lang="en-US" b="1" dirty="0">
              <a:latin typeface="Calibri"/>
              <a:ea typeface="+mn-lt"/>
              <a:cs typeface="+mn-lt"/>
            </a:endParaRPr>
          </a:p>
          <a:p>
            <a:pPr>
              <a:lnSpc>
                <a:spcPct val="110000"/>
              </a:lnSpc>
            </a:pPr>
            <a:r>
              <a:rPr lang="en-US" sz="2000" b="1" i="0" dirty="0">
                <a:latin typeface="Calibri"/>
                <a:ea typeface="+mn-lt"/>
                <a:cs typeface="+mn-lt"/>
              </a:rPr>
              <a:t>Total Gross Impact of Biosimilars in 2021</a:t>
            </a:r>
            <a:r>
              <a:rPr lang="en-US" b="1" dirty="0">
                <a:latin typeface="Calibri"/>
                <a:ea typeface="+mn-lt"/>
                <a:cs typeface="+mn-lt"/>
              </a:rPr>
              <a:t> - $</a:t>
            </a:r>
            <a:r>
              <a:rPr lang="en-US" sz="2000" b="1" i="0" dirty="0">
                <a:latin typeface="Calibri"/>
                <a:ea typeface="+mn-lt"/>
                <a:cs typeface="+mn-lt"/>
              </a:rPr>
              <a:t>307,921,066 </a:t>
            </a:r>
            <a:endParaRPr lang="en-US" sz="1400" b="1" dirty="0">
              <a:latin typeface="Calibri"/>
              <a:ea typeface="Calibri"/>
              <a:cs typeface="Calibri"/>
            </a:endParaRPr>
          </a:p>
          <a:p>
            <a:pPr lvl="1">
              <a:lnSpc>
                <a:spcPct val="110000"/>
              </a:lnSpc>
            </a:pPr>
            <a:endParaRPr lang="en-US" sz="1400" i="0">
              <a:latin typeface="Walbaum Display"/>
              <a:ea typeface="Calibri"/>
              <a:cs typeface="Calibri"/>
            </a:endParaRPr>
          </a:p>
          <a:p>
            <a:pPr>
              <a:lnSpc>
                <a:spcPct val="110000"/>
              </a:lnSpc>
            </a:pPr>
            <a:endParaRPr lang="en-US" sz="1400">
              <a:latin typeface="Calibri"/>
              <a:ea typeface="Calibri"/>
              <a:cs typeface="Calibri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0249902-6C42-4139-A46F-ADF022B8C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822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E5B79A0-69AD-4CBD-897F-32C7A2BA2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A7D3E4-97A4-44D2-AF38-9FD952E2E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7929" y="1181101"/>
            <a:ext cx="7236143" cy="26109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cap="all" spc="300"/>
              <a:t>Thank You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4270B3E-3C96-4381-9F21-EC83F1E1A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71DF4C0-7A22-4E59-9E9C-BD2E24536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6708" y="4316888"/>
            <a:ext cx="195858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C2F33EB-E7CB-4EE9-BBBF-D632F5C0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511117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DarkSeedLeftStep">
      <a:dk1>
        <a:srgbClr val="000000"/>
      </a:dk1>
      <a:lt1>
        <a:srgbClr val="FFFFFF"/>
      </a:lt1>
      <a:dk2>
        <a:srgbClr val="1C2732"/>
      </a:dk2>
      <a:lt2>
        <a:srgbClr val="F0F3F1"/>
      </a:lt2>
      <a:accent1>
        <a:srgbClr val="C34DB2"/>
      </a:accent1>
      <a:accent2>
        <a:srgbClr val="913BB1"/>
      </a:accent2>
      <a:accent3>
        <a:srgbClr val="714DC3"/>
      </a:accent3>
      <a:accent4>
        <a:srgbClr val="3D4AB2"/>
      </a:accent4>
      <a:accent5>
        <a:srgbClr val="4D8BC3"/>
      </a:accent5>
      <a:accent6>
        <a:srgbClr val="3BAAB1"/>
      </a:accent6>
      <a:hlink>
        <a:srgbClr val="3F6DBF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RegattaVTI</vt:lpstr>
      <vt:lpstr>MEDICATION TREND AND BIOSIMILAR IMPACT ANALYSIS </vt:lpstr>
      <vt:lpstr>Findings</vt:lpstr>
      <vt:lpstr>Findings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146</cp:revision>
  <dcterms:created xsi:type="dcterms:W3CDTF">2023-12-07T07:19:10Z</dcterms:created>
  <dcterms:modified xsi:type="dcterms:W3CDTF">2023-12-07T08:30:19Z</dcterms:modified>
</cp:coreProperties>
</file>