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5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85FE7-58C9-B146-87CA-2C55AF82CB92}" type="datetimeFigureOut">
              <a:rPr lang="en-US" smtClean="0"/>
              <a:t>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14108-5C1F-1F47-8B53-BDE5ECBB8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5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14108-5C1F-1F47-8B53-BDE5ECBB8B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5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A6662E-FAF4-44BC-88B5-85A7CBFB6D30}" type="datetime1">
              <a:rPr lang="en-US" smtClean="0"/>
              <a:pPr/>
              <a:t>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0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201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406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830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410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62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297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559632-1575-4E14-B53B-3DC3D5ED3947}" type="datetime1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0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C4A6868-2568-4CC9-B302-F37117B01A6E}" type="datetime1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8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5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0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333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1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413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6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C001-F920-4DB0-0132-21598370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: Sales Data</a:t>
            </a:r>
          </a:p>
        </p:txBody>
      </p:sp>
      <p:pic>
        <p:nvPicPr>
          <p:cNvPr id="4" name="Google Shape;98;p1">
            <a:extLst>
              <a:ext uri="{FF2B5EF4-FFF2-40B4-BE49-F238E27FC236}">
                <a16:creationId xmlns:a16="http://schemas.microsoft.com/office/drawing/2014/main" id="{42225F20-5890-F82B-D071-2B2E02BDC6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7;p1">
            <a:extLst>
              <a:ext uri="{FF2B5EF4-FFF2-40B4-BE49-F238E27FC236}">
                <a16:creationId xmlns:a16="http://schemas.microsoft.com/office/drawing/2014/main" id="{8BC366AC-D66F-866A-0D43-803B0B1F50B7}"/>
              </a:ext>
            </a:extLst>
          </p:cNvPr>
          <p:cNvSpPr/>
          <p:nvPr/>
        </p:nvSpPr>
        <p:spPr>
          <a:xfrm>
            <a:off x="10593826" y="6414688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56F00-5825-BD95-5C23-D079F67E2A41}"/>
              </a:ext>
            </a:extLst>
          </p:cNvPr>
          <p:cNvSpPr txBox="1"/>
          <p:nvPr/>
        </p:nvSpPr>
        <p:spPr>
          <a:xfrm>
            <a:off x="457200" y="5043946"/>
            <a:ext cx="8761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Analysis of Year-over-Year Growth and Marketing Effectiveness</a:t>
            </a:r>
          </a:p>
          <a:p>
            <a:endParaRPr lang="en-US" dirty="0"/>
          </a:p>
          <a:p>
            <a:r>
              <a:rPr lang="en-US" dirty="0"/>
              <a:t>Sukhveer Singh</a:t>
            </a:r>
          </a:p>
        </p:txBody>
      </p:sp>
      <p:sp>
        <p:nvSpPr>
          <p:cNvPr id="8" name="Google Shape;96;p1">
            <a:extLst>
              <a:ext uri="{FF2B5EF4-FFF2-40B4-BE49-F238E27FC236}">
                <a16:creationId xmlns:a16="http://schemas.microsoft.com/office/drawing/2014/main" id="{67A05F31-03A9-8085-8348-FE71F8297348}"/>
              </a:ext>
            </a:extLst>
          </p:cNvPr>
          <p:cNvSpPr txBox="1"/>
          <p:nvPr/>
        </p:nvSpPr>
        <p:spPr>
          <a:xfrm>
            <a:off x="457200" y="2489820"/>
            <a:ext cx="82287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Presentation: </a:t>
            </a:r>
            <a:endParaRPr lang="en-US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70C0"/>
              </a:buClr>
              <a:buSzPts val="3200"/>
            </a:pPr>
            <a:r>
              <a:rPr lang="en-US" sz="2000" dirty="0"/>
              <a:t>Data-Driven Insights on Account Sales Performance</a:t>
            </a:r>
          </a:p>
          <a:p>
            <a:pPr>
              <a:buClr>
                <a:srgbClr val="0070C0"/>
              </a:buClr>
              <a:buSzPts val="32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211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6BCB1-6F5C-D04D-FDC8-2DFFB2AA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Introduction: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C47030B5-049A-96EC-AE44-9AF31469C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8226" y="1375132"/>
            <a:ext cx="4125317" cy="41253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B657-CEC3-CAAD-0069-6E5DB9D2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We have summarized this dataset and analyzed following:</a:t>
            </a:r>
          </a:p>
          <a:p>
            <a:r>
              <a:rPr lang="en-US" dirty="0">
                <a:solidFill>
                  <a:srgbClr val="FFFFFF"/>
                </a:solidFill>
              </a:rPr>
              <a:t>Reviewing annual unit sales figures for each of the past five years.</a:t>
            </a:r>
          </a:p>
          <a:p>
            <a:r>
              <a:rPr lang="en-US" dirty="0">
                <a:solidFill>
                  <a:srgbClr val="FFFFFF"/>
                </a:solidFill>
              </a:rPr>
              <a:t>Distinguishing the account types that have outperformed others in terms of unit sales.</a:t>
            </a:r>
          </a:p>
          <a:p>
            <a:r>
              <a:rPr lang="en-US" dirty="0">
                <a:solidFill>
                  <a:srgbClr val="FFFFFF"/>
                </a:solidFill>
              </a:rPr>
              <a:t>Top 10 CAGR </a:t>
            </a:r>
          </a:p>
          <a:p>
            <a:r>
              <a:rPr lang="en-US" dirty="0">
                <a:solidFill>
                  <a:srgbClr val="FFFFFF"/>
                </a:solidFill>
              </a:rPr>
              <a:t>Best Marketing campaign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238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F214-E0BC-AD8A-5C99-7ED902CF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Reviewing annual unit sales figures for each of the past five years.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graph showing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688B2A6D-184A-7F52-8CE8-B70FB8CF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2527222"/>
            <a:ext cx="5557982" cy="3970560"/>
          </a:xfrm>
          <a:prstGeom prst="rect">
            <a:avLst/>
          </a:prstGeom>
        </p:spPr>
      </p:pic>
      <p:pic>
        <p:nvPicPr>
          <p:cNvPr id="7" name="Picture 6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D4C67D2D-D06C-B690-9FD0-29845931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7222"/>
            <a:ext cx="5777302" cy="39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2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C8DC-B3BB-788E-4785-2392D9D0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437" y="1158395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Top 10 CAGR 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/>
          </a:p>
        </p:txBody>
      </p:sp>
      <p:pic>
        <p:nvPicPr>
          <p:cNvPr id="5" name="Picture 4" descr="A chart of sales&#10;&#10;Description automatically generated">
            <a:extLst>
              <a:ext uri="{FF2B5EF4-FFF2-40B4-BE49-F238E27FC236}">
                <a16:creationId xmlns:a16="http://schemas.microsoft.com/office/drawing/2014/main" id="{6A1BAF09-FA7B-0581-B4AF-5A5E2F7D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724727"/>
            <a:ext cx="7505700" cy="35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1259E-F888-B8DF-F5CC-BAA5919D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Best Marketing campaign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C02CC-AAF0-54CE-09C9-5483200BC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469991"/>
            <a:ext cx="6470907" cy="391490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837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6AD47635-8671-11A2-6383-42DD1A9CA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1"/>
          <a:stretch/>
        </p:blipFill>
        <p:spPr>
          <a:xfrm>
            <a:off x="591128" y="1519746"/>
            <a:ext cx="5624946" cy="2355411"/>
          </a:xfrm>
          <a:prstGeom prst="rect">
            <a:avLst/>
          </a:prstGeom>
        </p:spPr>
      </p:pic>
      <p:pic>
        <p:nvPicPr>
          <p:cNvPr id="14" name="Picture 13" descr="A graph showing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7E060D05-545A-90BE-4080-FA517106D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14" y="1468877"/>
            <a:ext cx="5262557" cy="2425633"/>
          </a:xfrm>
          <a:prstGeom prst="rect">
            <a:avLst/>
          </a:prstGeom>
        </p:spPr>
      </p:pic>
      <p:pic>
        <p:nvPicPr>
          <p:cNvPr id="19" name="Picture 18" descr="A chart of sales&#10;&#10;Description automatically generated">
            <a:extLst>
              <a:ext uri="{FF2B5EF4-FFF2-40B4-BE49-F238E27FC236}">
                <a16:creationId xmlns:a16="http://schemas.microsoft.com/office/drawing/2014/main" id="{0E0EF42B-CA0A-C849-7A96-689951215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28" y="3980872"/>
            <a:ext cx="5624946" cy="2236305"/>
          </a:xfrm>
          <a:prstGeom prst="rect">
            <a:avLst/>
          </a:prstGeom>
        </p:spPr>
      </p:pic>
      <p:pic>
        <p:nvPicPr>
          <p:cNvPr id="21" name="Picture 20" descr="A graph of sales&#10;&#10;Description automatically generated">
            <a:extLst>
              <a:ext uri="{FF2B5EF4-FFF2-40B4-BE49-F238E27FC236}">
                <a16:creationId xmlns:a16="http://schemas.microsoft.com/office/drawing/2014/main" id="{32654358-5B7B-976E-DC1E-84978B81F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313" y="3980872"/>
            <a:ext cx="5262557" cy="224391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85FB512-A035-4830-5779-C8FADD310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8472"/>
            <a:ext cx="785092" cy="47105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EB7CCA6-8BE1-B722-F607-A0DD93E22A9B}"/>
              </a:ext>
            </a:extLst>
          </p:cNvPr>
          <p:cNvSpPr/>
          <p:nvPr/>
        </p:nvSpPr>
        <p:spPr>
          <a:xfrm>
            <a:off x="785092" y="27708"/>
            <a:ext cx="9633526" cy="471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Sales Data for visualization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7FA103-F629-D2FE-F783-73F8B48BD4AB}"/>
              </a:ext>
            </a:extLst>
          </p:cNvPr>
          <p:cNvSpPr/>
          <p:nvPr/>
        </p:nvSpPr>
        <p:spPr>
          <a:xfrm>
            <a:off x="1205347" y="585124"/>
            <a:ext cx="1967345" cy="818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 unit 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1,480,848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78B8E5-067D-4F43-1854-0F3B4534B44E}"/>
              </a:ext>
            </a:extLst>
          </p:cNvPr>
          <p:cNvSpPr/>
          <p:nvPr/>
        </p:nvSpPr>
        <p:spPr>
          <a:xfrm>
            <a:off x="3403601" y="585125"/>
            <a:ext cx="1967345" cy="818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 Accounts: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681F51-0FB3-7D78-E903-7986D0A68714}"/>
              </a:ext>
            </a:extLst>
          </p:cNvPr>
          <p:cNvSpPr/>
          <p:nvPr/>
        </p:nvSpPr>
        <p:spPr>
          <a:xfrm>
            <a:off x="5601855" y="585125"/>
            <a:ext cx="2322947" cy="818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Largest Sales year: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4DB20D-95DF-0605-8E58-61B3A202E0F6}"/>
              </a:ext>
            </a:extLst>
          </p:cNvPr>
          <p:cNvSpPr/>
          <p:nvPr/>
        </p:nvSpPr>
        <p:spPr>
          <a:xfrm>
            <a:off x="8174185" y="573828"/>
            <a:ext cx="1967346" cy="818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Best Campaign: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42BDFE-9EF3-BC51-C5AE-7A11A2CFA642}"/>
              </a:ext>
            </a:extLst>
          </p:cNvPr>
          <p:cNvSpPr txBox="1"/>
          <p:nvPr/>
        </p:nvSpPr>
        <p:spPr>
          <a:xfrm>
            <a:off x="392546" y="647019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8260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EC03-B8E5-63B9-99EB-4950F2DC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D848BE0-9DC7-EF41-35C4-33331BF5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894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{DC374E5D-03C7-D044-A26D-0853BB5DFE0A}tf10001076</Template>
  <TotalTime>37</TotalTime>
  <Words>116</Words>
  <Application>Microsoft Macintosh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Data analysis : Sales Data</vt:lpstr>
      <vt:lpstr>Introduction: </vt:lpstr>
      <vt:lpstr>Reviewing annual unit sales figures for each of the past five years. </vt:lpstr>
      <vt:lpstr>Top 10 CAGR  </vt:lpstr>
      <vt:lpstr>Best Marketing campaign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: Sales Data</dc:title>
  <dc:creator>Sukhveer Singh</dc:creator>
  <cp:lastModifiedBy>Sukhveer Singh</cp:lastModifiedBy>
  <cp:revision>1</cp:revision>
  <dcterms:created xsi:type="dcterms:W3CDTF">2024-02-11T22:16:45Z</dcterms:created>
  <dcterms:modified xsi:type="dcterms:W3CDTF">2024-02-11T22:54:23Z</dcterms:modified>
</cp:coreProperties>
</file>