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5"/>
    <p:sldMasterId id="2147483702" r:id="rId6"/>
    <p:sldMasterId id="214748370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6858000" cy="9144000"/>
  <p:embeddedFontLst>
    <p:embeddedFont>
      <p:font typeface="Advent Pro SemiBold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Fira Sans Condensed Medium"/>
      <p:regular r:id="rId37"/>
      <p:bold r:id="rId38"/>
      <p:italic r:id="rId39"/>
      <p:boldItalic r:id="rId40"/>
    </p:embeddedFont>
    <p:embeddedFont>
      <p:font typeface="Maven Pro Black"/>
      <p:bold r:id="rId41"/>
    </p:embeddedFont>
    <p:embeddedFont>
      <p:font typeface="Maven Pro"/>
      <p:regular r:id="rId42"/>
      <p:bold r:id="rId43"/>
    </p:embeddedFont>
    <p:embeddedFont>
      <p:font typeface="Share Tech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F13A37-461F-449C-BFD3-4A276D38FC9D}">
  <a:tblStyle styleId="{BAF13A37-461F-449C-BFD3-4A276D38FC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boldItalic.fntdata"/><Relationship Id="rId20" Type="http://schemas.openxmlformats.org/officeDocument/2006/relationships/slide" Target="slides/slide12.xml"/><Relationship Id="rId42" Type="http://schemas.openxmlformats.org/officeDocument/2006/relationships/font" Target="fonts/MavenPro-regular.fntdata"/><Relationship Id="rId41" Type="http://schemas.openxmlformats.org/officeDocument/2006/relationships/font" Target="fonts/MavenProBlack-bold.fntdata"/><Relationship Id="rId22" Type="http://schemas.openxmlformats.org/officeDocument/2006/relationships/slide" Target="slides/slide14.xml"/><Relationship Id="rId44" Type="http://schemas.openxmlformats.org/officeDocument/2006/relationships/font" Target="fonts/ShareTech-regular.fntdata"/><Relationship Id="rId21" Type="http://schemas.openxmlformats.org/officeDocument/2006/relationships/slide" Target="slides/slide13.xml"/><Relationship Id="rId43" Type="http://schemas.openxmlformats.org/officeDocument/2006/relationships/font" Target="fonts/MavenPro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dventProSemiBold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AdventProSemiBold-italic.fntdata"/><Relationship Id="rId30" Type="http://schemas.openxmlformats.org/officeDocument/2006/relationships/font" Target="fonts/AdventProSemiBold-bold.fntdata"/><Relationship Id="rId11" Type="http://schemas.openxmlformats.org/officeDocument/2006/relationships/slide" Target="slides/slide3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2.xml"/><Relationship Id="rId32" Type="http://schemas.openxmlformats.org/officeDocument/2006/relationships/font" Target="fonts/AdventProSemiBold-boldItalic.fntdata"/><Relationship Id="rId13" Type="http://schemas.openxmlformats.org/officeDocument/2006/relationships/slide" Target="slides/slide5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4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7.xml"/><Relationship Id="rId37" Type="http://schemas.openxmlformats.org/officeDocument/2006/relationships/font" Target="fonts/FiraSansCondensedMedium-regular.fntdata"/><Relationship Id="rId14" Type="http://schemas.openxmlformats.org/officeDocument/2006/relationships/slide" Target="slides/slide6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9.xml"/><Relationship Id="rId39" Type="http://schemas.openxmlformats.org/officeDocument/2006/relationships/font" Target="fonts/FiraSansCondensedMedium-italic.fntdata"/><Relationship Id="rId16" Type="http://schemas.openxmlformats.org/officeDocument/2006/relationships/slide" Target="slides/slide8.xml"/><Relationship Id="rId38" Type="http://schemas.openxmlformats.org/officeDocument/2006/relationships/font" Target="fonts/FiraSansCondensedMedium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9b69f58f3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9b69f58f3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9b61eeca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9b61eeca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9b61eecad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9b61eecad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9b61eecad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9b61eecad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9b61eecad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9b61eecad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9b61eecad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9b61eecad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9b61eecad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9b61eecad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9b61eecad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9b61eecad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9b6ab58fb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9b6ab58fb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9b6ab58fbc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9b6ab58fbc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9b6ab58fbc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9b6ab58fbc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9b69f58f36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9b69f58f36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9b6ab58fbc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9b6ab58fbc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9b69f58f3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9b69f58f3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9b69f58f36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9b69f58f36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9b6ab58fbc_1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9b6ab58fbc_1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9b6ab58fbc_1_1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9b6ab58fbc_1_1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9b6ab58fbc_1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9b6ab58fbc_1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9b69f58f36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9b69f58f36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9b61eecad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9b61eecad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7" name="Google Shape;87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2" name="Google Shape;92;p1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6" name="Google Shape;96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9" name="Google Shape;99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3" name="Google Shape;113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6" name="Google Shape;116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9" name="Google Shape;119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4" name="Google Shape;134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8" name="Google Shape;158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1" name="Google Shape;171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8" name="Google Shape;178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1" name="Google Shape;181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4" name="Google Shape;184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" name="Google Shape;187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2" name="Google Shape;192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7" name="Google Shape;197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0" name="Google Shape;200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04" name="Google Shape;204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7" name="Google Shape;207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0" name="Google Shape;210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2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3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30" name="Google Shape;230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35" name="Google Shape;235;p2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38" name="Google Shape;238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41" name="Google Shape;241;p2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48" name="Google Shape;248;p2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3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52" name="Google Shape;252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57" name="Google Shape;257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60" name="Google Shape;260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67" name="Google Shape;267;p2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4" name="Google Shape;304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2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8" name="Google Shape;328;p2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9" name="Google Shape;329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4" name="Google Shape;334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5" name="Google Shape;345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0" name="Google Shape;350;p2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1" name="Google Shape;351;p2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2" name="Google Shape;352;p2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2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2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2" name="Google Shape;362;p2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2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0" name="Google Shape;370;p2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9" name="Google Shape;389;p2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5" name="Google Shape;405;p3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8" name="Google Shape;408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9" name="Google Shape;409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1" name="Google Shape;421;p3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2" name="Google Shape;422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GB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-GB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32" name="Google Shape;432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35" name="Google Shape;435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40" name="Google Shape;440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46" name="Google Shape;446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1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49" name="Google Shape;449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3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1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53" name="Google Shape;453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7" name="Google Shape;457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58" name="Google Shape;458;p32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9" name="Google Shape;459;p32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7" name="Google Shape;477;p36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8" name="Google Shape;478;p36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85" name="Google Shape;485;p3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6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6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490" name="Google Shape;490;p3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6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493" name="Google Shape;493;p3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496" name="Google Shape;496;p36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6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503" name="Google Shape;503;p3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7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509" name="Google Shape;509;p3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7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514" name="Google Shape;514;p3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7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7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8" name="Google Shape;518;p3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7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21" name="Google Shape;521;p3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7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4" name="Google Shape;524;p37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5" name="Google Shape;525;p37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3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29" name="Google Shape;529;p38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8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535" name="Google Shape;535;p3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8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538" name="Google Shape;538;p3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541" name="Google Shape;541;p3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47" name="Google Shape;547;p39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8" name="Google Shape;548;p39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49" name="Google Shape;549;p39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0" name="Google Shape;550;p39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51" name="Google Shape;551;p3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556" name="Google Shape;556;p3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62" name="Google Shape;562;p40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4" name="Google Shape;574;p4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75" name="Google Shape;575;p41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41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580" name="Google Shape;580;p4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41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2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6" name="Google Shape;586;p4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4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593" name="Google Shape;593;p4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4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4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00" name="Google Shape;600;p4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603" name="Google Shape;603;p4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2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606" name="Google Shape;606;p4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609" name="Google Shape;609;p4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2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614" name="Google Shape;614;p4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4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619" name="Google Shape;619;p4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622" name="Google Shape;622;p4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42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42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626" name="Google Shape;626;p4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2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629" name="Google Shape;629;p4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2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632" name="Google Shape;632;p4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42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2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8" name="Google Shape;638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5" name="Google Shape;645;p45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6" name="Google Shape;646;p45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5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45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652" name="Google Shape;652;p4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45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45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657" name="Google Shape;657;p4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5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660" name="Google Shape;660;p4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5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663" name="Google Shape;663;p45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45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5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45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670" name="Google Shape;670;p4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45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45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674" name="Google Shape;674;p4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5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5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679" name="Google Shape;679;p4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45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682" name="Google Shape;682;p4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7" name="Google Shape;687;p4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8" name="Google Shape;688;p46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689" name="Google Shape;689;p4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6" name="Google Shape;726;p4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7" name="Google Shape;737;p47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8" name="Google Shape;738;p47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9" name="Google Shape;739;p47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40" name="Google Shape;740;p47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1" name="Google Shape;741;p47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2" name="Google Shape;742;p4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43" name="Google Shape;743;p47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44" name="Google Shape;744;p47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5" name="Google Shape;745;p47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48" name="Google Shape;748;p48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9" name="Google Shape;749;p48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50" name="Google Shape;750;p48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1" name="Google Shape;751;p4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4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56" name="Google Shape;756;p4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8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4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67" name="Google Shape;767;p4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9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2" name="Google Shape;772;p49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3" name="Google Shape;773;p49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4" name="Google Shape;774;p49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5" name="Google Shape;775;p49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6" name="Google Shape;776;p49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7" name="Google Shape;777;p49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0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0" name="Google Shape;780;p50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1" name="Google Shape;781;p50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2" name="Google Shape;782;p50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3" name="Google Shape;783;p50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4" name="Google Shape;784;p50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5" name="Google Shape;785;p50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6" name="Google Shape;786;p50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7" name="Google Shape;787;p50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8" name="Google Shape;788;p50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9" name="Google Shape;789;p50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0" name="Google Shape;790;p50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91" name="Google Shape;791;p50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2" name="Google Shape;792;p50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0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3" name="Google Shape;803;p51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4" name="Google Shape;804;p51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5" name="Google Shape;805;p51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6" name="Google Shape;806;p51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7" name="Google Shape;807;p51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8" name="Google Shape;808;p51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9" name="Google Shape;809;p51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0" name="Google Shape;810;p51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11" name="Google Shape;811;p51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1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1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1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1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1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1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1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1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1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2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3" name="Google Shape;823;p52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4" name="Google Shape;824;p52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5" name="Google Shape;825;p52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6" name="Google Shape;826;p52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7" name="Google Shape;827;p52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8" name="Google Shape;828;p52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9" name="Google Shape;829;p52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0" name="Google Shape;830;p52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31" name="Google Shape;831;p52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2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2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2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2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2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2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2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3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3" name="Google Shape;843;p53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4" name="Google Shape;844;p53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GB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-GB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45" name="Google Shape;845;p53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3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3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3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3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3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3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3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53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854" name="Google Shape;854;p5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53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857" name="Google Shape;857;p5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53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862" name="Google Shape;862;p5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53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3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53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868" name="Google Shape;868;p5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871" name="Google Shape;871;p5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53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Google Shape;874;p53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875" name="Google Shape;875;p5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4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79" name="Google Shape;879;p5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0" name="Google Shape;880;p54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81" name="Google Shape;881;p54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4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4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4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4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4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4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4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4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4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4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4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1.xml"/><Relationship Id="rId6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474" name="Google Shape;4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7"/>
          <p:cNvSpPr txBox="1"/>
          <p:nvPr>
            <p:ph idx="1" type="subTitle"/>
          </p:nvPr>
        </p:nvSpPr>
        <p:spPr>
          <a:xfrm>
            <a:off x="1848750" y="2819550"/>
            <a:ext cx="54465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Empowering Your Shopping Journey: A Shopping Recommender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57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SHOPCRAFTER PRO</a:t>
            </a:r>
            <a:endParaRPr/>
          </a:p>
        </p:txBody>
      </p:sp>
      <p:sp>
        <p:nvSpPr>
          <p:cNvPr id="900" name="Google Shape;900;p57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7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7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7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7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907" name="Google Shape;907;p57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57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910" name="Google Shape;910;p5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57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913" name="Google Shape;913;p5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57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7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57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19" name="Google Shape;919;p5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57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922" name="Google Shape;922;p57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6"/>
          <p:cNvSpPr txBox="1"/>
          <p:nvPr>
            <p:ph idx="1" type="body"/>
          </p:nvPr>
        </p:nvSpPr>
        <p:spPr>
          <a:xfrm>
            <a:off x="618825" y="1566300"/>
            <a:ext cx="75897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Source: Online retail transaction dataset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Fields used: StockCode, Description, CustomerID, Quantity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Preprocessing: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Removed missing CustomerIDs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Pivoted data into user-item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Converted to binary matrix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6"/>
          <p:cNvSpPr txBox="1"/>
          <p:nvPr>
            <p:ph type="ctrTitle"/>
          </p:nvPr>
        </p:nvSpPr>
        <p:spPr>
          <a:xfrm>
            <a:off x="618825" y="411675"/>
            <a:ext cx="45774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Details</a:t>
            </a:r>
            <a:endParaRPr/>
          </a:p>
        </p:txBody>
      </p:sp>
      <p:grpSp>
        <p:nvGrpSpPr>
          <p:cNvPr id="1085" name="Google Shape;1085;p66"/>
          <p:cNvGrpSpPr/>
          <p:nvPr/>
        </p:nvGrpSpPr>
        <p:grpSpPr>
          <a:xfrm rot="-5400000">
            <a:off x="7638181" y="1103865"/>
            <a:ext cx="2340929" cy="594865"/>
            <a:chOff x="1247650" y="2075423"/>
            <a:chExt cx="6648477" cy="1557238"/>
          </a:xfrm>
        </p:grpSpPr>
        <p:sp>
          <p:nvSpPr>
            <p:cNvPr id="1086" name="Google Shape;1086;p66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6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6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6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6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6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7"/>
          <p:cNvSpPr txBox="1"/>
          <p:nvPr>
            <p:ph idx="1" type="body"/>
          </p:nvPr>
        </p:nvSpPr>
        <p:spPr>
          <a:xfrm>
            <a:off x="618825" y="1679175"/>
            <a:ext cx="66294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Modeling: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Calculated cosine similarity between users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Recommended top products liked by similar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Methods used: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Collaborative filtering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Matrix factorization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Cosine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Contnd..</a:t>
            </a:r>
            <a:endParaRPr/>
          </a:p>
        </p:txBody>
      </p:sp>
      <p:grpSp>
        <p:nvGrpSpPr>
          <p:cNvPr id="1098" name="Google Shape;1098;p67"/>
          <p:cNvGrpSpPr/>
          <p:nvPr/>
        </p:nvGrpSpPr>
        <p:grpSpPr>
          <a:xfrm rot="-5400000">
            <a:off x="7638181" y="1103865"/>
            <a:ext cx="2340929" cy="594865"/>
            <a:chOff x="1247650" y="2075423"/>
            <a:chExt cx="6648477" cy="1557238"/>
          </a:xfrm>
        </p:grpSpPr>
        <p:sp>
          <p:nvSpPr>
            <p:cNvPr id="1099" name="Google Shape;1099;p67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7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7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7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8"/>
          <p:cNvSpPr txBox="1"/>
          <p:nvPr>
            <p:ph idx="1" type="body"/>
          </p:nvPr>
        </p:nvSpPr>
        <p:spPr>
          <a:xfrm>
            <a:off x="2673450" y="153550"/>
            <a:ext cx="38988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</a:t>
            </a:r>
            <a:r>
              <a:rPr lang="en-GB"/>
              <a:t>Recommendation</a:t>
            </a:r>
            <a:r>
              <a:rPr lang="en-GB"/>
              <a:t> system will predict the relevant products for customers based on their shopping history</a:t>
            </a:r>
            <a:endParaRPr/>
          </a:p>
        </p:txBody>
      </p:sp>
      <p:sp>
        <p:nvSpPr>
          <p:cNvPr id="1110" name="Google Shape;1110;p68"/>
          <p:cNvSpPr txBox="1"/>
          <p:nvPr>
            <p:ph type="ctrTitle"/>
          </p:nvPr>
        </p:nvSpPr>
        <p:spPr>
          <a:xfrm>
            <a:off x="182925" y="1210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</a:t>
            </a:r>
            <a:endParaRPr/>
          </a:p>
        </p:txBody>
      </p:sp>
      <p:pic>
        <p:nvPicPr>
          <p:cNvPr id="1111" name="Google Shape;111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3425" y="1258063"/>
            <a:ext cx="1959099" cy="37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88" y="1621062"/>
            <a:ext cx="2548574" cy="338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68"/>
          <p:cNvSpPr txBox="1"/>
          <p:nvPr>
            <p:ph idx="1" type="body"/>
          </p:nvPr>
        </p:nvSpPr>
        <p:spPr>
          <a:xfrm>
            <a:off x="124900" y="1134325"/>
            <a:ext cx="25995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: The Products Customer Bought</a:t>
            </a:r>
            <a:endParaRPr sz="1000"/>
          </a:p>
        </p:txBody>
      </p:sp>
      <p:sp>
        <p:nvSpPr>
          <p:cNvPr id="1114" name="Google Shape;1114;p68"/>
          <p:cNvSpPr txBox="1"/>
          <p:nvPr>
            <p:ph idx="1" type="body"/>
          </p:nvPr>
        </p:nvSpPr>
        <p:spPr>
          <a:xfrm>
            <a:off x="6756300" y="785450"/>
            <a:ext cx="23247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Output</a:t>
            </a:r>
            <a:r>
              <a:rPr lang="en-GB" sz="1000"/>
              <a:t> : Recommended Products </a:t>
            </a:r>
            <a:endParaRPr sz="1000"/>
          </a:p>
        </p:txBody>
      </p:sp>
      <p:sp>
        <p:nvSpPr>
          <p:cNvPr id="1115" name="Google Shape;1115;p68"/>
          <p:cNvSpPr/>
          <p:nvPr/>
        </p:nvSpPr>
        <p:spPr>
          <a:xfrm>
            <a:off x="2840550" y="2884150"/>
            <a:ext cx="5886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6" name="Google Shape;1116;p68"/>
          <p:cNvSpPr/>
          <p:nvPr/>
        </p:nvSpPr>
        <p:spPr>
          <a:xfrm>
            <a:off x="6051425" y="2884150"/>
            <a:ext cx="5886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17" name="Google Shape;111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500" y="1910375"/>
            <a:ext cx="2036475" cy="20068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68"/>
          <p:cNvSpPr txBox="1"/>
          <p:nvPr>
            <p:ph idx="1" type="body"/>
          </p:nvPr>
        </p:nvSpPr>
        <p:spPr>
          <a:xfrm>
            <a:off x="3546388" y="4061750"/>
            <a:ext cx="23247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Model Processing the Output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9"/>
          <p:cNvSpPr txBox="1"/>
          <p:nvPr>
            <p:ph idx="1" type="body"/>
          </p:nvPr>
        </p:nvSpPr>
        <p:spPr>
          <a:xfrm>
            <a:off x="618825" y="1350325"/>
            <a:ext cx="8471100" cy="3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Goals: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Showcase value of recommendations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Optimize inventory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Drive user engagement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Channels: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Web interface for personalized recommendations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Daily reports on top products overall &amp; by segment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Mobile app for on-the-go recommendations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Stakeholder meetings to demonstrate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Ongoing user feedback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69"/>
          <p:cNvSpPr txBox="1"/>
          <p:nvPr>
            <p:ph type="ctrTitle"/>
          </p:nvPr>
        </p:nvSpPr>
        <p:spPr>
          <a:xfrm>
            <a:off x="618825" y="411675"/>
            <a:ext cx="53139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Socialization &amp; Distribution</a:t>
            </a:r>
            <a:endParaRPr/>
          </a:p>
        </p:txBody>
      </p:sp>
      <p:grpSp>
        <p:nvGrpSpPr>
          <p:cNvPr id="1125" name="Google Shape;1125;p69"/>
          <p:cNvGrpSpPr/>
          <p:nvPr/>
        </p:nvGrpSpPr>
        <p:grpSpPr>
          <a:xfrm rot="-5400000">
            <a:off x="7638181" y="1103865"/>
            <a:ext cx="2340929" cy="594865"/>
            <a:chOff x="1247650" y="2075423"/>
            <a:chExt cx="6648477" cy="1557238"/>
          </a:xfrm>
        </p:grpSpPr>
        <p:sp>
          <p:nvSpPr>
            <p:cNvPr id="1126" name="Google Shape;1126;p69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9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9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9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9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9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0"/>
          <p:cNvSpPr txBox="1"/>
          <p:nvPr>
            <p:ph idx="1" type="body"/>
          </p:nvPr>
        </p:nvSpPr>
        <p:spPr>
          <a:xfrm>
            <a:off x="618825" y="1679175"/>
            <a:ext cx="51561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Personalized dashboard for customers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Inventory optimization reports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Mobile app with push notifications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Stakeholder demos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User surveys and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0"/>
          <p:cNvSpPr txBox="1"/>
          <p:nvPr>
            <p:ph type="ctrTitle"/>
          </p:nvPr>
        </p:nvSpPr>
        <p:spPr>
          <a:xfrm>
            <a:off x="618825" y="411675"/>
            <a:ext cx="26865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Initiatives</a:t>
            </a:r>
            <a:endParaRPr/>
          </a:p>
        </p:txBody>
      </p:sp>
      <p:grpSp>
        <p:nvGrpSpPr>
          <p:cNvPr id="1138" name="Google Shape;1138;p70"/>
          <p:cNvGrpSpPr/>
          <p:nvPr/>
        </p:nvGrpSpPr>
        <p:grpSpPr>
          <a:xfrm rot="-5400000">
            <a:off x="7638181" y="1103865"/>
            <a:ext cx="2340929" cy="594865"/>
            <a:chOff x="1247650" y="2075423"/>
            <a:chExt cx="6648477" cy="1557238"/>
          </a:xfrm>
        </p:grpSpPr>
        <p:sp>
          <p:nvSpPr>
            <p:cNvPr id="1139" name="Google Shape;1139;p70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1"/>
          <p:cNvSpPr txBox="1"/>
          <p:nvPr>
            <p:ph idx="1" type="body"/>
          </p:nvPr>
        </p:nvSpPr>
        <p:spPr>
          <a:xfrm>
            <a:off x="618825" y="1679175"/>
            <a:ext cx="6682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Multi-channel distribution strategy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Focus on value demonstration and user engagement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Combination of proactive and user-driven feedback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Iterative system refinement based on user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71"/>
          <p:cNvSpPr txBox="1"/>
          <p:nvPr>
            <p:ph type="ctrTitle"/>
          </p:nvPr>
        </p:nvSpPr>
        <p:spPr>
          <a:xfrm>
            <a:off x="618825" y="411675"/>
            <a:ext cx="44457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Distribution</a:t>
            </a:r>
            <a:r>
              <a:rPr lang="en-GB"/>
              <a:t> </a:t>
            </a:r>
            <a:r>
              <a:rPr lang="en-GB"/>
              <a:t>summary:</a:t>
            </a:r>
            <a:endParaRPr/>
          </a:p>
        </p:txBody>
      </p:sp>
      <p:grpSp>
        <p:nvGrpSpPr>
          <p:cNvPr id="1151" name="Google Shape;1151;p71"/>
          <p:cNvGrpSpPr/>
          <p:nvPr/>
        </p:nvGrpSpPr>
        <p:grpSpPr>
          <a:xfrm rot="-5400000">
            <a:off x="7638181" y="1103865"/>
            <a:ext cx="2340929" cy="594865"/>
            <a:chOff x="1247650" y="2075423"/>
            <a:chExt cx="6648477" cy="1557238"/>
          </a:xfrm>
        </p:grpSpPr>
        <p:sp>
          <p:nvSpPr>
            <p:cNvPr id="1152" name="Google Shape;1152;p71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1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1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1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72"/>
          <p:cNvSpPr txBox="1"/>
          <p:nvPr>
            <p:ph idx="1" type="body"/>
          </p:nvPr>
        </p:nvSpPr>
        <p:spPr>
          <a:xfrm>
            <a:off x="618825" y="1416075"/>
            <a:ext cx="68268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Implementation: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Share recommendations via dashboards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Build mobile app for personalized suggestions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Provide recommendations through various channels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Optimization: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Collect user feedback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Refine recommendations based on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Continually improve relevance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73"/>
          <p:cNvSpPr txBox="1"/>
          <p:nvPr>
            <p:ph idx="1" type="body"/>
          </p:nvPr>
        </p:nvSpPr>
        <p:spPr>
          <a:xfrm>
            <a:off x="618825" y="1481875"/>
            <a:ext cx="77082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Approaches Tested: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Regression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KNN based on quantity sold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Collaborative filtering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Performance: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Regression had high error, low R^2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KNN only used quantity, not user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Collaborative filtering optimized for user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7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4"/>
          <p:cNvSpPr txBox="1"/>
          <p:nvPr>
            <p:ph idx="1" type="body"/>
          </p:nvPr>
        </p:nvSpPr>
        <p:spPr>
          <a:xfrm>
            <a:off x="618825" y="1679175"/>
            <a:ext cx="63531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Collaborative filtering outperformed other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Leverages user behavior data effectively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Provides personalized recommendations Finds patterns between similar users</a:t>
            </a:r>
            <a:endParaRPr/>
          </a:p>
        </p:txBody>
      </p:sp>
      <p:sp>
        <p:nvSpPr>
          <p:cNvPr id="1175" name="Google Shape;1175;p7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5"/>
          <p:cNvSpPr txBox="1"/>
          <p:nvPr>
            <p:ph type="ctrTitle"/>
          </p:nvPr>
        </p:nvSpPr>
        <p:spPr>
          <a:xfrm>
            <a:off x="1908000" y="1858700"/>
            <a:ext cx="55902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Maven Pro Black"/>
                <a:ea typeface="Maven Pro Black"/>
                <a:cs typeface="Maven Pro Black"/>
                <a:sym typeface="Maven Pro Black"/>
              </a:rPr>
              <a:t>Any Questions ?</a:t>
            </a:r>
            <a:endParaRPr sz="50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8"/>
          <p:cNvSpPr txBox="1"/>
          <p:nvPr>
            <p:ph idx="1" type="body"/>
          </p:nvPr>
        </p:nvSpPr>
        <p:spPr>
          <a:xfrm>
            <a:off x="665900" y="1126075"/>
            <a:ext cx="70821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In the dynamic realm of online retail, our business seizes the opportunity to redefine the customer experience. With a vast array of products available, the need for personalized guidance is paramount. Leveraging advanced machine learning technology, our project's objective is to develop a state-of-the-art recommendation system that transforms the way customers discover and engage with products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By analyzing historical transactions, we aim to provide precise, tailored product suggestions, enhancing user satisfaction, fostering loyalty, and driving increased sales. Our goal is to set new standards in personalized e-commerce recommendations, creating a customer-centric online retail experience</a:t>
            </a:r>
            <a:endParaRPr sz="1600"/>
          </a:p>
        </p:txBody>
      </p:sp>
      <p:sp>
        <p:nvSpPr>
          <p:cNvPr id="930" name="Google Shape;930;p58"/>
          <p:cNvSpPr txBox="1"/>
          <p:nvPr>
            <p:ph type="ctrTitle"/>
          </p:nvPr>
        </p:nvSpPr>
        <p:spPr>
          <a:xfrm>
            <a:off x="618825" y="411675"/>
            <a:ext cx="438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Executive Summary</a:t>
            </a:r>
            <a:endParaRPr b="1"/>
          </a:p>
        </p:txBody>
      </p:sp>
      <p:grpSp>
        <p:nvGrpSpPr>
          <p:cNvPr id="931" name="Google Shape;931;p58"/>
          <p:cNvGrpSpPr/>
          <p:nvPr/>
        </p:nvGrpSpPr>
        <p:grpSpPr>
          <a:xfrm>
            <a:off x="7613315" y="176078"/>
            <a:ext cx="1399584" cy="1217927"/>
            <a:chOff x="5732541" y="713700"/>
            <a:chExt cx="1084697" cy="943910"/>
          </a:xfrm>
        </p:grpSpPr>
        <p:sp>
          <p:nvSpPr>
            <p:cNvPr id="932" name="Google Shape;932;p58"/>
            <p:cNvSpPr/>
            <p:nvPr/>
          </p:nvSpPr>
          <p:spPr>
            <a:xfrm>
              <a:off x="5754750" y="713700"/>
              <a:ext cx="929150" cy="929150"/>
            </a:xfrm>
            <a:custGeom>
              <a:rect b="b" l="l" r="r" t="t"/>
              <a:pathLst>
                <a:path extrusionOk="0" h="37166" w="37166">
                  <a:moveTo>
                    <a:pt x="18575" y="1"/>
                  </a:moveTo>
                  <a:cubicBezTo>
                    <a:pt x="8324" y="1"/>
                    <a:pt x="1" y="8324"/>
                    <a:pt x="1" y="18592"/>
                  </a:cubicBezTo>
                  <a:cubicBezTo>
                    <a:pt x="1" y="28859"/>
                    <a:pt x="8324" y="37166"/>
                    <a:pt x="18575" y="37166"/>
                  </a:cubicBezTo>
                  <a:cubicBezTo>
                    <a:pt x="28843" y="37166"/>
                    <a:pt x="37166" y="28859"/>
                    <a:pt x="37166" y="18592"/>
                  </a:cubicBezTo>
                  <a:cubicBezTo>
                    <a:pt x="37166" y="8324"/>
                    <a:pt x="28843" y="1"/>
                    <a:pt x="18575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8"/>
            <p:cNvSpPr/>
            <p:nvPr/>
          </p:nvSpPr>
          <p:spPr>
            <a:xfrm rot="1576680">
              <a:off x="6293477" y="878587"/>
              <a:ext cx="454816" cy="417565"/>
            </a:xfrm>
            <a:custGeom>
              <a:rect b="b" l="l" r="r" t="t"/>
              <a:pathLst>
                <a:path extrusionOk="0" h="18279" w="19597">
                  <a:moveTo>
                    <a:pt x="9362" y="1"/>
                  </a:moveTo>
                  <a:lnTo>
                    <a:pt x="0" y="18279"/>
                  </a:lnTo>
                  <a:lnTo>
                    <a:pt x="0" y="18279"/>
                  </a:lnTo>
                  <a:lnTo>
                    <a:pt x="19597" y="12115"/>
                  </a:lnTo>
                  <a:cubicBezTo>
                    <a:pt x="17932" y="6874"/>
                    <a:pt x="14257" y="2506"/>
                    <a:pt x="93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8"/>
            <p:cNvSpPr/>
            <p:nvPr/>
          </p:nvSpPr>
          <p:spPr>
            <a:xfrm>
              <a:off x="5732541" y="713702"/>
              <a:ext cx="656800" cy="554100"/>
            </a:xfrm>
            <a:custGeom>
              <a:rect b="b" l="l" r="r" t="t"/>
              <a:pathLst>
                <a:path extrusionOk="0" h="22164" w="26272">
                  <a:moveTo>
                    <a:pt x="19533" y="0"/>
                  </a:moveTo>
                  <a:cubicBezTo>
                    <a:pt x="15242" y="0"/>
                    <a:pt x="11004" y="1485"/>
                    <a:pt x="7598" y="4331"/>
                  </a:cubicBezTo>
                  <a:cubicBezTo>
                    <a:pt x="2406" y="8682"/>
                    <a:pt x="0" y="15522"/>
                    <a:pt x="1302" y="22163"/>
                  </a:cubicBezTo>
                  <a:lnTo>
                    <a:pt x="19530" y="18571"/>
                  </a:lnTo>
                  <a:lnTo>
                    <a:pt x="26271" y="1265"/>
                  </a:lnTo>
                  <a:cubicBezTo>
                    <a:pt x="24087" y="416"/>
                    <a:pt x="21803" y="0"/>
                    <a:pt x="1953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8"/>
            <p:cNvSpPr/>
            <p:nvPr/>
          </p:nvSpPr>
          <p:spPr>
            <a:xfrm>
              <a:off x="5765332" y="1173513"/>
              <a:ext cx="829529" cy="484097"/>
            </a:xfrm>
            <a:custGeom>
              <a:rect b="b" l="l" r="r" t="t"/>
              <a:pathLst>
                <a:path extrusionOk="0" h="20657" w="36523">
                  <a:moveTo>
                    <a:pt x="20272" y="0"/>
                  </a:moveTo>
                  <a:lnTo>
                    <a:pt x="1" y="3989"/>
                  </a:lnTo>
                  <a:cubicBezTo>
                    <a:pt x="1566" y="11916"/>
                    <a:pt x="7598" y="18212"/>
                    <a:pt x="15460" y="20091"/>
                  </a:cubicBezTo>
                  <a:cubicBezTo>
                    <a:pt x="17054" y="20472"/>
                    <a:pt x="18663" y="20657"/>
                    <a:pt x="20257" y="20657"/>
                  </a:cubicBezTo>
                  <a:cubicBezTo>
                    <a:pt x="26523" y="20657"/>
                    <a:pt x="32555" y="17795"/>
                    <a:pt x="36523" y="12724"/>
                  </a:cubicBezTo>
                  <a:lnTo>
                    <a:pt x="20272" y="0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6"/>
          <p:cNvSpPr txBox="1"/>
          <p:nvPr>
            <p:ph type="ctrTitle"/>
          </p:nvPr>
        </p:nvSpPr>
        <p:spPr>
          <a:xfrm>
            <a:off x="1855375" y="2134950"/>
            <a:ext cx="576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Maven Pro Black"/>
                <a:ea typeface="Maven Pro Black"/>
                <a:cs typeface="Maven Pro Black"/>
                <a:sym typeface="Maven Pro Black"/>
              </a:rPr>
              <a:t>Thank You</a:t>
            </a:r>
            <a:endParaRPr sz="50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9"/>
          <p:cNvSpPr txBox="1"/>
          <p:nvPr>
            <p:ph idx="1" type="body"/>
          </p:nvPr>
        </p:nvSpPr>
        <p:spPr>
          <a:xfrm>
            <a:off x="618825" y="1149600"/>
            <a:ext cx="75249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In the fast-paced world of online retail, the importance of a robust recommendation system cannot be overstated. The overwhelming range of products available to consumers creates a pressing need for a personalized and efficient shopping experience. Traditional models fall short in meeting these expectations. Our business recognizes this as a pivotal opportunity to redefine customer engagement. An advanced machine learning recommendation system is essential to exceed customer expectations, offering a seamless and enjoyable online shopping journey. By leveraging individual purchase behaviors, we aim to enhance overall satisfaction, foster loyalty, and boost our online retail platform's success in a market where personalized recommendations are a driving force.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9"/>
          <p:cNvSpPr txBox="1"/>
          <p:nvPr>
            <p:ph type="ctrTitle"/>
          </p:nvPr>
        </p:nvSpPr>
        <p:spPr>
          <a:xfrm>
            <a:off x="618825" y="411675"/>
            <a:ext cx="5594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grpSp>
        <p:nvGrpSpPr>
          <p:cNvPr id="942" name="Google Shape;942;p59"/>
          <p:cNvGrpSpPr/>
          <p:nvPr/>
        </p:nvGrpSpPr>
        <p:grpSpPr>
          <a:xfrm>
            <a:off x="7998496" y="154712"/>
            <a:ext cx="922560" cy="913236"/>
            <a:chOff x="5080188" y="927900"/>
            <a:chExt cx="961200" cy="961200"/>
          </a:xfrm>
        </p:grpSpPr>
        <p:sp>
          <p:nvSpPr>
            <p:cNvPr id="943" name="Google Shape;943;p59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fmla="val 4716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fmla="val 5814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fmla="val 7648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fmla="val 10182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9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fmla="val 5266439" name="adj1"/>
                <a:gd fmla="val 19995741" name="adj2"/>
                <a:gd fmla="val 4692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9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fmla="val 3085776" name="adj1"/>
                <a:gd fmla="val 20100839" name="adj2"/>
                <a:gd fmla="val 5564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9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fmla="val 8884448" name="adj1"/>
                <a:gd fmla="val 20414899" name="adj2"/>
                <a:gd fmla="val 7688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9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fmla="val 6490304" name="adj1"/>
                <a:gd fmla="val 20700625" name="adj2"/>
                <a:gd fmla="val 10156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0"/>
          <p:cNvSpPr txBox="1"/>
          <p:nvPr>
            <p:ph idx="4" type="ctrTitle"/>
          </p:nvPr>
        </p:nvSpPr>
        <p:spPr>
          <a:xfrm>
            <a:off x="1333800" y="445213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</a:t>
            </a:r>
            <a:r>
              <a:rPr lang="en-GB"/>
              <a:t>ur</a:t>
            </a:r>
            <a:r>
              <a:rPr lang="en-GB" sz="3000"/>
              <a:t> </a:t>
            </a:r>
            <a:r>
              <a:rPr lang="en-GB"/>
              <a:t>Team</a:t>
            </a:r>
            <a:endParaRPr sz="3000"/>
          </a:p>
        </p:txBody>
      </p:sp>
      <p:sp>
        <p:nvSpPr>
          <p:cNvPr id="956" name="Google Shape;956;p60"/>
          <p:cNvSpPr txBox="1"/>
          <p:nvPr>
            <p:ph type="ctrTitle"/>
          </p:nvPr>
        </p:nvSpPr>
        <p:spPr>
          <a:xfrm>
            <a:off x="4696475" y="2118225"/>
            <a:ext cx="3988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SOHAM BALAKRISHNA PALNITKAR</a:t>
            </a:r>
            <a:endParaRPr sz="2000"/>
          </a:p>
        </p:txBody>
      </p:sp>
      <p:sp>
        <p:nvSpPr>
          <p:cNvPr id="957" name="Google Shape;957;p60"/>
          <p:cNvSpPr txBox="1"/>
          <p:nvPr>
            <p:ph idx="1" type="subTitle"/>
          </p:nvPr>
        </p:nvSpPr>
        <p:spPr>
          <a:xfrm>
            <a:off x="4696481" y="2782766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Chief Technology Officer</a:t>
            </a:r>
            <a:endParaRPr/>
          </a:p>
        </p:txBody>
      </p:sp>
      <p:sp>
        <p:nvSpPr>
          <p:cNvPr id="958" name="Google Shape;958;p60"/>
          <p:cNvSpPr txBox="1"/>
          <p:nvPr>
            <p:ph idx="2" type="ctrTitle"/>
          </p:nvPr>
        </p:nvSpPr>
        <p:spPr>
          <a:xfrm>
            <a:off x="1409950" y="3247000"/>
            <a:ext cx="3039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BUBESH KANNA DEVARAJ</a:t>
            </a:r>
            <a:endParaRPr sz="2000"/>
          </a:p>
        </p:txBody>
      </p:sp>
      <p:sp>
        <p:nvSpPr>
          <p:cNvPr id="959" name="Google Shape;959;p60"/>
          <p:cNvSpPr txBox="1"/>
          <p:nvPr>
            <p:ph idx="3" type="subTitle"/>
          </p:nvPr>
        </p:nvSpPr>
        <p:spPr>
          <a:xfrm>
            <a:off x="1409950" y="3891696"/>
            <a:ext cx="30393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Chief Product Manager</a:t>
            </a:r>
            <a:endParaRPr/>
          </a:p>
        </p:txBody>
      </p:sp>
      <p:sp>
        <p:nvSpPr>
          <p:cNvPr id="960" name="Google Shape;960;p60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0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0"/>
          <p:cNvSpPr txBox="1"/>
          <p:nvPr>
            <p:ph idx="3" type="subTitle"/>
          </p:nvPr>
        </p:nvSpPr>
        <p:spPr>
          <a:xfrm>
            <a:off x="1463025" y="1699945"/>
            <a:ext cx="3039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Chief Data Officer</a:t>
            </a:r>
            <a:endParaRPr/>
          </a:p>
        </p:txBody>
      </p:sp>
      <p:sp>
        <p:nvSpPr>
          <p:cNvPr id="963" name="Google Shape;963;p60"/>
          <p:cNvSpPr txBox="1"/>
          <p:nvPr>
            <p:ph idx="2" type="ctrTitle"/>
          </p:nvPr>
        </p:nvSpPr>
        <p:spPr>
          <a:xfrm>
            <a:off x="2035325" y="1120430"/>
            <a:ext cx="247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SUKHVEER SINGH</a:t>
            </a:r>
            <a:endParaRPr sz="2000"/>
          </a:p>
        </p:txBody>
      </p:sp>
      <p:grpSp>
        <p:nvGrpSpPr>
          <p:cNvPr id="964" name="Google Shape;964;p60"/>
          <p:cNvGrpSpPr/>
          <p:nvPr/>
        </p:nvGrpSpPr>
        <p:grpSpPr>
          <a:xfrm>
            <a:off x="3824859" y="1328404"/>
            <a:ext cx="1517723" cy="2845686"/>
            <a:chOff x="6419403" y="2724470"/>
            <a:chExt cx="320614" cy="744476"/>
          </a:xfrm>
        </p:grpSpPr>
        <p:sp>
          <p:nvSpPr>
            <p:cNvPr id="965" name="Google Shape;965;p60"/>
            <p:cNvSpPr/>
            <p:nvPr/>
          </p:nvSpPr>
          <p:spPr>
            <a:xfrm>
              <a:off x="6605831" y="2724470"/>
              <a:ext cx="133421" cy="178902"/>
            </a:xfrm>
            <a:custGeom>
              <a:rect b="b" l="l" r="r" t="t"/>
              <a:pathLst>
                <a:path extrusionOk="0" h="5621" w="4192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0"/>
            <p:cNvSpPr/>
            <p:nvPr/>
          </p:nvSpPr>
          <p:spPr>
            <a:xfrm>
              <a:off x="6605068" y="3289662"/>
              <a:ext cx="134949" cy="179284"/>
            </a:xfrm>
            <a:custGeom>
              <a:rect b="b" l="l" r="r" t="t"/>
              <a:pathLst>
                <a:path extrusionOk="0" h="5633" w="424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0"/>
            <p:cNvSpPr/>
            <p:nvPr/>
          </p:nvSpPr>
          <p:spPr>
            <a:xfrm>
              <a:off x="6419403" y="2990334"/>
              <a:ext cx="134949" cy="179284"/>
            </a:xfrm>
            <a:custGeom>
              <a:rect b="b" l="l" r="r" t="t"/>
              <a:pathLst>
                <a:path extrusionOk="0" h="5633" w="424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60"/>
          <p:cNvGrpSpPr/>
          <p:nvPr/>
        </p:nvGrpSpPr>
        <p:grpSpPr>
          <a:xfrm>
            <a:off x="578053" y="411761"/>
            <a:ext cx="755757" cy="644712"/>
            <a:chOff x="2656907" y="2439293"/>
            <a:chExt cx="332757" cy="332343"/>
          </a:xfrm>
        </p:grpSpPr>
        <p:sp>
          <p:nvSpPr>
            <p:cNvPr id="969" name="Google Shape;969;p60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0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0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0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0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0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60"/>
          <p:cNvGrpSpPr/>
          <p:nvPr/>
        </p:nvGrpSpPr>
        <p:grpSpPr>
          <a:xfrm rot="-5400000">
            <a:off x="-824794" y="2191540"/>
            <a:ext cx="2340929" cy="594865"/>
            <a:chOff x="1247650" y="2075423"/>
            <a:chExt cx="6648477" cy="1557238"/>
          </a:xfrm>
        </p:grpSpPr>
        <p:sp>
          <p:nvSpPr>
            <p:cNvPr id="977" name="Google Shape;977;p60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0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0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0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1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Stakeholders</a:t>
            </a:r>
            <a:endParaRPr/>
          </a:p>
        </p:txBody>
      </p:sp>
      <p:graphicFrame>
        <p:nvGraphicFramePr>
          <p:cNvPr id="988" name="Google Shape;988;p61"/>
          <p:cNvGraphicFramePr/>
          <p:nvPr/>
        </p:nvGraphicFramePr>
        <p:xfrm>
          <a:off x="618850" y="112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{BAF13A37-461F-449C-BFD3-4A276D38FC9D}</a:tableStyleId>
              </a:tblPr>
              <a:tblGrid>
                <a:gridCol w="1660375"/>
                <a:gridCol w="2098600"/>
                <a:gridCol w="4151500"/>
              </a:tblGrid>
              <a:tr h="1035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External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Customer 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The primary stakeholders are the customers of the online retail platform, whose satisfaction and engagement are crucial for the success of the recommendation system.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8169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Business Owners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Business owners are directly invested in the success of the recommendation system as it contributes to overall business growth and success.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816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Internal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Data Scientists 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The data scientists are responsible for developing, implementing, and refining the recommendation system, making them essential stakeholders.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8169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Marketing Team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Marketing team plays a critical role in leveraging the recommendation system to promote targeted products, impacting customer engagement and conversion rates.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9" name="Google Shape;989;p61"/>
          <p:cNvSpPr/>
          <p:nvPr/>
        </p:nvSpPr>
        <p:spPr>
          <a:xfrm>
            <a:off x="185250" y="411678"/>
            <a:ext cx="433580" cy="467562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2"/>
          <p:cNvSpPr txBox="1"/>
          <p:nvPr>
            <p:ph type="ctrTitle"/>
          </p:nvPr>
        </p:nvSpPr>
        <p:spPr>
          <a:xfrm>
            <a:off x="6950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the Project</a:t>
            </a:r>
            <a:endParaRPr/>
          </a:p>
        </p:txBody>
      </p:sp>
      <p:sp>
        <p:nvSpPr>
          <p:cNvPr id="995" name="Google Shape;995;p62"/>
          <p:cNvSpPr txBox="1"/>
          <p:nvPr/>
        </p:nvSpPr>
        <p:spPr>
          <a:xfrm>
            <a:off x="697425" y="1002600"/>
            <a:ext cx="76716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project encompasses acquiring and preprocessing data from the UCI Machine Learning Repository, featuring the creation of customer behavior-driven features, and developing a machine learning-based recommendation system</a:t>
            </a:r>
            <a:endParaRPr sz="2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96" name="Google Shape;996;p62"/>
          <p:cNvSpPr txBox="1"/>
          <p:nvPr>
            <p:ph type="ctrTitle"/>
          </p:nvPr>
        </p:nvSpPr>
        <p:spPr>
          <a:xfrm>
            <a:off x="697425" y="21909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r>
              <a:rPr lang="en-GB"/>
              <a:t> of the Project</a:t>
            </a:r>
            <a:endParaRPr/>
          </a:p>
        </p:txBody>
      </p:sp>
      <p:sp>
        <p:nvSpPr>
          <p:cNvPr id="997" name="Google Shape;997;p62"/>
          <p:cNvSpPr txBox="1"/>
          <p:nvPr/>
        </p:nvSpPr>
        <p:spPr>
          <a:xfrm>
            <a:off x="719150" y="2692500"/>
            <a:ext cx="76716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project aims to deliver an advanced recommendation system for the online retail platform, enhancing user experience and boosting sales through personalized product suggestions. Utilizing a machine learning model, the objective is to optimize the accuracy of recommendations based on customer preferences and transactions. Continuous improvement mechanisms, including a feedback loop and performance monitoring, will be established, and comprehensive documentation and knowledge transfer sessions will ensure long-term sustainability and understanding among relevant teams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998" name="Google Shape;998;p62"/>
          <p:cNvGrpSpPr/>
          <p:nvPr/>
        </p:nvGrpSpPr>
        <p:grpSpPr>
          <a:xfrm rot="-5400000">
            <a:off x="-922203" y="1456248"/>
            <a:ext cx="2463261" cy="618846"/>
            <a:chOff x="1247650" y="2075423"/>
            <a:chExt cx="6648477" cy="1557238"/>
          </a:xfrm>
        </p:grpSpPr>
        <p:sp>
          <p:nvSpPr>
            <p:cNvPr id="999" name="Google Shape;999;p62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9" name="Google Shape;1009;p63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63"/>
          <p:cNvCxnSpPr/>
          <p:nvPr/>
        </p:nvCxnSpPr>
        <p:spPr>
          <a:xfrm>
            <a:off x="3136138" y="295070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63"/>
          <p:cNvCxnSpPr/>
          <p:nvPr/>
        </p:nvCxnSpPr>
        <p:spPr>
          <a:xfrm>
            <a:off x="4703788" y="246300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63"/>
          <p:cNvCxnSpPr/>
          <p:nvPr/>
        </p:nvCxnSpPr>
        <p:spPr>
          <a:xfrm>
            <a:off x="6182563" y="295070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6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cxnSp>
        <p:nvCxnSpPr>
          <p:cNvPr id="1014" name="Google Shape;1014;p63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5" name="Google Shape;1015;p63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16" name="Google Shape;1016;p63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3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63"/>
          <p:cNvGrpSpPr/>
          <p:nvPr/>
        </p:nvGrpSpPr>
        <p:grpSpPr>
          <a:xfrm>
            <a:off x="2949392" y="2731350"/>
            <a:ext cx="373500" cy="373500"/>
            <a:chOff x="3212675" y="1912500"/>
            <a:chExt cx="373500" cy="373500"/>
          </a:xfrm>
        </p:grpSpPr>
        <p:sp>
          <p:nvSpPr>
            <p:cNvPr id="1019" name="Google Shape;1019;p63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3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63"/>
          <p:cNvGrpSpPr/>
          <p:nvPr/>
        </p:nvGrpSpPr>
        <p:grpSpPr>
          <a:xfrm>
            <a:off x="4517046" y="2731350"/>
            <a:ext cx="373500" cy="373500"/>
            <a:chOff x="5557850" y="1912500"/>
            <a:chExt cx="373500" cy="373500"/>
          </a:xfrm>
        </p:grpSpPr>
        <p:sp>
          <p:nvSpPr>
            <p:cNvPr id="1022" name="Google Shape;1022;p63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3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63"/>
          <p:cNvGrpSpPr/>
          <p:nvPr/>
        </p:nvGrpSpPr>
        <p:grpSpPr>
          <a:xfrm>
            <a:off x="5995825" y="2692050"/>
            <a:ext cx="373500" cy="373500"/>
            <a:chOff x="7457825" y="1912500"/>
            <a:chExt cx="373500" cy="373500"/>
          </a:xfrm>
        </p:grpSpPr>
        <p:sp>
          <p:nvSpPr>
            <p:cNvPr id="1025" name="Google Shape;1025;p63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3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63"/>
          <p:cNvSpPr txBox="1"/>
          <p:nvPr>
            <p:ph idx="4294967295" type="ctrTitle"/>
          </p:nvPr>
        </p:nvSpPr>
        <p:spPr>
          <a:xfrm>
            <a:off x="618825" y="19772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Initiation</a:t>
            </a:r>
            <a:r>
              <a:rPr b="1"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</p:txBody>
      </p:sp>
      <p:sp>
        <p:nvSpPr>
          <p:cNvPr id="1028" name="Google Shape;1028;p63"/>
          <p:cNvSpPr txBox="1"/>
          <p:nvPr>
            <p:ph idx="4294967295" type="subTitle"/>
          </p:nvPr>
        </p:nvSpPr>
        <p:spPr>
          <a:xfrm>
            <a:off x="618813" y="14137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Define project scope, objectives, and success criteria</a:t>
            </a:r>
            <a:endParaRPr sz="1400"/>
          </a:p>
        </p:txBody>
      </p:sp>
      <p:sp>
        <p:nvSpPr>
          <p:cNvPr id="1029" name="Google Shape;1029;p63"/>
          <p:cNvSpPr txBox="1"/>
          <p:nvPr>
            <p:ph idx="4294967295" type="ctrTitle"/>
          </p:nvPr>
        </p:nvSpPr>
        <p:spPr>
          <a:xfrm>
            <a:off x="5241915" y="343839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Integration &amp; Testing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63"/>
          <p:cNvSpPr txBox="1"/>
          <p:nvPr>
            <p:ph idx="4294967295" type="subTitle"/>
          </p:nvPr>
        </p:nvSpPr>
        <p:spPr>
          <a:xfrm>
            <a:off x="5241928" y="375043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Integration with Online Platform and User Acceptance Testing </a:t>
            </a:r>
            <a:endParaRPr sz="1400"/>
          </a:p>
        </p:txBody>
      </p:sp>
      <p:sp>
        <p:nvSpPr>
          <p:cNvPr id="1031" name="Google Shape;1031;p63"/>
          <p:cNvSpPr txBox="1"/>
          <p:nvPr>
            <p:ph idx="4294967295" type="ctrTitle"/>
          </p:nvPr>
        </p:nvSpPr>
        <p:spPr>
          <a:xfrm>
            <a:off x="2195500" y="351459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Data Collection and Preprocessing </a:t>
            </a:r>
            <a:endParaRPr sz="2000"/>
          </a:p>
        </p:txBody>
      </p:sp>
      <p:sp>
        <p:nvSpPr>
          <p:cNvPr id="1032" name="Google Shape;1032;p63"/>
          <p:cNvSpPr txBox="1"/>
          <p:nvPr>
            <p:ph idx="4294967295" type="subTitle"/>
          </p:nvPr>
        </p:nvSpPr>
        <p:spPr>
          <a:xfrm>
            <a:off x="2081189" y="3813023"/>
            <a:ext cx="2109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Acquire, Explore and preprocess the dataset</a:t>
            </a:r>
            <a:r>
              <a:rPr lang="en-GB" sz="1200"/>
              <a:t>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3" name="Google Shape;1033;p63"/>
          <p:cNvSpPr txBox="1"/>
          <p:nvPr>
            <p:ph idx="4294967295" type="ctrTitle"/>
          </p:nvPr>
        </p:nvSpPr>
        <p:spPr>
          <a:xfrm>
            <a:off x="3763138" y="1847626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Model Selection and Training </a:t>
            </a:r>
            <a:endParaRPr sz="2000"/>
          </a:p>
        </p:txBody>
      </p:sp>
      <p:sp>
        <p:nvSpPr>
          <p:cNvPr id="1034" name="Google Shape;1034;p63"/>
          <p:cNvSpPr txBox="1"/>
          <p:nvPr>
            <p:ph idx="4294967295" type="subTitle"/>
          </p:nvPr>
        </p:nvSpPr>
        <p:spPr>
          <a:xfrm>
            <a:off x="3648850" y="1320142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Choose the appropriate ML algorithm, Train the selected model on data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63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2"/>
                </a:solidFill>
              </a:rPr>
              <a:t>SEP 2023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1036" name="Google Shape;1036;p63"/>
          <p:cNvSpPr txBox="1"/>
          <p:nvPr>
            <p:ph idx="4294967295" type="ctrTitle"/>
          </p:nvPr>
        </p:nvSpPr>
        <p:spPr>
          <a:xfrm>
            <a:off x="2347125" y="2111138"/>
            <a:ext cx="14265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</a:rPr>
              <a:t>NOV 2023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037" name="Google Shape;1037;p63"/>
          <p:cNvSpPr txBox="1"/>
          <p:nvPr>
            <p:ph idx="4294967295" type="ctrTitle"/>
          </p:nvPr>
        </p:nvSpPr>
        <p:spPr>
          <a:xfrm>
            <a:off x="4060600" y="324642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3"/>
                </a:solidFill>
              </a:rPr>
              <a:t>JAN 2024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038" name="Google Shape;1038;p63"/>
          <p:cNvSpPr txBox="1"/>
          <p:nvPr>
            <p:ph idx="4294967295" type="ctrTitle"/>
          </p:nvPr>
        </p:nvSpPr>
        <p:spPr>
          <a:xfrm>
            <a:off x="5539375" y="211115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4"/>
                </a:solidFill>
              </a:rPr>
              <a:t>MAY 2024</a:t>
            </a:r>
            <a:endParaRPr sz="2200">
              <a:solidFill>
                <a:schemeClr val="accent4"/>
              </a:solidFill>
            </a:endParaRPr>
          </a:p>
        </p:txBody>
      </p:sp>
      <p:grpSp>
        <p:nvGrpSpPr>
          <p:cNvPr id="1039" name="Google Shape;1039;p63"/>
          <p:cNvGrpSpPr/>
          <p:nvPr/>
        </p:nvGrpSpPr>
        <p:grpSpPr>
          <a:xfrm>
            <a:off x="7474600" y="2731350"/>
            <a:ext cx="373500" cy="373500"/>
            <a:chOff x="1372725" y="1912500"/>
            <a:chExt cx="373500" cy="373500"/>
          </a:xfrm>
        </p:grpSpPr>
        <p:sp>
          <p:nvSpPr>
            <p:cNvPr id="1040" name="Google Shape;1040;p63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3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2" name="Google Shape;1042;p63"/>
          <p:cNvCxnSpPr/>
          <p:nvPr/>
        </p:nvCxnSpPr>
        <p:spPr>
          <a:xfrm>
            <a:off x="7661338" y="242040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63"/>
          <p:cNvSpPr txBox="1"/>
          <p:nvPr>
            <p:ph idx="4294967295" type="ctrTitle"/>
          </p:nvPr>
        </p:nvSpPr>
        <p:spPr>
          <a:xfrm>
            <a:off x="7018150" y="324642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2"/>
                </a:solidFill>
              </a:rPr>
              <a:t>JUN 2024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1044" name="Google Shape;1044;p63"/>
          <p:cNvSpPr txBox="1"/>
          <p:nvPr>
            <p:ph idx="4294967295" type="ctrTitle"/>
          </p:nvPr>
        </p:nvSpPr>
        <p:spPr>
          <a:xfrm>
            <a:off x="6720700" y="1949988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Deployment</a:t>
            </a:r>
            <a:r>
              <a:rPr b="1"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</p:txBody>
      </p:sp>
      <p:sp>
        <p:nvSpPr>
          <p:cNvPr id="1045" name="Google Shape;1045;p63"/>
          <p:cNvSpPr txBox="1"/>
          <p:nvPr>
            <p:ph idx="4294967295" type="subTitle"/>
          </p:nvPr>
        </p:nvSpPr>
        <p:spPr>
          <a:xfrm>
            <a:off x="6720688" y="132015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Deploy and 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Monitor system performance and user interactions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6" name="Google Shape;1046;p63"/>
          <p:cNvGrpSpPr/>
          <p:nvPr/>
        </p:nvGrpSpPr>
        <p:grpSpPr>
          <a:xfrm rot="-5400000">
            <a:off x="-824794" y="2191540"/>
            <a:ext cx="2340929" cy="594865"/>
            <a:chOff x="1247650" y="2075423"/>
            <a:chExt cx="6648477" cy="1557238"/>
          </a:xfrm>
        </p:grpSpPr>
        <p:sp>
          <p:nvSpPr>
            <p:cNvPr id="1047" name="Google Shape;1047;p63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3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3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3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3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4"/>
          <p:cNvSpPr txBox="1"/>
          <p:nvPr>
            <p:ph idx="1" type="body"/>
          </p:nvPr>
        </p:nvSpPr>
        <p:spPr>
          <a:xfrm>
            <a:off x="618825" y="1679175"/>
            <a:ext cx="78924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collaborative filtering?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-GB"/>
              <a:t>Works well for sparse matrices with many products/users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-GB"/>
              <a:t>Doesn't require detailed product info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-GB"/>
              <a:t>Simpler &amp; more scalable vs content-based filtering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Core analysis steps: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AutoNum type="arabicPeriod"/>
            </a:pPr>
            <a:r>
              <a:rPr lang="en-GB"/>
              <a:t>Create user-item matrix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AutoNum type="arabicPeriod"/>
            </a:pPr>
            <a:r>
              <a:rPr lang="en-GB"/>
              <a:t>Calculate cosine similarity between users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AutoNum type="arabicPeriod"/>
            </a:pPr>
            <a:r>
              <a:rPr lang="en-GB"/>
              <a:t>Recommend top products liked by similar users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 txBox="1"/>
          <p:nvPr>
            <p:ph type="ctrTitle"/>
          </p:nvPr>
        </p:nvSpPr>
        <p:spPr>
          <a:xfrm>
            <a:off x="618825" y="411675"/>
            <a:ext cx="4695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Strategy </a:t>
            </a:r>
            <a:endParaRPr/>
          </a:p>
        </p:txBody>
      </p:sp>
      <p:grpSp>
        <p:nvGrpSpPr>
          <p:cNvPr id="1059" name="Google Shape;1059;p64"/>
          <p:cNvGrpSpPr/>
          <p:nvPr/>
        </p:nvGrpSpPr>
        <p:grpSpPr>
          <a:xfrm rot="-5400000">
            <a:off x="7638181" y="1103865"/>
            <a:ext cx="2340929" cy="594865"/>
            <a:chOff x="1247650" y="2075423"/>
            <a:chExt cx="6648477" cy="1557238"/>
          </a:xfrm>
        </p:grpSpPr>
        <p:sp>
          <p:nvSpPr>
            <p:cNvPr id="1060" name="Google Shape;1060;p64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5"/>
          <p:cNvSpPr txBox="1"/>
          <p:nvPr>
            <p:ph idx="1" type="body"/>
          </p:nvPr>
        </p:nvSpPr>
        <p:spPr>
          <a:xfrm>
            <a:off x="618825" y="1652875"/>
            <a:ext cx="7076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Leverages user behavior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Identifies patterns between users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Provides personalized recommendations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Scalable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Driven by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Personalized recommendations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-GB"/>
              <a:t>Does not rely on complex product attributes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6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</a:t>
            </a:r>
            <a:r>
              <a:rPr lang="en-GB"/>
              <a:t> </a:t>
            </a:r>
            <a:endParaRPr/>
          </a:p>
        </p:txBody>
      </p:sp>
      <p:grpSp>
        <p:nvGrpSpPr>
          <p:cNvPr id="1072" name="Google Shape;1072;p65"/>
          <p:cNvGrpSpPr/>
          <p:nvPr/>
        </p:nvGrpSpPr>
        <p:grpSpPr>
          <a:xfrm rot="-5400000">
            <a:off x="7638181" y="1103865"/>
            <a:ext cx="2340929" cy="594865"/>
            <a:chOff x="1247650" y="2075423"/>
            <a:chExt cx="6648477" cy="1557238"/>
          </a:xfrm>
        </p:grpSpPr>
        <p:sp>
          <p:nvSpPr>
            <p:cNvPr id="1073" name="Google Shape;1073;p65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5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5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5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5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5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