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00a39d4e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00a39d4e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00a39d4e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00a39d4e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00a39d4e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400a39d4e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00a39d4e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00a39d4e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00a39d4e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00a39d4e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00a39d4e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00a39d4e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00a39d4e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00a39d4e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00a39d4e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00a39d4e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00a39d4e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00a39d4e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00a39d4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00a39d4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00a39d4e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00a39d4e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00a39d4e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00a39d4e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00a39d4e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00a39d4e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archive.ics.uci.edu/ml/datasets/Bank+Marke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Marketing Analysis among financial institutions</a:t>
            </a:r>
            <a:endParaRPr/>
          </a:p>
        </p:txBody>
      </p:sp>
      <p:sp>
        <p:nvSpPr>
          <p:cNvPr id="129" name="Google Shape;129;p13"/>
          <p:cNvSpPr txBox="1"/>
          <p:nvPr>
            <p:ph idx="1" type="subTitle"/>
          </p:nvPr>
        </p:nvSpPr>
        <p:spPr>
          <a:xfrm>
            <a:off x="311700" y="3657075"/>
            <a:ext cx="8520600" cy="124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Sukhveer Singh, </a:t>
            </a:r>
            <a:endParaRPr/>
          </a:p>
          <a:p>
            <a:pPr indent="0" lvl="0" marL="0" rtl="0" algn="ctr">
              <a:spcBef>
                <a:spcPts val="0"/>
              </a:spcBef>
              <a:spcAft>
                <a:spcPts val="0"/>
              </a:spcAft>
              <a:buNone/>
            </a:pPr>
            <a:r>
              <a:rPr lang="en"/>
              <a:t>Deep Shah, </a:t>
            </a:r>
            <a:endParaRPr/>
          </a:p>
          <a:p>
            <a:pPr indent="0" lvl="0" marL="0" rtl="0" algn="ctr">
              <a:spcBef>
                <a:spcPts val="0"/>
              </a:spcBef>
              <a:spcAft>
                <a:spcPts val="0"/>
              </a:spcAft>
              <a:buNone/>
            </a:pPr>
            <a:r>
              <a:rPr lang="en"/>
              <a:t>Jefrine Rex Anto, </a:t>
            </a:r>
            <a:endParaRPr/>
          </a:p>
          <a:p>
            <a:pPr indent="0" lvl="0" marL="0" rtl="0" algn="ctr">
              <a:spcBef>
                <a:spcPts val="0"/>
              </a:spcBef>
              <a:spcAft>
                <a:spcPts val="0"/>
              </a:spcAft>
              <a:buNone/>
            </a:pPr>
            <a:r>
              <a:rPr lang="en"/>
              <a:t>Devanshu Akhilkumar Chokhani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2"/>
          <p:cNvPicPr preferRelativeResize="0"/>
          <p:nvPr/>
        </p:nvPicPr>
        <p:blipFill>
          <a:blip r:embed="rId3">
            <a:alphaModFix/>
          </a:blip>
          <a:stretch>
            <a:fillRect/>
          </a:stretch>
        </p:blipFill>
        <p:spPr>
          <a:xfrm>
            <a:off x="667325" y="780700"/>
            <a:ext cx="7809348" cy="382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3"/>
          <p:cNvPicPr preferRelativeResize="0"/>
          <p:nvPr/>
        </p:nvPicPr>
        <p:blipFill>
          <a:blip r:embed="rId3">
            <a:alphaModFix/>
          </a:blip>
          <a:stretch>
            <a:fillRect/>
          </a:stretch>
        </p:blipFill>
        <p:spPr>
          <a:xfrm>
            <a:off x="385338" y="745900"/>
            <a:ext cx="8373327" cy="4146499"/>
          </a:xfrm>
          <a:prstGeom prst="rect">
            <a:avLst/>
          </a:prstGeom>
          <a:noFill/>
          <a:ln>
            <a:noFill/>
          </a:ln>
        </p:spPr>
      </p:pic>
      <p:sp>
        <p:nvSpPr>
          <p:cNvPr id="197" name="Google Shape;197;p23"/>
          <p:cNvSpPr txBox="1"/>
          <p:nvPr/>
        </p:nvSpPr>
        <p:spPr>
          <a:xfrm>
            <a:off x="710800" y="546975"/>
            <a:ext cx="53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Senior staff in the investment industry</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4"/>
          <p:cNvPicPr preferRelativeResize="0"/>
          <p:nvPr/>
        </p:nvPicPr>
        <p:blipFill>
          <a:blip r:embed="rId3">
            <a:alphaModFix/>
          </a:blip>
          <a:stretch>
            <a:fillRect/>
          </a:stretch>
        </p:blipFill>
        <p:spPr>
          <a:xfrm>
            <a:off x="225538" y="502513"/>
            <a:ext cx="8692924" cy="4138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302713" y="527300"/>
            <a:ext cx="8538574" cy="4088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Scope</a:t>
            </a:r>
            <a:endParaRPr/>
          </a:p>
        </p:txBody>
      </p:sp>
      <p:sp>
        <p:nvSpPr>
          <p:cNvPr id="213" name="Google Shape;213;p26"/>
          <p:cNvSpPr txBox="1"/>
          <p:nvPr>
            <p:ph idx="1" type="body"/>
          </p:nvPr>
        </p:nvSpPr>
        <p:spPr>
          <a:xfrm>
            <a:off x="819150" y="17121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On processing the data, we came to the following conclusion: </a:t>
            </a:r>
            <a:endParaRPr/>
          </a:p>
          <a:p>
            <a:pPr indent="-311150" lvl="0" marL="457200" rtl="0" algn="l">
              <a:spcBef>
                <a:spcPts val="1200"/>
              </a:spcBef>
              <a:spcAft>
                <a:spcPts val="0"/>
              </a:spcAft>
              <a:buSzPts val="1300"/>
              <a:buChar char="●"/>
            </a:pPr>
            <a:r>
              <a:rPr lang="en"/>
              <a:t>The employees who had primary education have been employed for a longer duration as compared to the rest.</a:t>
            </a:r>
            <a:endParaRPr/>
          </a:p>
          <a:p>
            <a:pPr indent="-311150" lvl="0" marL="457200" rtl="0" algn="l">
              <a:spcBef>
                <a:spcPts val="0"/>
              </a:spcBef>
              <a:spcAft>
                <a:spcPts val="0"/>
              </a:spcAft>
              <a:buSzPts val="1300"/>
              <a:buChar char="●"/>
            </a:pPr>
            <a:r>
              <a:rPr lang="en"/>
              <a:t>There are a very few number of people who turning into entrepreneurs after crossing 75 years of age.</a:t>
            </a:r>
            <a:endParaRPr/>
          </a:p>
          <a:p>
            <a:pPr indent="-311150" lvl="0" marL="457200" rtl="0" algn="l">
              <a:spcBef>
                <a:spcPts val="0"/>
              </a:spcBef>
              <a:spcAft>
                <a:spcPts val="0"/>
              </a:spcAft>
              <a:buSzPts val="1300"/>
              <a:buChar char="●"/>
            </a:pPr>
            <a:r>
              <a:rPr lang="en"/>
              <a:t>Surprisingly, housemaids have been working for a longer period of time in this sector.</a:t>
            </a:r>
            <a:endParaRPr/>
          </a:p>
          <a:p>
            <a:pPr indent="0" lvl="0" marL="0" rtl="0" algn="l">
              <a:spcBef>
                <a:spcPts val="1200"/>
              </a:spcBef>
              <a:spcAft>
                <a:spcPts val="0"/>
              </a:spcAft>
              <a:buNone/>
            </a:pPr>
            <a:r>
              <a:rPr b="1" lang="en"/>
              <a:t>FUTURE SCOPE</a:t>
            </a:r>
            <a:r>
              <a:rPr lang="en"/>
              <a:t> : </a:t>
            </a:r>
            <a:br>
              <a:rPr lang="en"/>
            </a:br>
            <a:r>
              <a:rPr lang="en"/>
              <a:t>This dataset can be used for bank marketing campaigns and accordingly target customers based on type of education, marital status and various other attributes.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Due to the increase of marketing campaigns, it is important to forecast the suitable advertising strategy that targets the appropriate demographic.</a:t>
            </a:r>
            <a:endParaRPr sz="1600"/>
          </a:p>
          <a:p>
            <a:pPr indent="-330200" lvl="0" marL="457200" rtl="0" algn="l">
              <a:spcBef>
                <a:spcPts val="0"/>
              </a:spcBef>
              <a:spcAft>
                <a:spcPts val="0"/>
              </a:spcAft>
              <a:buSzPts val="1600"/>
              <a:buChar char="●"/>
            </a:pPr>
            <a:r>
              <a:rPr lang="en" sz="1600"/>
              <a:t>As of January 12th, 2021, according to Wikipedia. The sole reason that 97.4% of the products are being sold is because of financial institutions' marketing initiatives. </a:t>
            </a:r>
            <a:endParaRPr sz="1600"/>
          </a:p>
          <a:p>
            <a:pPr indent="-330200" lvl="0" marL="457200" rtl="0" algn="l">
              <a:spcBef>
                <a:spcPts val="0"/>
              </a:spcBef>
              <a:spcAft>
                <a:spcPts val="0"/>
              </a:spcAft>
              <a:buSzPts val="1600"/>
              <a:buChar char="●"/>
            </a:pPr>
            <a:r>
              <a:rPr lang="en" sz="1600"/>
              <a:t>The budget and duration of the campaign should be estimated in accordance with the different campaign types using an interactive dashboard.</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dataset: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have used “Bank Marketing Dataset” from UCI Machine Learning Dataset.</a:t>
            </a:r>
            <a:endParaRPr sz="1600"/>
          </a:p>
          <a:p>
            <a:pPr indent="-330200" lvl="0" marL="457200" rtl="0" algn="l">
              <a:spcBef>
                <a:spcPts val="0"/>
              </a:spcBef>
              <a:spcAft>
                <a:spcPts val="0"/>
              </a:spcAft>
              <a:buSzPts val="1600"/>
              <a:buChar char="●"/>
            </a:pPr>
            <a:r>
              <a:rPr lang="en" sz="1600"/>
              <a:t>The data is related with direct marketing campaigns of a Portuguese banking institution.  </a:t>
            </a:r>
            <a:endParaRPr sz="1600"/>
          </a:p>
          <a:p>
            <a:pPr indent="-330200" lvl="0" marL="457200" rtl="0" algn="l">
              <a:spcBef>
                <a:spcPts val="0"/>
              </a:spcBef>
              <a:spcAft>
                <a:spcPts val="0"/>
              </a:spcAft>
              <a:buSzPts val="1600"/>
              <a:buChar char="●"/>
            </a:pPr>
            <a:r>
              <a:rPr lang="en" sz="1600"/>
              <a:t>The marketing campaigns were based on phone calls. Often, more than one contact to the same client was required, in order to access if the product (bank term deposit) would be (or not) subscribed.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273675" y="303625"/>
            <a:ext cx="8524252" cy="3849176"/>
          </a:xfrm>
          <a:prstGeom prst="rect">
            <a:avLst/>
          </a:prstGeom>
          <a:noFill/>
          <a:ln>
            <a:noFill/>
          </a:ln>
        </p:spPr>
      </p:pic>
      <p:sp>
        <p:nvSpPr>
          <p:cNvPr id="147" name="Google Shape;147;p16"/>
          <p:cNvSpPr txBox="1"/>
          <p:nvPr/>
        </p:nvSpPr>
        <p:spPr>
          <a:xfrm>
            <a:off x="393575" y="4220675"/>
            <a:ext cx="52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Link for the dataset: </a:t>
            </a:r>
            <a:r>
              <a:rPr lang="en" sz="1300" u="sng">
                <a:solidFill>
                  <a:schemeClr val="hlink"/>
                </a:solidFill>
                <a:latin typeface="Roboto"/>
                <a:ea typeface="Roboto"/>
                <a:cs typeface="Roboto"/>
                <a:sym typeface="Roboto"/>
                <a:hlinkClick r:id="rId4"/>
              </a:rPr>
              <a:t>BANK MARKETING DATASET</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609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Description</a:t>
            </a:r>
            <a:r>
              <a:rPr lang="en"/>
              <a:t> </a:t>
            </a:r>
            <a:endParaRPr/>
          </a:p>
        </p:txBody>
      </p:sp>
      <p:pic>
        <p:nvPicPr>
          <p:cNvPr id="153" name="Google Shape;153;p17"/>
          <p:cNvPicPr preferRelativeResize="0"/>
          <p:nvPr/>
        </p:nvPicPr>
        <p:blipFill>
          <a:blip r:embed="rId3">
            <a:alphaModFix/>
          </a:blip>
          <a:stretch>
            <a:fillRect/>
          </a:stretch>
        </p:blipFill>
        <p:spPr>
          <a:xfrm>
            <a:off x="772713" y="1564450"/>
            <a:ext cx="7598573" cy="255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631300"/>
            <a:ext cx="7505700" cy="76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EDA</a:t>
            </a:r>
            <a:endParaRPr/>
          </a:p>
        </p:txBody>
      </p:sp>
      <p:pic>
        <p:nvPicPr>
          <p:cNvPr id="159" name="Google Shape;159;p18"/>
          <p:cNvPicPr preferRelativeResize="0"/>
          <p:nvPr/>
        </p:nvPicPr>
        <p:blipFill>
          <a:blip r:embed="rId3">
            <a:alphaModFix/>
          </a:blip>
          <a:stretch>
            <a:fillRect/>
          </a:stretch>
        </p:blipFill>
        <p:spPr>
          <a:xfrm>
            <a:off x="669400" y="1800200"/>
            <a:ext cx="3724000" cy="2130025"/>
          </a:xfrm>
          <a:prstGeom prst="rect">
            <a:avLst/>
          </a:prstGeom>
          <a:noFill/>
          <a:ln>
            <a:noFill/>
          </a:ln>
        </p:spPr>
      </p:pic>
      <p:pic>
        <p:nvPicPr>
          <p:cNvPr id="160" name="Google Shape;160;p18"/>
          <p:cNvPicPr preferRelativeResize="0"/>
          <p:nvPr/>
        </p:nvPicPr>
        <p:blipFill>
          <a:blip r:embed="rId4">
            <a:alphaModFix/>
          </a:blip>
          <a:stretch>
            <a:fillRect/>
          </a:stretch>
        </p:blipFill>
        <p:spPr>
          <a:xfrm>
            <a:off x="4883750" y="1793325"/>
            <a:ext cx="3999499" cy="2143774"/>
          </a:xfrm>
          <a:prstGeom prst="rect">
            <a:avLst/>
          </a:prstGeom>
          <a:noFill/>
          <a:ln>
            <a:noFill/>
          </a:ln>
        </p:spPr>
      </p:pic>
      <p:sp>
        <p:nvSpPr>
          <p:cNvPr id="161" name="Google Shape;161;p18"/>
          <p:cNvSpPr txBox="1"/>
          <p:nvPr/>
        </p:nvSpPr>
        <p:spPr>
          <a:xfrm>
            <a:off x="1243100" y="4125500"/>
            <a:ext cx="74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There are 12 unique Job values, 4 unique education values and 3 martial values</a:t>
            </a:r>
            <a:endParaRPr>
              <a:latin typeface="Calibri"/>
              <a:ea typeface="Calibri"/>
              <a:cs typeface="Calibri"/>
              <a:sym typeface="Calibri"/>
            </a:endParaRPr>
          </a:p>
        </p:txBody>
      </p:sp>
      <p:sp>
        <p:nvSpPr>
          <p:cNvPr id="162" name="Google Shape;162;p18"/>
          <p:cNvSpPr txBox="1"/>
          <p:nvPr/>
        </p:nvSpPr>
        <p:spPr>
          <a:xfrm>
            <a:off x="2209950" y="1393000"/>
            <a:ext cx="642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B45F06"/>
                </a:solidFill>
                <a:latin typeface="Calibri"/>
                <a:ea typeface="Calibri"/>
                <a:cs typeface="Calibri"/>
                <a:sym typeface="Calibri"/>
              </a:rPr>
              <a:t>JOB</a:t>
            </a:r>
            <a:endParaRPr b="1" sz="1800">
              <a:solidFill>
                <a:srgbClr val="B45F06"/>
              </a:solidFill>
              <a:latin typeface="Calibri"/>
              <a:ea typeface="Calibri"/>
              <a:cs typeface="Calibri"/>
              <a:sym typeface="Calibri"/>
            </a:endParaRPr>
          </a:p>
        </p:txBody>
      </p:sp>
      <p:sp>
        <p:nvSpPr>
          <p:cNvPr id="163" name="Google Shape;163;p18"/>
          <p:cNvSpPr txBox="1"/>
          <p:nvPr/>
        </p:nvSpPr>
        <p:spPr>
          <a:xfrm>
            <a:off x="5704800" y="1393000"/>
            <a:ext cx="235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B45F06"/>
                </a:solidFill>
                <a:latin typeface="Calibri"/>
                <a:ea typeface="Calibri"/>
                <a:cs typeface="Calibri"/>
                <a:sym typeface="Calibri"/>
              </a:rPr>
              <a:t>EDUCATION</a:t>
            </a:r>
            <a:endParaRPr b="1" sz="1800">
              <a:solidFill>
                <a:srgbClr val="B45F0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711450" y="1285875"/>
            <a:ext cx="2160325" cy="2228850"/>
          </a:xfrm>
          <a:prstGeom prst="rect">
            <a:avLst/>
          </a:prstGeom>
          <a:noFill/>
          <a:ln>
            <a:noFill/>
          </a:ln>
        </p:spPr>
      </p:pic>
      <p:pic>
        <p:nvPicPr>
          <p:cNvPr id="169" name="Google Shape;169;p19"/>
          <p:cNvPicPr preferRelativeResize="0"/>
          <p:nvPr/>
        </p:nvPicPr>
        <p:blipFill>
          <a:blip r:embed="rId4">
            <a:alphaModFix/>
          </a:blip>
          <a:stretch>
            <a:fillRect/>
          </a:stretch>
        </p:blipFill>
        <p:spPr>
          <a:xfrm>
            <a:off x="3257550" y="1285863"/>
            <a:ext cx="2443150" cy="2175274"/>
          </a:xfrm>
          <a:prstGeom prst="rect">
            <a:avLst/>
          </a:prstGeom>
          <a:noFill/>
          <a:ln>
            <a:noFill/>
          </a:ln>
        </p:spPr>
      </p:pic>
      <p:pic>
        <p:nvPicPr>
          <p:cNvPr id="170" name="Google Shape;170;p19"/>
          <p:cNvPicPr preferRelativeResize="0"/>
          <p:nvPr/>
        </p:nvPicPr>
        <p:blipFill>
          <a:blip r:embed="rId5">
            <a:alphaModFix/>
          </a:blip>
          <a:stretch>
            <a:fillRect/>
          </a:stretch>
        </p:blipFill>
        <p:spPr>
          <a:xfrm>
            <a:off x="5968600" y="1285875"/>
            <a:ext cx="2571750" cy="2228851"/>
          </a:xfrm>
          <a:prstGeom prst="rect">
            <a:avLst/>
          </a:prstGeom>
          <a:noFill/>
          <a:ln>
            <a:noFill/>
          </a:ln>
        </p:spPr>
      </p:pic>
      <p:sp>
        <p:nvSpPr>
          <p:cNvPr id="171" name="Google Shape;171;p19"/>
          <p:cNvSpPr txBox="1"/>
          <p:nvPr/>
        </p:nvSpPr>
        <p:spPr>
          <a:xfrm>
            <a:off x="3321850" y="460775"/>
            <a:ext cx="2207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B45F06"/>
                </a:solidFill>
                <a:latin typeface="Calibri"/>
                <a:ea typeface="Calibri"/>
                <a:cs typeface="Calibri"/>
                <a:sym typeface="Calibri"/>
              </a:rPr>
              <a:t>Binary Attributes</a:t>
            </a:r>
            <a:endParaRPr sz="1700">
              <a:solidFill>
                <a:srgbClr val="B45F06"/>
              </a:solidFill>
              <a:latin typeface="Calibri"/>
              <a:ea typeface="Calibri"/>
              <a:cs typeface="Calibri"/>
              <a:sym typeface="Calibri"/>
            </a:endParaRPr>
          </a:p>
        </p:txBody>
      </p:sp>
      <p:sp>
        <p:nvSpPr>
          <p:cNvPr id="172" name="Google Shape;172;p19"/>
          <p:cNvSpPr txBox="1"/>
          <p:nvPr/>
        </p:nvSpPr>
        <p:spPr>
          <a:xfrm>
            <a:off x="822913" y="3514725"/>
            <a:ext cx="193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B45F06"/>
                </a:solidFill>
                <a:latin typeface="Calibri"/>
                <a:ea typeface="Calibri"/>
                <a:cs typeface="Calibri"/>
                <a:sym typeface="Calibri"/>
              </a:rPr>
              <a:t>HOUSING</a:t>
            </a:r>
            <a:endParaRPr b="1" sz="1800">
              <a:solidFill>
                <a:srgbClr val="B45F06"/>
              </a:solidFill>
              <a:latin typeface="Calibri"/>
              <a:ea typeface="Calibri"/>
              <a:cs typeface="Calibri"/>
              <a:sym typeface="Calibri"/>
            </a:endParaRPr>
          </a:p>
        </p:txBody>
      </p:sp>
      <p:sp>
        <p:nvSpPr>
          <p:cNvPr id="173" name="Google Shape;173;p19"/>
          <p:cNvSpPr txBox="1"/>
          <p:nvPr/>
        </p:nvSpPr>
        <p:spPr>
          <a:xfrm>
            <a:off x="3603288" y="3514725"/>
            <a:ext cx="193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B45F06"/>
                </a:solidFill>
                <a:latin typeface="Calibri"/>
                <a:ea typeface="Calibri"/>
                <a:cs typeface="Calibri"/>
                <a:sym typeface="Calibri"/>
              </a:rPr>
              <a:t>LOAN</a:t>
            </a:r>
            <a:endParaRPr b="1" sz="1800">
              <a:solidFill>
                <a:srgbClr val="B45F06"/>
              </a:solidFill>
              <a:latin typeface="Calibri"/>
              <a:ea typeface="Calibri"/>
              <a:cs typeface="Calibri"/>
              <a:sym typeface="Calibri"/>
            </a:endParaRPr>
          </a:p>
        </p:txBody>
      </p:sp>
      <p:sp>
        <p:nvSpPr>
          <p:cNvPr id="174" name="Google Shape;174;p19"/>
          <p:cNvSpPr txBox="1"/>
          <p:nvPr/>
        </p:nvSpPr>
        <p:spPr>
          <a:xfrm>
            <a:off x="6285763" y="3514725"/>
            <a:ext cx="193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B45F06"/>
                </a:solidFill>
                <a:latin typeface="Calibri"/>
                <a:ea typeface="Calibri"/>
                <a:cs typeface="Calibri"/>
                <a:sym typeface="Calibri"/>
              </a:rPr>
              <a:t>DEFAULT</a:t>
            </a:r>
            <a:endParaRPr b="1" sz="1800">
              <a:solidFill>
                <a:srgbClr val="B45F0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0"/>
          <p:cNvPicPr preferRelativeResize="0"/>
          <p:nvPr/>
        </p:nvPicPr>
        <p:blipFill>
          <a:blip r:embed="rId3">
            <a:alphaModFix/>
          </a:blip>
          <a:stretch>
            <a:fillRect/>
          </a:stretch>
        </p:blipFill>
        <p:spPr>
          <a:xfrm>
            <a:off x="1501148" y="1168000"/>
            <a:ext cx="6141699" cy="3458775"/>
          </a:xfrm>
          <a:prstGeom prst="rect">
            <a:avLst/>
          </a:prstGeom>
          <a:noFill/>
          <a:ln>
            <a:noFill/>
          </a:ln>
        </p:spPr>
      </p:pic>
      <p:sp>
        <p:nvSpPr>
          <p:cNvPr id="180" name="Google Shape;180;p20"/>
          <p:cNvSpPr txBox="1"/>
          <p:nvPr>
            <p:ph type="title"/>
          </p:nvPr>
        </p:nvSpPr>
        <p:spPr>
          <a:xfrm>
            <a:off x="872725" y="406300"/>
            <a:ext cx="7505700" cy="76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Correlation heatmap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126100" y="436350"/>
            <a:ext cx="7505700" cy="38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6000"/>
              <a:buNone/>
            </a:pPr>
            <a:r>
              <a:rPr lang="en" sz="1500">
                <a:solidFill>
                  <a:srgbClr val="000000"/>
                </a:solidFill>
              </a:rPr>
              <a:t>Employee with suitable experience and training</a:t>
            </a:r>
            <a:endParaRPr sz="1500">
              <a:solidFill>
                <a:srgbClr val="000000"/>
              </a:solidFill>
            </a:endParaRPr>
          </a:p>
        </p:txBody>
      </p:sp>
      <p:pic>
        <p:nvPicPr>
          <p:cNvPr id="186" name="Google Shape;186;p21"/>
          <p:cNvPicPr preferRelativeResize="0"/>
          <p:nvPr/>
        </p:nvPicPr>
        <p:blipFill>
          <a:blip r:embed="rId3">
            <a:alphaModFix/>
          </a:blip>
          <a:stretch>
            <a:fillRect/>
          </a:stretch>
        </p:blipFill>
        <p:spPr>
          <a:xfrm>
            <a:off x="819150" y="944500"/>
            <a:ext cx="7505699" cy="36730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