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7" r:id="rId2"/>
    <p:sldId id="262" r:id="rId3"/>
    <p:sldId id="273" r:id="rId4"/>
    <p:sldId id="258" r:id="rId5"/>
    <p:sldId id="260" r:id="rId6"/>
    <p:sldId id="271" r:id="rId7"/>
    <p:sldId id="264" r:id="rId8"/>
    <p:sldId id="259" r:id="rId9"/>
    <p:sldId id="268" r:id="rId10"/>
    <p:sldId id="279" r:id="rId11"/>
    <p:sldId id="281" r:id="rId12"/>
    <p:sldId id="282" r:id="rId13"/>
    <p:sldId id="272" r:id="rId14"/>
    <p:sldId id="270" r:id="rId15"/>
    <p:sldId id="278" r:id="rId16"/>
    <p:sldId id="274" r:id="rId17"/>
    <p:sldId id="277" r:id="rId18"/>
    <p:sldId id="267" r:id="rId19"/>
    <p:sldId id="265" r:id="rId2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BE28D-6F1E-47C2-9581-6E2C1E5F30F9}" v="3252" dt="2023-10-30T07:08:20.478"/>
    <p1510:client id="{9A1A12D7-4E3F-4F09-8C34-556C20A673C9}" v="30" dt="2023-10-25T07:46:41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6F3ECA-8AA5-447E-83D6-8F558FCAE79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4BACA5E-A74E-4C1B-AB55-261726162D3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dirty="0"/>
            <a:t>Design a platform for customer’s wealth management and investments in stocks as well as educate the customers regarding ESG  (Environmental Social and Governance) regarding stocks.</a:t>
          </a:r>
          <a:r>
            <a:rPr lang="en-GB" dirty="0">
              <a:latin typeface="Calibri Light" panose="020F0302020204030204"/>
            </a:rPr>
            <a:t> </a:t>
          </a:r>
          <a:endParaRPr lang="en-US" dirty="0"/>
        </a:p>
      </dgm:t>
    </dgm:pt>
    <dgm:pt modelId="{7DB9BD74-7834-4293-AADC-2214FB9C1ADF}" type="parTrans" cxnId="{0038FF4E-027F-4093-A1F2-63AF60EAFDC6}">
      <dgm:prSet/>
      <dgm:spPr/>
      <dgm:t>
        <a:bodyPr/>
        <a:lstStyle/>
        <a:p>
          <a:endParaRPr lang="en-US"/>
        </a:p>
      </dgm:t>
    </dgm:pt>
    <dgm:pt modelId="{6EA26999-D2D1-4EDF-9ADC-A96EC9765C9C}" type="sibTrans" cxnId="{0038FF4E-027F-4093-A1F2-63AF60EAFD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16DB4A3-4695-462F-92C4-213D02DCBA9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Customers can use the app to get a view of all the current stocks and values.</a:t>
          </a:r>
          <a:endParaRPr lang="en-US" dirty="0"/>
        </a:p>
      </dgm:t>
    </dgm:pt>
    <dgm:pt modelId="{9244C852-9EDB-4B93-B0BE-3E091463C472}" type="parTrans" cxnId="{43DA148C-D0C7-4878-A6DD-0CCBB547BCBD}">
      <dgm:prSet/>
      <dgm:spPr/>
      <dgm:t>
        <a:bodyPr/>
        <a:lstStyle/>
        <a:p>
          <a:endParaRPr lang="en-US"/>
        </a:p>
      </dgm:t>
    </dgm:pt>
    <dgm:pt modelId="{E72846E4-0923-4A2F-80C1-6EE8065B8E53}" type="sibTrans" cxnId="{43DA148C-D0C7-4878-A6DD-0CCBB547BCB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05F39F-B9A1-4630-BFE5-5F3ED22698B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dirty="0"/>
            <a:t>The app can be further extended to manage personal wealth. Portfolio watcher is an application where users can view the up-to-date live prices of every stock.</a:t>
          </a:r>
          <a:r>
            <a:rPr lang="en-GB" dirty="0">
              <a:latin typeface="Calibri Light" panose="020F0302020204030204"/>
            </a:rPr>
            <a:t> </a:t>
          </a:r>
          <a:endParaRPr lang="en-US" dirty="0"/>
        </a:p>
      </dgm:t>
    </dgm:pt>
    <dgm:pt modelId="{B6919620-8448-4499-8612-87D3724B8388}" type="parTrans" cxnId="{67588EA0-BFC5-4666-B150-EA83F1985A47}">
      <dgm:prSet/>
      <dgm:spPr/>
      <dgm:t>
        <a:bodyPr/>
        <a:lstStyle/>
        <a:p>
          <a:endParaRPr lang="en-US"/>
        </a:p>
      </dgm:t>
    </dgm:pt>
    <dgm:pt modelId="{3D10FEA5-1880-4F65-90BD-9A8A95D2E72C}" type="sibTrans" cxnId="{67588EA0-BFC5-4666-B150-EA83F1985A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044D48-5554-4F7F-95DA-CA7728207DF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Users will also be able to see his/her transaction history.</a:t>
          </a:r>
          <a:endParaRPr lang="en-US" dirty="0"/>
        </a:p>
      </dgm:t>
    </dgm:pt>
    <dgm:pt modelId="{C9E72B8F-8D20-4B00-9E99-2EC9C6DCA456}" type="parTrans" cxnId="{57E18355-2757-4FDF-BB4B-3F8EF3F41FF4}">
      <dgm:prSet/>
      <dgm:spPr/>
      <dgm:t>
        <a:bodyPr/>
        <a:lstStyle/>
        <a:p>
          <a:endParaRPr lang="en-US"/>
        </a:p>
      </dgm:t>
    </dgm:pt>
    <dgm:pt modelId="{6B1F4233-7F3E-4D99-8115-DBB520A384C2}" type="sibTrans" cxnId="{57E18355-2757-4FDF-BB4B-3F8EF3F41FF4}">
      <dgm:prSet/>
      <dgm:spPr/>
      <dgm:t>
        <a:bodyPr/>
        <a:lstStyle/>
        <a:p>
          <a:endParaRPr lang="en-US"/>
        </a:p>
      </dgm:t>
    </dgm:pt>
    <dgm:pt modelId="{A6644B46-7395-4C07-AC1F-07EFF8A18040}" type="pres">
      <dgm:prSet presAssocID="{816F3ECA-8AA5-447E-83D6-8F558FCAE79E}" presName="root" presStyleCnt="0">
        <dgm:presLayoutVars>
          <dgm:dir/>
          <dgm:resizeHandles val="exact"/>
        </dgm:presLayoutVars>
      </dgm:prSet>
      <dgm:spPr/>
    </dgm:pt>
    <dgm:pt modelId="{73068922-15B4-45E5-92DD-C834FBD824A9}" type="pres">
      <dgm:prSet presAssocID="{816F3ECA-8AA5-447E-83D6-8F558FCAE79E}" presName="container" presStyleCnt="0">
        <dgm:presLayoutVars>
          <dgm:dir/>
          <dgm:resizeHandles val="exact"/>
        </dgm:presLayoutVars>
      </dgm:prSet>
      <dgm:spPr/>
    </dgm:pt>
    <dgm:pt modelId="{D2049052-24AE-4C78-9ACD-A3C1439C0361}" type="pres">
      <dgm:prSet presAssocID="{74BACA5E-A74E-4C1B-AB55-261726162D3B}" presName="compNode" presStyleCnt="0"/>
      <dgm:spPr/>
    </dgm:pt>
    <dgm:pt modelId="{2696B2EA-E539-41E7-996C-00A41B001B26}" type="pres">
      <dgm:prSet presAssocID="{74BACA5E-A74E-4C1B-AB55-261726162D3B}" presName="iconBgRect" presStyleLbl="bgShp" presStyleIdx="0" presStyleCnt="4"/>
      <dgm:spPr/>
    </dgm:pt>
    <dgm:pt modelId="{91E4172E-D1B2-4C47-B62E-A3B7B6E1BFE9}" type="pres">
      <dgm:prSet presAssocID="{74BACA5E-A74E-4C1B-AB55-261726162D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01AD362-9B55-4D2E-8AD6-C8D2CD06604A}" type="pres">
      <dgm:prSet presAssocID="{74BACA5E-A74E-4C1B-AB55-261726162D3B}" presName="spaceRect" presStyleCnt="0"/>
      <dgm:spPr/>
    </dgm:pt>
    <dgm:pt modelId="{7A36ECBD-71A9-4E6B-91E8-95F2D03F2DCF}" type="pres">
      <dgm:prSet presAssocID="{74BACA5E-A74E-4C1B-AB55-261726162D3B}" presName="textRect" presStyleLbl="revTx" presStyleIdx="0" presStyleCnt="4">
        <dgm:presLayoutVars>
          <dgm:chMax val="1"/>
          <dgm:chPref val="1"/>
        </dgm:presLayoutVars>
      </dgm:prSet>
      <dgm:spPr/>
    </dgm:pt>
    <dgm:pt modelId="{462F0E3F-52B1-418C-9522-2794E574E76E}" type="pres">
      <dgm:prSet presAssocID="{6EA26999-D2D1-4EDF-9ADC-A96EC9765C9C}" presName="sibTrans" presStyleLbl="sibTrans2D1" presStyleIdx="0" presStyleCnt="0"/>
      <dgm:spPr/>
    </dgm:pt>
    <dgm:pt modelId="{F9C701E6-69C3-4B9F-9B5A-677E484E6FE1}" type="pres">
      <dgm:prSet presAssocID="{216DB4A3-4695-462F-92C4-213D02DCBA98}" presName="compNode" presStyleCnt="0"/>
      <dgm:spPr/>
    </dgm:pt>
    <dgm:pt modelId="{A7C217C6-1AD6-4BCE-8FD8-31BB5E94067B}" type="pres">
      <dgm:prSet presAssocID="{216DB4A3-4695-462F-92C4-213D02DCBA98}" presName="iconBgRect" presStyleLbl="bgShp" presStyleIdx="1" presStyleCnt="4"/>
      <dgm:spPr/>
    </dgm:pt>
    <dgm:pt modelId="{E0BC1CEA-BF33-4B1B-895F-F6276EB28E59}" type="pres">
      <dgm:prSet presAssocID="{216DB4A3-4695-462F-92C4-213D02DCBA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4F546C29-CAF2-4D6C-8709-97D04EB017DF}" type="pres">
      <dgm:prSet presAssocID="{216DB4A3-4695-462F-92C4-213D02DCBA98}" presName="spaceRect" presStyleCnt="0"/>
      <dgm:spPr/>
    </dgm:pt>
    <dgm:pt modelId="{3EAA25FC-DFBB-48E2-A7E0-4C995EC27DA0}" type="pres">
      <dgm:prSet presAssocID="{216DB4A3-4695-462F-92C4-213D02DCBA98}" presName="textRect" presStyleLbl="revTx" presStyleIdx="1" presStyleCnt="4">
        <dgm:presLayoutVars>
          <dgm:chMax val="1"/>
          <dgm:chPref val="1"/>
        </dgm:presLayoutVars>
      </dgm:prSet>
      <dgm:spPr/>
    </dgm:pt>
    <dgm:pt modelId="{F1BFD45F-1CEF-4DFA-A29A-900AFECF832C}" type="pres">
      <dgm:prSet presAssocID="{E72846E4-0923-4A2F-80C1-6EE8065B8E53}" presName="sibTrans" presStyleLbl="sibTrans2D1" presStyleIdx="0" presStyleCnt="0"/>
      <dgm:spPr/>
    </dgm:pt>
    <dgm:pt modelId="{22278137-4E95-405D-9FD5-5492CCA2BF74}" type="pres">
      <dgm:prSet presAssocID="{3305F39F-B9A1-4630-BFE5-5F3ED22698B3}" presName="compNode" presStyleCnt="0"/>
      <dgm:spPr/>
    </dgm:pt>
    <dgm:pt modelId="{BA9E0E27-0DA0-4BDF-BAF0-803BC4B8BBED}" type="pres">
      <dgm:prSet presAssocID="{3305F39F-B9A1-4630-BFE5-5F3ED22698B3}" presName="iconBgRect" presStyleLbl="bgShp" presStyleIdx="2" presStyleCnt="4"/>
      <dgm:spPr/>
    </dgm:pt>
    <dgm:pt modelId="{96371BB8-EA86-407B-AE28-468C80FF55F3}" type="pres">
      <dgm:prSet presAssocID="{3305F39F-B9A1-4630-BFE5-5F3ED22698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C3E3409-2723-40E7-87CF-33EE5795C0A9}" type="pres">
      <dgm:prSet presAssocID="{3305F39F-B9A1-4630-BFE5-5F3ED22698B3}" presName="spaceRect" presStyleCnt="0"/>
      <dgm:spPr/>
    </dgm:pt>
    <dgm:pt modelId="{26FCC01E-10C5-4B3F-8F50-D1F6DAA8932E}" type="pres">
      <dgm:prSet presAssocID="{3305F39F-B9A1-4630-BFE5-5F3ED22698B3}" presName="textRect" presStyleLbl="revTx" presStyleIdx="2" presStyleCnt="4">
        <dgm:presLayoutVars>
          <dgm:chMax val="1"/>
          <dgm:chPref val="1"/>
        </dgm:presLayoutVars>
      </dgm:prSet>
      <dgm:spPr/>
    </dgm:pt>
    <dgm:pt modelId="{377573EF-2165-433A-93B3-F10FB9683669}" type="pres">
      <dgm:prSet presAssocID="{3D10FEA5-1880-4F65-90BD-9A8A95D2E72C}" presName="sibTrans" presStyleLbl="sibTrans2D1" presStyleIdx="0" presStyleCnt="0"/>
      <dgm:spPr/>
    </dgm:pt>
    <dgm:pt modelId="{F70B2C2D-3D00-4BD8-B34B-9EA6E82FD340}" type="pres">
      <dgm:prSet presAssocID="{5D044D48-5554-4F7F-95DA-CA7728207DFA}" presName="compNode" presStyleCnt="0"/>
      <dgm:spPr/>
    </dgm:pt>
    <dgm:pt modelId="{A6E2C3C5-EC03-42DB-82F7-76A98BACF832}" type="pres">
      <dgm:prSet presAssocID="{5D044D48-5554-4F7F-95DA-CA7728207DFA}" presName="iconBgRect" presStyleLbl="bgShp" presStyleIdx="3" presStyleCnt="4"/>
      <dgm:spPr/>
    </dgm:pt>
    <dgm:pt modelId="{607B935F-03C3-4AD2-94DC-5A2FE9F4513D}" type="pres">
      <dgm:prSet presAssocID="{5D044D48-5554-4F7F-95DA-CA7728207D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5519FEBA-D8BD-4B8E-8561-3036F1C68EC4}" type="pres">
      <dgm:prSet presAssocID="{5D044D48-5554-4F7F-95DA-CA7728207DFA}" presName="spaceRect" presStyleCnt="0"/>
      <dgm:spPr/>
    </dgm:pt>
    <dgm:pt modelId="{E036BFC2-4039-45DA-A122-C5AB23987261}" type="pres">
      <dgm:prSet presAssocID="{5D044D48-5554-4F7F-95DA-CA7728207DF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28F181A-70BF-4D37-A781-55C2F64B8DFB}" type="presOf" srcId="{E72846E4-0923-4A2F-80C1-6EE8065B8E53}" destId="{F1BFD45F-1CEF-4DFA-A29A-900AFECF832C}" srcOrd="0" destOrd="0" presId="urn:microsoft.com/office/officeart/2018/2/layout/IconCircleList"/>
    <dgm:cxn modelId="{1F40196C-E71B-4DFA-A6CB-882B741EB85A}" type="presOf" srcId="{74BACA5E-A74E-4C1B-AB55-261726162D3B}" destId="{7A36ECBD-71A9-4E6B-91E8-95F2D03F2DCF}" srcOrd="0" destOrd="0" presId="urn:microsoft.com/office/officeart/2018/2/layout/IconCircleList"/>
    <dgm:cxn modelId="{549A826C-7851-4056-BD1A-7F2307134FA1}" type="presOf" srcId="{6EA26999-D2D1-4EDF-9ADC-A96EC9765C9C}" destId="{462F0E3F-52B1-418C-9522-2794E574E76E}" srcOrd="0" destOrd="0" presId="urn:microsoft.com/office/officeart/2018/2/layout/IconCircleList"/>
    <dgm:cxn modelId="{0038FF4E-027F-4093-A1F2-63AF60EAFDC6}" srcId="{816F3ECA-8AA5-447E-83D6-8F558FCAE79E}" destId="{74BACA5E-A74E-4C1B-AB55-261726162D3B}" srcOrd="0" destOrd="0" parTransId="{7DB9BD74-7834-4293-AADC-2214FB9C1ADF}" sibTransId="{6EA26999-D2D1-4EDF-9ADC-A96EC9765C9C}"/>
    <dgm:cxn modelId="{739F7C55-B1C7-4F70-8311-F168DFF0A778}" type="presOf" srcId="{3D10FEA5-1880-4F65-90BD-9A8A95D2E72C}" destId="{377573EF-2165-433A-93B3-F10FB9683669}" srcOrd="0" destOrd="0" presId="urn:microsoft.com/office/officeart/2018/2/layout/IconCircleList"/>
    <dgm:cxn modelId="{57E18355-2757-4FDF-BB4B-3F8EF3F41FF4}" srcId="{816F3ECA-8AA5-447E-83D6-8F558FCAE79E}" destId="{5D044D48-5554-4F7F-95DA-CA7728207DFA}" srcOrd="3" destOrd="0" parTransId="{C9E72B8F-8D20-4B00-9E99-2EC9C6DCA456}" sibTransId="{6B1F4233-7F3E-4D99-8115-DBB520A384C2}"/>
    <dgm:cxn modelId="{17B9BE59-99D2-45D9-A7EC-88CABFE946CF}" type="presOf" srcId="{816F3ECA-8AA5-447E-83D6-8F558FCAE79E}" destId="{A6644B46-7395-4C07-AC1F-07EFF8A18040}" srcOrd="0" destOrd="0" presId="urn:microsoft.com/office/officeart/2018/2/layout/IconCircleList"/>
    <dgm:cxn modelId="{43DA148C-D0C7-4878-A6DD-0CCBB547BCBD}" srcId="{816F3ECA-8AA5-447E-83D6-8F558FCAE79E}" destId="{216DB4A3-4695-462F-92C4-213D02DCBA98}" srcOrd="1" destOrd="0" parTransId="{9244C852-9EDB-4B93-B0BE-3E091463C472}" sibTransId="{E72846E4-0923-4A2F-80C1-6EE8065B8E53}"/>
    <dgm:cxn modelId="{67588EA0-BFC5-4666-B150-EA83F1985A47}" srcId="{816F3ECA-8AA5-447E-83D6-8F558FCAE79E}" destId="{3305F39F-B9A1-4630-BFE5-5F3ED22698B3}" srcOrd="2" destOrd="0" parTransId="{B6919620-8448-4499-8612-87D3724B8388}" sibTransId="{3D10FEA5-1880-4F65-90BD-9A8A95D2E72C}"/>
    <dgm:cxn modelId="{2617A3CA-3212-4FD5-8231-7EC1D25D3CCD}" type="presOf" srcId="{216DB4A3-4695-462F-92C4-213D02DCBA98}" destId="{3EAA25FC-DFBB-48E2-A7E0-4C995EC27DA0}" srcOrd="0" destOrd="0" presId="urn:microsoft.com/office/officeart/2018/2/layout/IconCircleList"/>
    <dgm:cxn modelId="{841DE3FF-9914-44F3-B904-EB4232D80C67}" type="presOf" srcId="{3305F39F-B9A1-4630-BFE5-5F3ED22698B3}" destId="{26FCC01E-10C5-4B3F-8F50-D1F6DAA8932E}" srcOrd="0" destOrd="0" presId="urn:microsoft.com/office/officeart/2018/2/layout/IconCircleList"/>
    <dgm:cxn modelId="{AD63F8FF-E19E-43CE-AAB3-96DB4D940EA8}" type="presOf" srcId="{5D044D48-5554-4F7F-95DA-CA7728207DFA}" destId="{E036BFC2-4039-45DA-A122-C5AB23987261}" srcOrd="0" destOrd="0" presId="urn:microsoft.com/office/officeart/2018/2/layout/IconCircleList"/>
    <dgm:cxn modelId="{29F46951-0F58-4D3F-823C-FD6066F171BB}" type="presParOf" srcId="{A6644B46-7395-4C07-AC1F-07EFF8A18040}" destId="{73068922-15B4-45E5-92DD-C834FBD824A9}" srcOrd="0" destOrd="0" presId="urn:microsoft.com/office/officeart/2018/2/layout/IconCircleList"/>
    <dgm:cxn modelId="{7F964AA9-F2AD-4B4C-8E44-B10C564B21C9}" type="presParOf" srcId="{73068922-15B4-45E5-92DD-C834FBD824A9}" destId="{D2049052-24AE-4C78-9ACD-A3C1439C0361}" srcOrd="0" destOrd="0" presId="urn:microsoft.com/office/officeart/2018/2/layout/IconCircleList"/>
    <dgm:cxn modelId="{61E6612A-4340-45E5-AF72-4594958D9F1C}" type="presParOf" srcId="{D2049052-24AE-4C78-9ACD-A3C1439C0361}" destId="{2696B2EA-E539-41E7-996C-00A41B001B26}" srcOrd="0" destOrd="0" presId="urn:microsoft.com/office/officeart/2018/2/layout/IconCircleList"/>
    <dgm:cxn modelId="{77D61FB3-D4EA-4FCB-9CF6-908F0D042A28}" type="presParOf" srcId="{D2049052-24AE-4C78-9ACD-A3C1439C0361}" destId="{91E4172E-D1B2-4C47-B62E-A3B7B6E1BFE9}" srcOrd="1" destOrd="0" presId="urn:microsoft.com/office/officeart/2018/2/layout/IconCircleList"/>
    <dgm:cxn modelId="{4F506861-7D5A-4941-9094-DE2CB4D6C130}" type="presParOf" srcId="{D2049052-24AE-4C78-9ACD-A3C1439C0361}" destId="{801AD362-9B55-4D2E-8AD6-C8D2CD06604A}" srcOrd="2" destOrd="0" presId="urn:microsoft.com/office/officeart/2018/2/layout/IconCircleList"/>
    <dgm:cxn modelId="{E385E753-C773-41D2-9FC6-C006BB96B190}" type="presParOf" srcId="{D2049052-24AE-4C78-9ACD-A3C1439C0361}" destId="{7A36ECBD-71A9-4E6B-91E8-95F2D03F2DCF}" srcOrd="3" destOrd="0" presId="urn:microsoft.com/office/officeart/2018/2/layout/IconCircleList"/>
    <dgm:cxn modelId="{DCC94773-B4D1-4C08-A1B3-40B3AE557AFC}" type="presParOf" srcId="{73068922-15B4-45E5-92DD-C834FBD824A9}" destId="{462F0E3F-52B1-418C-9522-2794E574E76E}" srcOrd="1" destOrd="0" presId="urn:microsoft.com/office/officeart/2018/2/layout/IconCircleList"/>
    <dgm:cxn modelId="{250A6AFB-A0D1-467A-B412-D5BB52AAD5F3}" type="presParOf" srcId="{73068922-15B4-45E5-92DD-C834FBD824A9}" destId="{F9C701E6-69C3-4B9F-9B5A-677E484E6FE1}" srcOrd="2" destOrd="0" presId="urn:microsoft.com/office/officeart/2018/2/layout/IconCircleList"/>
    <dgm:cxn modelId="{9CE3E186-E183-4214-8B49-10E130D406E3}" type="presParOf" srcId="{F9C701E6-69C3-4B9F-9B5A-677E484E6FE1}" destId="{A7C217C6-1AD6-4BCE-8FD8-31BB5E94067B}" srcOrd="0" destOrd="0" presId="urn:microsoft.com/office/officeart/2018/2/layout/IconCircleList"/>
    <dgm:cxn modelId="{57B0C313-FFB4-480D-9EF7-FBA387CD4F72}" type="presParOf" srcId="{F9C701E6-69C3-4B9F-9B5A-677E484E6FE1}" destId="{E0BC1CEA-BF33-4B1B-895F-F6276EB28E59}" srcOrd="1" destOrd="0" presId="urn:microsoft.com/office/officeart/2018/2/layout/IconCircleList"/>
    <dgm:cxn modelId="{AC136355-997E-4EF2-A089-CB84B069890B}" type="presParOf" srcId="{F9C701E6-69C3-4B9F-9B5A-677E484E6FE1}" destId="{4F546C29-CAF2-4D6C-8709-97D04EB017DF}" srcOrd="2" destOrd="0" presId="urn:microsoft.com/office/officeart/2018/2/layout/IconCircleList"/>
    <dgm:cxn modelId="{16F23451-88F7-4AF7-B9DE-A7FCFBDDA61B}" type="presParOf" srcId="{F9C701E6-69C3-4B9F-9B5A-677E484E6FE1}" destId="{3EAA25FC-DFBB-48E2-A7E0-4C995EC27DA0}" srcOrd="3" destOrd="0" presId="urn:microsoft.com/office/officeart/2018/2/layout/IconCircleList"/>
    <dgm:cxn modelId="{4699A5B1-54D7-43CD-AD6B-6BC530B21356}" type="presParOf" srcId="{73068922-15B4-45E5-92DD-C834FBD824A9}" destId="{F1BFD45F-1CEF-4DFA-A29A-900AFECF832C}" srcOrd="3" destOrd="0" presId="urn:microsoft.com/office/officeart/2018/2/layout/IconCircleList"/>
    <dgm:cxn modelId="{A8AFE872-9B42-46BD-9061-35C45FB0874C}" type="presParOf" srcId="{73068922-15B4-45E5-92DD-C834FBD824A9}" destId="{22278137-4E95-405D-9FD5-5492CCA2BF74}" srcOrd="4" destOrd="0" presId="urn:microsoft.com/office/officeart/2018/2/layout/IconCircleList"/>
    <dgm:cxn modelId="{BDF6541B-67A8-4867-96D4-9DB2FB237DD6}" type="presParOf" srcId="{22278137-4E95-405D-9FD5-5492CCA2BF74}" destId="{BA9E0E27-0DA0-4BDF-BAF0-803BC4B8BBED}" srcOrd="0" destOrd="0" presId="urn:microsoft.com/office/officeart/2018/2/layout/IconCircleList"/>
    <dgm:cxn modelId="{A2759F0F-604B-4A15-8596-E1A671A5CDEB}" type="presParOf" srcId="{22278137-4E95-405D-9FD5-5492CCA2BF74}" destId="{96371BB8-EA86-407B-AE28-468C80FF55F3}" srcOrd="1" destOrd="0" presId="urn:microsoft.com/office/officeart/2018/2/layout/IconCircleList"/>
    <dgm:cxn modelId="{658E8325-49F4-4E25-9967-5F8E57B9DED5}" type="presParOf" srcId="{22278137-4E95-405D-9FD5-5492CCA2BF74}" destId="{9C3E3409-2723-40E7-87CF-33EE5795C0A9}" srcOrd="2" destOrd="0" presId="urn:microsoft.com/office/officeart/2018/2/layout/IconCircleList"/>
    <dgm:cxn modelId="{D8618B7D-F324-4667-B99E-DFBE99551DDB}" type="presParOf" srcId="{22278137-4E95-405D-9FD5-5492CCA2BF74}" destId="{26FCC01E-10C5-4B3F-8F50-D1F6DAA8932E}" srcOrd="3" destOrd="0" presId="urn:microsoft.com/office/officeart/2018/2/layout/IconCircleList"/>
    <dgm:cxn modelId="{306DBC8F-AB6D-404C-A836-4A8B13A215D4}" type="presParOf" srcId="{73068922-15B4-45E5-92DD-C834FBD824A9}" destId="{377573EF-2165-433A-93B3-F10FB9683669}" srcOrd="5" destOrd="0" presId="urn:microsoft.com/office/officeart/2018/2/layout/IconCircleList"/>
    <dgm:cxn modelId="{7940A385-A442-4DE7-BDB9-22FEDE20EC01}" type="presParOf" srcId="{73068922-15B4-45E5-92DD-C834FBD824A9}" destId="{F70B2C2D-3D00-4BD8-B34B-9EA6E82FD340}" srcOrd="6" destOrd="0" presId="urn:microsoft.com/office/officeart/2018/2/layout/IconCircleList"/>
    <dgm:cxn modelId="{D16A88E4-57A0-4A8F-BA3D-82C391D098D8}" type="presParOf" srcId="{F70B2C2D-3D00-4BD8-B34B-9EA6E82FD340}" destId="{A6E2C3C5-EC03-42DB-82F7-76A98BACF832}" srcOrd="0" destOrd="0" presId="urn:microsoft.com/office/officeart/2018/2/layout/IconCircleList"/>
    <dgm:cxn modelId="{A91EBDB8-FD9C-49C8-AB02-4D88DC075745}" type="presParOf" srcId="{F70B2C2D-3D00-4BD8-B34B-9EA6E82FD340}" destId="{607B935F-03C3-4AD2-94DC-5A2FE9F4513D}" srcOrd="1" destOrd="0" presId="urn:microsoft.com/office/officeart/2018/2/layout/IconCircleList"/>
    <dgm:cxn modelId="{129D06B6-D404-4034-88B8-7557495FD3B0}" type="presParOf" srcId="{F70B2C2D-3D00-4BD8-B34B-9EA6E82FD340}" destId="{5519FEBA-D8BD-4B8E-8561-3036F1C68EC4}" srcOrd="2" destOrd="0" presId="urn:microsoft.com/office/officeart/2018/2/layout/IconCircleList"/>
    <dgm:cxn modelId="{415871FB-7AD2-4C02-B4D9-7A86BA17F891}" type="presParOf" srcId="{F70B2C2D-3D00-4BD8-B34B-9EA6E82FD340}" destId="{E036BFC2-4039-45DA-A122-C5AB2398726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025F38-EFB9-4D62-A07E-B8748C8059C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58C5725E-41F2-4ABA-8837-E379103835F3}">
      <dgm:prSet/>
      <dgm:spPr/>
      <dgm:t>
        <a:bodyPr/>
        <a:lstStyle/>
        <a:p>
          <a:r>
            <a:rPr lang="en-GB" dirty="0"/>
            <a:t>User Authentication</a:t>
          </a:r>
          <a:endParaRPr lang="en-US" dirty="0"/>
        </a:p>
      </dgm:t>
    </dgm:pt>
    <dgm:pt modelId="{BD0929A9-8B7A-40BE-8DE6-FED824AF457E}" type="parTrans" cxnId="{1D931951-D63B-49CC-AEAB-C84D665B11A3}">
      <dgm:prSet/>
      <dgm:spPr/>
      <dgm:t>
        <a:bodyPr/>
        <a:lstStyle/>
        <a:p>
          <a:endParaRPr lang="en-US"/>
        </a:p>
      </dgm:t>
    </dgm:pt>
    <dgm:pt modelId="{AB9F0F49-6EFB-4BC9-A34B-6ACBAB5999C2}" type="sibTrans" cxnId="{1D931951-D63B-49CC-AEAB-C84D665B11A3}">
      <dgm:prSet/>
      <dgm:spPr/>
      <dgm:t>
        <a:bodyPr/>
        <a:lstStyle/>
        <a:p>
          <a:endParaRPr lang="en-US"/>
        </a:p>
      </dgm:t>
    </dgm:pt>
    <dgm:pt modelId="{6A4A1C52-52FA-461B-ADFC-4109F75EB582}">
      <dgm:prSet/>
      <dgm:spPr/>
      <dgm:t>
        <a:bodyPr/>
        <a:lstStyle/>
        <a:p>
          <a:r>
            <a:rPr lang="en-GB" dirty="0"/>
            <a:t>Watchlist service &amp; Trending Service</a:t>
          </a:r>
          <a:endParaRPr lang="en-US" dirty="0"/>
        </a:p>
      </dgm:t>
    </dgm:pt>
    <dgm:pt modelId="{6C1D5C62-CB7A-4FA6-8185-73763558B13B}" type="parTrans" cxnId="{C125E866-3F15-4813-ADDC-6591BB091F6B}">
      <dgm:prSet/>
      <dgm:spPr/>
      <dgm:t>
        <a:bodyPr/>
        <a:lstStyle/>
        <a:p>
          <a:endParaRPr lang="en-US"/>
        </a:p>
      </dgm:t>
    </dgm:pt>
    <dgm:pt modelId="{73785506-9568-4C88-9D75-125AD0266254}" type="sibTrans" cxnId="{C125E866-3F15-4813-ADDC-6591BB091F6B}">
      <dgm:prSet/>
      <dgm:spPr/>
      <dgm:t>
        <a:bodyPr/>
        <a:lstStyle/>
        <a:p>
          <a:endParaRPr lang="en-US"/>
        </a:p>
      </dgm:t>
    </dgm:pt>
    <dgm:pt modelId="{7D7D1845-7F2B-40CD-BAE8-4028179E7C56}">
      <dgm:prSet/>
      <dgm:spPr/>
      <dgm:t>
        <a:bodyPr/>
        <a:lstStyle/>
        <a:p>
          <a:r>
            <a:rPr lang="en-GB" dirty="0"/>
            <a:t>Performance Service</a:t>
          </a:r>
          <a:endParaRPr lang="en-US" dirty="0"/>
        </a:p>
      </dgm:t>
    </dgm:pt>
    <dgm:pt modelId="{329FCBDD-66EE-40F3-AB55-276374806AE9}" type="parTrans" cxnId="{685DC096-EC5A-4736-BFF1-3CD04EA75F30}">
      <dgm:prSet/>
      <dgm:spPr/>
      <dgm:t>
        <a:bodyPr/>
        <a:lstStyle/>
        <a:p>
          <a:endParaRPr lang="en-US"/>
        </a:p>
      </dgm:t>
    </dgm:pt>
    <dgm:pt modelId="{73E09540-6537-4A95-B9FC-441E03EC7A58}" type="sibTrans" cxnId="{685DC096-EC5A-4736-BFF1-3CD04EA75F30}">
      <dgm:prSet/>
      <dgm:spPr/>
      <dgm:t>
        <a:bodyPr/>
        <a:lstStyle/>
        <a:p>
          <a:endParaRPr lang="en-US"/>
        </a:p>
      </dgm:t>
    </dgm:pt>
    <dgm:pt modelId="{072274D7-2B0B-43D4-822C-3331595BBC9B}">
      <dgm:prSet/>
      <dgm:spPr/>
      <dgm:t>
        <a:bodyPr/>
        <a:lstStyle/>
        <a:p>
          <a:r>
            <a:rPr lang="en-GB" dirty="0"/>
            <a:t>Transaction History Service</a:t>
          </a:r>
          <a:endParaRPr lang="en-US" dirty="0"/>
        </a:p>
      </dgm:t>
    </dgm:pt>
    <dgm:pt modelId="{721EAA79-7AC3-4DF2-B74F-FEE78DA502CA}" type="parTrans" cxnId="{0D2BBA54-6C01-4FDF-B2E6-571FB94B9838}">
      <dgm:prSet/>
      <dgm:spPr/>
      <dgm:t>
        <a:bodyPr/>
        <a:lstStyle/>
        <a:p>
          <a:endParaRPr lang="en-US"/>
        </a:p>
      </dgm:t>
    </dgm:pt>
    <dgm:pt modelId="{568DD3EE-A1B5-48D0-BF1D-05DD7C81B787}" type="sibTrans" cxnId="{0D2BBA54-6C01-4FDF-B2E6-571FB94B9838}">
      <dgm:prSet/>
      <dgm:spPr/>
      <dgm:t>
        <a:bodyPr/>
        <a:lstStyle/>
        <a:p>
          <a:endParaRPr lang="en-US"/>
        </a:p>
      </dgm:t>
    </dgm:pt>
    <dgm:pt modelId="{B9666752-9389-4FB1-A653-59D79AE42E49}" type="pres">
      <dgm:prSet presAssocID="{CD025F38-EFB9-4D62-A07E-B8748C8059C7}" presName="root" presStyleCnt="0">
        <dgm:presLayoutVars>
          <dgm:dir/>
          <dgm:resizeHandles val="exact"/>
        </dgm:presLayoutVars>
      </dgm:prSet>
      <dgm:spPr/>
    </dgm:pt>
    <dgm:pt modelId="{4CAE2F56-059E-4A9D-9256-5E86EF37FFC8}" type="pres">
      <dgm:prSet presAssocID="{CD025F38-EFB9-4D62-A07E-B8748C8059C7}" presName="container" presStyleCnt="0">
        <dgm:presLayoutVars>
          <dgm:dir/>
          <dgm:resizeHandles val="exact"/>
        </dgm:presLayoutVars>
      </dgm:prSet>
      <dgm:spPr/>
    </dgm:pt>
    <dgm:pt modelId="{3BD1323D-134A-4197-AC37-DF509812D2D0}" type="pres">
      <dgm:prSet presAssocID="{58C5725E-41F2-4ABA-8837-E379103835F3}" presName="compNode" presStyleCnt="0"/>
      <dgm:spPr/>
    </dgm:pt>
    <dgm:pt modelId="{149C38AE-2885-45E0-9876-6792CE7B3A3B}" type="pres">
      <dgm:prSet presAssocID="{58C5725E-41F2-4ABA-8837-E379103835F3}" presName="iconBgRect" presStyleLbl="bgShp" presStyleIdx="0" presStyleCnt="4"/>
      <dgm:spPr/>
    </dgm:pt>
    <dgm:pt modelId="{3FE030D7-D932-49F4-B609-A68637928A65}" type="pres">
      <dgm:prSet presAssocID="{58C5725E-41F2-4ABA-8837-E379103835F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1C03ABB2-5035-49E3-A6CC-B5EEEADB6A4B}" type="pres">
      <dgm:prSet presAssocID="{58C5725E-41F2-4ABA-8837-E379103835F3}" presName="spaceRect" presStyleCnt="0"/>
      <dgm:spPr/>
    </dgm:pt>
    <dgm:pt modelId="{CE82F9E8-C9F4-4C2D-B154-FFB3C21F418D}" type="pres">
      <dgm:prSet presAssocID="{58C5725E-41F2-4ABA-8837-E379103835F3}" presName="textRect" presStyleLbl="revTx" presStyleIdx="0" presStyleCnt="4">
        <dgm:presLayoutVars>
          <dgm:chMax val="1"/>
          <dgm:chPref val="1"/>
        </dgm:presLayoutVars>
      </dgm:prSet>
      <dgm:spPr/>
    </dgm:pt>
    <dgm:pt modelId="{FCEAEB70-B33F-41D7-9344-7BCD8F27BBD7}" type="pres">
      <dgm:prSet presAssocID="{AB9F0F49-6EFB-4BC9-A34B-6ACBAB5999C2}" presName="sibTrans" presStyleLbl="sibTrans2D1" presStyleIdx="0" presStyleCnt="0"/>
      <dgm:spPr/>
    </dgm:pt>
    <dgm:pt modelId="{1CE52662-676A-4E8F-BD32-8E79DD3AE00D}" type="pres">
      <dgm:prSet presAssocID="{6A4A1C52-52FA-461B-ADFC-4109F75EB582}" presName="compNode" presStyleCnt="0"/>
      <dgm:spPr/>
    </dgm:pt>
    <dgm:pt modelId="{DD0DDF6D-9DE6-444D-8E37-9F58A3192541}" type="pres">
      <dgm:prSet presAssocID="{6A4A1C52-52FA-461B-ADFC-4109F75EB582}" presName="iconBgRect" presStyleLbl="bgShp" presStyleIdx="1" presStyleCnt="4"/>
      <dgm:spPr/>
    </dgm:pt>
    <dgm:pt modelId="{4B4A5483-3973-480F-B9E2-87AC19F0AF9D}" type="pres">
      <dgm:prSet presAssocID="{6A4A1C52-52FA-461B-ADFC-4109F75EB5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6B1A163A-8EA8-4F55-A204-F05C49A96897}" type="pres">
      <dgm:prSet presAssocID="{6A4A1C52-52FA-461B-ADFC-4109F75EB582}" presName="spaceRect" presStyleCnt="0"/>
      <dgm:spPr/>
    </dgm:pt>
    <dgm:pt modelId="{72ADE9F7-A377-4413-8263-E54E358ECB46}" type="pres">
      <dgm:prSet presAssocID="{6A4A1C52-52FA-461B-ADFC-4109F75EB582}" presName="textRect" presStyleLbl="revTx" presStyleIdx="1" presStyleCnt="4">
        <dgm:presLayoutVars>
          <dgm:chMax val="1"/>
          <dgm:chPref val="1"/>
        </dgm:presLayoutVars>
      </dgm:prSet>
      <dgm:spPr/>
    </dgm:pt>
    <dgm:pt modelId="{F28B0B97-ECD4-47D4-ACF5-BCE282AAF0F1}" type="pres">
      <dgm:prSet presAssocID="{73785506-9568-4C88-9D75-125AD0266254}" presName="sibTrans" presStyleLbl="sibTrans2D1" presStyleIdx="0" presStyleCnt="0"/>
      <dgm:spPr/>
    </dgm:pt>
    <dgm:pt modelId="{5FB00442-BA84-4EEF-B608-800DDE88867F}" type="pres">
      <dgm:prSet presAssocID="{7D7D1845-7F2B-40CD-BAE8-4028179E7C56}" presName="compNode" presStyleCnt="0"/>
      <dgm:spPr/>
    </dgm:pt>
    <dgm:pt modelId="{E4E120DC-63CB-4765-9981-6D56502211F6}" type="pres">
      <dgm:prSet presAssocID="{7D7D1845-7F2B-40CD-BAE8-4028179E7C56}" presName="iconBgRect" presStyleLbl="bgShp" presStyleIdx="2" presStyleCnt="4"/>
      <dgm:spPr/>
    </dgm:pt>
    <dgm:pt modelId="{6432453A-ABE8-4E59-934D-0B25A2E891E4}" type="pres">
      <dgm:prSet presAssocID="{7D7D1845-7F2B-40CD-BAE8-4028179E7C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FDA312D-7B21-4B68-9F69-2AA710BFA888}" type="pres">
      <dgm:prSet presAssocID="{7D7D1845-7F2B-40CD-BAE8-4028179E7C56}" presName="spaceRect" presStyleCnt="0"/>
      <dgm:spPr/>
    </dgm:pt>
    <dgm:pt modelId="{CCF15E50-A7E6-4322-AFC9-99E07D8CAD29}" type="pres">
      <dgm:prSet presAssocID="{7D7D1845-7F2B-40CD-BAE8-4028179E7C56}" presName="textRect" presStyleLbl="revTx" presStyleIdx="2" presStyleCnt="4">
        <dgm:presLayoutVars>
          <dgm:chMax val="1"/>
          <dgm:chPref val="1"/>
        </dgm:presLayoutVars>
      </dgm:prSet>
      <dgm:spPr/>
    </dgm:pt>
    <dgm:pt modelId="{B4712FD3-C47F-4650-AA40-6FCA38E6EE1E}" type="pres">
      <dgm:prSet presAssocID="{73E09540-6537-4A95-B9FC-441E03EC7A58}" presName="sibTrans" presStyleLbl="sibTrans2D1" presStyleIdx="0" presStyleCnt="0"/>
      <dgm:spPr/>
    </dgm:pt>
    <dgm:pt modelId="{501E3602-A0EA-43B2-B678-01F603CF1D37}" type="pres">
      <dgm:prSet presAssocID="{072274D7-2B0B-43D4-822C-3331595BBC9B}" presName="compNode" presStyleCnt="0"/>
      <dgm:spPr/>
    </dgm:pt>
    <dgm:pt modelId="{322C500A-4760-4EB9-983A-1FACEF78D2DA}" type="pres">
      <dgm:prSet presAssocID="{072274D7-2B0B-43D4-822C-3331595BBC9B}" presName="iconBgRect" presStyleLbl="bgShp" presStyleIdx="3" presStyleCnt="4"/>
      <dgm:spPr/>
    </dgm:pt>
    <dgm:pt modelId="{689EF5E4-5FFF-48B9-8788-D396EAC61054}" type="pres">
      <dgm:prSet presAssocID="{072274D7-2B0B-43D4-822C-3331595BBC9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586C788-4CF1-47FB-B7FC-31A097B0ECD0}" type="pres">
      <dgm:prSet presAssocID="{072274D7-2B0B-43D4-822C-3331595BBC9B}" presName="spaceRect" presStyleCnt="0"/>
      <dgm:spPr/>
    </dgm:pt>
    <dgm:pt modelId="{8499896F-CE21-4078-B5F6-CBEA4086BFBA}" type="pres">
      <dgm:prSet presAssocID="{072274D7-2B0B-43D4-822C-3331595BBC9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15A4109-E545-46CE-8440-77FE9A4D59CD}" type="presOf" srcId="{CD025F38-EFB9-4D62-A07E-B8748C8059C7}" destId="{B9666752-9389-4FB1-A653-59D79AE42E49}" srcOrd="0" destOrd="0" presId="urn:microsoft.com/office/officeart/2018/2/layout/IconCircleList"/>
    <dgm:cxn modelId="{C226243B-6F54-4933-80B9-D446D01E0316}" type="presOf" srcId="{072274D7-2B0B-43D4-822C-3331595BBC9B}" destId="{8499896F-CE21-4078-B5F6-CBEA4086BFBA}" srcOrd="0" destOrd="0" presId="urn:microsoft.com/office/officeart/2018/2/layout/IconCircleList"/>
    <dgm:cxn modelId="{D64CCA61-E78E-4053-B61B-8440920BE687}" type="presOf" srcId="{58C5725E-41F2-4ABA-8837-E379103835F3}" destId="{CE82F9E8-C9F4-4C2D-B154-FFB3C21F418D}" srcOrd="0" destOrd="0" presId="urn:microsoft.com/office/officeart/2018/2/layout/IconCircleList"/>
    <dgm:cxn modelId="{C125E866-3F15-4813-ADDC-6591BB091F6B}" srcId="{CD025F38-EFB9-4D62-A07E-B8748C8059C7}" destId="{6A4A1C52-52FA-461B-ADFC-4109F75EB582}" srcOrd="1" destOrd="0" parTransId="{6C1D5C62-CB7A-4FA6-8185-73763558B13B}" sibTransId="{73785506-9568-4C88-9D75-125AD0266254}"/>
    <dgm:cxn modelId="{1D931951-D63B-49CC-AEAB-C84D665B11A3}" srcId="{CD025F38-EFB9-4D62-A07E-B8748C8059C7}" destId="{58C5725E-41F2-4ABA-8837-E379103835F3}" srcOrd="0" destOrd="0" parTransId="{BD0929A9-8B7A-40BE-8DE6-FED824AF457E}" sibTransId="{AB9F0F49-6EFB-4BC9-A34B-6ACBAB5999C2}"/>
    <dgm:cxn modelId="{F3678574-FD2C-427B-B3B3-8BF1CCBA56D0}" type="presOf" srcId="{73E09540-6537-4A95-B9FC-441E03EC7A58}" destId="{B4712FD3-C47F-4650-AA40-6FCA38E6EE1E}" srcOrd="0" destOrd="0" presId="urn:microsoft.com/office/officeart/2018/2/layout/IconCircleList"/>
    <dgm:cxn modelId="{0D2BBA54-6C01-4FDF-B2E6-571FB94B9838}" srcId="{CD025F38-EFB9-4D62-A07E-B8748C8059C7}" destId="{072274D7-2B0B-43D4-822C-3331595BBC9B}" srcOrd="3" destOrd="0" parTransId="{721EAA79-7AC3-4DF2-B74F-FEE78DA502CA}" sibTransId="{568DD3EE-A1B5-48D0-BF1D-05DD7C81B787}"/>
    <dgm:cxn modelId="{7692F476-C104-4079-9B48-E43C4869A4D1}" type="presOf" srcId="{AB9F0F49-6EFB-4BC9-A34B-6ACBAB5999C2}" destId="{FCEAEB70-B33F-41D7-9344-7BCD8F27BBD7}" srcOrd="0" destOrd="0" presId="urn:microsoft.com/office/officeart/2018/2/layout/IconCircleList"/>
    <dgm:cxn modelId="{076BB782-11E0-4491-8096-E7B8588CF237}" type="presOf" srcId="{73785506-9568-4C88-9D75-125AD0266254}" destId="{F28B0B97-ECD4-47D4-ACF5-BCE282AAF0F1}" srcOrd="0" destOrd="0" presId="urn:microsoft.com/office/officeart/2018/2/layout/IconCircleList"/>
    <dgm:cxn modelId="{F96D848B-1F94-4EEE-8801-5235BB3DC1FE}" type="presOf" srcId="{6A4A1C52-52FA-461B-ADFC-4109F75EB582}" destId="{72ADE9F7-A377-4413-8263-E54E358ECB46}" srcOrd="0" destOrd="0" presId="urn:microsoft.com/office/officeart/2018/2/layout/IconCircleList"/>
    <dgm:cxn modelId="{685DC096-EC5A-4736-BFF1-3CD04EA75F30}" srcId="{CD025F38-EFB9-4D62-A07E-B8748C8059C7}" destId="{7D7D1845-7F2B-40CD-BAE8-4028179E7C56}" srcOrd="2" destOrd="0" parTransId="{329FCBDD-66EE-40F3-AB55-276374806AE9}" sibTransId="{73E09540-6537-4A95-B9FC-441E03EC7A58}"/>
    <dgm:cxn modelId="{D203D0E1-5073-4375-AA88-F0E0CAA91B5B}" type="presOf" srcId="{7D7D1845-7F2B-40CD-BAE8-4028179E7C56}" destId="{CCF15E50-A7E6-4322-AFC9-99E07D8CAD29}" srcOrd="0" destOrd="0" presId="urn:microsoft.com/office/officeart/2018/2/layout/IconCircleList"/>
    <dgm:cxn modelId="{CD2E17C6-4CAC-4092-B9DA-5EFF7986406D}" type="presParOf" srcId="{B9666752-9389-4FB1-A653-59D79AE42E49}" destId="{4CAE2F56-059E-4A9D-9256-5E86EF37FFC8}" srcOrd="0" destOrd="0" presId="urn:microsoft.com/office/officeart/2018/2/layout/IconCircleList"/>
    <dgm:cxn modelId="{7C01776C-D937-440B-8571-EB3AD3BDCA6D}" type="presParOf" srcId="{4CAE2F56-059E-4A9D-9256-5E86EF37FFC8}" destId="{3BD1323D-134A-4197-AC37-DF509812D2D0}" srcOrd="0" destOrd="0" presId="urn:microsoft.com/office/officeart/2018/2/layout/IconCircleList"/>
    <dgm:cxn modelId="{5ACD0A6A-4B3D-4A4A-9BFC-16E841E201B6}" type="presParOf" srcId="{3BD1323D-134A-4197-AC37-DF509812D2D0}" destId="{149C38AE-2885-45E0-9876-6792CE7B3A3B}" srcOrd="0" destOrd="0" presId="urn:microsoft.com/office/officeart/2018/2/layout/IconCircleList"/>
    <dgm:cxn modelId="{25B3CD13-6305-4A70-8330-46D4270D71A0}" type="presParOf" srcId="{3BD1323D-134A-4197-AC37-DF509812D2D0}" destId="{3FE030D7-D932-49F4-B609-A68637928A65}" srcOrd="1" destOrd="0" presId="urn:microsoft.com/office/officeart/2018/2/layout/IconCircleList"/>
    <dgm:cxn modelId="{22FF70DB-DBCA-40E8-8404-F8F41A187B89}" type="presParOf" srcId="{3BD1323D-134A-4197-AC37-DF509812D2D0}" destId="{1C03ABB2-5035-49E3-A6CC-B5EEEADB6A4B}" srcOrd="2" destOrd="0" presId="urn:microsoft.com/office/officeart/2018/2/layout/IconCircleList"/>
    <dgm:cxn modelId="{BBFF481F-E016-4808-8602-37C35BA889E5}" type="presParOf" srcId="{3BD1323D-134A-4197-AC37-DF509812D2D0}" destId="{CE82F9E8-C9F4-4C2D-B154-FFB3C21F418D}" srcOrd="3" destOrd="0" presId="urn:microsoft.com/office/officeart/2018/2/layout/IconCircleList"/>
    <dgm:cxn modelId="{6554488A-C028-4C18-8AFA-A1BFE47FCC70}" type="presParOf" srcId="{4CAE2F56-059E-4A9D-9256-5E86EF37FFC8}" destId="{FCEAEB70-B33F-41D7-9344-7BCD8F27BBD7}" srcOrd="1" destOrd="0" presId="urn:microsoft.com/office/officeart/2018/2/layout/IconCircleList"/>
    <dgm:cxn modelId="{8A0B8C9C-7E6F-4042-ADC6-00155373DC43}" type="presParOf" srcId="{4CAE2F56-059E-4A9D-9256-5E86EF37FFC8}" destId="{1CE52662-676A-4E8F-BD32-8E79DD3AE00D}" srcOrd="2" destOrd="0" presId="urn:microsoft.com/office/officeart/2018/2/layout/IconCircleList"/>
    <dgm:cxn modelId="{8851B64E-401B-4E89-ACA8-2F387BA9ADDA}" type="presParOf" srcId="{1CE52662-676A-4E8F-BD32-8E79DD3AE00D}" destId="{DD0DDF6D-9DE6-444D-8E37-9F58A3192541}" srcOrd="0" destOrd="0" presId="urn:microsoft.com/office/officeart/2018/2/layout/IconCircleList"/>
    <dgm:cxn modelId="{0041B8B1-BD9A-406D-9371-5AB8632FCC4A}" type="presParOf" srcId="{1CE52662-676A-4E8F-BD32-8E79DD3AE00D}" destId="{4B4A5483-3973-480F-B9E2-87AC19F0AF9D}" srcOrd="1" destOrd="0" presId="urn:microsoft.com/office/officeart/2018/2/layout/IconCircleList"/>
    <dgm:cxn modelId="{EEE3E206-A776-4B73-A21B-9E8CD90D0EF9}" type="presParOf" srcId="{1CE52662-676A-4E8F-BD32-8E79DD3AE00D}" destId="{6B1A163A-8EA8-4F55-A204-F05C49A96897}" srcOrd="2" destOrd="0" presId="urn:microsoft.com/office/officeart/2018/2/layout/IconCircleList"/>
    <dgm:cxn modelId="{3910AAB2-8E55-4D75-9424-2B935AAAF275}" type="presParOf" srcId="{1CE52662-676A-4E8F-BD32-8E79DD3AE00D}" destId="{72ADE9F7-A377-4413-8263-E54E358ECB46}" srcOrd="3" destOrd="0" presId="urn:microsoft.com/office/officeart/2018/2/layout/IconCircleList"/>
    <dgm:cxn modelId="{1B791850-5AD4-443E-BECC-8FDF49E436FF}" type="presParOf" srcId="{4CAE2F56-059E-4A9D-9256-5E86EF37FFC8}" destId="{F28B0B97-ECD4-47D4-ACF5-BCE282AAF0F1}" srcOrd="3" destOrd="0" presId="urn:microsoft.com/office/officeart/2018/2/layout/IconCircleList"/>
    <dgm:cxn modelId="{18581865-6592-4B0F-ADCE-6DCE56662476}" type="presParOf" srcId="{4CAE2F56-059E-4A9D-9256-5E86EF37FFC8}" destId="{5FB00442-BA84-4EEF-B608-800DDE88867F}" srcOrd="4" destOrd="0" presId="urn:microsoft.com/office/officeart/2018/2/layout/IconCircleList"/>
    <dgm:cxn modelId="{B482B267-BB49-4DDB-BC0E-9D09D5E65C2E}" type="presParOf" srcId="{5FB00442-BA84-4EEF-B608-800DDE88867F}" destId="{E4E120DC-63CB-4765-9981-6D56502211F6}" srcOrd="0" destOrd="0" presId="urn:microsoft.com/office/officeart/2018/2/layout/IconCircleList"/>
    <dgm:cxn modelId="{C837DBC0-261B-4DA0-AF15-E6FAD1422C8D}" type="presParOf" srcId="{5FB00442-BA84-4EEF-B608-800DDE88867F}" destId="{6432453A-ABE8-4E59-934D-0B25A2E891E4}" srcOrd="1" destOrd="0" presId="urn:microsoft.com/office/officeart/2018/2/layout/IconCircleList"/>
    <dgm:cxn modelId="{F5A9E9AA-5896-40D2-A258-9CFF5EE83FE3}" type="presParOf" srcId="{5FB00442-BA84-4EEF-B608-800DDE88867F}" destId="{FFDA312D-7B21-4B68-9F69-2AA710BFA888}" srcOrd="2" destOrd="0" presId="urn:microsoft.com/office/officeart/2018/2/layout/IconCircleList"/>
    <dgm:cxn modelId="{647B4184-DCC2-4906-8B42-04D60DCD7F6C}" type="presParOf" srcId="{5FB00442-BA84-4EEF-B608-800DDE88867F}" destId="{CCF15E50-A7E6-4322-AFC9-99E07D8CAD29}" srcOrd="3" destOrd="0" presId="urn:microsoft.com/office/officeart/2018/2/layout/IconCircleList"/>
    <dgm:cxn modelId="{EE41D2B7-3ED9-448F-BE29-7B39337F5C9B}" type="presParOf" srcId="{4CAE2F56-059E-4A9D-9256-5E86EF37FFC8}" destId="{B4712FD3-C47F-4650-AA40-6FCA38E6EE1E}" srcOrd="5" destOrd="0" presId="urn:microsoft.com/office/officeart/2018/2/layout/IconCircleList"/>
    <dgm:cxn modelId="{A6B28C06-CD20-4B47-A144-5E8A37AD417D}" type="presParOf" srcId="{4CAE2F56-059E-4A9D-9256-5E86EF37FFC8}" destId="{501E3602-A0EA-43B2-B678-01F603CF1D37}" srcOrd="6" destOrd="0" presId="urn:microsoft.com/office/officeart/2018/2/layout/IconCircleList"/>
    <dgm:cxn modelId="{4942856D-1C0B-4800-95E4-3191DCE204F4}" type="presParOf" srcId="{501E3602-A0EA-43B2-B678-01F603CF1D37}" destId="{322C500A-4760-4EB9-983A-1FACEF78D2DA}" srcOrd="0" destOrd="0" presId="urn:microsoft.com/office/officeart/2018/2/layout/IconCircleList"/>
    <dgm:cxn modelId="{44E1D1B5-E13D-48A1-81C2-240DD52AB86B}" type="presParOf" srcId="{501E3602-A0EA-43B2-B678-01F603CF1D37}" destId="{689EF5E4-5FFF-48B9-8788-D396EAC61054}" srcOrd="1" destOrd="0" presId="urn:microsoft.com/office/officeart/2018/2/layout/IconCircleList"/>
    <dgm:cxn modelId="{28F73BCC-6547-4333-A257-6C9DEBFFF071}" type="presParOf" srcId="{501E3602-A0EA-43B2-B678-01F603CF1D37}" destId="{D586C788-4CF1-47FB-B7FC-31A097B0ECD0}" srcOrd="2" destOrd="0" presId="urn:microsoft.com/office/officeart/2018/2/layout/IconCircleList"/>
    <dgm:cxn modelId="{441FBC65-8D82-4061-A810-143F31BE3B48}" type="presParOf" srcId="{501E3602-A0EA-43B2-B678-01F603CF1D37}" destId="{8499896F-CE21-4078-B5F6-CBEA4086BFB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6B2EA-E539-41E7-996C-00A41B001B26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4172E-D1B2-4C47-B62E-A3B7B6E1BFE9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6ECBD-71A9-4E6B-91E8-95F2D03F2DCF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Design a platform for customer’s wealth management and investments in stocks as well as educate the customers regarding ESG  (Environmental Social and Governance) regarding stocks.</a:t>
          </a:r>
          <a:r>
            <a:rPr lang="en-GB" sz="1500" kern="1200" dirty="0">
              <a:latin typeface="Calibri Light" panose="020F0302020204030204"/>
            </a:rPr>
            <a:t> </a:t>
          </a:r>
          <a:endParaRPr lang="en-US" sz="1500" kern="1200" dirty="0"/>
        </a:p>
      </dsp:txBody>
      <dsp:txXfrm>
        <a:off x="1834517" y="469890"/>
        <a:ext cx="3148942" cy="1335915"/>
      </dsp:txXfrm>
    </dsp:sp>
    <dsp:sp modelId="{A7C217C6-1AD6-4BCE-8FD8-31BB5E94067B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C1CEA-BF33-4B1B-895F-F6276EB28E59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A25FC-DFBB-48E2-A7E0-4C995EC27DA0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Customers can use the app to get a view of all the current stocks and values.</a:t>
          </a:r>
          <a:endParaRPr lang="en-US" sz="1500" kern="1200" dirty="0"/>
        </a:p>
      </dsp:txBody>
      <dsp:txXfrm>
        <a:off x="7154322" y="469890"/>
        <a:ext cx="3148942" cy="1335915"/>
      </dsp:txXfrm>
    </dsp:sp>
    <dsp:sp modelId="{BA9E0E27-0DA0-4BDF-BAF0-803BC4B8BBED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71BB8-EA86-407B-AE28-468C80FF55F3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CC01E-10C5-4B3F-8F50-D1F6DAA8932E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The app can be further extended to manage personal wealth. Portfolio watcher is an application where users can view the up-to-date live prices of every stock.</a:t>
          </a:r>
          <a:r>
            <a:rPr lang="en-GB" sz="1500" kern="1200" dirty="0">
              <a:latin typeface="Calibri Light" panose="020F0302020204030204"/>
            </a:rPr>
            <a:t> </a:t>
          </a:r>
          <a:endParaRPr lang="en-US" sz="1500" kern="1200" dirty="0"/>
        </a:p>
      </dsp:txBody>
      <dsp:txXfrm>
        <a:off x="1834517" y="2545532"/>
        <a:ext cx="3148942" cy="1335915"/>
      </dsp:txXfrm>
    </dsp:sp>
    <dsp:sp modelId="{A6E2C3C5-EC03-42DB-82F7-76A98BACF832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B935F-03C3-4AD2-94DC-5A2FE9F4513D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6BFC2-4039-45DA-A122-C5AB23987261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Users will also be able to see his/her transaction history.</a:t>
          </a:r>
          <a:endParaRPr lang="en-US" sz="1500" kern="1200" dirty="0"/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C38AE-2885-45E0-9876-6792CE7B3A3B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030D7-D932-49F4-B609-A68637928A65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2F9E8-C9F4-4C2D-B154-FFB3C21F418D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User Authentication</a:t>
          </a:r>
          <a:endParaRPr lang="en-US" sz="2400" kern="1200" dirty="0"/>
        </a:p>
      </dsp:txBody>
      <dsp:txXfrm>
        <a:off x="1834517" y="469890"/>
        <a:ext cx="3148942" cy="1335915"/>
      </dsp:txXfrm>
    </dsp:sp>
    <dsp:sp modelId="{DD0DDF6D-9DE6-444D-8E37-9F58A3192541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A5483-3973-480F-B9E2-87AC19F0AF9D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DE9F7-A377-4413-8263-E54E358ECB46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Watchlist service &amp; Trending Service</a:t>
          </a:r>
          <a:endParaRPr lang="en-US" sz="2400" kern="1200" dirty="0"/>
        </a:p>
      </dsp:txBody>
      <dsp:txXfrm>
        <a:off x="7154322" y="469890"/>
        <a:ext cx="3148942" cy="1335915"/>
      </dsp:txXfrm>
    </dsp:sp>
    <dsp:sp modelId="{E4E120DC-63CB-4765-9981-6D56502211F6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2453A-ABE8-4E59-934D-0B25A2E891E4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15E50-A7E6-4322-AFC9-99E07D8CAD29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Performance Service</a:t>
          </a:r>
          <a:endParaRPr lang="en-US" sz="2400" kern="1200" dirty="0"/>
        </a:p>
      </dsp:txBody>
      <dsp:txXfrm>
        <a:off x="1834517" y="2545532"/>
        <a:ext cx="3148942" cy="1335915"/>
      </dsp:txXfrm>
    </dsp:sp>
    <dsp:sp modelId="{322C500A-4760-4EB9-983A-1FACEF78D2DA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EF5E4-5FFF-48B9-8788-D396EAC61054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9896F-CE21-4078-B5F6-CBEA4086BFBA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Transaction History Service</a:t>
          </a:r>
          <a:endParaRPr lang="en-US" sz="2400" kern="1200" dirty="0"/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8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7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4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1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6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9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1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0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07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12/how-we-deal-with-a-cross-browser-software-testing-with-the-use-of-browserstack/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uk.anygator.com/search/Sofa+Beds" TargetMode="External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hand putting a coin on a stack of coins&#10;&#10;Description automatically generated">
            <a:extLst>
              <a:ext uri="{FF2B5EF4-FFF2-40B4-BE49-F238E27FC236}">
                <a16:creationId xmlns:a16="http://schemas.microsoft.com/office/drawing/2014/main" id="{9FCF0CE5-E3B7-4FE7-0B54-086193619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4371752" y="10"/>
            <a:ext cx="7920889" cy="6857989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6A4BB-E1DB-6E83-30E7-292F4AAA8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812476"/>
            <a:ext cx="3893964" cy="2499643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chemeClr val="bg1"/>
                </a:solidFill>
                <a:cs typeface="Calibri Light"/>
              </a:rPr>
              <a:t>NatWest Investment Tracker (NIT) -</a:t>
            </a:r>
            <a:br>
              <a:rPr lang="en-GB" sz="4800" dirty="0">
                <a:solidFill>
                  <a:schemeClr val="bg1"/>
                </a:solidFill>
                <a:cs typeface="Calibri Light"/>
              </a:rPr>
            </a:br>
            <a:r>
              <a:rPr lang="en-GB" sz="2800" dirty="0">
                <a:solidFill>
                  <a:schemeClr val="bg1"/>
                </a:solidFill>
                <a:cs typeface="Calibri Light"/>
              </a:rPr>
              <a:t>Be The Smarter Investor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7E5A-6AD9-AF06-F54D-AA6C21886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l">
              <a:buFont typeface="Arial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algn="l"/>
            <a:endParaRPr lang="en-GB" sz="20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279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831D43E6-62D5-557B-F022-639AA83DB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0DDDC-AC8F-0985-80F8-6194254E3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478" y="1010843"/>
            <a:ext cx="4986754" cy="39728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000" b="1" dirty="0">
                <a:cs typeface="Calibri"/>
              </a:rPr>
              <a:t> User Authentication Microservic</a:t>
            </a:r>
            <a:r>
              <a:rPr lang="en-GB" sz="2000" dirty="0">
                <a:cs typeface="Calibri"/>
              </a:rPr>
              <a:t>e:  </a:t>
            </a:r>
            <a:endParaRPr lang="en-GB" sz="2000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GB" sz="2000" dirty="0">
                <a:ea typeface="+mn-lt"/>
                <a:cs typeface="+mn-lt"/>
              </a:rPr>
              <a:t>Responsible for user registration, login, and authentication.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GB" sz="2000" dirty="0">
                <a:ea typeface="+mn-lt"/>
                <a:cs typeface="+mn-lt"/>
              </a:rPr>
              <a:t>Manages user profiles and credentials.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GB" sz="2000" dirty="0">
                <a:ea typeface="+mn-lt"/>
                <a:cs typeface="+mn-lt"/>
              </a:rPr>
              <a:t>Encrypted password is saved in database.</a:t>
            </a:r>
          </a:p>
          <a:p>
            <a:pPr>
              <a:buFont typeface="Wingdings" panose="020B0604020202020204" pitchFamily="34" charset="0"/>
              <a:buChar char="v"/>
            </a:pPr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 </a:t>
            </a:r>
            <a:r>
              <a:rPr lang="en-GB" sz="2000" b="1" dirty="0">
                <a:ea typeface="+mn-lt"/>
                <a:cs typeface="+mn-lt"/>
              </a:rPr>
              <a:t>Transaction History Microservice:</a:t>
            </a:r>
            <a:endParaRPr lang="en-US" sz="2000"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v"/>
            </a:pPr>
            <a:r>
              <a:rPr lang="en-GB" sz="2000" dirty="0">
                <a:ea typeface="+mn-lt"/>
                <a:cs typeface="+mn-lt"/>
              </a:rPr>
              <a:t>Records user transactions, including stock purchases and sales.</a:t>
            </a:r>
            <a:endParaRPr lang="en-US" sz="2000"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v"/>
            </a:pPr>
            <a:r>
              <a:rPr lang="en-GB" sz="2000" dirty="0">
                <a:ea typeface="+mn-lt"/>
                <a:cs typeface="+mn-lt"/>
              </a:rPr>
              <a:t>Maintains transaction history for each user.</a:t>
            </a:r>
          </a:p>
          <a:p>
            <a:pPr marL="0" indent="0">
              <a:buNone/>
            </a:pP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570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831D43E6-62D5-557B-F022-639AA83DB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0DDDC-AC8F-0985-80F8-6194254E3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82" y="608277"/>
            <a:ext cx="4756717" cy="54249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000" b="1" dirty="0">
                <a:ea typeface="+mn-lt"/>
                <a:cs typeface="+mn-lt"/>
              </a:rPr>
              <a:t>Watchlist  &amp; Trending Microservice:</a:t>
            </a:r>
            <a:endParaRPr lang="en-US" sz="2000">
              <a:ea typeface="+mn-lt"/>
              <a:cs typeface="+mn-lt"/>
            </a:endParaRPr>
          </a:p>
          <a:p>
            <a:pPr>
              <a:buFont typeface="Wingdings,Sans-Serif"/>
              <a:buChar char="v"/>
            </a:pPr>
            <a:r>
              <a:rPr lang="en-GB" sz="2000" dirty="0">
                <a:ea typeface="+mn-lt"/>
                <a:cs typeface="+mn-lt"/>
              </a:rPr>
              <a:t>Allows users to add stocks to their watchlist.</a:t>
            </a:r>
          </a:p>
          <a:p>
            <a:pPr>
              <a:buFont typeface="Wingdings,Sans-Serif"/>
              <a:buChar char="v"/>
            </a:pPr>
            <a:r>
              <a:rPr lang="en-GB" sz="2000" dirty="0">
                <a:ea typeface="+mn-lt"/>
                <a:cs typeface="+mn-lt"/>
              </a:rPr>
              <a:t>Retrieves and displays live stock prices and ESG ratings for the stocks in the watchlist.</a:t>
            </a:r>
          </a:p>
          <a:p>
            <a:pPr>
              <a:buFont typeface="Wingdings,Sans-Serif"/>
              <a:buChar char="v"/>
            </a:pPr>
            <a:endParaRPr lang="en-GB" sz="2000" dirty="0">
              <a:ea typeface="+mn-lt"/>
              <a:cs typeface="+mn-lt"/>
            </a:endParaRPr>
          </a:p>
          <a:p>
            <a:pPr>
              <a:buNone/>
            </a:pPr>
            <a:r>
              <a:rPr lang="en-GB" sz="2000" b="1" dirty="0">
                <a:ea typeface="+mn-lt"/>
                <a:cs typeface="+mn-lt"/>
              </a:rPr>
              <a:t>Performance Microservice: 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GB" sz="2000" dirty="0">
                <a:ea typeface="+mn-lt"/>
                <a:cs typeface="+mn-lt"/>
              </a:rPr>
              <a:t>Allows users to create and manage their investment portfolios. 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GB" sz="2000" dirty="0">
                <a:ea typeface="+mn-lt"/>
                <a:cs typeface="+mn-lt"/>
              </a:rPr>
              <a:t>Tracks individual investments(Stock). 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GB" sz="2000" dirty="0">
                <a:ea typeface="+mn-lt"/>
                <a:cs typeface="+mn-lt"/>
              </a:rPr>
              <a:t>Providing real-time or periodic updates on portfolio performance.</a:t>
            </a: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1400">
              <a:cs typeface="Calibri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GB" sz="1400">
              <a:cs typeface="Calibri"/>
            </a:endParaRPr>
          </a:p>
          <a:p>
            <a:pPr marL="0" indent="0">
              <a:buNone/>
            </a:pPr>
            <a:endParaRPr lang="en-GB" sz="1400">
              <a:cs typeface="Calibri"/>
            </a:endParaRPr>
          </a:p>
          <a:p>
            <a:pPr marL="0" indent="0">
              <a:buNone/>
            </a:pPr>
            <a:endParaRPr lang="en-GB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338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14E4-B3B8-9320-8406-DDAA06BF3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167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ea typeface="Calibri Light"/>
                <a:cs typeface="Calibri Light"/>
              </a:rPr>
              <a:t>  DOCKER</a:t>
            </a:r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B453C00-DEB8-8092-745C-A34731962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8" y="5008396"/>
            <a:ext cx="10739886" cy="866871"/>
          </a:xfrm>
          <a:prstGeom prst="rect">
            <a:avLst/>
          </a:prstGeom>
        </p:spPr>
      </p:pic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5D7AC1D-DC92-F5DB-3060-9EAA6EB2E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0716" y="1075860"/>
            <a:ext cx="10739886" cy="3507358"/>
          </a:xfrm>
        </p:spPr>
      </p:pic>
    </p:spTree>
    <p:extLst>
      <p:ext uri="{BB962C8B-B14F-4D97-AF65-F5344CB8AC3E}">
        <p14:creationId xmlns:p14="http://schemas.microsoft.com/office/powerpoint/2010/main" val="310656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omputer screen with colorful text on it&#10;&#10;Description automatically generated">
            <a:extLst>
              <a:ext uri="{FF2B5EF4-FFF2-40B4-BE49-F238E27FC236}">
                <a16:creationId xmlns:a16="http://schemas.microsoft.com/office/drawing/2014/main" id="{93667ADE-B25A-08DF-D43A-D8456132DD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22D1A7-3968-659F-E744-33DAFAD8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038" y="2977041"/>
            <a:ext cx="9115246" cy="10027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 Test Scripts</a:t>
            </a:r>
            <a:endParaRPr lang="en-US" sz="6000" b="1">
              <a:cs typeface="Calibri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98CC2C-3694-CB2A-C12A-E082CD6A6F4A}"/>
              </a:ext>
            </a:extLst>
          </p:cNvPr>
          <p:cNvSpPr txBox="1"/>
          <p:nvPr/>
        </p:nvSpPr>
        <p:spPr>
          <a:xfrm>
            <a:off x="9737482" y="66579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224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C439B-1290-E518-1A32-D64E7AB7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Front-end Test Scripts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844BE4F-7D85-40DB-3332-E89D066B9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cs typeface="Calibri"/>
              </a:rPr>
              <a:t>Total 5/5 test cases passed.</a:t>
            </a:r>
          </a:p>
          <a:p>
            <a:r>
              <a:rPr lang="en-US" sz="2200" dirty="0">
                <a:cs typeface="Calibri"/>
              </a:rPr>
              <a:t>Tools: React testing Library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6973057-7046-E20E-CE1E-53FFAAF82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201"/>
          <a:stretch/>
        </p:blipFill>
        <p:spPr>
          <a:xfrm>
            <a:off x="4681556" y="79363"/>
            <a:ext cx="7510556" cy="678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76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HD wallpaper: black computer keyboard, lit, backlit, letter, windows ...">
            <a:extLst>
              <a:ext uri="{FF2B5EF4-FFF2-40B4-BE49-F238E27FC236}">
                <a16:creationId xmlns:a16="http://schemas.microsoft.com/office/drawing/2014/main" id="{EAF8DDA6-1BBA-DEF9-AECD-69E15D79E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57529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518511-71CD-5F65-9041-ED864393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Back-end Test Scripts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2EC65-462F-317F-C111-D1EED5E2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04" y="956516"/>
            <a:ext cx="3986155" cy="1756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cs typeface="Calibri Light"/>
              </a:rPr>
              <a:t>UserAuth</a:t>
            </a:r>
            <a:r>
              <a:rPr lang="en-US" sz="4000" dirty="0">
                <a:cs typeface="Calibri Light"/>
              </a:rPr>
              <a:t> and </a:t>
            </a:r>
            <a:br>
              <a:rPr lang="en-US" sz="4000" dirty="0">
                <a:cs typeface="Calibri Light"/>
              </a:rPr>
            </a:br>
            <a:r>
              <a:rPr lang="en-US" sz="4000" dirty="0">
                <a:cs typeface="Calibri Light"/>
              </a:rPr>
              <a:t>Transaction</a:t>
            </a:r>
            <a:br>
              <a:rPr lang="en-US" sz="4000" dirty="0">
                <a:cs typeface="Calibri Light"/>
              </a:rPr>
            </a:br>
            <a:r>
              <a:rPr lang="en-US" sz="4000" dirty="0">
                <a:cs typeface="Calibri Light"/>
              </a:rPr>
              <a:t>Microservice</a:t>
            </a:r>
            <a:endParaRPr lang="en-US" sz="4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F70554-32D6-61C0-5D06-D109E19D8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6578"/>
          <a:stretch/>
        </p:blipFill>
        <p:spPr>
          <a:xfrm>
            <a:off x="5186554" y="163646"/>
            <a:ext cx="7007986" cy="3155058"/>
          </a:xfrm>
          <a:prstGeom prst="rect">
            <a:avLst/>
          </a:prstGeom>
        </p:spPr>
      </p:pic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48F2B649-E3BB-465E-CE6E-AF8D78EE5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04" y="2979961"/>
            <a:ext cx="3986155" cy="3609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Total 9/9 test cases passed in </a:t>
            </a:r>
            <a:r>
              <a:rPr lang="en-US" sz="2000" dirty="0" err="1">
                <a:cs typeface="Calibri"/>
              </a:rPr>
              <a:t>UserAuth</a:t>
            </a:r>
            <a:r>
              <a:rPr lang="en-US" sz="2000" dirty="0">
                <a:cs typeface="Calibri"/>
              </a:rPr>
              <a:t> microservice.</a:t>
            </a:r>
          </a:p>
          <a:p>
            <a:r>
              <a:rPr lang="en-US" sz="2000" dirty="0">
                <a:cs typeface="Calibri"/>
              </a:rPr>
              <a:t>Total 17/17 test cases passed in Transaction history microservice.</a:t>
            </a:r>
          </a:p>
          <a:p>
            <a:r>
              <a:rPr lang="en-US" sz="2000" dirty="0">
                <a:cs typeface="Calibri"/>
              </a:rPr>
              <a:t>Tools: Java Code Coverage (JACOCO) used for transaction service.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DAAD695-5085-23C0-5D86-07DE23773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2" r="13130" b="-1"/>
          <a:stretch/>
        </p:blipFill>
        <p:spPr>
          <a:xfrm>
            <a:off x="5186554" y="3330686"/>
            <a:ext cx="7007985" cy="352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23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2EC65-462F-317F-C111-D1EED5E2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18863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cs typeface="Calibri Light"/>
              </a:rPr>
              <a:t>Watchlist and </a:t>
            </a:r>
            <a:br>
              <a:rPr lang="en-US" sz="4000" dirty="0">
                <a:cs typeface="Calibri Light"/>
              </a:rPr>
            </a:br>
            <a:r>
              <a:rPr lang="en-US" sz="4000" dirty="0">
                <a:cs typeface="Calibri Light"/>
              </a:rPr>
              <a:t>Performance</a:t>
            </a:r>
            <a:br>
              <a:rPr lang="en-US" sz="4000" dirty="0">
                <a:cs typeface="Calibri Light"/>
              </a:rPr>
            </a:br>
            <a:r>
              <a:rPr lang="en-US" sz="4000" dirty="0">
                <a:cs typeface="Calibri Light"/>
              </a:rPr>
              <a:t>Microservice</a:t>
            </a:r>
            <a:endParaRPr lang="en-US" sz="4000" dirty="0"/>
          </a:p>
        </p:txBody>
      </p:sp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48F2B649-E3BB-465E-CE6E-AF8D78EE5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5" y="2548640"/>
            <a:ext cx="3986155" cy="35661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Total 13/13 cases passed in watchlist microservice.</a:t>
            </a:r>
          </a:p>
          <a:p>
            <a:r>
              <a:rPr lang="en-US" sz="2000" dirty="0">
                <a:cs typeface="Calibri"/>
              </a:rPr>
              <a:t>Total 6/6 test cases passed in Transaction history microservice.</a:t>
            </a:r>
          </a:p>
          <a:p>
            <a:r>
              <a:rPr lang="en-US" sz="2000" dirty="0">
                <a:cs typeface="Calibri"/>
              </a:rPr>
              <a:t>Tools: Junit </a:t>
            </a:r>
          </a:p>
          <a:p>
            <a:endParaRPr lang="en-US" sz="2000" dirty="0">
              <a:cs typeface="Calibri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0D6149A-8FF9-F2B5-CFDB-C5C2FA4F8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151" y="80806"/>
            <a:ext cx="7461849" cy="3159559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DF373AE-1DB4-64D0-92F2-065C461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51" y="3232412"/>
            <a:ext cx="7461848" cy="362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17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4E968-94FD-B7E6-D9EB-1D9E4887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 Coverage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7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FF976FA-3C61-D0C8-3709-769A0FB6A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70" t="355" r="33086" b="1773"/>
          <a:stretch/>
        </p:blipFill>
        <p:spPr>
          <a:xfrm>
            <a:off x="-62135" y="1531453"/>
            <a:ext cx="12258759" cy="53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77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notepad with a pen on it&#10;&#10;Description automatically generated">
            <a:extLst>
              <a:ext uri="{FF2B5EF4-FFF2-40B4-BE49-F238E27FC236}">
                <a16:creationId xmlns:a16="http://schemas.microsoft.com/office/drawing/2014/main" id="{BB816C17-F9BD-40FF-B068-1C0BCFEE1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56F2-DEAF-E4CF-89E2-443D8C5FE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421" y="406994"/>
            <a:ext cx="4009095" cy="545366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2000" dirty="0">
              <a:ea typeface="Calibri"/>
              <a:cs typeface="Calibri"/>
            </a:endParaRPr>
          </a:p>
          <a:p>
            <a:r>
              <a:rPr lang="en-GB" sz="2000" dirty="0">
                <a:ea typeface="Calibri"/>
                <a:cs typeface="Calibri"/>
              </a:rPr>
              <a:t>NatWest reskilling academy team.</a:t>
            </a: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r>
              <a:rPr lang="en-GB" sz="2000" dirty="0">
                <a:ea typeface="Calibri"/>
                <a:cs typeface="Calibri"/>
              </a:rPr>
              <a:t>Stackroute Mentor: 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ea typeface="Calibri"/>
                <a:cs typeface="Calibri"/>
              </a:rPr>
              <a:t>                 Dayananda Rao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r>
              <a:rPr lang="en-GB" sz="2000" dirty="0">
                <a:ea typeface="Calibri"/>
                <a:cs typeface="Calibri"/>
              </a:rPr>
              <a:t>Special thanks to our NatWest mentors for the guidance and support.</a:t>
            </a: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GB" sz="2000" dirty="0">
                <a:ea typeface="Calibri"/>
                <a:cs typeface="Calibri"/>
              </a:rPr>
              <a:t>Balaji Mandapati</a:t>
            </a:r>
          </a:p>
          <a:p>
            <a:pPr marL="0" indent="0" algn="ctr">
              <a:buNone/>
            </a:pPr>
            <a:r>
              <a:rPr lang="en-GB" sz="2000" dirty="0" err="1">
                <a:ea typeface="Calibri"/>
                <a:cs typeface="Calibri"/>
              </a:rPr>
              <a:t>Umendar</a:t>
            </a:r>
            <a:r>
              <a:rPr lang="en-GB" sz="2000" dirty="0">
                <a:ea typeface="Calibri"/>
                <a:cs typeface="Calibri"/>
              </a:rPr>
              <a:t> </a:t>
            </a:r>
            <a:r>
              <a:rPr lang="en-GB" sz="2000" dirty="0" err="1">
                <a:ea typeface="Calibri"/>
                <a:cs typeface="Calibri"/>
              </a:rPr>
              <a:t>Koosam</a:t>
            </a:r>
          </a:p>
          <a:p>
            <a:pPr marL="0" indent="0" algn="ctr">
              <a:buNone/>
            </a:pPr>
            <a:r>
              <a:rPr lang="en-GB" sz="2000" dirty="0">
                <a:ea typeface="+mn-lt"/>
                <a:cs typeface="+mn-lt"/>
              </a:rPr>
              <a:t>John Britto Lawrence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23F6-4EE6-AFE0-67B8-230DB5D06C6D}"/>
              </a:ext>
            </a:extLst>
          </p:cNvPr>
          <p:cNvSpPr txBox="1"/>
          <p:nvPr/>
        </p:nvSpPr>
        <p:spPr>
          <a:xfrm>
            <a:off x="7468399" y="6657945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416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kydivers make a formation above the clouds">
            <a:extLst>
              <a:ext uri="{FF2B5EF4-FFF2-40B4-BE49-F238E27FC236}">
                <a16:creationId xmlns:a16="http://schemas.microsoft.com/office/drawing/2014/main" id="{FDDE7563-9123-F3D6-2CF6-8552C58FB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43B6D-75C2-2860-20EA-C2DBAFEC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89" y="1500936"/>
            <a:ext cx="3822189" cy="864743"/>
          </a:xfrm>
        </p:spPr>
        <p:txBody>
          <a:bodyPr>
            <a:normAutofit/>
          </a:bodyPr>
          <a:lstStyle/>
          <a:p>
            <a:r>
              <a:rPr lang="en-GB" sz="4000" dirty="0">
                <a:ea typeface="Calibri Light"/>
                <a:cs typeface="Calibri Light"/>
              </a:rPr>
              <a:t>Team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1F35-939E-0374-A825-2F037D135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246" y="2649808"/>
            <a:ext cx="4972377" cy="16724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Swetha C</a:t>
            </a:r>
          </a:p>
          <a:p>
            <a:r>
              <a:rPr lang="en-GB" dirty="0">
                <a:ea typeface="Calibri"/>
                <a:cs typeface="Calibri"/>
              </a:rPr>
              <a:t>Surendiran Veeramani</a:t>
            </a:r>
          </a:p>
          <a:p>
            <a:r>
              <a:rPr lang="en-GB" dirty="0">
                <a:ea typeface="Calibri"/>
                <a:cs typeface="Calibri"/>
              </a:rPr>
              <a:t>Riduvarshini Uvaraj Latha</a:t>
            </a:r>
          </a:p>
        </p:txBody>
      </p:sp>
    </p:spTree>
    <p:extLst>
      <p:ext uri="{BB962C8B-B14F-4D97-AF65-F5344CB8AC3E}">
        <p14:creationId xmlns:p14="http://schemas.microsoft.com/office/powerpoint/2010/main" val="169121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3D windows background">
            <a:extLst>
              <a:ext uri="{FF2B5EF4-FFF2-40B4-BE49-F238E27FC236}">
                <a16:creationId xmlns:a16="http://schemas.microsoft.com/office/drawing/2014/main" id="{740082C3-7036-5D2A-C8DA-A7F2DBA97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89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137DC-96B4-42AD-2DAC-27D9CDD1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Roadmap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E7041-5F7B-5E4A-777C-96A1B60FAA0D}"/>
              </a:ext>
            </a:extLst>
          </p:cNvPr>
          <p:cNvSpPr txBox="1"/>
          <p:nvPr/>
        </p:nvSpPr>
        <p:spPr>
          <a:xfrm>
            <a:off x="838200" y="1801598"/>
            <a:ext cx="3822189" cy="28657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Abstract  Statement​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Architecture Diagram​</a:t>
            </a:r>
            <a:endParaRPr lang="en-US" sz="2000" dirty="0">
              <a:cs typeface="Calibri" panose="020F0502020204030204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Calibri"/>
                <a:cs typeface="Calibri"/>
              </a:rPr>
              <a:t>Specifications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Application Demo​</a:t>
            </a:r>
            <a:endParaRPr lang="en-US" sz="2000" dirty="0">
              <a:cs typeface="Calibri" panose="020F0502020204030204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Tech Stack 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Microservices Overview </a:t>
            </a:r>
            <a:endParaRPr lang="en-US" sz="2000" dirty="0"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Calibri"/>
                <a:cs typeface="Calibri"/>
              </a:rPr>
              <a:t>Docker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​Test Scripts</a:t>
            </a:r>
            <a:endParaRPr lang="en-US" sz="2000" dirty="0">
              <a:ea typeface="Calibri"/>
              <a:cs typeface="Calibri" panose="020F0502020204030204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Code Coverage​</a:t>
            </a:r>
            <a:endParaRPr lang="en-US" sz="2000" dirty="0">
              <a:cs typeface="Calibri" panose="020F0502020204030204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Gratitude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4605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1A3831-6D9C-9AB7-BC37-E31E20E4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AD2AB7-A943-8AE3-0ADE-A0074C62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cs typeface="Calibri Light"/>
              </a:rPr>
              <a:t>Abstract Statement: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228BC3-4551-1A09-6C35-92810B192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6699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4527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0B9A9-7BA9-4E4B-287E-74D00D20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72" y="700976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 Diagram</a:t>
            </a:r>
          </a:p>
        </p:txBody>
      </p:sp>
      <p:pic>
        <p:nvPicPr>
          <p:cNvPr id="5" name="Content Placeholder 4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8F0200D4-DE32-434C-E899-0D468DB0C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1882"/>
            <a:ext cx="12191998" cy="5295767"/>
          </a:xfrm>
        </p:spPr>
      </p:pic>
    </p:spTree>
    <p:extLst>
      <p:ext uri="{BB962C8B-B14F-4D97-AF65-F5344CB8AC3E}">
        <p14:creationId xmlns:p14="http://schemas.microsoft.com/office/powerpoint/2010/main" val="274112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D wallpaper: Person Using Smartphone While Facing Laptop Computer ...">
            <a:extLst>
              <a:ext uri="{FF2B5EF4-FFF2-40B4-BE49-F238E27FC236}">
                <a16:creationId xmlns:a16="http://schemas.microsoft.com/office/drawing/2014/main" id="{217C0CF4-0B81-91B4-1734-5BD34DEC3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4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08F2E-A4F7-BAB4-B242-5289690F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96" y="609540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ea typeface="+mj-lt"/>
                <a:cs typeface="+mj-lt"/>
              </a:rPr>
              <a:t>Specifications</a:t>
            </a:r>
            <a:endParaRPr lang="en-US">
              <a:solidFill>
                <a:srgbClr val="FFFFFF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36CB-AB52-56B3-B772-9480B0CE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596" y="1466191"/>
            <a:ext cx="10515600" cy="3574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GB" dirty="0">
                <a:solidFill>
                  <a:srgbClr val="FFFFFF"/>
                </a:solidFill>
                <a:ea typeface="+mn-lt"/>
                <a:cs typeface="+mn-lt"/>
              </a:rPr>
              <a:t>Portfolio management.</a:t>
            </a:r>
            <a:endParaRPr lang="en-GB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  <a:ea typeface="+mn-lt"/>
                <a:cs typeface="+mn-lt"/>
              </a:rPr>
              <a:t>Real-time market data.</a:t>
            </a:r>
            <a:endParaRPr lang="en-GB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  <a:ea typeface="+mn-lt"/>
                <a:cs typeface="+mn-lt"/>
              </a:rPr>
              <a:t>Investment performance analysis.</a:t>
            </a:r>
            <a:endParaRPr lang="en-GB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  <a:ea typeface="+mn-lt"/>
                <a:cs typeface="+mn-lt"/>
              </a:rPr>
              <a:t>Customizable alerts.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  <a:ea typeface="+mn-lt"/>
                <a:cs typeface="+mn-lt"/>
              </a:rPr>
              <a:t>Security and privacy measures.</a:t>
            </a:r>
            <a:endParaRPr lang="en-GB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GB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966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omputer script on a screen">
            <a:extLst>
              <a:ext uri="{FF2B5EF4-FFF2-40B4-BE49-F238E27FC236}">
                <a16:creationId xmlns:a16="http://schemas.microsoft.com/office/drawing/2014/main" id="{47D6A626-C84B-93D3-3E1D-71D511A61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27" r="23298" b="15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75A2D-8C05-42E2-2307-4A628DAA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Application Demo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1235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>
            <a:extLst>
              <a:ext uri="{FF2B5EF4-FFF2-40B4-BE49-F238E27FC236}">
                <a16:creationId xmlns:a16="http://schemas.microsoft.com/office/drawing/2014/main" id="{8DF8AE6E-38CD-4B2A-8E02-F099DD3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ight Triangle 219">
            <a:extLst>
              <a:ext uri="{FF2B5EF4-FFF2-40B4-BE49-F238E27FC236}">
                <a16:creationId xmlns:a16="http://schemas.microsoft.com/office/drawing/2014/main" id="{23293907-0F26-4752-BCD0-3AC2C5026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1731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E32D174-F8A9-4FF0-8888-1B4F5E184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070" y="621519"/>
            <a:ext cx="4032504" cy="22037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69201C5-687E-46FB-BA72-23BA40BFE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107" y="2848090"/>
            <a:ext cx="2339075" cy="3416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: Shape 220">
            <a:extLst>
              <a:ext uri="{FF2B5EF4-FFF2-40B4-BE49-F238E27FC236}">
                <a16:creationId xmlns:a16="http://schemas.microsoft.com/office/drawing/2014/main" id="{339141A8-FDFD-4ABE-A499-72C9669F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8A439E11-755A-4258-859D-56A6B6AF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78372" y="1485831"/>
            <a:ext cx="1990938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blue logo with a white background&#10;&#10;Description automatically generated">
            <a:extLst>
              <a:ext uri="{FF2B5EF4-FFF2-40B4-BE49-F238E27FC236}">
                <a16:creationId xmlns:a16="http://schemas.microsoft.com/office/drawing/2014/main" id="{0EA455FF-3446-AECD-7C0A-620ABA2AD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75" y="1589964"/>
            <a:ext cx="1331679" cy="1162460"/>
          </a:xfrm>
          <a:prstGeom prst="rect">
            <a:avLst/>
          </a:prstGeom>
        </p:spPr>
      </p:pic>
      <p:sp>
        <p:nvSpPr>
          <p:cNvPr id="230" name="Right Triangle 229">
            <a:extLst>
              <a:ext uri="{FF2B5EF4-FFF2-40B4-BE49-F238E27FC236}">
                <a16:creationId xmlns:a16="http://schemas.microsoft.com/office/drawing/2014/main" id="{E916EF49-F958-4F28-A999-F8FA8D09A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6828" y="2437565"/>
            <a:ext cx="325600" cy="406635"/>
          </a:xfrm>
          <a:prstGeom prst="rtTriangle">
            <a:avLst/>
          </a:prstGeom>
          <a:solidFill>
            <a:srgbClr val="01D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 descr="A blue circle with white text and a dolphin&#10;&#10;Description automatically generated">
            <a:extLst>
              <a:ext uri="{FF2B5EF4-FFF2-40B4-BE49-F238E27FC236}">
                <a16:creationId xmlns:a16="http://schemas.microsoft.com/office/drawing/2014/main" id="{4FAC82CF-4442-FDEE-3860-576228972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406" y="4720764"/>
            <a:ext cx="1471500" cy="1418300"/>
          </a:xfrm>
          <a:prstGeom prst="rect">
            <a:avLst/>
          </a:prstGeom>
        </p:spPr>
      </p:pic>
      <p:sp>
        <p:nvSpPr>
          <p:cNvPr id="232" name="Right Triangle 231">
            <a:extLst>
              <a:ext uri="{FF2B5EF4-FFF2-40B4-BE49-F238E27FC236}">
                <a16:creationId xmlns:a16="http://schemas.microsoft.com/office/drawing/2014/main" id="{A7665D74-DFEA-412C-928C-F090E6708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E84BD56-679D-4E0C-9C9B-D694ABF0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2567" y="2843319"/>
            <a:ext cx="3474720" cy="1883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ight Triangle 240">
            <a:extLst>
              <a:ext uri="{FF2B5EF4-FFF2-40B4-BE49-F238E27FC236}">
                <a16:creationId xmlns:a16="http://schemas.microsoft.com/office/drawing/2014/main" id="{2335FEDF-EF88-4E68-9CF7-5A72EF32A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0435" y="148822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" name="Content Placeholder 33" descr="A close-up of a logo&#10;&#10;Description automatically generated">
            <a:extLst>
              <a:ext uri="{FF2B5EF4-FFF2-40B4-BE49-F238E27FC236}">
                <a16:creationId xmlns:a16="http://schemas.microsoft.com/office/drawing/2014/main" id="{2F13D671-54B0-4FCF-5F20-1D126B1C6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410" y="935002"/>
            <a:ext cx="2968995" cy="1071245"/>
          </a:xfrm>
          <a:prstGeom prst="rect">
            <a:avLst/>
          </a:prstGeom>
        </p:spPr>
      </p:pic>
      <p:pic>
        <p:nvPicPr>
          <p:cNvPr id="23" name="Content Placeholder 22" descr="A green text with a white background&#10;&#10;Description automatically generated">
            <a:extLst>
              <a:ext uri="{FF2B5EF4-FFF2-40B4-BE49-F238E27FC236}">
                <a16:creationId xmlns:a16="http://schemas.microsoft.com/office/drawing/2014/main" id="{72C2E48B-7E78-16AB-975C-D2753AE1FD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285397" y="3076773"/>
            <a:ext cx="3049060" cy="1272982"/>
          </a:xfrm>
          <a:prstGeom prst="rect">
            <a:avLst/>
          </a:prstGeom>
        </p:spPr>
      </p:pic>
      <p:sp>
        <p:nvSpPr>
          <p:cNvPr id="242" name="Right Triangle 241">
            <a:extLst>
              <a:ext uri="{FF2B5EF4-FFF2-40B4-BE49-F238E27FC236}">
                <a16:creationId xmlns:a16="http://schemas.microsoft.com/office/drawing/2014/main" id="{837A7BE2-DF08-4ECE-A520-13927DBF4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logo for a company&#10;&#10;Description automatically generated">
            <a:extLst>
              <a:ext uri="{FF2B5EF4-FFF2-40B4-BE49-F238E27FC236}">
                <a16:creationId xmlns:a16="http://schemas.microsoft.com/office/drawing/2014/main" id="{A61DF4FB-9EB2-3B90-C499-85440ACA7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011" y="3033353"/>
            <a:ext cx="1660587" cy="1380768"/>
          </a:xfrm>
          <a:prstGeom prst="rect">
            <a:avLst/>
          </a:prstGeom>
        </p:spPr>
      </p:pic>
      <p:pic>
        <p:nvPicPr>
          <p:cNvPr id="5" name="Picture 4" descr="A logo of a coffee cup&#10;&#10;Description automatically generated">
            <a:extLst>
              <a:ext uri="{FF2B5EF4-FFF2-40B4-BE49-F238E27FC236}">
                <a16:creationId xmlns:a16="http://schemas.microsoft.com/office/drawing/2014/main" id="{86FDEA1D-2695-9225-0E8F-6F0B6C614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999" y="4763219"/>
            <a:ext cx="1969699" cy="1155941"/>
          </a:xfrm>
          <a:prstGeom prst="rect">
            <a:avLst/>
          </a:prstGeom>
        </p:spPr>
      </p:pic>
      <p:pic>
        <p:nvPicPr>
          <p:cNvPr id="6" name="Content Placeholder 15" descr="A blue atom symbol with a black background&#10;&#10;Description automatically generated">
            <a:extLst>
              <a:ext uri="{FF2B5EF4-FFF2-40B4-BE49-F238E27FC236}">
                <a16:creationId xmlns:a16="http://schemas.microsoft.com/office/drawing/2014/main" id="{D20371D3-90A6-26F9-EA70-6306F63C97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308" y="742787"/>
            <a:ext cx="759111" cy="632043"/>
          </a:xfrm>
          <a:prstGeom prst="rect">
            <a:avLst/>
          </a:prstGeom>
        </p:spPr>
      </p:pic>
      <p:pic>
        <p:nvPicPr>
          <p:cNvPr id="8" name="Picture 7" descr="A red and blue text&#10;&#10;Description automatically generated">
            <a:extLst>
              <a:ext uri="{FF2B5EF4-FFF2-40B4-BE49-F238E27FC236}">
                <a16:creationId xmlns:a16="http://schemas.microsoft.com/office/drawing/2014/main" id="{A7CE6910-12B8-4884-AE1B-A11C7EEF69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4247" y="3413363"/>
            <a:ext cx="2243588" cy="1296481"/>
          </a:xfrm>
          <a:prstGeom prst="rect">
            <a:avLst/>
          </a:prstGeom>
        </p:spPr>
      </p:pic>
      <p:pic>
        <p:nvPicPr>
          <p:cNvPr id="2" name="Picture 1" descr="A blue whale with a container ship&#10;&#10;Description automatically generated">
            <a:extLst>
              <a:ext uri="{FF2B5EF4-FFF2-40B4-BE49-F238E27FC236}">
                <a16:creationId xmlns:a16="http://schemas.microsoft.com/office/drawing/2014/main" id="{1DAA22D6-25AC-0739-9F19-CEB5D28858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6113" y="4710022"/>
            <a:ext cx="2760453" cy="15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3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C2707-F625-6AC7-D577-47BBC446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cs typeface="Calibri Light"/>
              </a:rPr>
              <a:t>Microservices Overview</a:t>
            </a:r>
            <a:endParaRPr lang="en-US" dirty="0">
              <a:solidFill>
                <a:srgbClr val="FFFFFF"/>
              </a:solidFill>
              <a:cs typeface="Calibri Light" panose="020F0302020204030204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1EDFE2F-FDA4-E592-25D0-E0427C3C9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6006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705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NatWest Investment Tracker (NIT) - Be The Smarter Investor</vt:lpstr>
      <vt:lpstr>Team Players</vt:lpstr>
      <vt:lpstr>Roadmap</vt:lpstr>
      <vt:lpstr>Abstract Statement:</vt:lpstr>
      <vt:lpstr> Architecture Diagram</vt:lpstr>
      <vt:lpstr>Specifications</vt:lpstr>
      <vt:lpstr>Application Demo</vt:lpstr>
      <vt:lpstr>PowerPoint Presentation</vt:lpstr>
      <vt:lpstr>Microservices Overview</vt:lpstr>
      <vt:lpstr>PowerPoint Presentation</vt:lpstr>
      <vt:lpstr>PowerPoint Presentation</vt:lpstr>
      <vt:lpstr>  DOCKER</vt:lpstr>
      <vt:lpstr> Test Scripts</vt:lpstr>
      <vt:lpstr>Front-end Test Scripts</vt:lpstr>
      <vt:lpstr>Back-end Test Scripts</vt:lpstr>
      <vt:lpstr>UserAuth and  Transaction Microservice</vt:lpstr>
      <vt:lpstr>Watchlist and  Performance Microservice</vt:lpstr>
      <vt:lpstr>Code Coverage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1310</cp:revision>
  <dcterms:created xsi:type="dcterms:W3CDTF">2023-10-25T07:20:00Z</dcterms:created>
  <dcterms:modified xsi:type="dcterms:W3CDTF">2023-10-30T07:08:28Z</dcterms:modified>
</cp:coreProperties>
</file>