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79" r:id="rId6"/>
    <p:sldId id="274"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C5B7-D4E2-421E-9995-7EBB38A75A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48D25F-72F7-4C3F-B525-1FF51FC55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81BE01-4E34-4DA4-8D9C-C2EA2AE7F98A}"/>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5" name="Footer Placeholder 4">
            <a:extLst>
              <a:ext uri="{FF2B5EF4-FFF2-40B4-BE49-F238E27FC236}">
                <a16:creationId xmlns:a16="http://schemas.microsoft.com/office/drawing/2014/main" id="{F3E1331E-9C7C-41C6-BFA5-BAEC7B88F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0CE8D4-EF1F-4EF8-9328-EF75B4220E0F}"/>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46590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ED85-14BA-4852-9927-D156C15C41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01622D-F4C9-4D5C-8B91-E39BCC7D93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D66AC9-4178-4B3D-83D4-CECDF5EDD19A}"/>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5" name="Footer Placeholder 4">
            <a:extLst>
              <a:ext uri="{FF2B5EF4-FFF2-40B4-BE49-F238E27FC236}">
                <a16:creationId xmlns:a16="http://schemas.microsoft.com/office/drawing/2014/main" id="{38AC8412-1D43-4F80-B017-CDB5D6EE5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F790F0-2DAA-4648-9DDF-50FC0C9FB8E0}"/>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6289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74D1E1-AAC8-4B8D-B3F9-FA70227666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18A57F-2641-49EC-99FF-377EFBE302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2947A6-867A-478C-8209-5ED15EAC046C}"/>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5" name="Footer Placeholder 4">
            <a:extLst>
              <a:ext uri="{FF2B5EF4-FFF2-40B4-BE49-F238E27FC236}">
                <a16:creationId xmlns:a16="http://schemas.microsoft.com/office/drawing/2014/main" id="{09945A48-60DA-4E3E-8FC0-3CF458624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81D33-D797-4D33-AABC-DD7542158B62}"/>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361894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6100-DC68-48D5-A2AD-C0928BED8C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946030-0E8B-4390-AC7C-5A7A2F88D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D750B0-A9CB-4FC8-9984-BECC4B6F2A61}"/>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5" name="Footer Placeholder 4">
            <a:extLst>
              <a:ext uri="{FF2B5EF4-FFF2-40B4-BE49-F238E27FC236}">
                <a16:creationId xmlns:a16="http://schemas.microsoft.com/office/drawing/2014/main" id="{DCBEF1EF-3036-48AF-88E6-3B016BF56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FF67B-B339-490A-A68B-5C58B093AFAC}"/>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386141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FDB5-42B9-4353-8D2B-88C622AC44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386BCF-39B8-4455-8136-5318319254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A6FCA1-047F-4432-AEA9-C8B3EE587982}"/>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5" name="Footer Placeholder 4">
            <a:extLst>
              <a:ext uri="{FF2B5EF4-FFF2-40B4-BE49-F238E27FC236}">
                <a16:creationId xmlns:a16="http://schemas.microsoft.com/office/drawing/2014/main" id="{E51584EF-2550-4BAA-8CF0-B0D58A14C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65FC34-51BD-462C-8094-F2D457FC5CC5}"/>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243107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9ABC-F587-4906-9EBE-AE4C81CE08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75F6F1-C29E-40ED-B553-1500D911CC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3FD9DB-88E0-4332-A25E-8BD24852E7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D68B76-E25A-4267-BE3E-86B934E37300}"/>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6" name="Footer Placeholder 5">
            <a:extLst>
              <a:ext uri="{FF2B5EF4-FFF2-40B4-BE49-F238E27FC236}">
                <a16:creationId xmlns:a16="http://schemas.microsoft.com/office/drawing/2014/main" id="{6F42815D-E363-42A5-8B3C-FC3F6CFC73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1159F7-2D44-485A-9CCD-142BEE54A411}"/>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166221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CBE7-57B8-41D0-AF09-A7B320EA7A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A38C36-E4FB-44AA-A782-C8B00E0E2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43819A-7683-4FAF-8645-7BD1510EA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AED857-718C-4DEE-98FE-C0AEBE099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9DCAF0-3201-44F4-ABF0-345AA561E9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26027A-2145-4BA7-AB9D-BB4634561E7C}"/>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8" name="Footer Placeholder 7">
            <a:extLst>
              <a:ext uri="{FF2B5EF4-FFF2-40B4-BE49-F238E27FC236}">
                <a16:creationId xmlns:a16="http://schemas.microsoft.com/office/drawing/2014/main" id="{8553C3AE-9B2B-415E-BCC1-273B042609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C0BE5A-6041-4E8A-A2B5-41203A5770C6}"/>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262447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D8CE-2C46-4EA8-AB90-9E857AB5A9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D484C8-5559-4A67-BC49-24F1C40C662B}"/>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4" name="Footer Placeholder 3">
            <a:extLst>
              <a:ext uri="{FF2B5EF4-FFF2-40B4-BE49-F238E27FC236}">
                <a16:creationId xmlns:a16="http://schemas.microsoft.com/office/drawing/2014/main" id="{8572BAAB-6D05-447F-B534-5B1F630AEF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81DCBB-CB51-4EB9-B656-2641083464B2}"/>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48269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273E01-B711-4196-9E66-D85CEA236E90}"/>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3" name="Footer Placeholder 2">
            <a:extLst>
              <a:ext uri="{FF2B5EF4-FFF2-40B4-BE49-F238E27FC236}">
                <a16:creationId xmlns:a16="http://schemas.microsoft.com/office/drawing/2014/main" id="{ECE9CE57-9171-4EE9-91F5-297545A29E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5262A9-324F-4C7A-B533-A9A6D2249407}"/>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21143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335E-FE12-4A5F-8516-6E001055C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81DB5E-73E6-433A-AFBC-CCF127565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B1A445-FBC1-466A-A10D-89A5E3FE7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AB85D-8ED9-4930-8C2D-1957DBF45F83}"/>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6" name="Footer Placeholder 5">
            <a:extLst>
              <a:ext uri="{FF2B5EF4-FFF2-40B4-BE49-F238E27FC236}">
                <a16:creationId xmlns:a16="http://schemas.microsoft.com/office/drawing/2014/main" id="{AB78E985-99A7-402B-8DA5-10041B3F4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FD227B-FDCE-42AA-9BAE-31F68098EFA0}"/>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422355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4F8E-15DA-4697-9688-D4FD13D68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AA8D18-8166-4EF6-ACFD-060D8B7B4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DA6E68-096F-430B-AD4E-FEEE9A262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03EFE-6469-4BB7-B83A-A9842945D4ED}"/>
              </a:ext>
            </a:extLst>
          </p:cNvPr>
          <p:cNvSpPr>
            <a:spLocks noGrp="1"/>
          </p:cNvSpPr>
          <p:nvPr>
            <p:ph type="dt" sz="half" idx="10"/>
          </p:nvPr>
        </p:nvSpPr>
        <p:spPr/>
        <p:txBody>
          <a:bodyPr/>
          <a:lstStyle/>
          <a:p>
            <a:fld id="{DFD2A0F3-F842-4B91-AF3F-C4AED2E37FFF}" type="datetimeFigureOut">
              <a:rPr lang="en-IN" smtClean="0"/>
              <a:t>03-02-2023</a:t>
            </a:fld>
            <a:endParaRPr lang="en-IN"/>
          </a:p>
        </p:txBody>
      </p:sp>
      <p:sp>
        <p:nvSpPr>
          <p:cNvPr id="6" name="Footer Placeholder 5">
            <a:extLst>
              <a:ext uri="{FF2B5EF4-FFF2-40B4-BE49-F238E27FC236}">
                <a16:creationId xmlns:a16="http://schemas.microsoft.com/office/drawing/2014/main" id="{94AA34CF-AF1E-457A-9507-6F70FEC27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5AAB3F-001C-4585-8EB5-4BDD0123C270}"/>
              </a:ext>
            </a:extLst>
          </p:cNvPr>
          <p:cNvSpPr>
            <a:spLocks noGrp="1"/>
          </p:cNvSpPr>
          <p:nvPr>
            <p:ph type="sldNum" sz="quarter" idx="12"/>
          </p:nvPr>
        </p:nvSpPr>
        <p:spPr/>
        <p:txBody>
          <a:bodyPr/>
          <a:lstStyle/>
          <a:p>
            <a:fld id="{DC26D6D3-78BC-42D0-A5ED-2C0111BE5F14}" type="slidenum">
              <a:rPr lang="en-IN" smtClean="0"/>
              <a:t>‹#›</a:t>
            </a:fld>
            <a:endParaRPr lang="en-IN"/>
          </a:p>
        </p:txBody>
      </p:sp>
    </p:spTree>
    <p:extLst>
      <p:ext uri="{BB962C8B-B14F-4D97-AF65-F5344CB8AC3E}">
        <p14:creationId xmlns:p14="http://schemas.microsoft.com/office/powerpoint/2010/main" val="157486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104F6-4AF5-4C3C-AE99-2681CC107D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0AD14A-9208-4CC2-B985-0755DB7D5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05000-8BC4-4B6D-BD86-F76BCFBEF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2A0F3-F842-4B91-AF3F-C4AED2E37FFF}" type="datetimeFigureOut">
              <a:rPr lang="en-IN" smtClean="0"/>
              <a:t>03-02-2023</a:t>
            </a:fld>
            <a:endParaRPr lang="en-IN"/>
          </a:p>
        </p:txBody>
      </p:sp>
      <p:sp>
        <p:nvSpPr>
          <p:cNvPr id="5" name="Footer Placeholder 4">
            <a:extLst>
              <a:ext uri="{FF2B5EF4-FFF2-40B4-BE49-F238E27FC236}">
                <a16:creationId xmlns:a16="http://schemas.microsoft.com/office/drawing/2014/main" id="{EA1B7E19-D217-43F1-94D7-3A4BD8045C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12134A-13A1-48D6-802C-F5D34B4AAF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6D6D3-78BC-42D0-A5ED-2C0111BE5F14}" type="slidenum">
              <a:rPr lang="en-IN" smtClean="0"/>
              <a:t>‹#›</a:t>
            </a:fld>
            <a:endParaRPr lang="en-IN"/>
          </a:p>
        </p:txBody>
      </p:sp>
    </p:spTree>
    <p:extLst>
      <p:ext uri="{BB962C8B-B14F-4D97-AF65-F5344CB8AC3E}">
        <p14:creationId xmlns:p14="http://schemas.microsoft.com/office/powerpoint/2010/main" val="11157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76D0-0510-4490-9751-A3BDCB061049}"/>
              </a:ext>
            </a:extLst>
          </p:cNvPr>
          <p:cNvSpPr>
            <a:spLocks noGrp="1"/>
          </p:cNvSpPr>
          <p:nvPr>
            <p:ph type="ctrTitle"/>
          </p:nvPr>
        </p:nvSpPr>
        <p:spPr>
          <a:xfrm>
            <a:off x="1524000" y="2362650"/>
            <a:ext cx="9144000" cy="999676"/>
          </a:xfrm>
        </p:spPr>
        <p:txBody>
          <a:bodyPr>
            <a:normAutofit/>
          </a:bodyPr>
          <a:lstStyle/>
          <a:p>
            <a:r>
              <a:rPr lang="en-US" sz="3200" dirty="0">
                <a:latin typeface="Times New Roman" panose="02020603050405020304" pitchFamily="18" charset="0"/>
                <a:cs typeface="Times New Roman" panose="02020603050405020304" pitchFamily="18" charset="0"/>
              </a:rPr>
              <a:t>Batch 4 – Team 1</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8ACA9B-37B7-40B0-8AF5-94DE3D20D046}"/>
              </a:ext>
            </a:extLst>
          </p:cNvPr>
          <p:cNvSpPr>
            <a:spLocks noGrp="1"/>
          </p:cNvSpPr>
          <p:nvPr>
            <p:ph type="subTitle" idx="1"/>
          </p:nvPr>
        </p:nvSpPr>
        <p:spPr>
          <a:xfrm>
            <a:off x="1524000" y="3602038"/>
            <a:ext cx="9144000" cy="2626484"/>
          </a:xfrm>
        </p:spPr>
        <p:txBody>
          <a:bodyPr>
            <a:normAutofit fontScale="92500" lnSpcReduction="20000"/>
          </a:bodyPr>
          <a:lstStyle/>
          <a:p>
            <a:r>
              <a:rPr lang="en-US" sz="1400" dirty="0">
                <a:latin typeface="Times New Roman" panose="02020603050405020304" pitchFamily="18" charset="0"/>
                <a:cs typeface="Times New Roman" panose="02020603050405020304" pitchFamily="18" charset="0"/>
              </a:rPr>
              <a:t>Developed By:</a:t>
            </a:r>
          </a:p>
          <a:p>
            <a:r>
              <a:rPr lang="en-US" dirty="0">
                <a:latin typeface="Times New Roman" panose="02020603050405020304" pitchFamily="18" charset="0"/>
                <a:cs typeface="Times New Roman" panose="02020603050405020304" pitchFamily="18" charset="0"/>
              </a:rPr>
              <a:t>Dilli Ganesh C</a:t>
            </a:r>
          </a:p>
          <a:p>
            <a:r>
              <a:rPr lang="en-US" dirty="0">
                <a:latin typeface="Times New Roman" panose="02020603050405020304" pitchFamily="18" charset="0"/>
                <a:cs typeface="Times New Roman" panose="02020603050405020304" pitchFamily="18" charset="0"/>
              </a:rPr>
              <a:t>Nirmal Babu</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Our Trainer:</a:t>
            </a:r>
          </a:p>
          <a:p>
            <a:r>
              <a:rPr lang="en-US" dirty="0">
                <a:latin typeface="Times New Roman" panose="02020603050405020304" pitchFamily="18" charset="0"/>
                <a:cs typeface="Times New Roman" panose="02020603050405020304" pitchFamily="18" charset="0"/>
              </a:rPr>
              <a:t>Sushmita</a:t>
            </a:r>
          </a:p>
          <a:p>
            <a:r>
              <a:rPr lang="en-US" sz="1400" dirty="0">
                <a:latin typeface="Times New Roman" panose="02020603050405020304" pitchFamily="18" charset="0"/>
                <a:cs typeface="Times New Roman" panose="02020603050405020304" pitchFamily="18" charset="0"/>
              </a:rPr>
              <a:t>Our Mentor:</a:t>
            </a:r>
          </a:p>
          <a:p>
            <a:r>
              <a:rPr lang="en-US" dirty="0">
                <a:latin typeface="Times New Roman" panose="02020603050405020304" pitchFamily="18" charset="0"/>
                <a:cs typeface="Times New Roman" panose="02020603050405020304" pitchFamily="18" charset="0"/>
              </a:rPr>
              <a:t>Anirudha Verma</a:t>
            </a:r>
          </a:p>
          <a:p>
            <a:r>
              <a:rPr lang="en-US" dirty="0">
                <a:latin typeface="Times New Roman" panose="02020603050405020304" pitchFamily="18" charset="0"/>
                <a:cs typeface="Times New Roman" panose="02020603050405020304" pitchFamily="18" charset="0"/>
              </a:rPr>
              <a:t>Kanwarinder Singh Sandhu</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A867B9C-50E4-469F-8D86-254B4B9B67DE}"/>
              </a:ext>
            </a:extLst>
          </p:cNvPr>
          <p:cNvSpPr txBox="1">
            <a:spLocks/>
          </p:cNvSpPr>
          <p:nvPr/>
        </p:nvSpPr>
        <p:spPr>
          <a:xfrm>
            <a:off x="2461098" y="1332187"/>
            <a:ext cx="8206901" cy="114731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Home Loan Processing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38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76D0-0510-4490-9751-A3BDCB061049}"/>
              </a:ext>
            </a:extLst>
          </p:cNvPr>
          <p:cNvSpPr>
            <a:spLocks noGrp="1"/>
          </p:cNvSpPr>
          <p:nvPr>
            <p:ph type="ctrTitle"/>
          </p:nvPr>
        </p:nvSpPr>
        <p:spPr>
          <a:xfrm>
            <a:off x="2953728" y="3041073"/>
            <a:ext cx="6672469" cy="2008909"/>
          </a:xfrm>
        </p:spPr>
        <p:txBody>
          <a:bodyPr anchor="t">
            <a:normAutofit fontScale="90000"/>
          </a:bodyPr>
          <a:lstStyle/>
          <a:p>
            <a:pPr algn="just">
              <a:lnSpc>
                <a:spcPct val="100000"/>
              </a:lnSpc>
            </a:pPr>
            <a:r>
              <a:rPr lang="en-US" sz="3200" dirty="0">
                <a:latin typeface="Times New Roman" panose="02020603050405020304" pitchFamily="18" charset="0"/>
                <a:cs typeface="Times New Roman" panose="02020603050405020304" pitchFamily="18" charset="0"/>
              </a:rPr>
              <a:t>NatWest Group Bank's aim is to provide all home loan to the customer. Based on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the mortgage of the home, the customer will be provided the loan.</a:t>
            </a:r>
            <a:endParaRPr lang="en-IN" sz="3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A867B9C-50E4-469F-8D86-254B4B9B67DE}"/>
              </a:ext>
            </a:extLst>
          </p:cNvPr>
          <p:cNvSpPr txBox="1">
            <a:spLocks/>
          </p:cNvSpPr>
          <p:nvPr/>
        </p:nvSpPr>
        <p:spPr>
          <a:xfrm>
            <a:off x="2377971" y="1665160"/>
            <a:ext cx="8206901" cy="114731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Project Problem Statement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03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76D0-0510-4490-9751-A3BDCB061049}"/>
              </a:ext>
            </a:extLst>
          </p:cNvPr>
          <p:cNvSpPr>
            <a:spLocks noGrp="1"/>
          </p:cNvSpPr>
          <p:nvPr>
            <p:ph type="ctrTitle"/>
          </p:nvPr>
        </p:nvSpPr>
        <p:spPr>
          <a:xfrm>
            <a:off x="2357984" y="2299854"/>
            <a:ext cx="8310015" cy="3089564"/>
          </a:xfrm>
        </p:spPr>
        <p:txBody>
          <a:bodyPr anchor="t">
            <a:normAutofit fontScale="90000"/>
          </a:bodyPr>
          <a:lstStyle/>
          <a:p>
            <a:pPr algn="just">
              <a:lnSpc>
                <a:spcPct val="10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Design a platform for customers to avail home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loan services. The platform should suggest the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loan eligibility based on customer income and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their credit ratings. Loans will be offered on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basis of the monthly income, Rate of interest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and tenure of loan.</a:t>
            </a:r>
            <a:endParaRPr lang="en-IN" sz="3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A867B9C-50E4-469F-8D86-254B4B9B67DE}"/>
              </a:ext>
            </a:extLst>
          </p:cNvPr>
          <p:cNvSpPr txBox="1">
            <a:spLocks/>
          </p:cNvSpPr>
          <p:nvPr/>
        </p:nvSpPr>
        <p:spPr>
          <a:xfrm>
            <a:off x="2461098" y="1332187"/>
            <a:ext cx="8206901" cy="11473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6100" dirty="0">
                <a:latin typeface="Times New Roman" panose="02020603050405020304" pitchFamily="18" charset="0"/>
                <a:cs typeface="Times New Roman" panose="02020603050405020304" pitchFamily="18" charset="0"/>
              </a:rPr>
              <a:t>Objectives/Vision</a:t>
            </a:r>
          </a:p>
        </p:txBody>
      </p:sp>
    </p:spTree>
    <p:extLst>
      <p:ext uri="{BB962C8B-B14F-4D97-AF65-F5344CB8AC3E}">
        <p14:creationId xmlns:p14="http://schemas.microsoft.com/office/powerpoint/2010/main" val="187064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4E44-7C09-49E6-9FE4-F6329C66E8D6}"/>
              </a:ext>
            </a:extLst>
          </p:cNvPr>
          <p:cNvSpPr>
            <a:spLocks noGrp="1"/>
          </p:cNvSpPr>
          <p:nvPr>
            <p:ph type="title"/>
          </p:nvPr>
        </p:nvSpPr>
        <p:spPr>
          <a:xfrm>
            <a:off x="1073727" y="698677"/>
            <a:ext cx="10515600" cy="1304284"/>
          </a:xfrm>
        </p:spPr>
        <p:txBody>
          <a:bodyPr/>
          <a:lstStyle/>
          <a:p>
            <a:pPr algn="ctr"/>
            <a:r>
              <a:rPr lang="en-IN" dirty="0">
                <a:latin typeface="Times New Roman" panose="02020603050405020304" pitchFamily="18" charset="0"/>
                <a:cs typeface="Times New Roman" panose="02020603050405020304" pitchFamily="18" charset="0"/>
              </a:rPr>
              <a:t>User Stories</a:t>
            </a:r>
          </a:p>
        </p:txBody>
      </p:sp>
      <p:sp>
        <p:nvSpPr>
          <p:cNvPr id="3" name="Title 1">
            <a:extLst>
              <a:ext uri="{FF2B5EF4-FFF2-40B4-BE49-F238E27FC236}">
                <a16:creationId xmlns:a16="http://schemas.microsoft.com/office/drawing/2014/main" id="{E8467402-5932-748B-C99F-B6E53032B024}"/>
              </a:ext>
            </a:extLst>
          </p:cNvPr>
          <p:cNvSpPr txBox="1">
            <a:spLocks/>
          </p:cNvSpPr>
          <p:nvPr/>
        </p:nvSpPr>
        <p:spPr>
          <a:xfrm>
            <a:off x="962892" y="3560617"/>
            <a:ext cx="10515600" cy="10737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As a customer, I can register myself on website and after that I can </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login to the system.</a:t>
            </a:r>
          </a:p>
          <a:p>
            <a:pPr marL="685800" indent="-685800">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As a customer , I am able to apply for the loan after login the system.</a:t>
            </a:r>
          </a:p>
          <a:p>
            <a:pPr marL="685800" indent="-685800">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As a Customer , I want to know about the loan products and interest rate charged on based of my credit rating.</a:t>
            </a:r>
          </a:p>
          <a:p>
            <a:pPr marL="685800" indent="-685800">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As a Customer , I can check my eligibility and EMI calculation.</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As a customer , I am able to check the status of my loans application.</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7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3677-7DC8-465F-9651-1424691EB2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A58B9EE-06D8-4587-922F-296360B70BF6}"/>
              </a:ext>
            </a:extLst>
          </p:cNvPr>
          <p:cNvSpPr>
            <a:spLocks noGrp="1"/>
          </p:cNvSpPr>
          <p:nvPr>
            <p:ph type="body" idx="1"/>
          </p:nvPr>
        </p:nvSpPr>
        <p:spPr>
          <a:xfrm>
            <a:off x="1129092" y="1783683"/>
            <a:ext cx="4981600" cy="823912"/>
          </a:xfrm>
        </p:spPr>
        <p:txBody>
          <a:bodyPr/>
          <a:lstStyle/>
          <a:p>
            <a:r>
              <a:rPr lang="en-US" dirty="0">
                <a:latin typeface="Times New Roman" panose="02020603050405020304" pitchFamily="18" charset="0"/>
                <a:cs typeface="Times New Roman" panose="02020603050405020304" pitchFamily="18" charset="0"/>
              </a:rPr>
              <a:t>Front-end</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2D97F26-5C88-43CE-BD83-7C263ECC07D1}"/>
              </a:ext>
            </a:extLst>
          </p:cNvPr>
          <p:cNvSpPr>
            <a:spLocks noGrp="1"/>
          </p:cNvSpPr>
          <p:nvPr>
            <p:ph sz="half" idx="2"/>
          </p:nvPr>
        </p:nvSpPr>
        <p:spPr>
          <a:xfrm>
            <a:off x="1086959" y="2349260"/>
            <a:ext cx="4910616" cy="3341421"/>
          </a:xfrm>
        </p:spPr>
        <p:txBody>
          <a:bodyPr>
            <a:normAutofit fontScale="92500"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HTML</a:t>
            </a:r>
          </a:p>
          <a:p>
            <a:r>
              <a:rPr lang="en-US" dirty="0">
                <a:latin typeface="Times New Roman" panose="02020603050405020304" pitchFamily="18" charset="0"/>
                <a:cs typeface="Times New Roman" panose="02020603050405020304" pitchFamily="18" charset="0"/>
              </a:rPr>
              <a:t>CSS</a:t>
            </a:r>
          </a:p>
          <a:p>
            <a:r>
              <a:rPr lang="en-US" dirty="0">
                <a:latin typeface="Times New Roman" panose="02020603050405020304" pitchFamily="18" charset="0"/>
                <a:cs typeface="Times New Roman" panose="02020603050405020304" pitchFamily="18" charset="0"/>
              </a:rPr>
              <a:t>JavaScript</a:t>
            </a:r>
          </a:p>
          <a:p>
            <a:r>
              <a:rPr lang="en-US" dirty="0">
                <a:latin typeface="Times New Roman" panose="02020603050405020304" pitchFamily="18" charset="0"/>
                <a:cs typeface="Times New Roman" panose="02020603050405020304" pitchFamily="18" charset="0"/>
              </a:rPr>
              <a:t>Bootstrap</a:t>
            </a:r>
          </a:p>
          <a:p>
            <a:r>
              <a:rPr lang="en-US" dirty="0">
                <a:latin typeface="Times New Roman" panose="02020603050405020304" pitchFamily="18" charset="0"/>
                <a:cs typeface="Times New Roman" panose="02020603050405020304" pitchFamily="18" charset="0"/>
              </a:rPr>
              <a:t>EmailJs</a:t>
            </a:r>
          </a:p>
          <a:p>
            <a:r>
              <a:rPr lang="en-US" dirty="0">
                <a:latin typeface="Times New Roman" panose="02020603050405020304" pitchFamily="18" charset="0"/>
                <a:cs typeface="Times New Roman" panose="02020603050405020304" pitchFamily="18" charset="0"/>
              </a:rPr>
              <a:t>SweetAlert</a:t>
            </a:r>
          </a:p>
          <a:p>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AFE95B2-C2ED-4DA6-8B7A-7AAB1DE77890}"/>
              </a:ext>
            </a:extLst>
          </p:cNvPr>
          <p:cNvSpPr>
            <a:spLocks noGrp="1"/>
          </p:cNvSpPr>
          <p:nvPr>
            <p:ph type="body" sz="quarter" idx="3"/>
          </p:nvPr>
        </p:nvSpPr>
        <p:spPr>
          <a:xfrm>
            <a:off x="7811311" y="1690688"/>
            <a:ext cx="5066386" cy="835666"/>
          </a:xfrm>
        </p:spPr>
        <p:txBody>
          <a:bodyPr/>
          <a:lstStyle/>
          <a:p>
            <a:r>
              <a:rPr lang="en-US" dirty="0">
                <a:latin typeface="Times New Roman" panose="02020603050405020304" pitchFamily="18" charset="0"/>
                <a:cs typeface="Times New Roman" panose="02020603050405020304" pitchFamily="18" charset="0"/>
              </a:rPr>
              <a:t>Backend</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48958F1-2127-4378-8A11-9B6B54ABCCFD}"/>
              </a:ext>
            </a:extLst>
          </p:cNvPr>
          <p:cNvSpPr>
            <a:spLocks noGrp="1"/>
          </p:cNvSpPr>
          <p:nvPr>
            <p:ph sz="quarter" idx="4"/>
          </p:nvPr>
        </p:nvSpPr>
        <p:spPr>
          <a:xfrm>
            <a:off x="4704362" y="2428078"/>
            <a:ext cx="5066387" cy="3688003"/>
          </a:xfrm>
        </p:spPr>
        <p:txBody>
          <a:bodyPr>
            <a:normAutofit fontScale="92500" lnSpcReduction="10000"/>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MySQL</a:t>
            </a:r>
          </a:p>
          <a:p>
            <a:endParaRPr lang="en-IN" dirty="0">
              <a:latin typeface="Times New Roman" panose="02020603050405020304" pitchFamily="18" charset="0"/>
              <a:cs typeface="Times New Roman" panose="02020603050405020304" pitchFamily="18" charset="0"/>
            </a:endParaRPr>
          </a:p>
        </p:txBody>
      </p:sp>
      <p:sp>
        <p:nvSpPr>
          <p:cNvPr id="7" name="Text Placeholder 4">
            <a:extLst>
              <a:ext uri="{FF2B5EF4-FFF2-40B4-BE49-F238E27FC236}">
                <a16:creationId xmlns:a16="http://schemas.microsoft.com/office/drawing/2014/main" id="{8BDBEC29-6616-4ED2-9CE3-AD48A292CDA7}"/>
              </a:ext>
            </a:extLst>
          </p:cNvPr>
          <p:cNvSpPr txBox="1">
            <a:spLocks/>
          </p:cNvSpPr>
          <p:nvPr/>
        </p:nvSpPr>
        <p:spPr>
          <a:xfrm>
            <a:off x="4812629" y="2079541"/>
            <a:ext cx="4109917" cy="47633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Database</a:t>
            </a:r>
            <a:endParaRPr lang="en-IN" dirty="0">
              <a:latin typeface="Times New Roman" panose="02020603050405020304" pitchFamily="18" charset="0"/>
              <a:cs typeface="Times New Roman" panose="02020603050405020304" pitchFamily="18" charset="0"/>
            </a:endParaRPr>
          </a:p>
        </p:txBody>
      </p:sp>
      <p:sp>
        <p:nvSpPr>
          <p:cNvPr id="8" name="Content Placeholder 5">
            <a:extLst>
              <a:ext uri="{FF2B5EF4-FFF2-40B4-BE49-F238E27FC236}">
                <a16:creationId xmlns:a16="http://schemas.microsoft.com/office/drawing/2014/main" id="{B4976D5F-52F3-442B-A54A-153165E87FB4}"/>
              </a:ext>
            </a:extLst>
          </p:cNvPr>
          <p:cNvSpPr txBox="1">
            <a:spLocks/>
          </p:cNvSpPr>
          <p:nvPr/>
        </p:nvSpPr>
        <p:spPr>
          <a:xfrm>
            <a:off x="6920655" y="2339405"/>
            <a:ext cx="5066386" cy="3688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Java – Programming Language</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Spring Boot – Framework</a:t>
            </a:r>
          </a:p>
          <a:p>
            <a:r>
              <a:rPr lang="en-IN" dirty="0">
                <a:latin typeface="Times New Roman" panose="02020603050405020304" pitchFamily="18" charset="0"/>
                <a:cs typeface="Times New Roman" panose="02020603050405020304" pitchFamily="18" charset="0"/>
              </a:rPr>
              <a:t>Junit – Testing</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Text Placeholder 4">
            <a:extLst>
              <a:ext uri="{FF2B5EF4-FFF2-40B4-BE49-F238E27FC236}">
                <a16:creationId xmlns:a16="http://schemas.microsoft.com/office/drawing/2014/main" id="{73450949-4712-41D5-BBAE-A9455B3D4E64}"/>
              </a:ext>
            </a:extLst>
          </p:cNvPr>
          <p:cNvSpPr txBox="1">
            <a:spLocks/>
          </p:cNvSpPr>
          <p:nvPr/>
        </p:nvSpPr>
        <p:spPr>
          <a:xfrm>
            <a:off x="4704362" y="3577443"/>
            <a:ext cx="4093812" cy="47633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60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9356-2FB4-483D-B2C9-29BC6D96953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5E7A41F-7C18-4DA3-8570-B930081D66F2}"/>
              </a:ext>
            </a:extLst>
          </p:cNvPr>
          <p:cNvSpPr txBox="1">
            <a:spLocks/>
          </p:cNvSpPr>
          <p:nvPr/>
        </p:nvSpPr>
        <p:spPr>
          <a:xfrm>
            <a:off x="953740" y="1254955"/>
            <a:ext cx="10515600" cy="43480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Reset Password</a:t>
            </a:r>
          </a:p>
          <a:p>
            <a:pPr marL="571500" indent="-5715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 EMI statement</a:t>
            </a:r>
          </a:p>
          <a:p>
            <a:pPr marL="571500" indent="-5715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Direct Customer Support via chat box</a:t>
            </a:r>
          </a:p>
          <a:p>
            <a:pPr marL="800100" lvl="1" indent="-342900">
              <a:buFont typeface="Arial" panose="020B0604020202020204" pitchFamily="34" charset="0"/>
              <a:buChar char="•"/>
            </a:pPr>
            <a:endParaRPr lang="en-US" sz="2800" dirty="0">
              <a:latin typeface="Times New Roman" panose="02020603050405020304" pitchFamily="18" charset="0"/>
              <a:ea typeface="+mj-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15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4E44-7C09-49E6-9FE4-F6329C66E8D6}"/>
              </a:ext>
            </a:extLst>
          </p:cNvPr>
          <p:cNvSpPr>
            <a:spLocks noGrp="1"/>
          </p:cNvSpPr>
          <p:nvPr>
            <p:ph type="title"/>
          </p:nvPr>
        </p:nvSpPr>
        <p:spPr>
          <a:xfrm>
            <a:off x="838200" y="2776858"/>
            <a:ext cx="10515600" cy="1304284"/>
          </a:xfrm>
        </p:spPr>
        <p:txBody>
          <a:bodyPr>
            <a:normAutofit/>
          </a:bodyPr>
          <a:lstStyle/>
          <a:p>
            <a:pPr algn="ctr"/>
            <a:r>
              <a:rPr lang="en-US" dirty="0">
                <a:latin typeface="Times New Roman" panose="02020603050405020304" pitchFamily="18" charset="0"/>
                <a:cs typeface="Times New Roman" panose="02020603050405020304" pitchFamily="18" charset="0"/>
              </a:rPr>
              <a:t>Thank You</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116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249</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Batch 4 – Team 1</vt:lpstr>
      <vt:lpstr>NatWest Group Bank's aim is to provide all home loan to the customer. Based on  the mortgage of the home, the customer will be provided the loan.</vt:lpstr>
      <vt:lpstr> Design a platform for customers to avail home  loan services. The platform should suggest the  loan eligibility based on customer income and  their credit ratings. Loans will be offered on  basis of the monthly income, Rate of interest  and tenure of loan.</vt:lpstr>
      <vt:lpstr>User Stories</vt:lpstr>
      <vt:lpstr>Technologies Used</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Entwicklers</dc:title>
  <dc:creator>Niyati Sinha</dc:creator>
  <cp:lastModifiedBy>RBS</cp:lastModifiedBy>
  <cp:revision>26</cp:revision>
  <dcterms:created xsi:type="dcterms:W3CDTF">2021-07-31T07:44:01Z</dcterms:created>
  <dcterms:modified xsi:type="dcterms:W3CDTF">2023-02-03T08:18:22Z</dcterms:modified>
</cp:coreProperties>
</file>