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85510"/>
  </p:normalViewPr>
  <p:slideViewPr>
    <p:cSldViewPr snapToGrid="0" snapToObjects="1">
      <p:cViewPr varScale="1">
        <p:scale>
          <a:sx n="77" d="100"/>
          <a:sy n="77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3E829-DF0A-7040-8CEE-1E6FDA5FB69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9B151-C6D5-2242-AF2D-2475E49F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VPC can also be used in this phase to record your discovery</a:t>
            </a:r>
          </a:p>
          <a:p>
            <a:r>
              <a:rPr lang="en-US" dirty="0" smtClean="0"/>
              <a:t>Focus on customer first, put your discovery</a:t>
            </a:r>
            <a:r>
              <a:rPr lang="en-US" baseline="0" dirty="0" smtClean="0"/>
              <a:t> result in the canvas </a:t>
            </a:r>
            <a:r>
              <a:rPr lang="mr-IN" baseline="0" dirty="0" smtClean="0"/>
              <a:t>–</a:t>
            </a:r>
            <a:r>
              <a:rPr lang="en-US" baseline="0" dirty="0" smtClean="0"/>
              <a:t> what jobs or tasks customer needs to achieve, what are the ideal outcomes - gains, what are the outcomes that will make customer unhappy - pains.</a:t>
            </a:r>
          </a:p>
          <a:p>
            <a:r>
              <a:rPr lang="en-US" dirty="0" smtClean="0"/>
              <a:t>And then you can do brainstorming</a:t>
            </a:r>
            <a:r>
              <a:rPr lang="en-US" baseline="0" dirty="0" smtClean="0"/>
              <a:t> on your solutions, and how your solutions will map back the customer gains and pains.</a:t>
            </a:r>
          </a:p>
          <a:p>
            <a:r>
              <a:rPr lang="en-US" baseline="0" dirty="0" smtClean="0"/>
              <a:t>Again, it’s always putting customer in the center. Solutions come afterward.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The</a:t>
            </a:r>
            <a:r>
              <a:rPr lang="en-US" baseline="0" dirty="0" smtClean="0"/>
              <a:t> user select the school/multiple schools from which he want collect the data utilization.</a:t>
            </a:r>
          </a:p>
          <a:p>
            <a:r>
              <a:rPr lang="en-US" baseline="0" dirty="0" smtClean="0"/>
              <a:t>2 The Cisco DNA will provide the data utilization/</a:t>
            </a:r>
            <a:r>
              <a:rPr lang="en-US" baseline="0" dirty="0" err="1" smtClean="0"/>
              <a:t>netflow</a:t>
            </a:r>
            <a:r>
              <a:rPr lang="en-US" baseline="0" dirty="0" smtClean="0"/>
              <a:t> statistics to the user. </a:t>
            </a:r>
          </a:p>
          <a:p>
            <a:r>
              <a:rPr lang="en-US" baseline="0" dirty="0" smtClean="0"/>
              <a:t>3 The Meraki will provide the usage of school at the classroom level AP utilization.</a:t>
            </a:r>
          </a:p>
          <a:p>
            <a:r>
              <a:rPr lang="en-US" baseline="0" dirty="0" smtClean="0"/>
              <a:t>4 The Cisco CMX will provide the utilization pattern in the school during the school timings.</a:t>
            </a:r>
          </a:p>
          <a:p>
            <a:r>
              <a:rPr lang="en-US" baseline="0" dirty="0" smtClean="0"/>
              <a:t>Along with that we can also track any student/person in the school not attending the lecture.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9B151-C6D5-2242-AF2D-2475E49F5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959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7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D3D6-8A42-4443-989E-48A3A66F2AC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9DCB-C652-EE4C-9D16-866C9687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eljos@cisco.com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Veer </a:t>
            </a:r>
            <a:r>
              <a:rPr lang="en-US" dirty="0" err="1" smtClean="0"/>
              <a:t>Pratap</a:t>
            </a:r>
            <a:r>
              <a:rPr lang="en-US" dirty="0" smtClean="0"/>
              <a:t> Singh(</a:t>
            </a:r>
            <a:r>
              <a:rPr lang="en-US" dirty="0" smtClean="0">
                <a:hlinkClick r:id="rId2"/>
              </a:rPr>
              <a:t>veer.singh@wipro.com)</a:t>
            </a:r>
            <a:endParaRPr lang="en-US" dirty="0" smtClean="0"/>
          </a:p>
          <a:p>
            <a:r>
              <a:rPr lang="en-US" dirty="0" smtClean="0"/>
              <a:t>Programmability PSE, APJ Partner Org, 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83" y="-350248"/>
            <a:ext cx="10515600" cy="1325563"/>
          </a:xfrm>
        </p:spPr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4" name="[A. CORE USER] needs to…"/>
          <p:cNvSpPr txBox="1"/>
          <p:nvPr/>
        </p:nvSpPr>
        <p:spPr>
          <a:xfrm>
            <a:off x="583687" y="822449"/>
            <a:ext cx="10827596" cy="43508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62559" tIns="162559" rIns="162559" bIns="162559" numCol="1" anchor="t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ZYX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council </a:t>
            </a:r>
            <a:r>
              <a:rPr sz="1867" b="1" kern="0" dirty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needs to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monitor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their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productivity of students to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enable them to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understand how the students are utilizing the chromebook in the classroom , </a:t>
            </a:r>
            <a:r>
              <a:rPr sz="1867" b="1" kern="0" dirty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because</a:t>
            </a:r>
            <a:r>
              <a:rPr lang="en-US" sz="1867" b="1" kern="0" dirty="0">
                <a:solidFill>
                  <a:srgbClr val="000000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they need to design the content and learning plan based on the performance of the students utilizing the chromebooks.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sz="1867" b="1" kern="0" dirty="0">
                <a:solidFill>
                  <a:srgbClr val="1F4E70"/>
                </a:solidFill>
                <a:latin typeface="CiscoSans"/>
                <a:ea typeface="CiscoSans"/>
                <a:cs typeface="CiscoSans"/>
                <a:sym typeface="CiscoSans"/>
              </a:rPr>
              <a:t>Today,</a:t>
            </a:r>
            <a:r>
              <a:rPr sz="1867" kern="0" dirty="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</a:t>
            </a:r>
            <a:r>
              <a:rPr lang="en-US" sz="1867" kern="0" dirty="0" smtClean="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the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students use chromebook both inside and outside of classroom.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The learning advisory team doesn’t have any sufficient data to analyze and conclude how to design and improve learning plan.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They generally conduct surveys based on that they conclude the plan.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 b="1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defRPr>
            </a:pPr>
            <a:r>
              <a:rPr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As a result of this, our solution absolutely must:</a:t>
            </a:r>
            <a:r>
              <a:rPr lang="en-US" sz="1867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provide a efficient way to collect the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data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and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pattern to understand how and where these devices are utilized by the students in the schools and will also get application visiblity.</a:t>
            </a:r>
          </a:p>
          <a:p>
            <a:pPr hangingPunct="0">
              <a:defRPr sz="2600" b="1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defRPr>
            </a:pPr>
            <a:endParaRPr lang="en-US"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 b="1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defRPr>
            </a:pP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Customer will also be able to track students attending the school but not the classrooms.</a:t>
            </a:r>
            <a:endParaRPr lang="en-US"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1573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50552"/>
          <a:stretch/>
        </p:blipFill>
        <p:spPr>
          <a:xfrm>
            <a:off x="1503945" y="1270445"/>
            <a:ext cx="4367465" cy="48578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 Canvas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364"/>
          <a:stretch/>
        </p:blipFill>
        <p:spPr>
          <a:xfrm>
            <a:off x="5871410" y="1270445"/>
            <a:ext cx="4472412" cy="485783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6954" y="1277020"/>
            <a:ext cx="5408771" cy="4316388"/>
            <a:chOff x="111628" y="1060903"/>
            <a:chExt cx="4056578" cy="3237292"/>
          </a:xfrm>
        </p:grpSpPr>
        <p:sp>
          <p:nvSpPr>
            <p:cNvPr id="9" name="Rectangle 8"/>
            <p:cNvSpPr/>
            <p:nvPr/>
          </p:nvSpPr>
          <p:spPr>
            <a:xfrm>
              <a:off x="2533198" y="1635759"/>
              <a:ext cx="1635008" cy="10720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Automated mapping of </a:t>
              </a:r>
              <a:r>
                <a:rPr lang="en-US" sz="1600" dirty="0" smtClean="0"/>
                <a:t>School and classroom data with with utilization of Chromebooks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33157" y="3167250"/>
              <a:ext cx="1776779" cy="113094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Automation for </a:t>
              </a:r>
              <a:r>
                <a:rPr lang="en-US" sz="1600" dirty="0" smtClean="0"/>
                <a:t>Learning advisory to collect data for any School and any Classroom for analysis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15322" y="1060903"/>
              <a:ext cx="2109166" cy="5406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Real-time </a:t>
              </a:r>
              <a:r>
                <a:rPr lang="en-US" sz="1600" dirty="0" smtClean="0"/>
                <a:t>usage data and pattern of Chromebook utilization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1628" y="2860057"/>
              <a:ext cx="1293191" cy="9081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Real-time </a:t>
              </a:r>
              <a:r>
                <a:rPr lang="en-US" sz="1600" dirty="0" smtClean="0">
                  <a:solidFill>
                    <a:schemeClr val="tx2"/>
                  </a:solidFill>
                </a:rPr>
                <a:t>data capturing from Cisco DNA&amp;CMX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-44068"/>
            <a:ext cx="12192000" cy="397673"/>
            <a:chOff x="0" y="-33051"/>
            <a:chExt cx="9144000" cy="298255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9144000" cy="232611"/>
            </a:xfrm>
            <a:prstGeom prst="rect">
              <a:avLst/>
            </a:prstGeom>
            <a:solidFill>
              <a:srgbClr val="F9A444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40" hangingPunct="0">
                <a:defRPr sz="3200">
                  <a:solidFill>
                    <a:srgbClr val="FFFFFF"/>
                  </a:solidFill>
                </a:defRPr>
              </a:pPr>
              <a:endParaRPr sz="1600" kern="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25" name="Discover"/>
            <p:cNvSpPr txBox="1"/>
            <p:nvPr/>
          </p:nvSpPr>
          <p:spPr>
            <a:xfrm>
              <a:off x="4130769" y="-33051"/>
              <a:ext cx="882453" cy="29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500">
                  <a:solidFill>
                    <a:srgbClr val="FFFFFF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lvl1pPr>
            </a:lstStyle>
            <a:p>
              <a:pPr algn="ctr" defTabSz="412740" hangingPunct="0"/>
              <a:r>
                <a:rPr sz="2251" kern="0"/>
                <a:t>Discover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71411" y="1406034"/>
            <a:ext cx="5725500" cy="3909431"/>
            <a:chOff x="4403557" y="1054525"/>
            <a:chExt cx="4294124" cy="2932073"/>
          </a:xfrm>
        </p:grpSpPr>
        <p:sp>
          <p:nvSpPr>
            <p:cNvPr id="2" name="Rectangle 1"/>
            <p:cNvSpPr/>
            <p:nvPr/>
          </p:nvSpPr>
          <p:spPr>
            <a:xfrm>
              <a:off x="6867095" y="1930249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Accurate data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28371" y="1515281"/>
              <a:ext cx="1583200" cy="5106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understanding of </a:t>
              </a:r>
              <a:r>
                <a:rPr lang="en-US" sz="1600" dirty="0" smtClean="0"/>
                <a:t>pattern of usage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03557" y="3377153"/>
              <a:ext cx="2379616" cy="60944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Need to handle more scale with both </a:t>
              </a:r>
              <a:r>
                <a:rPr lang="en-US" sz="1600" dirty="0" smtClean="0"/>
                <a:t>no of schools </a:t>
              </a:r>
              <a:r>
                <a:rPr lang="en-US" sz="1600" dirty="0" smtClean="0"/>
                <a:t>as well as </a:t>
              </a:r>
              <a:r>
                <a:rPr lang="en-US" sz="1600" dirty="0" smtClean="0"/>
                <a:t>different classes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03557" y="2807267"/>
              <a:ext cx="2395507" cy="5387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Huge amount of efforts to conduct the survey and collate the result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6107" y="2055242"/>
              <a:ext cx="1584327" cy="6605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Collaborate between all </a:t>
              </a:r>
              <a:r>
                <a:rPr lang="en-US" sz="1600" dirty="0" smtClean="0"/>
                <a:t> schools and learning advisory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67095" y="2461810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Correct and live pattern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72367" y="3064111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Huge reduction </a:t>
              </a:r>
              <a:r>
                <a:rPr lang="en-US" sz="1600" smtClean="0">
                  <a:solidFill>
                    <a:schemeClr val="tx2"/>
                  </a:solidFill>
                </a:rPr>
                <a:t>in efforts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61643" y="1054525"/>
              <a:ext cx="1435768" cy="4255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Ensure fast </a:t>
              </a:r>
              <a:r>
                <a:rPr lang="en-US" sz="1600" dirty="0" smtClean="0"/>
                <a:t>and accurate data</a:t>
              </a:r>
              <a:endParaRPr lang="en-US" sz="16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14546" y="5362694"/>
            <a:ext cx="3129685" cy="71835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Collating the results takes lot of time 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45928" y="2235720"/>
            <a:ext cx="1763689" cy="124077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Cisco </a:t>
            </a:r>
            <a:r>
              <a:rPr lang="en-US" sz="1600" dirty="0" smtClean="0">
                <a:solidFill>
                  <a:schemeClr val="tx2"/>
                </a:solidFill>
              </a:rPr>
              <a:t>DNA , Meraki , Cisco CMX ,automated </a:t>
            </a:r>
            <a:r>
              <a:rPr lang="en-US" sz="1600" dirty="0" smtClean="0">
                <a:solidFill>
                  <a:schemeClr val="tx2"/>
                </a:solidFill>
              </a:rPr>
              <a:t>Infrastructure Management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16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: </a:t>
            </a:r>
            <a:r>
              <a:rPr lang="en-US" dirty="0"/>
              <a:t>C</a:t>
            </a:r>
            <a:r>
              <a:rPr lang="en-US" dirty="0" smtClean="0"/>
              <a:t>ollecting the data and pattern for Analysis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Introducing Cisco </a:t>
            </a:r>
            <a:r>
              <a:rPr lang="en-US" dirty="0" smtClean="0"/>
              <a:t>DNA , Meraki , Cisco CMX and </a:t>
            </a:r>
            <a:r>
              <a:rPr lang="en-US" dirty="0" smtClean="0"/>
              <a:t>making use of the </a:t>
            </a:r>
            <a:r>
              <a:rPr lang="en-US" dirty="0" smtClean="0"/>
              <a:t>automation infrastructure to collect the data from Meraki and Cisco CMX.</a:t>
            </a:r>
            <a:endParaRPr lang="en-US" dirty="0" smtClean="0"/>
          </a:p>
          <a:p>
            <a:r>
              <a:rPr lang="en-US" dirty="0" smtClean="0"/>
              <a:t>Real-time </a:t>
            </a:r>
            <a:r>
              <a:rPr lang="en-US" dirty="0" smtClean="0"/>
              <a:t>Cisco CMX utilization patterns to be used along Cisco Meraki to collect the device data usage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49095" y="3427212"/>
            <a:ext cx="1405890" cy="172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Meraki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92853" y="1951435"/>
            <a:ext cx="1177290" cy="173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Cisco CMX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2990" y="2257425"/>
            <a:ext cx="222885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Automation tool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1308" y="1685925"/>
            <a:ext cx="149733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Advisory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09522" y="2721780"/>
            <a:ext cx="1982590" cy="113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54630" y="3128962"/>
            <a:ext cx="1417320" cy="143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Cisco DNA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3291840" y="2503170"/>
            <a:ext cx="4281615" cy="316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834995" y="3318212"/>
            <a:ext cx="738460" cy="7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9309" y="2948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4609585" y="1951435"/>
            <a:ext cx="32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92548" y="3287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062071" y="2820115"/>
            <a:ext cx="1249167" cy="71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512" y="28462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01390" y="335280"/>
            <a:ext cx="620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Solution </a:t>
            </a:r>
            <a:r>
              <a:rPr lang="en-US" sz="3200" b="1">
                <a:latin typeface="+mj-lt"/>
              </a:rPr>
              <a:t>state </a:t>
            </a:r>
            <a:r>
              <a:rPr lang="en-US" sz="3200" b="1" smtClean="0">
                <a:latin typeface="+mj-lt"/>
              </a:rPr>
              <a:t>diagram (refer notes)</a:t>
            </a:r>
            <a:endParaRPr lang="en-US" sz="3200" b="1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33471" y="2856344"/>
            <a:ext cx="1052579" cy="69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530</Words>
  <Application>Microsoft Macintosh PowerPoint</Application>
  <PresentationFormat>Widescreen</PresentationFormat>
  <Paragraphs>53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CiscoSans</vt:lpstr>
      <vt:lpstr>CiscoSans ExtraLight</vt:lpstr>
      <vt:lpstr>Helvetica Light</vt:lpstr>
      <vt:lpstr>Mangal</vt:lpstr>
      <vt:lpstr>Arial</vt:lpstr>
      <vt:lpstr>Office Theme</vt:lpstr>
      <vt:lpstr>PoC Template</vt:lpstr>
      <vt:lpstr>User Story</vt:lpstr>
      <vt:lpstr>Value Proposition Canvas</vt:lpstr>
      <vt:lpstr>Solution : Collecting the data and pattern for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GAP in Security</dc:title>
  <dc:creator>Joel Jose (joeljos)</dc:creator>
  <cp:lastModifiedBy>Microsoft Office User</cp:lastModifiedBy>
  <cp:revision>46</cp:revision>
  <dcterms:created xsi:type="dcterms:W3CDTF">2017-09-15T12:14:18Z</dcterms:created>
  <dcterms:modified xsi:type="dcterms:W3CDTF">2018-10-31T11:39:40Z</dcterms:modified>
</cp:coreProperties>
</file>