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sldIdLst>
    <p:sldId id="256" r:id="rId2"/>
    <p:sldId id="257" r:id="rId3"/>
    <p:sldId id="258" r:id="rId4"/>
    <p:sldId id="259" r:id="rId5"/>
    <p:sldId id="271" r:id="rId6"/>
    <p:sldId id="270" r:id="rId7"/>
    <p:sldId id="272" r:id="rId8"/>
    <p:sldId id="267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3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8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32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5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8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9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01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-475907"/>
            <a:ext cx="5664926" cy="3219108"/>
          </a:xfrm>
        </p:spPr>
        <p:txBody>
          <a:bodyPr/>
          <a:lstStyle/>
          <a:p>
            <a:r>
              <a:rPr lang="en-US" dirty="0"/>
              <a:t>VOCODER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6955" y="3038168"/>
            <a:ext cx="5043948" cy="3732079"/>
          </a:xfrm>
        </p:spPr>
        <p:txBody>
          <a:bodyPr>
            <a:normAutofit/>
          </a:bodyPr>
          <a:lstStyle/>
          <a:p>
            <a:pPr lvl="1" algn="l"/>
            <a:r>
              <a:rPr lang="en-US" sz="2000" dirty="0"/>
              <a:t>Group # 23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Shaurya Bhatnagar  (MT24226) 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Viren Variya (MT24102)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000" dirty="0" err="1"/>
              <a:t>Priyanshu</a:t>
            </a:r>
            <a:r>
              <a:rPr lang="en-US" sz="2000" dirty="0"/>
              <a:t> (MT24130)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Chaitanya (MT24028)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Raman chola (MT24072)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What is a</a:t>
            </a:r>
            <a:r>
              <a:rPr dirty="0"/>
              <a:t> Vocoder</a:t>
            </a:r>
            <a:r>
              <a:rPr lang="en-IN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877" y="2015733"/>
            <a:ext cx="8023123" cy="3450613"/>
          </a:xfrm>
        </p:spPr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lang="en-US" dirty="0"/>
              <a:t>A </a:t>
            </a:r>
            <a:r>
              <a:rPr lang="en-US" b="1" dirty="0"/>
              <a:t>vocoder</a:t>
            </a:r>
            <a:r>
              <a:rPr lang="en-US" dirty="0"/>
              <a:t> is a tool used to synthesize audio from Mel-spectrograms.</a:t>
            </a:r>
          </a:p>
          <a:p>
            <a:r>
              <a:rPr lang="en-US" dirty="0"/>
              <a:t> Mel-spectrograms act as an intermediate representation in many </a:t>
            </a:r>
          </a:p>
          <a:p>
            <a:r>
              <a:rPr lang="en-US" dirty="0"/>
              <a:t>The vocoder serves as the final step in the audio generation process applications.</a:t>
            </a:r>
          </a:p>
          <a:p>
            <a:endParaRPr lang="en-US" dirty="0"/>
          </a:p>
          <a:p>
            <a:r>
              <a:rPr dirty="0"/>
              <a:t>Applications:</a:t>
            </a:r>
            <a:endParaRPr lang="en-IN" dirty="0"/>
          </a:p>
          <a:p>
            <a:pPr lvl="1"/>
            <a:r>
              <a:rPr dirty="0"/>
              <a:t> Text-to-Speech</a:t>
            </a:r>
            <a:r>
              <a:rPr lang="en-IN" dirty="0"/>
              <a:t> : </a:t>
            </a:r>
            <a:r>
              <a:rPr lang="en-US" dirty="0"/>
              <a:t>Generating natural-sounding speech from text</a:t>
            </a:r>
            <a:endParaRPr lang="en-IN" dirty="0"/>
          </a:p>
          <a:p>
            <a:pPr lvl="1"/>
            <a:r>
              <a:rPr lang="en-IN" dirty="0"/>
              <a:t>Bandwidth Compression : </a:t>
            </a:r>
            <a:r>
              <a:rPr lang="en-US" dirty="0"/>
              <a:t>Efficiently transmitting audio signals with reduced data.</a:t>
            </a:r>
            <a:endParaRPr lang="en-IN" dirty="0"/>
          </a:p>
          <a:p>
            <a:pPr lvl="1"/>
            <a:r>
              <a:rPr dirty="0"/>
              <a:t> </a:t>
            </a:r>
            <a:r>
              <a:rPr lang="en-IN" dirty="0"/>
              <a:t>Audio Style Transfer : </a:t>
            </a:r>
            <a:r>
              <a:rPr lang="en-US" dirty="0"/>
              <a:t>Transforming the style or tone of audio while preserving its content.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11F45-8D5C-4F96-08F6-B2358CFC8A84}"/>
              </a:ext>
            </a:extLst>
          </p:cNvPr>
          <p:cNvSpPr txBox="1"/>
          <p:nvPr/>
        </p:nvSpPr>
        <p:spPr>
          <a:xfrm>
            <a:off x="3736258" y="442452"/>
            <a:ext cx="21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(Problem Statement 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711D41-FCBE-50C7-2586-9B64D6ED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277" y="1660493"/>
            <a:ext cx="7606634" cy="3909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AEE03-C382-3933-496C-2DD08700BCEF}"/>
              </a:ext>
            </a:extLst>
          </p:cNvPr>
          <p:cNvSpPr txBox="1"/>
          <p:nvPr/>
        </p:nvSpPr>
        <p:spPr>
          <a:xfrm>
            <a:off x="3392129" y="1287778"/>
            <a:ext cx="264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 Description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1"/>
            <a:ext cx="6571343" cy="587134"/>
          </a:xfrm>
        </p:spPr>
        <p:txBody>
          <a:bodyPr/>
          <a:lstStyle/>
          <a:p>
            <a:r>
              <a:rPr lang="en-IN" dirty="0"/>
              <a:t>Methodology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2" y="2015733"/>
            <a:ext cx="7700508" cy="359848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Data Generation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Convert </a:t>
            </a:r>
            <a:r>
              <a:rPr lang="en-IN" b="1" dirty="0"/>
              <a:t>Audio</a:t>
            </a:r>
            <a:r>
              <a:rPr lang="en-IN" dirty="0"/>
              <a:t> → </a:t>
            </a:r>
            <a:r>
              <a:rPr lang="en-IN" b="1" dirty="0"/>
              <a:t>Spectrogram</a:t>
            </a:r>
            <a:r>
              <a:rPr lang="en-IN" dirty="0"/>
              <a:t> → </a:t>
            </a:r>
            <a:r>
              <a:rPr lang="en-IN" b="1" dirty="0"/>
              <a:t>Mel-Spectrogram</a:t>
            </a:r>
            <a:r>
              <a:rPr lang="en-IN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Mel-Spectrogram focuses on human-perceivable frequencies.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Vocoder Building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Inverse Transform:</a:t>
            </a:r>
            <a:r>
              <a:rPr lang="en-IN" dirty="0"/>
              <a:t> Convert </a:t>
            </a:r>
            <a:r>
              <a:rPr lang="en-IN" b="1" dirty="0"/>
              <a:t>Mel-Spectrogram</a:t>
            </a:r>
            <a:r>
              <a:rPr lang="en-IN" dirty="0"/>
              <a:t> → </a:t>
            </a:r>
            <a:r>
              <a:rPr lang="en-IN" b="1" dirty="0"/>
              <a:t>Spectrogram</a:t>
            </a:r>
            <a:r>
              <a:rPr lang="en-IN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Phase Reconstruction: </a:t>
            </a:r>
            <a:r>
              <a:rPr lang="en-IN" dirty="0"/>
              <a:t> Rebuild missing phase using </a:t>
            </a:r>
            <a:r>
              <a:rPr lang="en-IN" b="1" dirty="0"/>
              <a:t>Griffin-Lim Algorithm</a:t>
            </a:r>
            <a:r>
              <a:rPr lang="en-IN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Audio Synthesis:</a:t>
            </a:r>
            <a:r>
              <a:rPr lang="en-IN" dirty="0"/>
              <a:t> Use the reconstructed spectrogram to generate audio via the Inverse Short-Time Fourier Transform (ISTFT).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67BF7-8357-1FBC-31C3-4B8212CFFD7A}"/>
              </a:ext>
            </a:extLst>
          </p:cNvPr>
          <p:cNvSpPr txBox="1"/>
          <p:nvPr/>
        </p:nvSpPr>
        <p:spPr>
          <a:xfrm>
            <a:off x="1443491" y="1391655"/>
            <a:ext cx="385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we followed 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4B816-FC43-11EA-5513-945467854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6EB89-9BF1-37F1-FD96-EEE6F61A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2" y="2015733"/>
            <a:ext cx="6451812" cy="646331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BA2F5-7D82-4B0B-3AF7-B998E82A5F42}"/>
              </a:ext>
            </a:extLst>
          </p:cNvPr>
          <p:cNvSpPr txBox="1"/>
          <p:nvPr/>
        </p:nvSpPr>
        <p:spPr>
          <a:xfrm>
            <a:off x="1443491" y="1878081"/>
            <a:ext cx="6953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"Simplicity is the ultimate sophistication.“   </a:t>
            </a:r>
          </a:p>
          <a:p>
            <a:r>
              <a:rPr lang="en-IN" dirty="0"/>
              <a:t>									~ Leonardo da Vinci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9DB157-9AF7-2707-A605-8840F9214572}"/>
              </a:ext>
            </a:extLst>
          </p:cNvPr>
          <p:cNvSpPr txBox="1"/>
          <p:nvPr/>
        </p:nvSpPr>
        <p:spPr>
          <a:xfrm>
            <a:off x="944545" y="1408947"/>
            <a:ext cx="8892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b="1" dirty="0"/>
              <a:t>Inverse Transform:</a:t>
            </a:r>
            <a:r>
              <a:rPr lang="en-IN" dirty="0"/>
              <a:t> Convert </a:t>
            </a:r>
            <a:r>
              <a:rPr lang="en-IN" b="1" dirty="0"/>
              <a:t>Mel-Spectrogram</a:t>
            </a:r>
            <a:r>
              <a:rPr lang="en-IN" dirty="0"/>
              <a:t> → </a:t>
            </a:r>
            <a:r>
              <a:rPr lang="en-IN" b="1" dirty="0"/>
              <a:t>Spectrogram</a:t>
            </a:r>
            <a:r>
              <a:rPr lang="en-IN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87427D-B532-F3B7-6C0A-717165D5798B}"/>
              </a:ext>
            </a:extLst>
          </p:cNvPr>
          <p:cNvSpPr txBox="1"/>
          <p:nvPr/>
        </p:nvSpPr>
        <p:spPr>
          <a:xfrm>
            <a:off x="1345169" y="2524412"/>
            <a:ext cx="695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 : </a:t>
            </a:r>
            <a:r>
              <a:rPr lang="en-IN" b="1" dirty="0"/>
              <a:t>Mel Filter Matrix Construction   </a:t>
            </a:r>
          </a:p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D8D458-66EB-725F-6749-7778111D2159}"/>
              </a:ext>
            </a:extLst>
          </p:cNvPr>
          <p:cNvSpPr txBox="1"/>
          <p:nvPr/>
        </p:nvSpPr>
        <p:spPr>
          <a:xfrm>
            <a:off x="1345169" y="3909407"/>
            <a:ext cx="4921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 2 : </a:t>
            </a:r>
            <a:r>
              <a:rPr lang="en-IN" b="1" dirty="0"/>
              <a:t>NNLS optimization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E9E35F-877A-7B00-284D-5FA0AEC61600}"/>
              </a:ext>
            </a:extLst>
          </p:cNvPr>
          <p:cNvSpPr txBox="1"/>
          <p:nvPr/>
        </p:nvSpPr>
        <p:spPr>
          <a:xfrm>
            <a:off x="1807286" y="2978080"/>
            <a:ext cx="6088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 = # </a:t>
            </a:r>
            <a:r>
              <a:rPr lang="en-IN" sz="1600" dirty="0" err="1"/>
              <a:t>mel</a:t>
            </a:r>
            <a:r>
              <a:rPr lang="en-IN" sz="1600" dirty="0"/>
              <a:t> filter banks , n = # Linear filter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Typically , m &lt; n </a:t>
            </a:r>
            <a:r>
              <a:rPr lang="en-IN" sz="1600" b="1" dirty="0"/>
              <a:t>( Rect. Matrix)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Create transformation matrix (let it call </a:t>
            </a:r>
            <a:r>
              <a:rPr lang="en-IN" sz="1600" b="1" dirty="0"/>
              <a:t>F</a:t>
            </a:r>
            <a:r>
              <a:rPr lang="en-IN" sz="1600" dirty="0"/>
              <a:t>)</a:t>
            </a:r>
          </a:p>
          <a:p>
            <a:endParaRPr lang="en-IN" sz="1600" b="1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400" b="1" dirty="0"/>
              <a:t>F</a:t>
            </a:r>
            <a:r>
              <a:rPr lang="en-IN" sz="1400" dirty="0"/>
              <a:t> is</a:t>
            </a:r>
            <a:r>
              <a:rPr lang="en-IN" sz="1400" b="1" dirty="0"/>
              <a:t> </a:t>
            </a:r>
            <a:r>
              <a:rPr lang="en-IN" sz="1400" dirty="0"/>
              <a:t>Rectangular so not invertible, we must get only closest possible Solution.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Arg Max  || M – F . S ||^2   ;   S &gt;= 0</a:t>
            </a:r>
          </a:p>
          <a:p>
            <a:r>
              <a:rPr lang="en-IN" sz="1600" dirty="0"/>
              <a:t>	S</a:t>
            </a:r>
          </a:p>
          <a:p>
            <a:r>
              <a:rPr lang="en-IN" sz="1600" dirty="0"/>
              <a:t>	where   </a:t>
            </a:r>
            <a:r>
              <a:rPr lang="en-IN" sz="1400" dirty="0"/>
              <a:t>M is original spectrogram (Fixed)</a:t>
            </a:r>
          </a:p>
          <a:p>
            <a:pPr lvl="1"/>
            <a:r>
              <a:rPr lang="en-IN" sz="1400" dirty="0"/>
              <a:t>	     F is Mel transformation Matrix (Fixed)</a:t>
            </a:r>
          </a:p>
          <a:p>
            <a:pPr lvl="1"/>
            <a:r>
              <a:rPr lang="en-IN" sz="1400" dirty="0"/>
              <a:t>               S is Spectrogram (To find out )</a:t>
            </a:r>
          </a:p>
          <a:p>
            <a:pPr lvl="1"/>
            <a:endParaRPr lang="en-IN" sz="1400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70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29560-F9D1-91E1-5B52-DE092FDF0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42F9-0C58-6D96-72E8-25E23382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391654"/>
            <a:ext cx="6571343" cy="462101"/>
          </a:xfrm>
        </p:spPr>
        <p:txBody>
          <a:bodyPr/>
          <a:lstStyle/>
          <a:p>
            <a:pPr marL="742950" lvl="1" indent="-285750"/>
            <a:r>
              <a:rPr lang="en-IN" b="1" dirty="0"/>
              <a:t>Phase Reconstruction  &amp; Audio Synthesis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88C05F-B626-B21D-831E-08A3E73CBC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3059" y="2177495"/>
            <a:ext cx="879438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1. 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riffin-Lim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used this Phase Recon</a:t>
            </a:r>
            <a:r>
              <a:rPr lang="en-US" altLang="en-US" sz="1400" dirty="0">
                <a:latin typeface="Arial" panose="020B0604020202020204" pitchFamily="34" charset="0"/>
              </a:rPr>
              <a:t>struction method</a:t>
            </a:r>
          </a:p>
          <a:p>
            <a:pPr marL="4572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It is iterative method</a:t>
            </a:r>
          </a:p>
          <a:p>
            <a:pPr marL="4572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After Convergence,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Approximates missing phase from magnitude spectrogram.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Inverse FFT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iFFT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Now we have both Frequencies from Spectrogram and phase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spectrogram (frequency-domain) to time-domain.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magnitude spectrogram with reconstructed phase to generate audio.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8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72C0C-7B06-60CD-3A3D-993388E70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E7E2-EF29-820F-211F-BF9562B7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800710"/>
            <a:ext cx="6571343" cy="1049235"/>
          </a:xfrm>
        </p:spPr>
        <p:txBody>
          <a:bodyPr/>
          <a:lstStyle/>
          <a:p>
            <a:r>
              <a:rPr lang="en-IN" dirty="0"/>
              <a:t>Results </a:t>
            </a:r>
            <a:endParaRPr dirty="0"/>
          </a:p>
        </p:txBody>
      </p:sp>
      <p:pic>
        <p:nvPicPr>
          <p:cNvPr id="11" name="4">
            <a:hlinkClick r:id="" action="ppaction://media"/>
            <a:extLst>
              <a:ext uri="{FF2B5EF4-FFF2-40B4-BE49-F238E27FC236}">
                <a16:creationId xmlns:a16="http://schemas.microsoft.com/office/drawing/2014/main" id="{82BA90C9-FF0A-164B-AE16-B1E9DB90B91F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01306" y="2007345"/>
            <a:ext cx="487362" cy="48736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0D7DE8-FF03-FA01-068D-1BE449CD3E26}"/>
              </a:ext>
            </a:extLst>
          </p:cNvPr>
          <p:cNvSpPr txBox="1"/>
          <p:nvPr/>
        </p:nvSpPr>
        <p:spPr>
          <a:xfrm>
            <a:off x="1362982" y="1516315"/>
            <a:ext cx="225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Original Audio Sample</a:t>
            </a:r>
          </a:p>
        </p:txBody>
      </p:sp>
      <p:pic>
        <p:nvPicPr>
          <p:cNvPr id="13" name="4">
            <a:hlinkClick r:id="" action="ppaction://media"/>
            <a:extLst>
              <a:ext uri="{FF2B5EF4-FFF2-40B4-BE49-F238E27FC236}">
                <a16:creationId xmlns:a16="http://schemas.microsoft.com/office/drawing/2014/main" id="{6A4E9306-C07C-9321-4A0A-8191C5B6B85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906953" y="2041857"/>
            <a:ext cx="487363" cy="4873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0E837C-9311-A964-33E8-FBB249B8B2C3}"/>
              </a:ext>
            </a:extLst>
          </p:cNvPr>
          <p:cNvSpPr txBox="1"/>
          <p:nvPr/>
        </p:nvSpPr>
        <p:spPr>
          <a:xfrm>
            <a:off x="5032266" y="1516315"/>
            <a:ext cx="25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Generated Audio Sample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F44ACDB-8781-E335-6CD9-8A2D56606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40948"/>
              </p:ext>
            </p:extLst>
          </p:nvPr>
        </p:nvGraphicFramePr>
        <p:xfrm>
          <a:off x="1362982" y="2685430"/>
          <a:ext cx="6984605" cy="349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15">
                  <a:extLst>
                    <a:ext uri="{9D8B030D-6E8A-4147-A177-3AD203B41FA5}">
                      <a16:colId xmlns:a16="http://schemas.microsoft.com/office/drawing/2014/main" val="695793316"/>
                    </a:ext>
                  </a:extLst>
                </a:gridCol>
                <a:gridCol w="1221164">
                  <a:extLst>
                    <a:ext uri="{9D8B030D-6E8A-4147-A177-3AD203B41FA5}">
                      <a16:colId xmlns:a16="http://schemas.microsoft.com/office/drawing/2014/main" val="2505054794"/>
                    </a:ext>
                  </a:extLst>
                </a:gridCol>
                <a:gridCol w="1546820">
                  <a:extLst>
                    <a:ext uri="{9D8B030D-6E8A-4147-A177-3AD203B41FA5}">
                      <a16:colId xmlns:a16="http://schemas.microsoft.com/office/drawing/2014/main" val="58504842"/>
                    </a:ext>
                  </a:extLst>
                </a:gridCol>
                <a:gridCol w="1643146">
                  <a:extLst>
                    <a:ext uri="{9D8B030D-6E8A-4147-A177-3AD203B41FA5}">
                      <a16:colId xmlns:a16="http://schemas.microsoft.com/office/drawing/2014/main" val="745100043"/>
                    </a:ext>
                  </a:extLst>
                </a:gridCol>
                <a:gridCol w="1773360">
                  <a:extLst>
                    <a:ext uri="{9D8B030D-6E8A-4147-A177-3AD203B41FA5}">
                      <a16:colId xmlns:a16="http://schemas.microsoft.com/office/drawing/2014/main" val="470776624"/>
                    </a:ext>
                  </a:extLst>
                </a:gridCol>
              </a:tblGrid>
              <a:tr h="864328">
                <a:tc>
                  <a:txBody>
                    <a:bodyPr/>
                    <a:lstStyle/>
                    <a:p>
                      <a:r>
                        <a:rPr lang="en-IN" dirty="0"/>
                        <a:t>File Sr.N0.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Euc</a:t>
                      </a:r>
                      <a:r>
                        <a:rPr lang="en-IN" dirty="0"/>
                        <a:t> Distance Audio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KL-Divergence</a:t>
                      </a:r>
                    </a:p>
                    <a:p>
                      <a:r>
                        <a:rPr lang="en-IN" dirty="0"/>
                        <a:t> Audio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Euc</a:t>
                      </a:r>
                      <a:r>
                        <a:rPr lang="en-IN" dirty="0"/>
                        <a:t> Distance  Mel-Spectrogram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KL-Divergence</a:t>
                      </a:r>
                    </a:p>
                    <a:p>
                      <a:r>
                        <a:rPr lang="en-IN" dirty="0"/>
                        <a:t> Mel-Spectrogram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0839"/>
                  </a:ext>
                </a:extLst>
              </a:tr>
              <a:tr h="27728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3.355815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0.701793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582.5747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8154742"/>
                  </a:ext>
                </a:extLst>
              </a:tr>
              <a:tr h="27728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25.42285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0.684105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1059.97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259459"/>
                  </a:ext>
                </a:extLst>
              </a:tr>
              <a:tr h="277281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0.752412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613.2822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9809960"/>
                  </a:ext>
                </a:extLst>
              </a:tr>
              <a:tr h="27728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20.2562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0.780203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494.4047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9609715"/>
                  </a:ext>
                </a:extLst>
              </a:tr>
              <a:tr h="277281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44.75219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0.663845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1178.469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7863640"/>
                  </a:ext>
                </a:extLst>
              </a:tr>
              <a:tr h="277281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0.600934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483.4475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3925427"/>
                  </a:ext>
                </a:extLst>
              </a:tr>
              <a:tr h="705573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</a:p>
                    <a:p>
                      <a:r>
                        <a:rPr lang="en-IN" dirty="0"/>
                        <a:t>(15 Files)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903.06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4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79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6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195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35366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10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BC83C-CFB6-F0AC-B5FF-F94FE3E6B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C01D5C-A9D2-351E-3ADB-74D3CD6D965C}"/>
              </a:ext>
            </a:extLst>
          </p:cNvPr>
          <p:cNvSpPr txBox="1"/>
          <p:nvPr/>
        </p:nvSpPr>
        <p:spPr>
          <a:xfrm>
            <a:off x="1582992" y="5095754"/>
            <a:ext cx="697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Comparison average Euclidian distance in Original and Generated Mel-Spectrogram (Scaled to *100 )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6E7F72-F6E5-8C71-DCC7-7A156FBE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3" y="1545977"/>
            <a:ext cx="7041917" cy="35497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88615-C889-DDCB-C895-2450985A3BEA}"/>
              </a:ext>
            </a:extLst>
          </p:cNvPr>
          <p:cNvSpPr txBox="1"/>
          <p:nvPr/>
        </p:nvSpPr>
        <p:spPr>
          <a:xfrm>
            <a:off x="1877961" y="992804"/>
            <a:ext cx="564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Effect of Increasing Size of Mel-Spectrogram</a:t>
            </a:r>
          </a:p>
        </p:txBody>
      </p:sp>
    </p:spTree>
    <p:extLst>
      <p:ext uri="{BB962C8B-B14F-4D97-AF65-F5344CB8AC3E}">
        <p14:creationId xmlns:p14="http://schemas.microsoft.com/office/powerpoint/2010/main" val="269102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78F8F4-3C04-7FC1-2950-2DA94EE24B84}"/>
              </a:ext>
            </a:extLst>
          </p:cNvPr>
          <p:cNvSpPr/>
          <p:nvPr/>
        </p:nvSpPr>
        <p:spPr>
          <a:xfrm>
            <a:off x="2496560" y="2672367"/>
            <a:ext cx="4150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1430814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323</TotalTime>
  <Words>455</Words>
  <Application>Microsoft Office PowerPoint</Application>
  <PresentationFormat>On-screen Show (4:3)</PresentationFormat>
  <Paragraphs>107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VOCODER</vt:lpstr>
      <vt:lpstr> What is a Vocoder?</vt:lpstr>
      <vt:lpstr>PowerPoint Presentation</vt:lpstr>
      <vt:lpstr>Methodology </vt:lpstr>
      <vt:lpstr>PowerPoint Presentation</vt:lpstr>
      <vt:lpstr>Phase Reconstruction  &amp; Audio Synthesis</vt:lpstr>
      <vt:lpstr>Results 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Shaurya Bhatnagar</dc:creator>
  <cp:keywords/>
  <dc:description>generated using python-pptx</dc:description>
  <cp:lastModifiedBy>Shaurya Bhatnagar</cp:lastModifiedBy>
  <cp:revision>8</cp:revision>
  <dcterms:created xsi:type="dcterms:W3CDTF">2013-01-27T09:14:16Z</dcterms:created>
  <dcterms:modified xsi:type="dcterms:W3CDTF">2024-11-28T11:48:06Z</dcterms:modified>
  <cp:category/>
</cp:coreProperties>
</file>