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68"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99B945-6FBF-40FE-93BC-5E71E1A13E31}" type="datetimeFigureOut">
              <a:rPr lang="en-IN" smtClean="0"/>
              <a:t>29-03-2024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F4B36E7-17DB-4DD5-A13D-F1F7CAA177C3}"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99B945-6FBF-40FE-93BC-5E71E1A13E31}"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B36E7-17DB-4DD5-A13D-F1F7CAA177C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99B945-6FBF-40FE-93BC-5E71E1A13E31}"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B36E7-17DB-4DD5-A13D-F1F7CAA177C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599B945-6FBF-40FE-93BC-5E71E1A13E31}"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B36E7-17DB-4DD5-A13D-F1F7CAA177C3}"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99B945-6FBF-40FE-93BC-5E71E1A13E31}" type="datetimeFigureOut">
              <a:rPr lang="en-IN" smtClean="0"/>
              <a:t>29-03-2024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F4B36E7-17DB-4DD5-A13D-F1F7CAA177C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99B945-6FBF-40FE-93BC-5E71E1A13E31}"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B36E7-17DB-4DD5-A13D-F1F7CAA177C3}"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599B945-6FBF-40FE-93BC-5E71E1A13E31}"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4B36E7-17DB-4DD5-A13D-F1F7CAA177C3}"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99B945-6FBF-40FE-93BC-5E71E1A13E31}"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4B36E7-17DB-4DD5-A13D-F1F7CAA177C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9B945-6FBF-40FE-93BC-5E71E1A13E31}" type="datetimeFigureOut">
              <a:rPr lang="en-IN" smtClean="0"/>
              <a:t>29-03-2024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4B36E7-17DB-4DD5-A13D-F1F7CAA177C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99B945-6FBF-40FE-93BC-5E71E1A13E31}"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B36E7-17DB-4DD5-A13D-F1F7CAA177C3}"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99B945-6FBF-40FE-93BC-5E71E1A13E31}" type="datetimeFigureOut">
              <a:rPr lang="en-IN" smtClean="0"/>
              <a:t>29-03-2024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F4B36E7-17DB-4DD5-A13D-F1F7CAA177C3}"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99B945-6FBF-40FE-93BC-5E71E1A13E31}" type="datetimeFigureOut">
              <a:rPr lang="en-IN" smtClean="0"/>
              <a:t>29-03-2024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F4B36E7-17DB-4DD5-A13D-F1F7CAA177C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4747" y="3645024"/>
            <a:ext cx="6400800" cy="1600200"/>
          </a:xfrm>
        </p:spPr>
        <p:txBody>
          <a:bodyPr>
            <a:normAutofit lnSpcReduction="10000"/>
          </a:bodyPr>
          <a:lstStyle/>
          <a:p>
            <a:pPr algn="l"/>
            <a:r>
              <a:rPr lang="en-US" sz="2400" b="1" dirty="0">
                <a:solidFill>
                  <a:schemeClr val="accent1">
                    <a:lumMod val="75000"/>
                  </a:schemeClr>
                </a:solidFill>
                <a:latin typeface="Arial" panose="020B0604020202020204" pitchFamily="34" charset="0"/>
                <a:cs typeface="Arial" panose="020B0604020202020204" pitchFamily="34" charset="0"/>
              </a:rPr>
              <a:t>Presented By</a:t>
            </a:r>
            <a:r>
              <a:rPr lang="en-US" sz="2400" b="1" dirty="0" smtClean="0">
                <a:solidFill>
                  <a:schemeClr val="accent1">
                    <a:lumMod val="75000"/>
                  </a:schemeClr>
                </a:solidFill>
                <a:latin typeface="Arial" panose="020B0604020202020204" pitchFamily="34" charset="0"/>
                <a:cs typeface="Arial" panose="020B0604020202020204" pitchFamily="34" charset="0"/>
              </a:rPr>
              <a:t>:</a:t>
            </a:r>
          </a:p>
          <a:p>
            <a:pPr algn="l"/>
            <a:r>
              <a:rPr lang="en-US" sz="2400" b="1" dirty="0" err="1" smtClean="0">
                <a:solidFill>
                  <a:schemeClr val="accent1">
                    <a:lumMod val="75000"/>
                  </a:schemeClr>
                </a:solidFill>
                <a:latin typeface="Arial" panose="020B0604020202020204" pitchFamily="34" charset="0"/>
                <a:cs typeface="Arial" panose="020B0604020202020204" pitchFamily="34" charset="0"/>
              </a:rPr>
              <a:t>S.Veeralakshmi</a:t>
            </a:r>
            <a:r>
              <a:rPr lang="en-US" sz="2400" b="1" smtClean="0">
                <a:solidFill>
                  <a:schemeClr val="accent1">
                    <a:lumMod val="75000"/>
                  </a:schemeClr>
                </a:solidFill>
                <a:latin typeface="Arial" panose="020B0604020202020204" pitchFamily="34" charset="0"/>
                <a:cs typeface="Arial" panose="020B0604020202020204" pitchFamily="34" charset="0"/>
              </a:rPr>
              <a:t> - CSE</a:t>
            </a:r>
            <a:endParaRPr lang="en-US" sz="2400" b="1" dirty="0" smtClean="0">
              <a:solidFill>
                <a:schemeClr val="accent1">
                  <a:lumMod val="75000"/>
                </a:schemeClr>
              </a:solidFill>
              <a:latin typeface="Arial" panose="020B0604020202020204" pitchFamily="34" charset="0"/>
              <a:cs typeface="Arial" panose="020B0604020202020204" pitchFamily="34" charset="0"/>
            </a:endParaRPr>
          </a:p>
          <a:p>
            <a:pPr algn="l"/>
            <a:r>
              <a:rPr lang="en-US" sz="2400" b="1" dirty="0" smtClean="0">
                <a:solidFill>
                  <a:schemeClr val="accent1">
                    <a:lumMod val="75000"/>
                  </a:schemeClr>
                </a:solidFill>
                <a:latin typeface="Arial" panose="020B0604020202020204" pitchFamily="34" charset="0"/>
                <a:cs typeface="Arial" panose="020B0604020202020204" pitchFamily="34" charset="0"/>
              </a:rPr>
              <a:t>Sri </a:t>
            </a:r>
            <a:r>
              <a:rPr lang="en-US" sz="2400" b="1" dirty="0" err="1" smtClean="0">
                <a:solidFill>
                  <a:schemeClr val="accent1">
                    <a:lumMod val="75000"/>
                  </a:schemeClr>
                </a:solidFill>
                <a:latin typeface="Arial" panose="020B0604020202020204" pitchFamily="34" charset="0"/>
                <a:cs typeface="Arial" panose="020B0604020202020204" pitchFamily="34" charset="0"/>
              </a:rPr>
              <a:t>Vidya</a:t>
            </a:r>
            <a:r>
              <a:rPr lang="en-US" sz="2400" b="1" dirty="0" smtClean="0">
                <a:solidFill>
                  <a:schemeClr val="accent1">
                    <a:lumMod val="75000"/>
                  </a:schemeClr>
                </a:solidFill>
                <a:latin typeface="Arial" panose="020B0604020202020204" pitchFamily="34" charset="0"/>
                <a:cs typeface="Arial" panose="020B0604020202020204" pitchFamily="34" charset="0"/>
              </a:rPr>
              <a:t> College of Engineering and Technology</a:t>
            </a:r>
            <a:endParaRPr lang="en-US" sz="2400" b="1" dirty="0">
              <a:solidFill>
                <a:schemeClr val="accent1">
                  <a:lumMod val="75000"/>
                </a:schemeClr>
              </a:solidFill>
              <a:latin typeface="Arial" panose="020B0604020202020204" pitchFamily="34" charset="0"/>
              <a:cs typeface="Arial" panose="020B0604020202020204" pitchFamily="34" charset="0"/>
            </a:endParaRPr>
          </a:p>
          <a:p>
            <a:endParaRPr lang="en-IN" dirty="0"/>
          </a:p>
        </p:txBody>
      </p:sp>
      <p:sp>
        <p:nvSpPr>
          <p:cNvPr id="2" name="Title 1"/>
          <p:cNvSpPr>
            <a:spLocks noGrp="1"/>
          </p:cNvSpPr>
          <p:nvPr>
            <p:ph type="ctrTitle"/>
          </p:nvPr>
        </p:nvSpPr>
        <p:spPr/>
        <p:txBody>
          <a:bodyPr/>
          <a:lstStyle/>
          <a:p>
            <a:r>
              <a:rPr lang="en-US" dirty="0" smtClean="0"/>
              <a:t>KEYLOGGERS AND SECURITY</a:t>
            </a:r>
            <a:endParaRPr lang="en-IN" dirty="0"/>
          </a:p>
        </p:txBody>
      </p:sp>
      <p:sp>
        <p:nvSpPr>
          <p:cNvPr id="4" name="Rectangle 3"/>
          <p:cNvSpPr/>
          <p:nvPr/>
        </p:nvSpPr>
        <p:spPr>
          <a:xfrm>
            <a:off x="1403648" y="299623"/>
            <a:ext cx="6351547"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CAPSTONE PROJECT</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816762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solidFill>
                <a:latin typeface="Arial" panose="020B0604020202020204"/>
                <a:ea typeface="+mj-lt"/>
                <a:cs typeface="Arial" panose="020B0604020202020204"/>
              </a:rPr>
              <a:t>Result</a:t>
            </a:r>
            <a:endParaRPr lang="en-IN"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548879"/>
            <a:ext cx="7772400" cy="4369841"/>
          </a:xfrm>
        </p:spPr>
      </p:pic>
    </p:spTree>
    <p:extLst>
      <p:ext uri="{BB962C8B-B14F-4D97-AF65-F5344CB8AC3E}">
        <p14:creationId xmlns:p14="http://schemas.microsoft.com/office/powerpoint/2010/main" val="42169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1412776"/>
            <a:ext cx="7772400" cy="4369841"/>
          </a:xfrm>
        </p:spPr>
      </p:pic>
    </p:spTree>
    <p:extLst>
      <p:ext uri="{BB962C8B-B14F-4D97-AF65-F5344CB8AC3E}">
        <p14:creationId xmlns:p14="http://schemas.microsoft.com/office/powerpoint/2010/main" val="1241966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548879"/>
            <a:ext cx="7772400" cy="4369841"/>
          </a:xfrm>
        </p:spPr>
      </p:pic>
    </p:spTree>
    <p:extLst>
      <p:ext uri="{BB962C8B-B14F-4D97-AF65-F5344CB8AC3E}">
        <p14:creationId xmlns:p14="http://schemas.microsoft.com/office/powerpoint/2010/main" val="3826102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772400" cy="1143000"/>
          </a:xfrm>
        </p:spPr>
        <p:txBody>
          <a:bodyPr>
            <a:normAutofit/>
          </a:bodyPr>
          <a:lstStyle/>
          <a:p>
            <a:r>
              <a:rPr lang="en-US" b="1" dirty="0" smtClean="0">
                <a:solidFill>
                  <a:schemeClr val="accent1"/>
                </a:solidFill>
                <a:latin typeface="Arial" panose="020B0604020202020204"/>
                <a:ea typeface="+mj-lt"/>
                <a:cs typeface="Arial" panose="020B0604020202020204"/>
              </a:rPr>
              <a:t>Conclusion</a:t>
            </a:r>
            <a:endParaRPr lang="en-IN" dirty="0"/>
          </a:p>
        </p:txBody>
      </p:sp>
      <p:sp>
        <p:nvSpPr>
          <p:cNvPr id="3" name="Content Placeholder 2"/>
          <p:cNvSpPr>
            <a:spLocks noGrp="1"/>
          </p:cNvSpPr>
          <p:nvPr>
            <p:ph sz="quarter" idx="1"/>
          </p:nvPr>
        </p:nvSpPr>
        <p:spPr>
          <a:xfrm>
            <a:off x="755576" y="2564904"/>
            <a:ext cx="7772400" cy="2485256"/>
          </a:xfrm>
        </p:spPr>
        <p:txBody>
          <a:bodyPr>
            <a:normAutofit/>
          </a:bodyPr>
          <a:lstStyle/>
          <a:p>
            <a:pPr marL="0" indent="0">
              <a:buNone/>
            </a:pPr>
            <a:r>
              <a:rPr lang="en-US" sz="2000" dirty="0">
                <a:latin typeface="Times New Roman" pitchFamily="18" charset="0"/>
                <a:cs typeface="Times New Roman" pitchFamily="18" charset="0"/>
              </a:rPr>
              <a:t>In conclusion,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pose a significant threat to </a:t>
            </a:r>
            <a:r>
              <a:rPr lang="en-US" sz="2000" dirty="0" err="1">
                <a:latin typeface="Times New Roman" pitchFamily="18" charset="0"/>
                <a:cs typeface="Times New Roman" pitchFamily="18" charset="0"/>
              </a:rPr>
              <a:t>cybersecurity</a:t>
            </a:r>
            <a:r>
              <a:rPr lang="en-US" sz="2000" dirty="0">
                <a:latin typeface="Times New Roman" pitchFamily="18" charset="0"/>
                <a:cs typeface="Times New Roman" pitchFamily="18" charset="0"/>
              </a:rPr>
              <a:t>, capable of capturing sensitive information and compromising data integrity. However, by implementing comprehensive security measures such as secure coding practices, access controls, encryption, and user education, organizations can effectively mitigate the risks associated with </a:t>
            </a:r>
            <a:r>
              <a:rPr lang="en-US" sz="2000" dirty="0" err="1" smtClean="0">
                <a:latin typeface="Times New Roman" pitchFamily="18" charset="0"/>
                <a:cs typeface="Times New Roman" pitchFamily="18" charset="0"/>
              </a:rPr>
              <a:t>keyloggers</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87453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a:cs typeface="Arial" panose="020B0604020202020204"/>
              </a:rPr>
              <a:t>Future </a:t>
            </a:r>
            <a:r>
              <a:rPr lang="en-US" b="1" dirty="0" smtClean="0">
                <a:solidFill>
                  <a:schemeClr val="accent1"/>
                </a:solidFill>
                <a:latin typeface="Arial" panose="020B0604020202020204"/>
                <a:cs typeface="Arial" panose="020B0604020202020204"/>
              </a:rPr>
              <a:t>scope</a:t>
            </a:r>
            <a:endParaRPr lang="en-IN" dirty="0"/>
          </a:p>
        </p:txBody>
      </p:sp>
      <p:sp>
        <p:nvSpPr>
          <p:cNvPr id="3" name="Content Placeholder 2"/>
          <p:cNvSpPr>
            <a:spLocks noGrp="1"/>
          </p:cNvSpPr>
          <p:nvPr>
            <p:ph sz="quarter" idx="1"/>
          </p:nvPr>
        </p:nvSpPr>
        <p:spPr/>
        <p:txBody>
          <a:bodyPr>
            <a:normAutofit/>
          </a:bodyPr>
          <a:lstStyle/>
          <a:p>
            <a:pPr marL="0" indent="0">
              <a:buNone/>
            </a:pPr>
            <a:r>
              <a:rPr lang="en-US" dirty="0"/>
              <a:t>The future scope of </a:t>
            </a:r>
            <a:r>
              <a:rPr lang="en-US" dirty="0" err="1"/>
              <a:t>keyloggers</a:t>
            </a:r>
            <a:r>
              <a:rPr lang="en-US" dirty="0"/>
              <a:t> and security involves ongoing evolution and adaptation on both sides of the </a:t>
            </a:r>
            <a:r>
              <a:rPr lang="en-US" dirty="0" err="1"/>
              <a:t>cybersecurity</a:t>
            </a:r>
            <a:r>
              <a:rPr lang="en-US" dirty="0"/>
              <a:t> landscape. </a:t>
            </a:r>
            <a:endParaRPr lang="en-US" dirty="0" smtClean="0"/>
          </a:p>
          <a:p>
            <a:pPr>
              <a:buFont typeface="Wingdings" pitchFamily="2" charset="2"/>
              <a:buChar char="v"/>
            </a:pPr>
            <a:r>
              <a:rPr lang="en-US" b="1" dirty="0"/>
              <a:t>Zero Trust </a:t>
            </a:r>
            <a:r>
              <a:rPr lang="en-US" b="1" dirty="0" smtClean="0"/>
              <a:t>Architecture</a:t>
            </a:r>
            <a:endParaRPr lang="en-US" dirty="0" smtClean="0"/>
          </a:p>
          <a:p>
            <a:pPr>
              <a:buFont typeface="Wingdings" pitchFamily="2" charset="2"/>
              <a:buChar char="v"/>
            </a:pPr>
            <a:r>
              <a:rPr lang="en-US" b="1" dirty="0" err="1"/>
              <a:t>Cybersecurity</a:t>
            </a:r>
            <a:r>
              <a:rPr lang="en-US" b="1" dirty="0"/>
              <a:t> </a:t>
            </a:r>
            <a:r>
              <a:rPr lang="en-US" b="1" dirty="0" smtClean="0"/>
              <a:t>Awareness</a:t>
            </a:r>
          </a:p>
          <a:p>
            <a:pPr>
              <a:buFont typeface="Wingdings" pitchFamily="2" charset="2"/>
              <a:buChar char="v"/>
            </a:pPr>
            <a:r>
              <a:rPr lang="en-IN" b="1" dirty="0"/>
              <a:t>AI-Powered </a:t>
            </a:r>
            <a:r>
              <a:rPr lang="en-IN" b="1" dirty="0" smtClean="0"/>
              <a:t>Threats</a:t>
            </a:r>
          </a:p>
          <a:p>
            <a:pPr>
              <a:buFont typeface="Wingdings" pitchFamily="2" charset="2"/>
              <a:buChar char="v"/>
            </a:pPr>
            <a:r>
              <a:rPr lang="en-IN" b="1" dirty="0" err="1"/>
              <a:t>Blockchain</a:t>
            </a:r>
            <a:r>
              <a:rPr lang="en-IN" b="1" dirty="0"/>
              <a:t> </a:t>
            </a:r>
            <a:r>
              <a:rPr lang="en-IN" b="1" dirty="0" smtClean="0"/>
              <a:t>Technology</a:t>
            </a:r>
          </a:p>
          <a:p>
            <a:pPr>
              <a:buFont typeface="Wingdings" pitchFamily="2" charset="2"/>
              <a:buChar char="v"/>
            </a:pPr>
            <a:r>
              <a:rPr lang="en-IN" b="1" dirty="0"/>
              <a:t>Regulatory Landscape</a:t>
            </a:r>
            <a:endParaRPr lang="en-IN" dirty="0"/>
          </a:p>
        </p:txBody>
      </p:sp>
    </p:spTree>
    <p:extLst>
      <p:ext uri="{BB962C8B-B14F-4D97-AF65-F5344CB8AC3E}">
        <p14:creationId xmlns:p14="http://schemas.microsoft.com/office/powerpoint/2010/main" val="250994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a:ea typeface="+mj-lt"/>
                <a:cs typeface="Arial" panose="020B0604020202020204"/>
              </a:rPr>
              <a:t>References</a:t>
            </a:r>
            <a:endParaRPr lang="en-IN" dirty="0"/>
          </a:p>
        </p:txBody>
      </p:sp>
      <p:sp>
        <p:nvSpPr>
          <p:cNvPr id="3" name="Content Placeholder 2"/>
          <p:cNvSpPr>
            <a:spLocks noGrp="1"/>
          </p:cNvSpPr>
          <p:nvPr>
            <p:ph sz="quarter" idx="1"/>
          </p:nvPr>
        </p:nvSpPr>
        <p:spPr/>
        <p:txBody>
          <a:bodyPr>
            <a:noAutofit/>
          </a:bodyPr>
          <a:lstStyle/>
          <a:p>
            <a:r>
              <a:rPr lang="en-US" sz="2000" dirty="0" smtClean="0">
                <a:latin typeface="Times New Roman" pitchFamily="18" charset="0"/>
                <a:cs typeface="Times New Roman" pitchFamily="18" charset="0"/>
              </a:rPr>
              <a:t>Singh, A., &amp; Grover, J. S. (2017). A Study on </a:t>
            </a:r>
            <a:r>
              <a:rPr lang="en-US" sz="2000" dirty="0" err="1" smtClean="0">
                <a:latin typeface="Times New Roman" pitchFamily="18" charset="0"/>
                <a:cs typeface="Times New Roman" pitchFamily="18" charset="0"/>
              </a:rPr>
              <a:t>Keyloggers</a:t>
            </a:r>
            <a:r>
              <a:rPr lang="en-US" sz="2000" dirty="0" smtClean="0">
                <a:latin typeface="Times New Roman" pitchFamily="18" charset="0"/>
                <a:cs typeface="Times New Roman" pitchFamily="18" charset="0"/>
              </a:rPr>
              <a:t>: Classification, Behavior, and Countermeasures. </a:t>
            </a:r>
            <a:r>
              <a:rPr lang="en-US" sz="2000" i="1" dirty="0" smtClean="0">
                <a:latin typeface="Times New Roman" pitchFamily="18" charset="0"/>
                <a:cs typeface="Times New Roman" pitchFamily="18" charset="0"/>
              </a:rPr>
              <a:t>International Journal of Computer Applications, 169</a:t>
            </a:r>
            <a:r>
              <a:rPr lang="en-US" sz="2000" dirty="0" smtClean="0">
                <a:latin typeface="Times New Roman" pitchFamily="18" charset="0"/>
                <a:cs typeface="Times New Roman" pitchFamily="18" charset="0"/>
              </a:rPr>
              <a:t>(3), 36-40.</a:t>
            </a:r>
          </a:p>
          <a:p>
            <a:r>
              <a:rPr lang="en-US" sz="2000" dirty="0" err="1" smtClean="0">
                <a:latin typeface="Times New Roman" pitchFamily="18" charset="0"/>
                <a:cs typeface="Times New Roman" pitchFamily="18" charset="0"/>
              </a:rPr>
              <a:t>Christodorescu</a:t>
            </a:r>
            <a:r>
              <a:rPr lang="en-US" sz="2000" dirty="0" smtClean="0">
                <a:latin typeface="Times New Roman" pitchFamily="18" charset="0"/>
                <a:cs typeface="Times New Roman" pitchFamily="18" charset="0"/>
              </a:rPr>
              <a:t>, M., &amp; </a:t>
            </a:r>
            <a:r>
              <a:rPr lang="en-US" sz="2000" dirty="0" err="1" smtClean="0">
                <a:latin typeface="Times New Roman" pitchFamily="18" charset="0"/>
                <a:cs typeface="Times New Roman" pitchFamily="18" charset="0"/>
              </a:rPr>
              <a:t>Jha</a:t>
            </a:r>
            <a:r>
              <a:rPr lang="en-US" sz="2000" dirty="0" smtClean="0">
                <a:latin typeface="Times New Roman" pitchFamily="18" charset="0"/>
                <a:cs typeface="Times New Roman" pitchFamily="18" charset="0"/>
              </a:rPr>
              <a:t>, S. (2003). Static Analysis of </a:t>
            </a:r>
            <a:r>
              <a:rPr lang="en-US" sz="2000" dirty="0" err="1" smtClean="0">
                <a:latin typeface="Times New Roman" pitchFamily="18" charset="0"/>
                <a:cs typeface="Times New Roman" pitchFamily="18" charset="0"/>
              </a:rPr>
              <a:t>Executables</a:t>
            </a:r>
            <a:r>
              <a:rPr lang="en-US" sz="2000" dirty="0" smtClean="0">
                <a:latin typeface="Times New Roman" pitchFamily="18" charset="0"/>
                <a:cs typeface="Times New Roman" pitchFamily="18" charset="0"/>
              </a:rPr>
              <a:t> to Detect Malicious Patterns. In </a:t>
            </a:r>
            <a:r>
              <a:rPr lang="en-US" sz="2000" i="1" dirty="0" smtClean="0">
                <a:latin typeface="Times New Roman" pitchFamily="18" charset="0"/>
                <a:cs typeface="Times New Roman" pitchFamily="18" charset="0"/>
              </a:rPr>
              <a:t>Proceedings of the 12th USENIX Security Symposium</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Bailey, M., &amp; </a:t>
            </a:r>
            <a:r>
              <a:rPr lang="en-US" sz="2000" dirty="0" err="1" smtClean="0">
                <a:latin typeface="Times New Roman" pitchFamily="18" charset="0"/>
                <a:cs typeface="Times New Roman" pitchFamily="18" charset="0"/>
              </a:rPr>
              <a:t>Oberheide</a:t>
            </a:r>
            <a:r>
              <a:rPr lang="en-US" sz="2000" dirty="0" smtClean="0">
                <a:latin typeface="Times New Roman" pitchFamily="18" charset="0"/>
                <a:cs typeface="Times New Roman" pitchFamily="18" charset="0"/>
              </a:rPr>
              <a:t>, J. (2010). Dissecting Android Malware: Characterization and Evolution. In </a:t>
            </a:r>
            <a:r>
              <a:rPr lang="en-US" sz="2000" i="1" dirty="0" smtClean="0">
                <a:latin typeface="Times New Roman" pitchFamily="18" charset="0"/>
                <a:cs typeface="Times New Roman" pitchFamily="18" charset="0"/>
              </a:rPr>
              <a:t>Proceedings of the 2010 IEEE Symposium on Security and Privacy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R. U. </a:t>
            </a:r>
            <a:r>
              <a:rPr lang="en-US" sz="2000" dirty="0" err="1" smtClean="0">
                <a:latin typeface="Times New Roman" pitchFamily="18" charset="0"/>
                <a:cs typeface="Times New Roman" pitchFamily="18" charset="0"/>
              </a:rPr>
              <a:t>Bayón</a:t>
            </a:r>
            <a:r>
              <a:rPr lang="en-US" sz="2000" dirty="0" smtClean="0">
                <a:latin typeface="Times New Roman" pitchFamily="18" charset="0"/>
                <a:cs typeface="Times New Roman" pitchFamily="18" charset="0"/>
              </a:rPr>
              <a:t>, E. </a:t>
            </a:r>
            <a:r>
              <a:rPr lang="en-US" sz="2000" dirty="0" err="1" smtClean="0">
                <a:latin typeface="Times New Roman" pitchFamily="18" charset="0"/>
                <a:cs typeface="Times New Roman" pitchFamily="18" charset="0"/>
              </a:rPr>
              <a:t>Cernadas</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García</a:t>
            </a:r>
            <a:r>
              <a:rPr lang="en-US" sz="2000" dirty="0" smtClean="0">
                <a:latin typeface="Times New Roman" pitchFamily="18" charset="0"/>
                <a:cs typeface="Times New Roman" pitchFamily="18" charset="0"/>
              </a:rPr>
              <a:t>, R. A. </a:t>
            </a:r>
            <a:r>
              <a:rPr lang="en-US" sz="2000" dirty="0" err="1" smtClean="0">
                <a:latin typeface="Times New Roman" pitchFamily="18" charset="0"/>
                <a:cs typeface="Times New Roman" pitchFamily="18" charset="0"/>
              </a:rPr>
              <a:t>Mollineda</a:t>
            </a:r>
            <a:r>
              <a:rPr lang="en-US" sz="2000" dirty="0" smtClean="0">
                <a:latin typeface="Times New Roman" pitchFamily="18" charset="0"/>
                <a:cs typeface="Times New Roman" pitchFamily="18" charset="0"/>
              </a:rPr>
              <a:t>, &amp; M. G. </a:t>
            </a:r>
            <a:r>
              <a:rPr lang="en-US" sz="2000" dirty="0" err="1" smtClean="0">
                <a:latin typeface="Times New Roman" pitchFamily="18" charset="0"/>
                <a:cs typeface="Times New Roman" pitchFamily="18" charset="0"/>
              </a:rPr>
              <a:t>Penedo</a:t>
            </a:r>
            <a:r>
              <a:rPr lang="en-US" sz="2000" dirty="0" smtClean="0">
                <a:latin typeface="Times New Roman" pitchFamily="18" charset="0"/>
                <a:cs typeface="Times New Roman" pitchFamily="18" charset="0"/>
              </a:rPr>
              <a:t>. (2007). Supervised methods of statistical data analysis in the detection of </a:t>
            </a:r>
            <a:r>
              <a:rPr lang="en-US" sz="2000" dirty="0" err="1" smtClean="0">
                <a:latin typeface="Times New Roman" pitchFamily="18" charset="0"/>
                <a:cs typeface="Times New Roman" pitchFamily="18" charset="0"/>
              </a:rPr>
              <a:t>keyloggers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International Journal of Pattern Recognition and Artificial Intelligence, 21</a:t>
            </a:r>
            <a:r>
              <a:rPr lang="en-US" sz="2000" dirty="0" smtClean="0">
                <a:latin typeface="Times New Roman" pitchFamily="18" charset="0"/>
                <a:cs typeface="Times New Roman" pitchFamily="18" charset="0"/>
              </a:rPr>
              <a:t>(7), 1269-1283.</a:t>
            </a:r>
            <a:br>
              <a:rPr lang="en-US"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16516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924944"/>
            <a:ext cx="7772400" cy="1143000"/>
          </a:xfrm>
        </p:spPr>
        <p:txBody>
          <a:bodyPr>
            <a:normAutofit/>
          </a:bodyPr>
          <a:lstStyle/>
          <a:p>
            <a:pPr algn="ctr"/>
            <a:r>
              <a:rPr lang="en-US" sz="6600" b="1" dirty="0" smtClean="0">
                <a:solidFill>
                  <a:schemeClr val="accent2">
                    <a:lumMod val="75000"/>
                  </a:schemeClr>
                </a:solidFill>
              </a:rPr>
              <a:t>THANK YOU</a:t>
            </a:r>
            <a:endParaRPr lang="en-IN" sz="6600" b="1" dirty="0">
              <a:solidFill>
                <a:schemeClr val="accent2">
                  <a:lumMod val="75000"/>
                </a:schemeClr>
              </a:solidFill>
            </a:endParaRPr>
          </a:p>
        </p:txBody>
      </p:sp>
    </p:spTree>
    <p:extLst>
      <p:ext uri="{BB962C8B-B14F-4D97-AF65-F5344CB8AC3E}">
        <p14:creationId xmlns:p14="http://schemas.microsoft.com/office/powerpoint/2010/main" val="3929407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OUTLINE</a:t>
            </a:r>
            <a:endParaRPr lang="en-IN" dirty="0">
              <a:solidFill>
                <a:schemeClr val="accent1"/>
              </a:solidFill>
            </a:endParaRPr>
          </a:p>
        </p:txBody>
      </p:sp>
      <p:sp>
        <p:nvSpPr>
          <p:cNvPr id="3" name="Content Placeholder 2"/>
          <p:cNvSpPr>
            <a:spLocks noGrp="1"/>
          </p:cNvSpPr>
          <p:nvPr>
            <p:ph sz="quarter" idx="1"/>
          </p:nvPr>
        </p:nvSpPr>
        <p:spPr/>
        <p:txBody>
          <a:bodyPr>
            <a:normAutofit/>
          </a:bodyPr>
          <a:lstStyle/>
          <a:p>
            <a:pPr marL="0" indent="0">
              <a:buNone/>
            </a:pPr>
            <a:r>
              <a:rPr lang="en-US" sz="2400" dirty="0">
                <a:latin typeface="Times New Roman" pitchFamily="18" charset="0"/>
                <a:ea typeface="+mn-lt"/>
                <a:cs typeface="Times New Roman" pitchFamily="18" charset="0"/>
              </a:rPr>
              <a:t>  </a:t>
            </a:r>
            <a:endParaRPr lang="en-US" sz="2400" dirty="0">
              <a:latin typeface="Times New Roman" pitchFamily="18" charset="0"/>
              <a:cs typeface="Times New Roman" pitchFamily="18" charset="0"/>
            </a:endParaRPr>
          </a:p>
          <a:p>
            <a:pPr marL="305435" indent="-305435"/>
            <a:r>
              <a:rPr lang="en-US" sz="2400" dirty="0">
                <a:latin typeface="Times New Roman" pitchFamily="18" charset="0"/>
                <a:ea typeface="+mn-lt"/>
                <a:cs typeface="Times New Roman" pitchFamily="18" charset="0"/>
              </a:rPr>
              <a:t>Problem </a:t>
            </a:r>
            <a:r>
              <a:rPr lang="en-US" sz="2400" dirty="0" smtClean="0">
                <a:latin typeface="Times New Roman" pitchFamily="18" charset="0"/>
                <a:ea typeface="+mn-lt"/>
                <a:cs typeface="Times New Roman" pitchFamily="18" charset="0"/>
              </a:rPr>
              <a:t>Statement</a:t>
            </a:r>
            <a:endParaRPr lang="en-US" sz="2400" dirty="0">
              <a:latin typeface="Times New Roman" pitchFamily="18" charset="0"/>
              <a:cs typeface="Times New Roman" pitchFamily="18" charset="0"/>
            </a:endParaRPr>
          </a:p>
          <a:p>
            <a:pPr marL="305435" indent="-305435"/>
            <a:r>
              <a:rPr lang="en-US" sz="2400" dirty="0">
                <a:latin typeface="Times New Roman" pitchFamily="18" charset="0"/>
                <a:ea typeface="+mn-lt"/>
                <a:cs typeface="Times New Roman" pitchFamily="18" charset="0"/>
              </a:rPr>
              <a:t>Proposed System/Solution</a:t>
            </a:r>
            <a:endParaRPr lang="en-US" sz="2400" dirty="0">
              <a:latin typeface="Times New Roman" pitchFamily="18" charset="0"/>
              <a:cs typeface="Times New Roman" pitchFamily="18" charset="0"/>
            </a:endParaRPr>
          </a:p>
          <a:p>
            <a:pPr marL="305435" indent="-305435"/>
            <a:r>
              <a:rPr lang="en-US" sz="2400" dirty="0">
                <a:latin typeface="Times New Roman" pitchFamily="18" charset="0"/>
                <a:ea typeface="+mn-lt"/>
                <a:cs typeface="Times New Roman" pitchFamily="18" charset="0"/>
              </a:rPr>
              <a:t>System Development Approach  </a:t>
            </a:r>
          </a:p>
          <a:p>
            <a:pPr marL="305435" indent="-305435"/>
            <a:r>
              <a:rPr lang="en-US" sz="2400" dirty="0">
                <a:latin typeface="Times New Roman" pitchFamily="18" charset="0"/>
                <a:ea typeface="+mn-lt"/>
                <a:cs typeface="Times New Roman" pitchFamily="18" charset="0"/>
              </a:rPr>
              <a:t>Algorithm &amp; Deployment  </a:t>
            </a:r>
            <a:endParaRPr lang="en-US" sz="2400" dirty="0">
              <a:latin typeface="Times New Roman" pitchFamily="18" charset="0"/>
              <a:cs typeface="Times New Roman" pitchFamily="18" charset="0"/>
            </a:endParaRPr>
          </a:p>
          <a:p>
            <a:pPr marL="305435" indent="-305435"/>
            <a:r>
              <a:rPr lang="en-US" sz="2400" dirty="0">
                <a:latin typeface="Times New Roman" pitchFamily="18" charset="0"/>
                <a:ea typeface="+mn-lt"/>
                <a:cs typeface="Times New Roman" pitchFamily="18" charset="0"/>
              </a:rPr>
              <a:t>Result </a:t>
            </a:r>
          </a:p>
          <a:p>
            <a:pPr marL="305435" indent="-305435"/>
            <a:r>
              <a:rPr lang="en-US" sz="2400" dirty="0">
                <a:latin typeface="Times New Roman" pitchFamily="18" charset="0"/>
                <a:ea typeface="+mn-lt"/>
                <a:cs typeface="Times New Roman" pitchFamily="18" charset="0"/>
              </a:rPr>
              <a:t>Conclusion</a:t>
            </a:r>
            <a:endParaRPr lang="en-US" sz="2400" dirty="0">
              <a:latin typeface="Times New Roman" pitchFamily="18" charset="0"/>
              <a:cs typeface="Times New Roman" pitchFamily="18" charset="0"/>
            </a:endParaRPr>
          </a:p>
          <a:p>
            <a:pPr marL="305435" indent="-305435"/>
            <a:r>
              <a:rPr lang="en-US" sz="2400" dirty="0">
                <a:latin typeface="Times New Roman" pitchFamily="18" charset="0"/>
                <a:ea typeface="+mn-lt"/>
                <a:cs typeface="Times New Roman" pitchFamily="18" charset="0"/>
              </a:rPr>
              <a:t>Future Scope</a:t>
            </a:r>
          </a:p>
          <a:p>
            <a:pPr marL="305435" indent="-305435"/>
            <a:r>
              <a:rPr lang="en-US" sz="2400" dirty="0">
                <a:latin typeface="Times New Roman" pitchFamily="18" charset="0"/>
                <a:ea typeface="+mn-lt"/>
                <a:cs typeface="Times New Roman" pitchFamily="18" charset="0"/>
              </a:rPr>
              <a:t>References</a:t>
            </a:r>
            <a:endParaRPr lang="en-US" sz="2400" dirty="0">
              <a:latin typeface="Times New Roman" pitchFamily="18" charset="0"/>
              <a:cs typeface="Times New Roman" pitchFamily="18" charset="0"/>
            </a:endParaRPr>
          </a:p>
          <a:p>
            <a:pPr marL="305435" indent="-305435"/>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403072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pitchFamily="34" charset="0"/>
                <a:cs typeface="Arial" panose="020B0604020202020204" pitchFamily="34" charset="0"/>
              </a:rPr>
              <a:t>Problem </a:t>
            </a:r>
            <a:r>
              <a:rPr lang="en-US" b="1" dirty="0" smtClean="0">
                <a:solidFill>
                  <a:schemeClr val="accent1"/>
                </a:solidFill>
                <a:latin typeface="Arial" panose="020B0604020202020204" pitchFamily="34" charset="0"/>
                <a:cs typeface="Arial" panose="020B0604020202020204" pitchFamily="34" charset="0"/>
              </a:rPr>
              <a:t>Statement</a:t>
            </a:r>
            <a:endParaRPr lang="en-IN" dirty="0"/>
          </a:p>
        </p:txBody>
      </p:sp>
      <p:sp>
        <p:nvSpPr>
          <p:cNvPr id="3" name="Content Placeholder 2"/>
          <p:cNvSpPr>
            <a:spLocks noGrp="1"/>
          </p:cNvSpPr>
          <p:nvPr>
            <p:ph sz="quarter" idx="1"/>
          </p:nvPr>
        </p:nvSpPr>
        <p:spPr>
          <a:xfrm>
            <a:off x="899592" y="1988840"/>
            <a:ext cx="7772400" cy="3781400"/>
          </a:xfrm>
        </p:spPr>
        <p:txBody>
          <a:bodyPr/>
          <a:lstStyle/>
          <a:p>
            <a:pPr marL="0" indent="0">
              <a:buNone/>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today's digital age, where </a:t>
            </a:r>
            <a:r>
              <a:rPr lang="en-US" dirty="0" err="1">
                <a:latin typeface="Times New Roman" pitchFamily="18" charset="0"/>
                <a:cs typeface="Times New Roman" pitchFamily="18" charset="0"/>
              </a:rPr>
              <a:t>cybersecurity</a:t>
            </a:r>
            <a:r>
              <a:rPr lang="en-US" dirty="0">
                <a:latin typeface="Times New Roman" pitchFamily="18" charset="0"/>
                <a:cs typeface="Times New Roman" pitchFamily="18" charset="0"/>
              </a:rPr>
              <a:t> threats loom large, one of the significant concerns is the proliferation of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stealthy software tools designed to monitor and record keystrokes on a user's computer without their knowledge.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pose a severe threat to individuals and organizations as they can capture sensitive information such as passwords, credit card details, and other personal data, leading to identity theft, financial loss, and privacy breaches.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52390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pitchFamily="34" charset="0"/>
                <a:cs typeface="Arial" panose="020B0604020202020204" pitchFamily="34" charset="0"/>
              </a:rPr>
              <a:t>Proposed </a:t>
            </a:r>
            <a:r>
              <a:rPr lang="en-US" b="1" dirty="0" smtClean="0">
                <a:solidFill>
                  <a:schemeClr val="accent1"/>
                </a:solidFill>
                <a:latin typeface="Arial" panose="020B0604020202020204" pitchFamily="34" charset="0"/>
                <a:cs typeface="Arial" panose="020B0604020202020204" pitchFamily="34" charset="0"/>
              </a:rPr>
              <a:t>Solution</a:t>
            </a:r>
            <a:endParaRPr lang="en-IN" dirty="0"/>
          </a:p>
        </p:txBody>
      </p:sp>
      <p:sp>
        <p:nvSpPr>
          <p:cNvPr id="3" name="Content Placeholder 2"/>
          <p:cNvSpPr>
            <a:spLocks noGrp="1"/>
          </p:cNvSpPr>
          <p:nvPr>
            <p:ph sz="quarter" idx="1"/>
          </p:nvPr>
        </p:nvSpPr>
        <p:spPr/>
        <p:txBody>
          <a:bodyPr>
            <a:noAutofit/>
          </a:bodyPr>
          <a:lstStyle/>
          <a:p>
            <a:pPr marL="0" indent="0">
              <a:buNone/>
            </a:pPr>
            <a:r>
              <a:rPr lang="en-US" sz="1800" dirty="0">
                <a:latin typeface="Times New Roman" pitchFamily="18" charset="0"/>
                <a:cs typeface="Times New Roman" pitchFamily="18" charset="0"/>
              </a:rPr>
              <a:t>A proposed solution for addressing the threat of </a:t>
            </a:r>
            <a:r>
              <a:rPr lang="en-US" sz="1800" dirty="0" err="1">
                <a:latin typeface="Times New Roman" pitchFamily="18" charset="0"/>
                <a:cs typeface="Times New Roman" pitchFamily="18" charset="0"/>
              </a:rPr>
              <a:t>keyloggers</a:t>
            </a:r>
            <a:r>
              <a:rPr lang="en-US" sz="1800" dirty="0">
                <a:latin typeface="Times New Roman" pitchFamily="18" charset="0"/>
                <a:cs typeface="Times New Roman" pitchFamily="18" charset="0"/>
              </a:rPr>
              <a:t> and enhancing security could involve a combination of technological measures, user education, and policy enforcement</a:t>
            </a:r>
            <a:r>
              <a:rPr lang="en-US" sz="1800" dirty="0" smtClean="0">
                <a:latin typeface="Times New Roman" pitchFamily="18" charset="0"/>
                <a:cs typeface="Times New Roman" pitchFamily="18" charset="0"/>
              </a:rPr>
              <a:t>.</a:t>
            </a:r>
          </a:p>
          <a:p>
            <a:r>
              <a:rPr lang="en-US" sz="1800" b="1" dirty="0">
                <a:latin typeface="Times New Roman" pitchFamily="18" charset="0"/>
                <a:cs typeface="Times New Roman" pitchFamily="18" charset="0"/>
              </a:rPr>
              <a:t>Advanced Anti-Malware Solutions:</a:t>
            </a:r>
            <a:r>
              <a:rPr lang="en-US" sz="1800" dirty="0">
                <a:latin typeface="Times New Roman" pitchFamily="18" charset="0"/>
                <a:cs typeface="Times New Roman" pitchFamily="18" charset="0"/>
              </a:rPr>
              <a:t> Develop and deploy advanced anti-malware software that includes sophisticated detection algorithms specifically designed to identify and remove </a:t>
            </a:r>
            <a:r>
              <a:rPr lang="en-US" sz="1800" dirty="0" err="1">
                <a:latin typeface="Times New Roman" pitchFamily="18" charset="0"/>
                <a:cs typeface="Times New Roman" pitchFamily="18" charset="0"/>
              </a:rPr>
              <a:t>keyloggers</a:t>
            </a:r>
            <a:r>
              <a:rPr lang="en-US" sz="1800" dirty="0">
                <a:latin typeface="Times New Roman" pitchFamily="18" charset="0"/>
                <a:cs typeface="Times New Roman" pitchFamily="18" charset="0"/>
              </a:rPr>
              <a:t> from infected systems. This software should be regularly updated to stay ahead of emerging threats.</a:t>
            </a:r>
          </a:p>
          <a:p>
            <a:r>
              <a:rPr lang="en-US" sz="1800" b="1" dirty="0">
                <a:latin typeface="Times New Roman" pitchFamily="18" charset="0"/>
                <a:cs typeface="Times New Roman" pitchFamily="18" charset="0"/>
              </a:rPr>
              <a:t>Behavioral Analysis:</a:t>
            </a:r>
            <a:r>
              <a:rPr lang="en-US" sz="1800" dirty="0">
                <a:latin typeface="Times New Roman" pitchFamily="18" charset="0"/>
                <a:cs typeface="Times New Roman" pitchFamily="18" charset="0"/>
              </a:rPr>
              <a:t> Implement behavioral analysis techniques that can identify suspicious activity indicative of </a:t>
            </a:r>
            <a:r>
              <a:rPr lang="en-US" sz="1800" dirty="0" err="1">
                <a:latin typeface="Times New Roman" pitchFamily="18" charset="0"/>
                <a:cs typeface="Times New Roman" pitchFamily="18" charset="0"/>
              </a:rPr>
              <a:t>keylogging</a:t>
            </a:r>
            <a:r>
              <a:rPr lang="en-US" sz="1800" dirty="0">
                <a:latin typeface="Times New Roman" pitchFamily="18" charset="0"/>
                <a:cs typeface="Times New Roman" pitchFamily="18" charset="0"/>
              </a:rPr>
              <a:t> behavior, such as abnormal keystroke patterns or unauthorized access attempts. This proactive approach can help detect </a:t>
            </a:r>
            <a:r>
              <a:rPr lang="en-US" sz="1800" dirty="0" err="1">
                <a:latin typeface="Times New Roman" pitchFamily="18" charset="0"/>
                <a:cs typeface="Times New Roman" pitchFamily="18" charset="0"/>
              </a:rPr>
              <a:t>keyloggers</a:t>
            </a:r>
            <a:r>
              <a:rPr lang="en-US" sz="1800" dirty="0">
                <a:latin typeface="Times New Roman" pitchFamily="18" charset="0"/>
                <a:cs typeface="Times New Roman" pitchFamily="18" charset="0"/>
              </a:rPr>
              <a:t> before they cause significant harm.</a:t>
            </a:r>
          </a:p>
          <a:p>
            <a:r>
              <a:rPr lang="en-US" sz="1800" b="1" dirty="0">
                <a:latin typeface="Times New Roman" pitchFamily="18" charset="0"/>
                <a:cs typeface="Times New Roman" pitchFamily="18" charset="0"/>
              </a:rPr>
              <a:t>Endpoint Security:</a:t>
            </a:r>
            <a:r>
              <a:rPr lang="en-US" sz="1800" dirty="0">
                <a:latin typeface="Times New Roman" pitchFamily="18" charset="0"/>
                <a:cs typeface="Times New Roman" pitchFamily="18" charset="0"/>
              </a:rPr>
              <a:t> Strengthen endpoint security measures by enforcing strict access controls, regularly updating software and operating systems, and employing intrusion detection and prevention systems (IDPS) to monitor and block malicious activities.</a:t>
            </a:r>
          </a:p>
          <a:p>
            <a:pPr marL="0" indent="0">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181343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620688"/>
            <a:ext cx="7772400" cy="5615136"/>
          </a:xfrm>
        </p:spPr>
        <p:txBody>
          <a:bodyPr>
            <a:noAutofit/>
          </a:bodyPr>
          <a:lstStyle/>
          <a:p>
            <a:r>
              <a:rPr lang="en-US" sz="2000" b="1" dirty="0">
                <a:latin typeface="Times New Roman" pitchFamily="18" charset="0"/>
                <a:cs typeface="Times New Roman" pitchFamily="18" charset="0"/>
              </a:rPr>
              <a:t>Encryption and Secure Communication:</a:t>
            </a:r>
            <a:r>
              <a:rPr lang="en-US" sz="2000" dirty="0">
                <a:latin typeface="Times New Roman" pitchFamily="18" charset="0"/>
                <a:cs typeface="Times New Roman" pitchFamily="18" charset="0"/>
              </a:rPr>
              <a:t> Encourage the use of encryption protocols for sensitive data transmission and communication channels. Employ end-to-end encryption for email, messaging platforms, and sensitive transactions to prevent intercepted keystrokes from being exploited.</a:t>
            </a:r>
          </a:p>
          <a:p>
            <a:r>
              <a:rPr lang="en-US" sz="2000" b="1" dirty="0">
                <a:latin typeface="Times New Roman" pitchFamily="18" charset="0"/>
                <a:cs typeface="Times New Roman" pitchFamily="18" charset="0"/>
              </a:rPr>
              <a:t>User Training and Awareness:</a:t>
            </a:r>
            <a:r>
              <a:rPr lang="en-US" sz="2000" dirty="0">
                <a:latin typeface="Times New Roman" pitchFamily="18" charset="0"/>
                <a:cs typeface="Times New Roman" pitchFamily="18" charset="0"/>
              </a:rPr>
              <a:t> Educate users about the risks associated with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and the importance of practicing good </a:t>
            </a:r>
            <a:r>
              <a:rPr lang="en-US" sz="2000" dirty="0" err="1">
                <a:latin typeface="Times New Roman" pitchFamily="18" charset="0"/>
                <a:cs typeface="Times New Roman" pitchFamily="18" charset="0"/>
              </a:rPr>
              <a:t>cybersecurity</a:t>
            </a:r>
            <a:r>
              <a:rPr lang="en-US" sz="2000" dirty="0">
                <a:latin typeface="Times New Roman" pitchFamily="18" charset="0"/>
                <a:cs typeface="Times New Roman" pitchFamily="18" charset="0"/>
              </a:rPr>
              <a:t> hygiene. Train users to recognize phishing attempts, avoid suspicious links and downloads, and use secure password management practices to minimize the likelihood of falling victim to </a:t>
            </a:r>
            <a:r>
              <a:rPr lang="en-US" sz="2000" dirty="0" err="1">
                <a:latin typeface="Times New Roman" pitchFamily="18" charset="0"/>
                <a:cs typeface="Times New Roman" pitchFamily="18" charset="0"/>
              </a:rPr>
              <a:t>keylogger</a:t>
            </a:r>
            <a:r>
              <a:rPr lang="en-US" sz="2000" dirty="0">
                <a:latin typeface="Times New Roman" pitchFamily="18" charset="0"/>
                <a:cs typeface="Times New Roman" pitchFamily="18" charset="0"/>
              </a:rPr>
              <a:t> attacks.</a:t>
            </a:r>
          </a:p>
          <a:p>
            <a:r>
              <a:rPr lang="en-US" sz="2000" b="1" dirty="0">
                <a:latin typeface="Times New Roman" pitchFamily="18" charset="0"/>
                <a:cs typeface="Times New Roman" pitchFamily="18" charset="0"/>
              </a:rPr>
              <a:t>Two-Factor Authentication (2FA):</a:t>
            </a:r>
            <a:r>
              <a:rPr lang="en-US" sz="2000" dirty="0">
                <a:latin typeface="Times New Roman" pitchFamily="18" charset="0"/>
                <a:cs typeface="Times New Roman" pitchFamily="18" charset="0"/>
              </a:rPr>
              <a:t> Implement two-factor authentication mechanisms wherever possible to add an extra layer of security beyond passwords. This can help mitigate the impact of compromised credentials due to </a:t>
            </a:r>
            <a:r>
              <a:rPr lang="en-US" sz="2000" dirty="0" err="1">
                <a:latin typeface="Times New Roman" pitchFamily="18" charset="0"/>
                <a:cs typeface="Times New Roman" pitchFamily="18" charset="0"/>
              </a:rPr>
              <a:t>keylogger</a:t>
            </a:r>
            <a:r>
              <a:rPr lang="en-US" sz="2000" dirty="0">
                <a:latin typeface="Times New Roman" pitchFamily="18" charset="0"/>
                <a:cs typeface="Times New Roman" pitchFamily="18" charset="0"/>
              </a:rPr>
              <a:t> infections.</a:t>
            </a:r>
          </a:p>
        </p:txBody>
      </p:sp>
    </p:spTree>
    <p:extLst>
      <p:ext uri="{BB962C8B-B14F-4D97-AF65-F5344CB8AC3E}">
        <p14:creationId xmlns:p14="http://schemas.microsoft.com/office/powerpoint/2010/main" val="217075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1196752"/>
            <a:ext cx="7772400" cy="4572000"/>
          </a:xfrm>
        </p:spPr>
        <p:txBody>
          <a:bodyPr>
            <a:normAutofit fontScale="85000" lnSpcReduction="20000"/>
          </a:bodyPr>
          <a:lstStyle/>
          <a:p>
            <a:r>
              <a:rPr lang="en-US" b="1" dirty="0">
                <a:latin typeface="Times New Roman" pitchFamily="18" charset="0"/>
                <a:cs typeface="Times New Roman" pitchFamily="18" charset="0"/>
              </a:rPr>
              <a:t>Regular Security Audits:</a:t>
            </a:r>
            <a:r>
              <a:rPr lang="en-US" dirty="0">
                <a:latin typeface="Times New Roman" pitchFamily="18" charset="0"/>
                <a:cs typeface="Times New Roman" pitchFamily="18" charset="0"/>
              </a:rPr>
              <a:t> Conduct regular security audits and penetration testing to identify vulnerabilities in systems and networks that could be exploited by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Address any weaknesses promptly to reduce the attack surface and strengthen overall security posture.</a:t>
            </a:r>
          </a:p>
          <a:p>
            <a:r>
              <a:rPr lang="en-US" b="1" dirty="0">
                <a:latin typeface="Times New Roman" pitchFamily="18" charset="0"/>
                <a:cs typeface="Times New Roman" pitchFamily="18" charset="0"/>
              </a:rPr>
              <a:t>Legal and Regulatory Frameworks:</a:t>
            </a:r>
            <a:r>
              <a:rPr lang="en-US" dirty="0">
                <a:latin typeface="Times New Roman" pitchFamily="18" charset="0"/>
                <a:cs typeface="Times New Roman" pitchFamily="18" charset="0"/>
              </a:rPr>
              <a:t> Advocate for the implementation and enforcement of laws and regulations that criminalize the creation, distribution, and use of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for malicious purposes. Work with law enforcement agencies to investigate and prosecute offenders responsible for deploying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a:t>
            </a:r>
          </a:p>
          <a:p>
            <a:r>
              <a:rPr lang="en-US" b="1" dirty="0">
                <a:latin typeface="Times New Roman" pitchFamily="18" charset="0"/>
                <a:cs typeface="Times New Roman" pitchFamily="18" charset="0"/>
              </a:rPr>
              <a:t>Collaboration and Information Sharing:</a:t>
            </a:r>
            <a:r>
              <a:rPr lang="en-US" dirty="0">
                <a:latin typeface="Times New Roman" pitchFamily="18" charset="0"/>
                <a:cs typeface="Times New Roman" pitchFamily="18" charset="0"/>
              </a:rPr>
              <a:t> Foster collaboration among </a:t>
            </a:r>
            <a:r>
              <a:rPr lang="en-US" dirty="0" err="1">
                <a:latin typeface="Times New Roman" pitchFamily="18" charset="0"/>
                <a:cs typeface="Times New Roman" pitchFamily="18" charset="0"/>
              </a:rPr>
              <a:t>cybersecurity</a:t>
            </a:r>
            <a:r>
              <a:rPr lang="en-US" dirty="0">
                <a:latin typeface="Times New Roman" pitchFamily="18" charset="0"/>
                <a:cs typeface="Times New Roman" pitchFamily="18" charset="0"/>
              </a:rPr>
              <a:t> professionals, industry stakeholders, and government agencies to share threat intelligence, best practices, and mitigation strategies for combating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threats effectively.</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894830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a:ea typeface="+mj-lt"/>
                <a:cs typeface="Arial" panose="020B0604020202020204"/>
              </a:rPr>
              <a:t>System  Approach</a:t>
            </a:r>
            <a:endParaRPr lang="en-US" dirty="0">
              <a:solidFill>
                <a:schemeClr val="accent1"/>
              </a:solidFill>
              <a:latin typeface="Calibri Light" panose="020F0302020204030204"/>
              <a:cs typeface="Calibri Light" panose="020F0302020204030204"/>
            </a:endParaRPr>
          </a:p>
        </p:txBody>
      </p:sp>
      <p:sp>
        <p:nvSpPr>
          <p:cNvPr id="3" name="Content Placeholder 2"/>
          <p:cNvSpPr>
            <a:spLocks noGrp="1"/>
          </p:cNvSpPr>
          <p:nvPr>
            <p:ph sz="quarter" idx="1"/>
          </p:nvPr>
        </p:nvSpPr>
        <p:spPr>
          <a:xfrm>
            <a:off x="899592" y="1700808"/>
            <a:ext cx="7772400" cy="4572000"/>
          </a:xfrm>
        </p:spPr>
        <p:txBody>
          <a:bodyPr>
            <a:normAutofit fontScale="92500" lnSpcReduction="10000"/>
          </a:bodyPr>
          <a:lstStyle/>
          <a:p>
            <a:pPr marL="0" indent="0">
              <a:buNone/>
            </a:pPr>
            <a:r>
              <a:rPr lang="en-US" dirty="0" smtClean="0">
                <a:latin typeface="Times New Roman" pitchFamily="18" charset="0"/>
                <a:cs typeface="Times New Roman" pitchFamily="18" charset="0"/>
              </a:rPr>
              <a:t>The System </a:t>
            </a:r>
            <a:r>
              <a:rPr lang="en-US" dirty="0">
                <a:latin typeface="Times New Roman" pitchFamily="18" charset="0"/>
                <a:cs typeface="Times New Roman" pitchFamily="18" charset="0"/>
              </a:rPr>
              <a:t>approaches for addressing the issue of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security involve the implementation of comprehensive frameworks and technologies aimed at detecting, preventing, and mitigating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threats</a:t>
            </a:r>
            <a:r>
              <a:rPr lang="en-US" dirty="0" smtClean="0">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pPr>
              <a:buFont typeface="Wingdings" pitchFamily="2" charset="2"/>
              <a:buChar char="ü"/>
            </a:pPr>
            <a:r>
              <a:rPr lang="en-IN" b="1" dirty="0" smtClean="0">
                <a:latin typeface="Times New Roman" pitchFamily="18" charset="0"/>
                <a:cs typeface="Times New Roman" pitchFamily="18" charset="0"/>
              </a:rPr>
              <a:t>Endpoint </a:t>
            </a:r>
            <a:r>
              <a:rPr lang="en-IN" b="1" dirty="0">
                <a:latin typeface="Times New Roman" pitchFamily="18" charset="0"/>
                <a:cs typeface="Times New Roman" pitchFamily="18" charset="0"/>
              </a:rPr>
              <a:t>Security </a:t>
            </a:r>
            <a:r>
              <a:rPr lang="en-IN" b="1" dirty="0" smtClean="0">
                <a:latin typeface="Times New Roman" pitchFamily="18" charset="0"/>
                <a:cs typeface="Times New Roman" pitchFamily="18" charset="0"/>
              </a:rPr>
              <a:t>Solutions</a:t>
            </a:r>
          </a:p>
          <a:p>
            <a:pPr>
              <a:buFont typeface="Wingdings" pitchFamily="2" charset="2"/>
              <a:buChar char="ü"/>
            </a:pPr>
            <a:r>
              <a:rPr lang="en-US" b="1" dirty="0">
                <a:latin typeface="Times New Roman" pitchFamily="18" charset="0"/>
                <a:cs typeface="Times New Roman" pitchFamily="18" charset="0"/>
              </a:rPr>
              <a:t>Network Monitoring and Intrusion Detection:</a:t>
            </a:r>
            <a:endParaRPr lang="en-US" dirty="0">
              <a:latin typeface="Times New Roman" pitchFamily="18" charset="0"/>
              <a:cs typeface="Times New Roman" pitchFamily="18" charset="0"/>
            </a:endParaRPr>
          </a:p>
          <a:p>
            <a:pPr>
              <a:buFont typeface="Wingdings" pitchFamily="2" charset="2"/>
              <a:buChar char="ü"/>
            </a:pPr>
            <a:r>
              <a:rPr lang="en-IN" b="1" dirty="0">
                <a:latin typeface="Times New Roman" pitchFamily="18" charset="0"/>
                <a:cs typeface="Times New Roman" pitchFamily="18" charset="0"/>
              </a:rPr>
              <a:t>Encryption and Secure Communications:</a:t>
            </a:r>
            <a:endParaRPr lang="en-IN"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93229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a:ea typeface="+mj-lt"/>
                <a:cs typeface="Arial" panose="020B0604020202020204"/>
              </a:rPr>
              <a:t>Algorithm </a:t>
            </a:r>
            <a:endParaRPr lang="en-IN" dirty="0"/>
          </a:p>
        </p:txBody>
      </p:sp>
      <p:sp>
        <p:nvSpPr>
          <p:cNvPr id="3" name="Content Placeholder 2"/>
          <p:cNvSpPr>
            <a:spLocks noGrp="1"/>
          </p:cNvSpPr>
          <p:nvPr>
            <p:ph sz="quarter" idx="1"/>
          </p:nvPr>
        </p:nvSpPr>
        <p:spPr>
          <a:xfrm>
            <a:off x="979984" y="1614946"/>
            <a:ext cx="7772400" cy="4572000"/>
          </a:xfrm>
        </p:spPr>
        <p:txBody>
          <a:bodyPr>
            <a:noAutofit/>
          </a:bodyPr>
          <a:lstStyle/>
          <a:p>
            <a:r>
              <a:rPr lang="en-US" sz="1800" b="1" dirty="0">
                <a:latin typeface="Times New Roman" pitchFamily="18" charset="0"/>
                <a:cs typeface="Times New Roman" pitchFamily="18" charset="0"/>
              </a:rPr>
              <a:t>Data Collection:</a:t>
            </a:r>
            <a:endParaRPr lang="en-US" sz="1800" dirty="0">
              <a:latin typeface="Times New Roman" pitchFamily="18" charset="0"/>
              <a:cs typeface="Times New Roman" pitchFamily="18" charset="0"/>
            </a:endParaRPr>
          </a:p>
          <a:p>
            <a:pPr lvl="1">
              <a:buFont typeface="Wingdings" pitchFamily="2" charset="2"/>
              <a:buChar char="ü"/>
            </a:pPr>
            <a:r>
              <a:rPr lang="en-US" sz="1800" dirty="0">
                <a:latin typeface="Times New Roman" pitchFamily="18" charset="0"/>
                <a:cs typeface="Times New Roman" pitchFamily="18" charset="0"/>
              </a:rPr>
              <a:t>Collect data from various sources, including system logs, network traffic, and user behavior.</a:t>
            </a:r>
          </a:p>
          <a:p>
            <a:r>
              <a:rPr lang="en-US" sz="1800" b="1" dirty="0">
                <a:latin typeface="Times New Roman" pitchFamily="18" charset="0"/>
                <a:cs typeface="Times New Roman" pitchFamily="18" charset="0"/>
              </a:rPr>
              <a:t>Preprocessing:</a:t>
            </a:r>
            <a:endParaRPr lang="en-US" sz="1800" dirty="0">
              <a:latin typeface="Times New Roman" pitchFamily="18" charset="0"/>
              <a:cs typeface="Times New Roman" pitchFamily="18" charset="0"/>
            </a:endParaRPr>
          </a:p>
          <a:p>
            <a:pPr lvl="1">
              <a:buFont typeface="Wingdings" pitchFamily="2" charset="2"/>
              <a:buChar char="ü"/>
            </a:pPr>
            <a:r>
              <a:rPr lang="en-US" sz="1800" dirty="0">
                <a:latin typeface="Times New Roman" pitchFamily="18" charset="0"/>
                <a:cs typeface="Times New Roman" pitchFamily="18" charset="0"/>
              </a:rPr>
              <a:t>Clean and preprocess the collected data to remove noise and irrelevant </a:t>
            </a:r>
            <a:r>
              <a:rPr lang="en-US" sz="1800" dirty="0" smtClean="0">
                <a:latin typeface="Times New Roman" pitchFamily="18" charset="0"/>
                <a:cs typeface="Times New Roman" pitchFamily="18" charset="0"/>
              </a:rPr>
              <a:t>information.</a:t>
            </a:r>
          </a:p>
          <a:p>
            <a:r>
              <a:rPr lang="en-US" sz="1800" b="1" dirty="0">
                <a:latin typeface="Times New Roman" pitchFamily="18" charset="0"/>
                <a:cs typeface="Times New Roman" pitchFamily="18" charset="0"/>
              </a:rPr>
              <a:t>Anomaly Detection:</a:t>
            </a:r>
            <a:endParaRPr lang="en-US" sz="1800" dirty="0">
              <a:latin typeface="Times New Roman" pitchFamily="18" charset="0"/>
              <a:cs typeface="Times New Roman" pitchFamily="18" charset="0"/>
            </a:endParaRPr>
          </a:p>
          <a:p>
            <a:pPr lvl="1">
              <a:buFont typeface="Wingdings" pitchFamily="2" charset="2"/>
              <a:buChar char="ü"/>
            </a:pPr>
            <a:r>
              <a:rPr lang="en-US" sz="1800" dirty="0">
                <a:latin typeface="Times New Roman" pitchFamily="18" charset="0"/>
                <a:cs typeface="Times New Roman" pitchFamily="18" charset="0"/>
              </a:rPr>
              <a:t>Employ anomaly detection techniques to identify deviations from normal behavior that may indicate the presence of </a:t>
            </a:r>
            <a:r>
              <a:rPr lang="en-US" sz="1800" dirty="0" err="1">
                <a:latin typeface="Times New Roman" pitchFamily="18" charset="0"/>
                <a:cs typeface="Times New Roman" pitchFamily="18" charset="0"/>
              </a:rPr>
              <a:t>keyloggers</a:t>
            </a:r>
            <a:r>
              <a:rPr lang="en-US" sz="1800" dirty="0">
                <a:latin typeface="Times New Roman" pitchFamily="18" charset="0"/>
                <a:cs typeface="Times New Roman" pitchFamily="18" charset="0"/>
              </a:rPr>
              <a:t>.</a:t>
            </a:r>
          </a:p>
          <a:p>
            <a:pPr lvl="1">
              <a:buFont typeface="Wingdings" pitchFamily="2" charset="2"/>
              <a:buChar char="ü"/>
            </a:pPr>
            <a:r>
              <a:rPr lang="en-US" sz="1800" dirty="0">
                <a:latin typeface="Times New Roman" pitchFamily="18" charset="0"/>
                <a:cs typeface="Times New Roman" pitchFamily="18" charset="0"/>
              </a:rPr>
              <a:t>Use unsupervised learning algorithms such as Isolation Forest, k-means clustering, or </a:t>
            </a:r>
            <a:r>
              <a:rPr lang="en-US" sz="1800" dirty="0" err="1">
                <a:latin typeface="Times New Roman" pitchFamily="18" charset="0"/>
                <a:cs typeface="Times New Roman" pitchFamily="18" charset="0"/>
              </a:rPr>
              <a:t>autoencoders</a:t>
            </a:r>
            <a:r>
              <a:rPr lang="en-US" sz="1800" dirty="0">
                <a:latin typeface="Times New Roman" pitchFamily="18" charset="0"/>
                <a:cs typeface="Times New Roman" pitchFamily="18" charset="0"/>
              </a:rPr>
              <a:t> to detect anomalies in the data</a:t>
            </a:r>
            <a:r>
              <a:rPr lang="en-US" sz="1800" dirty="0" smtClean="0">
                <a:latin typeface="Times New Roman" pitchFamily="18" charset="0"/>
                <a:cs typeface="Times New Roman" pitchFamily="18" charset="0"/>
              </a:rPr>
              <a:t>.</a:t>
            </a:r>
          </a:p>
          <a:p>
            <a:r>
              <a:rPr lang="en-US" sz="1800" b="1" dirty="0">
                <a:latin typeface="Times New Roman" pitchFamily="18" charset="0"/>
                <a:cs typeface="Times New Roman" pitchFamily="18" charset="0"/>
              </a:rPr>
              <a:t>Response and Mitigation:</a:t>
            </a:r>
            <a:endParaRPr lang="en-US" sz="1800" dirty="0">
              <a:latin typeface="Times New Roman" pitchFamily="18" charset="0"/>
              <a:cs typeface="Times New Roman" pitchFamily="18" charset="0"/>
            </a:endParaRPr>
          </a:p>
          <a:p>
            <a:pPr lvl="1">
              <a:buFont typeface="Wingdings" pitchFamily="2" charset="2"/>
              <a:buChar char="ü"/>
            </a:pPr>
            <a:r>
              <a:rPr lang="en-US" sz="1800" dirty="0">
                <a:latin typeface="Times New Roman" pitchFamily="18" charset="0"/>
                <a:cs typeface="Times New Roman" pitchFamily="18" charset="0"/>
              </a:rPr>
              <a:t>Upon detection of </a:t>
            </a:r>
            <a:r>
              <a:rPr lang="en-US" sz="1800" dirty="0" err="1">
                <a:latin typeface="Times New Roman" pitchFamily="18" charset="0"/>
                <a:cs typeface="Times New Roman" pitchFamily="18" charset="0"/>
              </a:rPr>
              <a:t>keylogger</a:t>
            </a:r>
            <a:r>
              <a:rPr lang="en-US" sz="1800" dirty="0">
                <a:latin typeface="Times New Roman" pitchFamily="18" charset="0"/>
                <a:cs typeface="Times New Roman" pitchFamily="18" charset="0"/>
              </a:rPr>
              <a:t> activity, trigger automated responses or mitigation measures to contain the threat.</a:t>
            </a:r>
          </a:p>
          <a:p>
            <a:pPr lvl="1">
              <a:buFont typeface="Wingdings" pitchFamily="2" charset="2"/>
              <a:buChar char="ü"/>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97928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a:ea typeface="+mj-lt"/>
                <a:cs typeface="Arial" panose="020B0604020202020204"/>
              </a:rPr>
              <a:t>Deployment</a:t>
            </a:r>
            <a:endParaRPr lang="en-IN" dirty="0"/>
          </a:p>
        </p:txBody>
      </p:sp>
      <p:sp>
        <p:nvSpPr>
          <p:cNvPr id="3" name="Content Placeholder 2"/>
          <p:cNvSpPr>
            <a:spLocks noGrp="1"/>
          </p:cNvSpPr>
          <p:nvPr>
            <p:ph sz="quarter" idx="1"/>
          </p:nvPr>
        </p:nvSpPr>
        <p:spPr>
          <a:xfrm>
            <a:off x="899592" y="1700808"/>
            <a:ext cx="7772400" cy="4572000"/>
          </a:xfrm>
        </p:spPr>
        <p:txBody>
          <a:bodyPr>
            <a:noAutofit/>
          </a:bodyPr>
          <a:lstStyle/>
          <a:p>
            <a:pPr marL="0" indent="0">
              <a:buNone/>
            </a:pPr>
            <a:r>
              <a:rPr lang="en-US" sz="2000" dirty="0">
                <a:latin typeface="Times New Roman" pitchFamily="18" charset="0"/>
                <a:cs typeface="Times New Roman" pitchFamily="18" charset="0"/>
              </a:rPr>
              <a:t>As an AI developed by </a:t>
            </a:r>
            <a:r>
              <a:rPr lang="en-US" sz="2000" dirty="0" err="1">
                <a:latin typeface="Times New Roman" pitchFamily="18" charset="0"/>
                <a:cs typeface="Times New Roman" pitchFamily="18" charset="0"/>
              </a:rPr>
              <a:t>OpenAI</a:t>
            </a:r>
            <a:r>
              <a:rPr lang="en-US" sz="2000" dirty="0">
                <a:latin typeface="Times New Roman" pitchFamily="18" charset="0"/>
                <a:cs typeface="Times New Roman" pitchFamily="18" charset="0"/>
              </a:rPr>
              <a:t>, I must emphasize the importance of using technology responsibly and ethically. Developing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for malicious purposes is illegal and unethical. </a:t>
            </a:r>
            <a:endParaRPr lang="en-US" sz="2000"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Understanding </a:t>
            </a:r>
            <a:r>
              <a:rPr lang="en-US" sz="2000" b="1" dirty="0" err="1">
                <a:latin typeface="Times New Roman" pitchFamily="18" charset="0"/>
                <a:cs typeface="Times New Roman" pitchFamily="18" charset="0"/>
              </a:rPr>
              <a:t>Keyloggers</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buFont typeface="Wingdings" pitchFamily="2" charset="2"/>
              <a:buChar char="ü"/>
            </a:pPr>
            <a:r>
              <a:rPr lang="en-US" sz="2000" dirty="0">
                <a:latin typeface="Times New Roman" pitchFamily="18" charset="0"/>
                <a:cs typeface="Times New Roman" pitchFamily="18" charset="0"/>
              </a:rPr>
              <a:t>Before developing security measures, it's essential to understand how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work.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can be software-based (installed on a device) or hardware-based (physically attached to a device). They record keystrokes, capturing sensitive information like passwords and credit card </a:t>
            </a:r>
            <a:r>
              <a:rPr lang="en-US" sz="2000" dirty="0" smtClean="0">
                <a:latin typeface="Times New Roman" pitchFamily="18" charset="0"/>
                <a:cs typeface="Times New Roman" pitchFamily="18" charset="0"/>
              </a:rPr>
              <a:t>numbers.</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Threat Modeling:</a:t>
            </a:r>
            <a:endParaRPr lang="en-US" sz="2000" dirty="0">
              <a:latin typeface="Times New Roman" pitchFamily="18" charset="0"/>
              <a:cs typeface="Times New Roman" pitchFamily="18" charset="0"/>
            </a:endParaRPr>
          </a:p>
          <a:p>
            <a:pPr lvl="1">
              <a:buFont typeface="Wingdings" pitchFamily="2" charset="2"/>
              <a:buChar char="ü"/>
            </a:pPr>
            <a:r>
              <a:rPr lang="en-US" sz="2000" dirty="0">
                <a:latin typeface="Times New Roman" pitchFamily="18" charset="0"/>
                <a:cs typeface="Times New Roman" pitchFamily="18" charset="0"/>
              </a:rPr>
              <a:t>Identify potential vulnerabilities in systems that could be exploited by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Consider factors such as software vulnerabilities, user behavior, and network security.</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66005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986</Words>
  <Application>Microsoft Office PowerPoint</Application>
  <PresentationFormat>On-screen Show (4:3)</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KEYLOGGERS AND SECURITY</vt:lpstr>
      <vt:lpstr>OUTLINE</vt:lpstr>
      <vt:lpstr>Problem Statement</vt:lpstr>
      <vt:lpstr>Proposed Solution</vt:lpstr>
      <vt:lpstr>PowerPoint Presentation</vt:lpstr>
      <vt:lpstr>PowerPoint Presentation</vt:lpstr>
      <vt:lpstr>System  Approach</vt:lpstr>
      <vt:lpstr>Algorithm </vt:lpstr>
      <vt:lpstr>Deployment</vt:lpstr>
      <vt:lpstr>Result</vt:lpstr>
      <vt:lpstr>PowerPoint Presentation</vt:lpstr>
      <vt:lpstr>PowerPoint Presentation</vt:lpstr>
      <vt:lpstr>Conclusion</vt:lpstr>
      <vt:lpstr>Future scope</vt:lpstr>
      <vt:lpstr>References</vt:lpstr>
      <vt:lpstr>THANK YOU</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10</cp:revision>
  <dcterms:created xsi:type="dcterms:W3CDTF">2024-03-28T20:56:02Z</dcterms:created>
  <dcterms:modified xsi:type="dcterms:W3CDTF">2024-03-29T02:00:08Z</dcterms:modified>
</cp:coreProperties>
</file>