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7"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52E534-144A-4B37-A61F-754A10C6BE1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7549AF-54BB-44C7-B855-AD96190AD0E9}">
      <dgm:prSet/>
      <dgm:spPr/>
      <dgm:t>
        <a:bodyPr/>
        <a:lstStyle/>
        <a:p>
          <a:r>
            <a:rPr lang="en-PH" b="0" i="0"/>
            <a:t>Is a statistical test to determine whether two population means are different when the variances are known and the sample size is large.</a:t>
          </a:r>
          <a:endParaRPr lang="en-US"/>
        </a:p>
      </dgm:t>
    </dgm:pt>
    <dgm:pt modelId="{BF680089-9848-4091-B7A6-D78B215CF761}" type="parTrans" cxnId="{2D368891-F25B-4374-B904-4E235F89D2D3}">
      <dgm:prSet/>
      <dgm:spPr/>
      <dgm:t>
        <a:bodyPr/>
        <a:lstStyle/>
        <a:p>
          <a:endParaRPr lang="en-US"/>
        </a:p>
      </dgm:t>
    </dgm:pt>
    <dgm:pt modelId="{BCBD79B1-2991-4BD4-BAD1-968BF1C408C4}" type="sibTrans" cxnId="{2D368891-F25B-4374-B904-4E235F89D2D3}">
      <dgm:prSet/>
      <dgm:spPr/>
      <dgm:t>
        <a:bodyPr/>
        <a:lstStyle/>
        <a:p>
          <a:endParaRPr lang="en-US"/>
        </a:p>
      </dgm:t>
    </dgm:pt>
    <dgm:pt modelId="{9050BB96-7569-44AE-B36A-187B96E92210}">
      <dgm:prSet/>
      <dgm:spPr/>
      <dgm:t>
        <a:bodyPr/>
        <a:lstStyle/>
        <a:p>
          <a:r>
            <a:rPr lang="en-PH" b="0" i="0"/>
            <a:t>It can used to test hypothesis.</a:t>
          </a:r>
          <a:endParaRPr lang="en-US"/>
        </a:p>
      </dgm:t>
    </dgm:pt>
    <dgm:pt modelId="{1AF52DC3-9ADB-4D3E-A469-AAE157B1F174}" type="parTrans" cxnId="{5315507E-8DCB-4C73-BF16-2B67E3BABA2F}">
      <dgm:prSet/>
      <dgm:spPr/>
      <dgm:t>
        <a:bodyPr/>
        <a:lstStyle/>
        <a:p>
          <a:endParaRPr lang="en-US"/>
        </a:p>
      </dgm:t>
    </dgm:pt>
    <dgm:pt modelId="{14E83120-65CB-4E33-AD66-70B008A49BCB}" type="sibTrans" cxnId="{5315507E-8DCB-4C73-BF16-2B67E3BABA2F}">
      <dgm:prSet/>
      <dgm:spPr/>
      <dgm:t>
        <a:bodyPr/>
        <a:lstStyle/>
        <a:p>
          <a:endParaRPr lang="en-US"/>
        </a:p>
      </dgm:t>
    </dgm:pt>
    <dgm:pt modelId="{69529982-B6AA-4D8F-A5D0-7F4B25961B44}" type="pres">
      <dgm:prSet presAssocID="{E852E534-144A-4B37-A61F-754A10C6BE18}" presName="root" presStyleCnt="0">
        <dgm:presLayoutVars>
          <dgm:dir/>
          <dgm:resizeHandles val="exact"/>
        </dgm:presLayoutVars>
      </dgm:prSet>
      <dgm:spPr/>
    </dgm:pt>
    <dgm:pt modelId="{F25FEA1B-B667-4638-8525-7AAAD112396B}" type="pres">
      <dgm:prSet presAssocID="{4A7549AF-54BB-44C7-B855-AD96190AD0E9}" presName="compNode" presStyleCnt="0"/>
      <dgm:spPr/>
    </dgm:pt>
    <dgm:pt modelId="{1EC60D25-CF27-4CE9-A990-DFF20E5B481E}" type="pres">
      <dgm:prSet presAssocID="{4A7549AF-54BB-44C7-B855-AD96190AD0E9}" presName="bgRect" presStyleLbl="bgShp" presStyleIdx="0" presStyleCnt="2"/>
      <dgm:spPr/>
    </dgm:pt>
    <dgm:pt modelId="{5603C2A4-5011-4F2E-9094-42D3DD354D73}" type="pres">
      <dgm:prSet presAssocID="{4A7549AF-54BB-44C7-B855-AD96190AD0E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74DB2FCF-9C06-4A44-AA29-71983B58828B}" type="pres">
      <dgm:prSet presAssocID="{4A7549AF-54BB-44C7-B855-AD96190AD0E9}" presName="spaceRect" presStyleCnt="0"/>
      <dgm:spPr/>
    </dgm:pt>
    <dgm:pt modelId="{EA4A7B33-ECD3-4165-ADE3-978354FE867A}" type="pres">
      <dgm:prSet presAssocID="{4A7549AF-54BB-44C7-B855-AD96190AD0E9}" presName="parTx" presStyleLbl="revTx" presStyleIdx="0" presStyleCnt="2">
        <dgm:presLayoutVars>
          <dgm:chMax val="0"/>
          <dgm:chPref val="0"/>
        </dgm:presLayoutVars>
      </dgm:prSet>
      <dgm:spPr/>
    </dgm:pt>
    <dgm:pt modelId="{AA52F41F-8391-4745-81F0-BCFB494DBDCE}" type="pres">
      <dgm:prSet presAssocID="{BCBD79B1-2991-4BD4-BAD1-968BF1C408C4}" presName="sibTrans" presStyleCnt="0"/>
      <dgm:spPr/>
    </dgm:pt>
    <dgm:pt modelId="{B0B9D1F4-D227-409F-A8DA-233DC07954A4}" type="pres">
      <dgm:prSet presAssocID="{9050BB96-7569-44AE-B36A-187B96E92210}" presName="compNode" presStyleCnt="0"/>
      <dgm:spPr/>
    </dgm:pt>
    <dgm:pt modelId="{52B2E32B-3E9E-46B9-BD2E-4604E1CDA8F1}" type="pres">
      <dgm:prSet presAssocID="{9050BB96-7569-44AE-B36A-187B96E92210}" presName="bgRect" presStyleLbl="bgShp" presStyleIdx="1" presStyleCnt="2"/>
      <dgm:spPr/>
    </dgm:pt>
    <dgm:pt modelId="{FFB900F8-98AC-4582-828A-F833E14332B0}" type="pres">
      <dgm:prSet presAssocID="{9050BB96-7569-44AE-B36A-187B96E922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7C50A074-62C1-47EF-87DC-2CFE9CBCC473}" type="pres">
      <dgm:prSet presAssocID="{9050BB96-7569-44AE-B36A-187B96E92210}" presName="spaceRect" presStyleCnt="0"/>
      <dgm:spPr/>
    </dgm:pt>
    <dgm:pt modelId="{F1F0F6A6-1E1C-4F24-8FDB-DD732039FE0F}" type="pres">
      <dgm:prSet presAssocID="{9050BB96-7569-44AE-B36A-187B96E92210}" presName="parTx" presStyleLbl="revTx" presStyleIdx="1" presStyleCnt="2">
        <dgm:presLayoutVars>
          <dgm:chMax val="0"/>
          <dgm:chPref val="0"/>
        </dgm:presLayoutVars>
      </dgm:prSet>
      <dgm:spPr/>
    </dgm:pt>
  </dgm:ptLst>
  <dgm:cxnLst>
    <dgm:cxn modelId="{6910DA06-F4DA-4010-82EA-8487181AF20F}" type="presOf" srcId="{4A7549AF-54BB-44C7-B855-AD96190AD0E9}" destId="{EA4A7B33-ECD3-4165-ADE3-978354FE867A}" srcOrd="0" destOrd="0" presId="urn:microsoft.com/office/officeart/2018/2/layout/IconVerticalSolidList"/>
    <dgm:cxn modelId="{CFF3AB46-AEB5-4503-BB60-811C513E84EB}" type="presOf" srcId="{9050BB96-7569-44AE-B36A-187B96E92210}" destId="{F1F0F6A6-1E1C-4F24-8FDB-DD732039FE0F}" srcOrd="0" destOrd="0" presId="urn:microsoft.com/office/officeart/2018/2/layout/IconVerticalSolidList"/>
    <dgm:cxn modelId="{5315507E-8DCB-4C73-BF16-2B67E3BABA2F}" srcId="{E852E534-144A-4B37-A61F-754A10C6BE18}" destId="{9050BB96-7569-44AE-B36A-187B96E92210}" srcOrd="1" destOrd="0" parTransId="{1AF52DC3-9ADB-4D3E-A469-AAE157B1F174}" sibTransId="{14E83120-65CB-4E33-AD66-70B008A49BCB}"/>
    <dgm:cxn modelId="{2259F585-5BFA-466E-B4CC-0A69197E4139}" type="presOf" srcId="{E852E534-144A-4B37-A61F-754A10C6BE18}" destId="{69529982-B6AA-4D8F-A5D0-7F4B25961B44}" srcOrd="0" destOrd="0" presId="urn:microsoft.com/office/officeart/2018/2/layout/IconVerticalSolidList"/>
    <dgm:cxn modelId="{2D368891-F25B-4374-B904-4E235F89D2D3}" srcId="{E852E534-144A-4B37-A61F-754A10C6BE18}" destId="{4A7549AF-54BB-44C7-B855-AD96190AD0E9}" srcOrd="0" destOrd="0" parTransId="{BF680089-9848-4091-B7A6-D78B215CF761}" sibTransId="{BCBD79B1-2991-4BD4-BAD1-968BF1C408C4}"/>
    <dgm:cxn modelId="{02406C2F-3C12-4884-84EC-5C8D359D793B}" type="presParOf" srcId="{69529982-B6AA-4D8F-A5D0-7F4B25961B44}" destId="{F25FEA1B-B667-4638-8525-7AAAD112396B}" srcOrd="0" destOrd="0" presId="urn:microsoft.com/office/officeart/2018/2/layout/IconVerticalSolidList"/>
    <dgm:cxn modelId="{1CDFDB7A-AEE0-4B80-A146-40CA78039C06}" type="presParOf" srcId="{F25FEA1B-B667-4638-8525-7AAAD112396B}" destId="{1EC60D25-CF27-4CE9-A990-DFF20E5B481E}" srcOrd="0" destOrd="0" presId="urn:microsoft.com/office/officeart/2018/2/layout/IconVerticalSolidList"/>
    <dgm:cxn modelId="{92BDB5D8-3890-4EE5-8C16-FF394C59CC84}" type="presParOf" srcId="{F25FEA1B-B667-4638-8525-7AAAD112396B}" destId="{5603C2A4-5011-4F2E-9094-42D3DD354D73}" srcOrd="1" destOrd="0" presId="urn:microsoft.com/office/officeart/2018/2/layout/IconVerticalSolidList"/>
    <dgm:cxn modelId="{FB3E89FA-A4FF-4E44-90A7-ECCCAB0E5E50}" type="presParOf" srcId="{F25FEA1B-B667-4638-8525-7AAAD112396B}" destId="{74DB2FCF-9C06-4A44-AA29-71983B58828B}" srcOrd="2" destOrd="0" presId="urn:microsoft.com/office/officeart/2018/2/layout/IconVerticalSolidList"/>
    <dgm:cxn modelId="{A2D7B241-8DB1-4D0B-AB8C-254C6E2E21F5}" type="presParOf" srcId="{F25FEA1B-B667-4638-8525-7AAAD112396B}" destId="{EA4A7B33-ECD3-4165-ADE3-978354FE867A}" srcOrd="3" destOrd="0" presId="urn:microsoft.com/office/officeart/2018/2/layout/IconVerticalSolidList"/>
    <dgm:cxn modelId="{4B813F12-F91E-40FD-8850-A0B3A097D64D}" type="presParOf" srcId="{69529982-B6AA-4D8F-A5D0-7F4B25961B44}" destId="{AA52F41F-8391-4745-81F0-BCFB494DBDCE}" srcOrd="1" destOrd="0" presId="urn:microsoft.com/office/officeart/2018/2/layout/IconVerticalSolidList"/>
    <dgm:cxn modelId="{1CB270A7-3C7A-4466-8BFF-A7E1F3256974}" type="presParOf" srcId="{69529982-B6AA-4D8F-A5D0-7F4B25961B44}" destId="{B0B9D1F4-D227-409F-A8DA-233DC07954A4}" srcOrd="2" destOrd="0" presId="urn:microsoft.com/office/officeart/2018/2/layout/IconVerticalSolidList"/>
    <dgm:cxn modelId="{940A721E-F7FE-434F-ABE3-C276475B3387}" type="presParOf" srcId="{B0B9D1F4-D227-409F-A8DA-233DC07954A4}" destId="{52B2E32B-3E9E-46B9-BD2E-4604E1CDA8F1}" srcOrd="0" destOrd="0" presId="urn:microsoft.com/office/officeart/2018/2/layout/IconVerticalSolidList"/>
    <dgm:cxn modelId="{15CE749B-009A-4441-A9B8-C9F2FF7CFB3A}" type="presParOf" srcId="{B0B9D1F4-D227-409F-A8DA-233DC07954A4}" destId="{FFB900F8-98AC-4582-828A-F833E14332B0}" srcOrd="1" destOrd="0" presId="urn:microsoft.com/office/officeart/2018/2/layout/IconVerticalSolidList"/>
    <dgm:cxn modelId="{7DD2F9A8-321D-4C90-ADDC-D8E1456BC8CC}" type="presParOf" srcId="{B0B9D1F4-D227-409F-A8DA-233DC07954A4}" destId="{7C50A074-62C1-47EF-87DC-2CFE9CBCC473}" srcOrd="2" destOrd="0" presId="urn:microsoft.com/office/officeart/2018/2/layout/IconVerticalSolidList"/>
    <dgm:cxn modelId="{74D7889D-81CB-4FBF-AEA9-AF00A72DA3BB}" type="presParOf" srcId="{B0B9D1F4-D227-409F-A8DA-233DC07954A4}" destId="{F1F0F6A6-1E1C-4F24-8FDB-DD732039FE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2DEAE-7F59-45C8-A295-BF49E673DE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09A48B2-9205-4C0B-8986-B6F82F11BB67}">
      <dgm:prSet/>
      <dgm:spPr/>
      <dgm:t>
        <a:bodyPr/>
        <a:lstStyle/>
        <a:p>
          <a:r>
            <a:rPr lang="en-PH" b="0" i="0"/>
            <a:t>Choose your test</a:t>
          </a:r>
          <a:endParaRPr lang="en-US"/>
        </a:p>
      </dgm:t>
    </dgm:pt>
    <dgm:pt modelId="{6CCF5C92-A0EC-42C6-9639-EF0CAE16FA8C}" type="parTrans" cxnId="{04C3FA1E-8B5C-42FE-873A-774DEE40274C}">
      <dgm:prSet/>
      <dgm:spPr/>
      <dgm:t>
        <a:bodyPr/>
        <a:lstStyle/>
        <a:p>
          <a:endParaRPr lang="en-US"/>
        </a:p>
      </dgm:t>
    </dgm:pt>
    <dgm:pt modelId="{E054EC98-4EC8-4B70-AE41-4C76611AD903}" type="sibTrans" cxnId="{04C3FA1E-8B5C-42FE-873A-774DEE40274C}">
      <dgm:prSet/>
      <dgm:spPr/>
      <dgm:t>
        <a:bodyPr/>
        <a:lstStyle/>
        <a:p>
          <a:endParaRPr lang="en-US"/>
        </a:p>
      </dgm:t>
    </dgm:pt>
    <dgm:pt modelId="{A23A3012-D5BF-4E45-8571-D613829B8629}">
      <dgm:prSet/>
      <dgm:spPr/>
      <dgm:t>
        <a:bodyPr/>
        <a:lstStyle/>
        <a:p>
          <a:r>
            <a:rPr lang="en-PH" b="0" i="0"/>
            <a:t>Statistical Hypothesis</a:t>
          </a:r>
          <a:endParaRPr lang="en-US"/>
        </a:p>
      </dgm:t>
    </dgm:pt>
    <dgm:pt modelId="{A612D7E3-2A43-4AA7-97B5-D768AA01BCC1}" type="parTrans" cxnId="{F75BF7BA-F26E-48A7-8AA2-7EDCFF50DE8C}">
      <dgm:prSet/>
      <dgm:spPr/>
      <dgm:t>
        <a:bodyPr/>
        <a:lstStyle/>
        <a:p>
          <a:endParaRPr lang="en-US"/>
        </a:p>
      </dgm:t>
    </dgm:pt>
    <dgm:pt modelId="{373E17E5-74FC-4998-93D5-3352CBD78FCE}" type="sibTrans" cxnId="{F75BF7BA-F26E-48A7-8AA2-7EDCFF50DE8C}">
      <dgm:prSet/>
      <dgm:spPr/>
      <dgm:t>
        <a:bodyPr/>
        <a:lstStyle/>
        <a:p>
          <a:endParaRPr lang="en-US"/>
        </a:p>
      </dgm:t>
    </dgm:pt>
    <dgm:pt modelId="{9AF7E52A-0D0F-4423-AC85-BAB18B467114}">
      <dgm:prSet/>
      <dgm:spPr/>
      <dgm:t>
        <a:bodyPr/>
        <a:lstStyle/>
        <a:p>
          <a:r>
            <a:rPr lang="en-PH" b="0" i="0"/>
            <a:t>Level of Significance</a:t>
          </a:r>
          <a:endParaRPr lang="en-US"/>
        </a:p>
      </dgm:t>
    </dgm:pt>
    <dgm:pt modelId="{88D23C1A-EDD4-4DCA-A014-B6F372FC89F2}" type="parTrans" cxnId="{F5097CFD-4E81-47A7-B829-11503B4FD8FE}">
      <dgm:prSet/>
      <dgm:spPr/>
      <dgm:t>
        <a:bodyPr/>
        <a:lstStyle/>
        <a:p>
          <a:endParaRPr lang="en-US"/>
        </a:p>
      </dgm:t>
    </dgm:pt>
    <dgm:pt modelId="{7FBBF66C-08F1-4C71-8CC0-DD77F9357C30}" type="sibTrans" cxnId="{F5097CFD-4E81-47A7-B829-11503B4FD8FE}">
      <dgm:prSet/>
      <dgm:spPr/>
      <dgm:t>
        <a:bodyPr/>
        <a:lstStyle/>
        <a:p>
          <a:endParaRPr lang="en-US"/>
        </a:p>
      </dgm:t>
    </dgm:pt>
    <dgm:pt modelId="{23CB72A1-D0DE-4388-BEDB-CCF2A063486F}">
      <dgm:prSet/>
      <dgm:spPr/>
      <dgm:t>
        <a:bodyPr/>
        <a:lstStyle/>
        <a:p>
          <a:r>
            <a:rPr lang="en-PH" b="0" i="0"/>
            <a:t>Critical Value</a:t>
          </a:r>
          <a:endParaRPr lang="en-US"/>
        </a:p>
      </dgm:t>
    </dgm:pt>
    <dgm:pt modelId="{579F69CD-C1B8-4693-BA5C-ADB15E573FCC}" type="parTrans" cxnId="{AC1CA8BD-1BF6-446F-AB3F-77BB73EF64AB}">
      <dgm:prSet/>
      <dgm:spPr/>
      <dgm:t>
        <a:bodyPr/>
        <a:lstStyle/>
        <a:p>
          <a:endParaRPr lang="en-US"/>
        </a:p>
      </dgm:t>
    </dgm:pt>
    <dgm:pt modelId="{D41ACD5C-89CF-4700-A300-E2E867F410E5}" type="sibTrans" cxnId="{AC1CA8BD-1BF6-446F-AB3F-77BB73EF64AB}">
      <dgm:prSet/>
      <dgm:spPr/>
      <dgm:t>
        <a:bodyPr/>
        <a:lstStyle/>
        <a:p>
          <a:endParaRPr lang="en-US"/>
        </a:p>
      </dgm:t>
    </dgm:pt>
    <dgm:pt modelId="{62320967-55BD-4C73-83F9-92E3FFB0F040}">
      <dgm:prSet/>
      <dgm:spPr/>
      <dgm:t>
        <a:bodyPr/>
        <a:lstStyle/>
        <a:p>
          <a:r>
            <a:rPr lang="en-PH" b="0" i="0"/>
            <a:t>Calculate the Test Statistic</a:t>
          </a:r>
          <a:endParaRPr lang="en-US"/>
        </a:p>
      </dgm:t>
    </dgm:pt>
    <dgm:pt modelId="{7D60C669-2D31-4CB8-A9CD-707B8C54D6B8}" type="parTrans" cxnId="{A0A6227A-63A0-479F-B655-90126BFAE469}">
      <dgm:prSet/>
      <dgm:spPr/>
      <dgm:t>
        <a:bodyPr/>
        <a:lstStyle/>
        <a:p>
          <a:endParaRPr lang="en-US"/>
        </a:p>
      </dgm:t>
    </dgm:pt>
    <dgm:pt modelId="{647E4BA8-7CDC-4C36-8359-5E21C8971538}" type="sibTrans" cxnId="{A0A6227A-63A0-479F-B655-90126BFAE469}">
      <dgm:prSet/>
      <dgm:spPr/>
      <dgm:t>
        <a:bodyPr/>
        <a:lstStyle/>
        <a:p>
          <a:endParaRPr lang="en-US"/>
        </a:p>
      </dgm:t>
    </dgm:pt>
    <dgm:pt modelId="{A2DF463C-EFD4-4172-8C7C-3376004FFFA6}">
      <dgm:prSet/>
      <dgm:spPr/>
      <dgm:t>
        <a:bodyPr/>
        <a:lstStyle/>
        <a:p>
          <a:r>
            <a:rPr lang="en-PH" b="0" i="0"/>
            <a:t>Statistical Decision</a:t>
          </a:r>
          <a:endParaRPr lang="en-US"/>
        </a:p>
      </dgm:t>
    </dgm:pt>
    <dgm:pt modelId="{874B79CF-D8F7-4CB4-AB7A-AA67B78E53DA}" type="parTrans" cxnId="{9E5B86AB-2DBA-4208-8E90-711514A73967}">
      <dgm:prSet/>
      <dgm:spPr/>
      <dgm:t>
        <a:bodyPr/>
        <a:lstStyle/>
        <a:p>
          <a:endParaRPr lang="en-US"/>
        </a:p>
      </dgm:t>
    </dgm:pt>
    <dgm:pt modelId="{02B6A2AC-F070-4062-BE5A-443862339535}" type="sibTrans" cxnId="{9E5B86AB-2DBA-4208-8E90-711514A73967}">
      <dgm:prSet/>
      <dgm:spPr/>
      <dgm:t>
        <a:bodyPr/>
        <a:lstStyle/>
        <a:p>
          <a:endParaRPr lang="en-US"/>
        </a:p>
      </dgm:t>
    </dgm:pt>
    <dgm:pt modelId="{84DB97EA-C534-40EC-A97C-432FA283EAAE}">
      <dgm:prSet/>
      <dgm:spPr/>
      <dgm:t>
        <a:bodyPr/>
        <a:lstStyle/>
        <a:p>
          <a:r>
            <a:rPr lang="en-PH" b="0" i="0"/>
            <a:t>Resume the Situation</a:t>
          </a:r>
          <a:endParaRPr lang="en-US"/>
        </a:p>
      </dgm:t>
    </dgm:pt>
    <dgm:pt modelId="{B239BFBC-3228-4002-A531-7C4CD09B7EB4}" type="parTrans" cxnId="{AC045C73-EEAA-44AF-B0D3-C6CE33B63F45}">
      <dgm:prSet/>
      <dgm:spPr/>
      <dgm:t>
        <a:bodyPr/>
        <a:lstStyle/>
        <a:p>
          <a:endParaRPr lang="en-US"/>
        </a:p>
      </dgm:t>
    </dgm:pt>
    <dgm:pt modelId="{7465E003-D93C-4D94-8DE2-A2B3727335BC}" type="sibTrans" cxnId="{AC045C73-EEAA-44AF-B0D3-C6CE33B63F45}">
      <dgm:prSet/>
      <dgm:spPr/>
      <dgm:t>
        <a:bodyPr/>
        <a:lstStyle/>
        <a:p>
          <a:endParaRPr lang="en-US"/>
        </a:p>
      </dgm:t>
    </dgm:pt>
    <dgm:pt modelId="{7D98F607-A630-48F1-A4AF-7220CE332BA6}" type="pres">
      <dgm:prSet presAssocID="{E062DEAE-7F59-45C8-A295-BF49E673DEE2}" presName="linear" presStyleCnt="0">
        <dgm:presLayoutVars>
          <dgm:animLvl val="lvl"/>
          <dgm:resizeHandles val="exact"/>
        </dgm:presLayoutVars>
      </dgm:prSet>
      <dgm:spPr/>
    </dgm:pt>
    <dgm:pt modelId="{B7E4A3F3-037B-42C0-A1DB-F9026E8DC125}" type="pres">
      <dgm:prSet presAssocID="{B09A48B2-9205-4C0B-8986-B6F82F11BB67}" presName="parentText" presStyleLbl="node1" presStyleIdx="0" presStyleCnt="7">
        <dgm:presLayoutVars>
          <dgm:chMax val="0"/>
          <dgm:bulletEnabled val="1"/>
        </dgm:presLayoutVars>
      </dgm:prSet>
      <dgm:spPr/>
    </dgm:pt>
    <dgm:pt modelId="{3047C90C-833F-419C-BE88-266C0617957B}" type="pres">
      <dgm:prSet presAssocID="{E054EC98-4EC8-4B70-AE41-4C76611AD903}" presName="spacer" presStyleCnt="0"/>
      <dgm:spPr/>
    </dgm:pt>
    <dgm:pt modelId="{E0464442-D4F4-4714-8774-635D8048FBBE}" type="pres">
      <dgm:prSet presAssocID="{A23A3012-D5BF-4E45-8571-D613829B8629}" presName="parentText" presStyleLbl="node1" presStyleIdx="1" presStyleCnt="7">
        <dgm:presLayoutVars>
          <dgm:chMax val="0"/>
          <dgm:bulletEnabled val="1"/>
        </dgm:presLayoutVars>
      </dgm:prSet>
      <dgm:spPr/>
    </dgm:pt>
    <dgm:pt modelId="{40611869-3877-44FE-BA1B-04C630822D36}" type="pres">
      <dgm:prSet presAssocID="{373E17E5-74FC-4998-93D5-3352CBD78FCE}" presName="spacer" presStyleCnt="0"/>
      <dgm:spPr/>
    </dgm:pt>
    <dgm:pt modelId="{AB27182A-872A-4C5C-9532-65B60C5FCDCF}" type="pres">
      <dgm:prSet presAssocID="{9AF7E52A-0D0F-4423-AC85-BAB18B467114}" presName="parentText" presStyleLbl="node1" presStyleIdx="2" presStyleCnt="7">
        <dgm:presLayoutVars>
          <dgm:chMax val="0"/>
          <dgm:bulletEnabled val="1"/>
        </dgm:presLayoutVars>
      </dgm:prSet>
      <dgm:spPr/>
    </dgm:pt>
    <dgm:pt modelId="{46C10731-4864-45F0-88DD-77049F1F4EC2}" type="pres">
      <dgm:prSet presAssocID="{7FBBF66C-08F1-4C71-8CC0-DD77F9357C30}" presName="spacer" presStyleCnt="0"/>
      <dgm:spPr/>
    </dgm:pt>
    <dgm:pt modelId="{3E535836-C6C3-493A-BF3A-E16BB6DD3326}" type="pres">
      <dgm:prSet presAssocID="{23CB72A1-D0DE-4388-BEDB-CCF2A063486F}" presName="parentText" presStyleLbl="node1" presStyleIdx="3" presStyleCnt="7">
        <dgm:presLayoutVars>
          <dgm:chMax val="0"/>
          <dgm:bulletEnabled val="1"/>
        </dgm:presLayoutVars>
      </dgm:prSet>
      <dgm:spPr/>
    </dgm:pt>
    <dgm:pt modelId="{241E9861-197A-4C04-A739-01450C67C5EB}" type="pres">
      <dgm:prSet presAssocID="{D41ACD5C-89CF-4700-A300-E2E867F410E5}" presName="spacer" presStyleCnt="0"/>
      <dgm:spPr/>
    </dgm:pt>
    <dgm:pt modelId="{63E592D2-7B00-4B40-9138-915C12540CF9}" type="pres">
      <dgm:prSet presAssocID="{62320967-55BD-4C73-83F9-92E3FFB0F040}" presName="parentText" presStyleLbl="node1" presStyleIdx="4" presStyleCnt="7">
        <dgm:presLayoutVars>
          <dgm:chMax val="0"/>
          <dgm:bulletEnabled val="1"/>
        </dgm:presLayoutVars>
      </dgm:prSet>
      <dgm:spPr/>
    </dgm:pt>
    <dgm:pt modelId="{B4DC279F-4F3B-4E30-9909-26D03A42B1FA}" type="pres">
      <dgm:prSet presAssocID="{647E4BA8-7CDC-4C36-8359-5E21C8971538}" presName="spacer" presStyleCnt="0"/>
      <dgm:spPr/>
    </dgm:pt>
    <dgm:pt modelId="{05539C0A-CE35-4DB0-9E2C-55D178B1F896}" type="pres">
      <dgm:prSet presAssocID="{A2DF463C-EFD4-4172-8C7C-3376004FFFA6}" presName="parentText" presStyleLbl="node1" presStyleIdx="5" presStyleCnt="7">
        <dgm:presLayoutVars>
          <dgm:chMax val="0"/>
          <dgm:bulletEnabled val="1"/>
        </dgm:presLayoutVars>
      </dgm:prSet>
      <dgm:spPr/>
    </dgm:pt>
    <dgm:pt modelId="{F6AB656F-B547-49FB-9E99-73E593464145}" type="pres">
      <dgm:prSet presAssocID="{02B6A2AC-F070-4062-BE5A-443862339535}" presName="spacer" presStyleCnt="0"/>
      <dgm:spPr/>
    </dgm:pt>
    <dgm:pt modelId="{AA8A9517-86B6-47C8-8F23-83E30EB8DFF5}" type="pres">
      <dgm:prSet presAssocID="{84DB97EA-C534-40EC-A97C-432FA283EAAE}" presName="parentText" presStyleLbl="node1" presStyleIdx="6" presStyleCnt="7">
        <dgm:presLayoutVars>
          <dgm:chMax val="0"/>
          <dgm:bulletEnabled val="1"/>
        </dgm:presLayoutVars>
      </dgm:prSet>
      <dgm:spPr/>
    </dgm:pt>
  </dgm:ptLst>
  <dgm:cxnLst>
    <dgm:cxn modelId="{04C3FA1E-8B5C-42FE-873A-774DEE40274C}" srcId="{E062DEAE-7F59-45C8-A295-BF49E673DEE2}" destId="{B09A48B2-9205-4C0B-8986-B6F82F11BB67}" srcOrd="0" destOrd="0" parTransId="{6CCF5C92-A0EC-42C6-9639-EF0CAE16FA8C}" sibTransId="{E054EC98-4EC8-4B70-AE41-4C76611AD903}"/>
    <dgm:cxn modelId="{C3DE1D30-19FE-4B7C-AEF3-6EDDCCBD351A}" type="presOf" srcId="{A2DF463C-EFD4-4172-8C7C-3376004FFFA6}" destId="{05539C0A-CE35-4DB0-9E2C-55D178B1F896}" srcOrd="0" destOrd="0" presId="urn:microsoft.com/office/officeart/2005/8/layout/vList2"/>
    <dgm:cxn modelId="{275EC533-8BFE-4ADF-A7F3-208F7696AC27}" type="presOf" srcId="{62320967-55BD-4C73-83F9-92E3FFB0F040}" destId="{63E592D2-7B00-4B40-9138-915C12540CF9}" srcOrd="0" destOrd="0" presId="urn:microsoft.com/office/officeart/2005/8/layout/vList2"/>
    <dgm:cxn modelId="{47E74F5E-D5BC-456B-9979-50C12E4F8433}" type="presOf" srcId="{A23A3012-D5BF-4E45-8571-D613829B8629}" destId="{E0464442-D4F4-4714-8774-635D8048FBBE}" srcOrd="0" destOrd="0" presId="urn:microsoft.com/office/officeart/2005/8/layout/vList2"/>
    <dgm:cxn modelId="{3DEC9260-E46B-4F42-8B95-466947714BF3}" type="presOf" srcId="{E062DEAE-7F59-45C8-A295-BF49E673DEE2}" destId="{7D98F607-A630-48F1-A4AF-7220CE332BA6}" srcOrd="0" destOrd="0" presId="urn:microsoft.com/office/officeart/2005/8/layout/vList2"/>
    <dgm:cxn modelId="{896D3C66-9FCF-461A-A546-950A0357B129}" type="presOf" srcId="{23CB72A1-D0DE-4388-BEDB-CCF2A063486F}" destId="{3E535836-C6C3-493A-BF3A-E16BB6DD3326}" srcOrd="0" destOrd="0" presId="urn:microsoft.com/office/officeart/2005/8/layout/vList2"/>
    <dgm:cxn modelId="{0C18564F-3EA3-463D-9571-3AC76FD0A755}" type="presOf" srcId="{9AF7E52A-0D0F-4423-AC85-BAB18B467114}" destId="{AB27182A-872A-4C5C-9532-65B60C5FCDCF}" srcOrd="0" destOrd="0" presId="urn:microsoft.com/office/officeart/2005/8/layout/vList2"/>
    <dgm:cxn modelId="{AC045C73-EEAA-44AF-B0D3-C6CE33B63F45}" srcId="{E062DEAE-7F59-45C8-A295-BF49E673DEE2}" destId="{84DB97EA-C534-40EC-A97C-432FA283EAAE}" srcOrd="6" destOrd="0" parTransId="{B239BFBC-3228-4002-A531-7C4CD09B7EB4}" sibTransId="{7465E003-D93C-4D94-8DE2-A2B3727335BC}"/>
    <dgm:cxn modelId="{A0A6227A-63A0-479F-B655-90126BFAE469}" srcId="{E062DEAE-7F59-45C8-A295-BF49E673DEE2}" destId="{62320967-55BD-4C73-83F9-92E3FFB0F040}" srcOrd="4" destOrd="0" parTransId="{7D60C669-2D31-4CB8-A9CD-707B8C54D6B8}" sibTransId="{647E4BA8-7CDC-4C36-8359-5E21C8971538}"/>
    <dgm:cxn modelId="{8C06285A-6F9B-411D-90F4-4C45E8423437}" type="presOf" srcId="{84DB97EA-C534-40EC-A97C-432FA283EAAE}" destId="{AA8A9517-86B6-47C8-8F23-83E30EB8DFF5}" srcOrd="0" destOrd="0" presId="urn:microsoft.com/office/officeart/2005/8/layout/vList2"/>
    <dgm:cxn modelId="{20F23695-899C-45CF-B984-BBA7C5A225CC}" type="presOf" srcId="{B09A48B2-9205-4C0B-8986-B6F82F11BB67}" destId="{B7E4A3F3-037B-42C0-A1DB-F9026E8DC125}" srcOrd="0" destOrd="0" presId="urn:microsoft.com/office/officeart/2005/8/layout/vList2"/>
    <dgm:cxn modelId="{9E5B86AB-2DBA-4208-8E90-711514A73967}" srcId="{E062DEAE-7F59-45C8-A295-BF49E673DEE2}" destId="{A2DF463C-EFD4-4172-8C7C-3376004FFFA6}" srcOrd="5" destOrd="0" parTransId="{874B79CF-D8F7-4CB4-AB7A-AA67B78E53DA}" sibTransId="{02B6A2AC-F070-4062-BE5A-443862339535}"/>
    <dgm:cxn modelId="{F75BF7BA-F26E-48A7-8AA2-7EDCFF50DE8C}" srcId="{E062DEAE-7F59-45C8-A295-BF49E673DEE2}" destId="{A23A3012-D5BF-4E45-8571-D613829B8629}" srcOrd="1" destOrd="0" parTransId="{A612D7E3-2A43-4AA7-97B5-D768AA01BCC1}" sibTransId="{373E17E5-74FC-4998-93D5-3352CBD78FCE}"/>
    <dgm:cxn modelId="{AC1CA8BD-1BF6-446F-AB3F-77BB73EF64AB}" srcId="{E062DEAE-7F59-45C8-A295-BF49E673DEE2}" destId="{23CB72A1-D0DE-4388-BEDB-CCF2A063486F}" srcOrd="3" destOrd="0" parTransId="{579F69CD-C1B8-4693-BA5C-ADB15E573FCC}" sibTransId="{D41ACD5C-89CF-4700-A300-E2E867F410E5}"/>
    <dgm:cxn modelId="{F5097CFD-4E81-47A7-B829-11503B4FD8FE}" srcId="{E062DEAE-7F59-45C8-A295-BF49E673DEE2}" destId="{9AF7E52A-0D0F-4423-AC85-BAB18B467114}" srcOrd="2" destOrd="0" parTransId="{88D23C1A-EDD4-4DCA-A014-B6F372FC89F2}" sibTransId="{7FBBF66C-08F1-4C71-8CC0-DD77F9357C30}"/>
    <dgm:cxn modelId="{201FCA5A-FA2B-4F6C-8DF3-5F1C7D13D049}" type="presParOf" srcId="{7D98F607-A630-48F1-A4AF-7220CE332BA6}" destId="{B7E4A3F3-037B-42C0-A1DB-F9026E8DC125}" srcOrd="0" destOrd="0" presId="urn:microsoft.com/office/officeart/2005/8/layout/vList2"/>
    <dgm:cxn modelId="{399D6AF8-7CF1-44CC-9E21-90310F7818A3}" type="presParOf" srcId="{7D98F607-A630-48F1-A4AF-7220CE332BA6}" destId="{3047C90C-833F-419C-BE88-266C0617957B}" srcOrd="1" destOrd="0" presId="urn:microsoft.com/office/officeart/2005/8/layout/vList2"/>
    <dgm:cxn modelId="{31544A5E-3D9F-4458-A69A-3C84EAA55E85}" type="presParOf" srcId="{7D98F607-A630-48F1-A4AF-7220CE332BA6}" destId="{E0464442-D4F4-4714-8774-635D8048FBBE}" srcOrd="2" destOrd="0" presId="urn:microsoft.com/office/officeart/2005/8/layout/vList2"/>
    <dgm:cxn modelId="{67BEA832-4CF3-481C-9A90-FE214CCFD2A0}" type="presParOf" srcId="{7D98F607-A630-48F1-A4AF-7220CE332BA6}" destId="{40611869-3877-44FE-BA1B-04C630822D36}" srcOrd="3" destOrd="0" presId="urn:microsoft.com/office/officeart/2005/8/layout/vList2"/>
    <dgm:cxn modelId="{637FB6CA-67DE-474E-978B-C5ACEA350935}" type="presParOf" srcId="{7D98F607-A630-48F1-A4AF-7220CE332BA6}" destId="{AB27182A-872A-4C5C-9532-65B60C5FCDCF}" srcOrd="4" destOrd="0" presId="urn:microsoft.com/office/officeart/2005/8/layout/vList2"/>
    <dgm:cxn modelId="{01121D38-1409-42F5-828D-568B1AC200C5}" type="presParOf" srcId="{7D98F607-A630-48F1-A4AF-7220CE332BA6}" destId="{46C10731-4864-45F0-88DD-77049F1F4EC2}" srcOrd="5" destOrd="0" presId="urn:microsoft.com/office/officeart/2005/8/layout/vList2"/>
    <dgm:cxn modelId="{5DC9B785-7524-4186-8C22-B72DCB27CD49}" type="presParOf" srcId="{7D98F607-A630-48F1-A4AF-7220CE332BA6}" destId="{3E535836-C6C3-493A-BF3A-E16BB6DD3326}" srcOrd="6" destOrd="0" presId="urn:microsoft.com/office/officeart/2005/8/layout/vList2"/>
    <dgm:cxn modelId="{FA8B3FBE-1EDE-485A-9716-6473B08F2036}" type="presParOf" srcId="{7D98F607-A630-48F1-A4AF-7220CE332BA6}" destId="{241E9861-197A-4C04-A739-01450C67C5EB}" srcOrd="7" destOrd="0" presId="urn:microsoft.com/office/officeart/2005/8/layout/vList2"/>
    <dgm:cxn modelId="{24233549-53E9-4286-9E87-50C88E8AED9A}" type="presParOf" srcId="{7D98F607-A630-48F1-A4AF-7220CE332BA6}" destId="{63E592D2-7B00-4B40-9138-915C12540CF9}" srcOrd="8" destOrd="0" presId="urn:microsoft.com/office/officeart/2005/8/layout/vList2"/>
    <dgm:cxn modelId="{71EA1C99-9A25-4684-9E98-00EA59C79EC4}" type="presParOf" srcId="{7D98F607-A630-48F1-A4AF-7220CE332BA6}" destId="{B4DC279F-4F3B-4E30-9909-26D03A42B1FA}" srcOrd="9" destOrd="0" presId="urn:microsoft.com/office/officeart/2005/8/layout/vList2"/>
    <dgm:cxn modelId="{E2F8E4CF-6DF5-465E-9F0E-888431BFBFB4}" type="presParOf" srcId="{7D98F607-A630-48F1-A4AF-7220CE332BA6}" destId="{05539C0A-CE35-4DB0-9E2C-55D178B1F896}" srcOrd="10" destOrd="0" presId="urn:microsoft.com/office/officeart/2005/8/layout/vList2"/>
    <dgm:cxn modelId="{08469C1D-F0DB-440C-96E3-C50D441E89CC}" type="presParOf" srcId="{7D98F607-A630-48F1-A4AF-7220CE332BA6}" destId="{F6AB656F-B547-49FB-9E99-73E593464145}" srcOrd="11" destOrd="0" presId="urn:microsoft.com/office/officeart/2005/8/layout/vList2"/>
    <dgm:cxn modelId="{607ECFED-9964-4870-8D12-95E8E63A5603}" type="presParOf" srcId="{7D98F607-A630-48F1-A4AF-7220CE332BA6}" destId="{AA8A9517-86B6-47C8-8F23-83E30EB8DFF5}"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60D25-CF27-4CE9-A990-DFF20E5B481E}">
      <dsp:nvSpPr>
        <dsp:cNvPr id="0" name=""/>
        <dsp:cNvSpPr/>
      </dsp:nvSpPr>
      <dsp:spPr>
        <a:xfrm>
          <a:off x="0" y="852586"/>
          <a:ext cx="6391275"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3C2A4-5011-4F2E-9094-42D3DD354D73}">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4A7B33-ECD3-4165-ADE3-978354FE867A}">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844550">
            <a:lnSpc>
              <a:spcPct val="90000"/>
            </a:lnSpc>
            <a:spcBef>
              <a:spcPct val="0"/>
            </a:spcBef>
            <a:spcAft>
              <a:spcPct val="35000"/>
            </a:spcAft>
            <a:buNone/>
          </a:pPr>
          <a:r>
            <a:rPr lang="en-PH" sz="1900" b="0" i="0" kern="1200"/>
            <a:t>Is a statistical test to determine whether two population means are different when the variances are known and the sample size is large.</a:t>
          </a:r>
          <a:endParaRPr lang="en-US" sz="1900" kern="1200"/>
        </a:p>
      </dsp:txBody>
      <dsp:txXfrm>
        <a:off x="1817977" y="852586"/>
        <a:ext cx="4573297" cy="1574006"/>
      </dsp:txXfrm>
    </dsp:sp>
    <dsp:sp modelId="{52B2E32B-3E9E-46B9-BD2E-4604E1CDA8F1}">
      <dsp:nvSpPr>
        <dsp:cNvPr id="0" name=""/>
        <dsp:cNvSpPr/>
      </dsp:nvSpPr>
      <dsp:spPr>
        <a:xfrm>
          <a:off x="0" y="2820094"/>
          <a:ext cx="6391275"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900F8-98AC-4582-828A-F833E14332B0}">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F0F6A6-1E1C-4F24-8FDB-DD732039FE0F}">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844550">
            <a:lnSpc>
              <a:spcPct val="90000"/>
            </a:lnSpc>
            <a:spcBef>
              <a:spcPct val="0"/>
            </a:spcBef>
            <a:spcAft>
              <a:spcPct val="35000"/>
            </a:spcAft>
            <a:buNone/>
          </a:pPr>
          <a:r>
            <a:rPr lang="en-PH" sz="1900" b="0" i="0" kern="1200"/>
            <a:t>It can used to test hypothesis.</a:t>
          </a:r>
          <a:endParaRPr lang="en-US" sz="1900" kern="1200"/>
        </a:p>
      </dsp:txBody>
      <dsp:txXfrm>
        <a:off x="1817977" y="2820094"/>
        <a:ext cx="4573297" cy="1574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4A3F3-037B-42C0-A1DB-F9026E8DC125}">
      <dsp:nvSpPr>
        <dsp:cNvPr id="0" name=""/>
        <dsp:cNvSpPr/>
      </dsp:nvSpPr>
      <dsp:spPr>
        <a:xfrm>
          <a:off x="0" y="30893"/>
          <a:ext cx="6391275" cy="6715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PH" sz="2800" b="0" i="0" kern="1200"/>
            <a:t>Choose your test</a:t>
          </a:r>
          <a:endParaRPr lang="en-US" sz="2800" kern="1200"/>
        </a:p>
      </dsp:txBody>
      <dsp:txXfrm>
        <a:off x="32784" y="63677"/>
        <a:ext cx="6325707" cy="606012"/>
      </dsp:txXfrm>
    </dsp:sp>
    <dsp:sp modelId="{E0464442-D4F4-4714-8774-635D8048FBBE}">
      <dsp:nvSpPr>
        <dsp:cNvPr id="0" name=""/>
        <dsp:cNvSpPr/>
      </dsp:nvSpPr>
      <dsp:spPr>
        <a:xfrm>
          <a:off x="0" y="783113"/>
          <a:ext cx="6391275" cy="671580"/>
        </a:xfrm>
        <a:prstGeom prst="roundRect">
          <a:avLst/>
        </a:prstGeom>
        <a:solidFill>
          <a:schemeClr val="accent2">
            <a:hueOff val="-3294287"/>
            <a:satOff val="15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PH" sz="2800" b="0" i="0" kern="1200"/>
            <a:t>Statistical Hypothesis</a:t>
          </a:r>
          <a:endParaRPr lang="en-US" sz="2800" kern="1200"/>
        </a:p>
      </dsp:txBody>
      <dsp:txXfrm>
        <a:off x="32784" y="815897"/>
        <a:ext cx="6325707" cy="606012"/>
      </dsp:txXfrm>
    </dsp:sp>
    <dsp:sp modelId="{AB27182A-872A-4C5C-9532-65B60C5FCDCF}">
      <dsp:nvSpPr>
        <dsp:cNvPr id="0" name=""/>
        <dsp:cNvSpPr/>
      </dsp:nvSpPr>
      <dsp:spPr>
        <a:xfrm>
          <a:off x="0" y="1535333"/>
          <a:ext cx="6391275" cy="671580"/>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PH" sz="2800" b="0" i="0" kern="1200"/>
            <a:t>Level of Significance</a:t>
          </a:r>
          <a:endParaRPr lang="en-US" sz="2800" kern="1200"/>
        </a:p>
      </dsp:txBody>
      <dsp:txXfrm>
        <a:off x="32784" y="1568117"/>
        <a:ext cx="6325707" cy="606012"/>
      </dsp:txXfrm>
    </dsp:sp>
    <dsp:sp modelId="{3E535836-C6C3-493A-BF3A-E16BB6DD3326}">
      <dsp:nvSpPr>
        <dsp:cNvPr id="0" name=""/>
        <dsp:cNvSpPr/>
      </dsp:nvSpPr>
      <dsp:spPr>
        <a:xfrm>
          <a:off x="0" y="2287553"/>
          <a:ext cx="6391275" cy="67158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PH" sz="2800" b="0" i="0" kern="1200"/>
            <a:t>Critical Value</a:t>
          </a:r>
          <a:endParaRPr lang="en-US" sz="2800" kern="1200"/>
        </a:p>
      </dsp:txBody>
      <dsp:txXfrm>
        <a:off x="32784" y="2320337"/>
        <a:ext cx="6325707" cy="606012"/>
      </dsp:txXfrm>
    </dsp:sp>
    <dsp:sp modelId="{63E592D2-7B00-4B40-9138-915C12540CF9}">
      <dsp:nvSpPr>
        <dsp:cNvPr id="0" name=""/>
        <dsp:cNvSpPr/>
      </dsp:nvSpPr>
      <dsp:spPr>
        <a:xfrm>
          <a:off x="0" y="3039773"/>
          <a:ext cx="6391275" cy="671580"/>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PH" sz="2800" b="0" i="0" kern="1200"/>
            <a:t>Calculate the Test Statistic</a:t>
          </a:r>
          <a:endParaRPr lang="en-US" sz="2800" kern="1200"/>
        </a:p>
      </dsp:txBody>
      <dsp:txXfrm>
        <a:off x="32784" y="3072557"/>
        <a:ext cx="6325707" cy="606012"/>
      </dsp:txXfrm>
    </dsp:sp>
    <dsp:sp modelId="{05539C0A-CE35-4DB0-9E2C-55D178B1F896}">
      <dsp:nvSpPr>
        <dsp:cNvPr id="0" name=""/>
        <dsp:cNvSpPr/>
      </dsp:nvSpPr>
      <dsp:spPr>
        <a:xfrm>
          <a:off x="0" y="3791993"/>
          <a:ext cx="6391275" cy="671580"/>
        </a:xfrm>
        <a:prstGeom prst="roundRect">
          <a:avLst/>
        </a:prstGeom>
        <a:solidFill>
          <a:schemeClr val="accent2">
            <a:hueOff val="-16471434"/>
            <a:satOff val="7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PH" sz="2800" b="0" i="0" kern="1200"/>
            <a:t>Statistical Decision</a:t>
          </a:r>
          <a:endParaRPr lang="en-US" sz="2800" kern="1200"/>
        </a:p>
      </dsp:txBody>
      <dsp:txXfrm>
        <a:off x="32784" y="3824777"/>
        <a:ext cx="6325707" cy="606012"/>
      </dsp:txXfrm>
    </dsp:sp>
    <dsp:sp modelId="{AA8A9517-86B6-47C8-8F23-83E30EB8DFF5}">
      <dsp:nvSpPr>
        <dsp:cNvPr id="0" name=""/>
        <dsp:cNvSpPr/>
      </dsp:nvSpPr>
      <dsp:spPr>
        <a:xfrm>
          <a:off x="0" y="4544213"/>
          <a:ext cx="6391275" cy="67158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PH" sz="2800" b="0" i="0" kern="1200"/>
            <a:t>Resume the Situation</a:t>
          </a:r>
          <a:endParaRPr lang="en-US" sz="2800" kern="1200"/>
        </a:p>
      </dsp:txBody>
      <dsp:txXfrm>
        <a:off x="32784" y="4576997"/>
        <a:ext cx="6325707" cy="6060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ng Pamaga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il-PH"/>
              <a:t>Mag-click para i-edit ang Master na estilo ng pamagat</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l-PH"/>
              <a:t>I-click para i-edit ang Master na estilo ng subtitle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na Larawan na may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il-PH"/>
              <a:t>Mag-click para i-edit ang Master na estilo ng pamagat</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l-PH"/>
              <a:t>I-click ang icon para magdagdag ng larawan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5" name="Date Placeholder 4"/>
          <p:cNvSpPr>
            <a:spLocks noGrp="1"/>
          </p:cNvSpPr>
          <p:nvPr>
            <p:ph type="dt" sz="half" idx="10"/>
          </p:nvPr>
        </p:nvSpPr>
        <p:spPr/>
        <p:txBody>
          <a:bodyPr/>
          <a:lstStyle/>
          <a:p>
            <a:fld id="{923A1CC3-2375-41D4-9E03-427CAF2A4C1A}"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Pamagat at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il-PH"/>
              <a:t>Mag-click para i-edit ang Master na estilo ng pamagat</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4" name="Date Placeholder 3"/>
          <p:cNvSpPr>
            <a:spLocks noGrp="1"/>
          </p:cNvSpPr>
          <p:nvPr>
            <p:ph type="dt" sz="half" idx="10"/>
          </p:nvPr>
        </p:nvSpPr>
        <p:spPr/>
        <p:txBody>
          <a:bodyPr/>
          <a:lstStyle/>
          <a:p>
            <a:fld id="{AFF16868-8199-4C2C-A5B1-63AEE139F88E}"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na may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il-PH"/>
              <a:t>Mag-click para i-edit ang Master na estilo ng pamagat</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4" name="Date Placeholder 3"/>
          <p:cNvSpPr>
            <a:spLocks noGrp="1"/>
          </p:cNvSpPr>
          <p:nvPr>
            <p:ph type="dt" sz="half" idx="10"/>
          </p:nvPr>
        </p:nvSpPr>
        <p:spPr/>
        <p:txBody>
          <a:bodyPr/>
          <a:lstStyle/>
          <a:p>
            <a:fld id="{AAD9FF7F-6988-44CC-821B-644E70CD2F73}"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d ng Pangala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il-PH"/>
              <a:t>Mag-click para i-edit ang Master na estilo ng pamagat</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l-PH"/>
              <a:t>I-click para i-edit ang mga Master na estilo ng teksto</a:t>
            </a:r>
          </a:p>
        </p:txBody>
      </p:sp>
      <p:sp>
        <p:nvSpPr>
          <p:cNvPr id="4" name="Date Placeholder 3"/>
          <p:cNvSpPr>
            <a:spLocks noGrp="1"/>
          </p:cNvSpPr>
          <p:nvPr>
            <p:ph type="dt" sz="half" idx="10"/>
          </p:nvPr>
        </p:nvSpPr>
        <p:spPr/>
        <p:txBody>
          <a:bodyPr/>
          <a:lstStyle/>
          <a:p>
            <a:fld id="{5C12C299-16B2-4475-990D-751901EACC14}"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il-PH"/>
              <a:t>Mag-click para i-edit ang Master na estilo ng pamagat</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l-PH"/>
              <a:t>I-click para i-edit ang mga Master na estilo ng teksto</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l-PH"/>
              <a:t>I-click para i-edit ang mga Master na estilo ng teksto</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l-PH"/>
              <a:t>I-click para i-edit ang mga Master na estilo ng teksto</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ng Larawa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il-PH"/>
              <a:t>Mag-click para i-edit ang Master na estilo ng pamagat</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l-PH"/>
              <a:t>I-click para i-edit ang mga Master na estilo ng teksto</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l-PH"/>
              <a:t>I-click ang icon para magdagdag ng larawan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l-PH"/>
              <a:t>I-click para i-edit ang mga Master na estilo ng teksto</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l-PH"/>
              <a:t>I-click ang icon para magdagdag ng larawan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l-PH"/>
              <a:t>I-click para i-edit ang mga Master na estilo ng teksto</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l-PH"/>
              <a:t>I-click ang icon para magdagdag ng larawan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Pamagat at Patayong Teksto">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il-PH"/>
              <a:t>Mag-click para i-edit ang Master na estilo ng pamagat</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Patayong Pamagat at Teks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il-PH"/>
              <a:t>Mag-click para i-edit ang Master na estilo ng pamagat</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magat at Nilalam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a:t>Mag-click para i-edit ang Master na estilo ng pamagat</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Ulunan ng Seksiy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il-PH"/>
              <a:t>Mag-click para i-edit ang Master na estilo ng pamagat</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l-PH"/>
              <a:t>I-click para i-edit ang mga Master na estilo ng teksto</a:t>
            </a:r>
          </a:p>
        </p:txBody>
      </p:sp>
      <p:sp>
        <p:nvSpPr>
          <p:cNvPr id="4" name="Date Placeholder 3"/>
          <p:cNvSpPr>
            <a:spLocks noGrp="1"/>
          </p:cNvSpPr>
          <p:nvPr>
            <p:ph type="dt" sz="half" idx="10"/>
          </p:nvPr>
        </p:nvSpPr>
        <p:spPr/>
        <p:txBody>
          <a:bodyPr/>
          <a:lstStyle/>
          <a:p>
            <a:fld id="{F34E6425-0181-43F2-84FC-787E803FD2F8}" type="datetimeFigureOut">
              <a:rPr lang="en-US" dirty="0"/>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alawa Nilalam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a:t>Mag-click para i-edit ang Master na estilo ng pamagat</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aghahamb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l-PH"/>
              <a:t>Mag-click para i-edit ang Master na estilo ng pamagat</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l-PH"/>
              <a:t>I-click para i-edit ang mga Master na estilo ng teksto</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l-PH"/>
              <a:t>I-click para i-edit ang mga Master na estilo ng teksto</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amagat Lang">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il-PH"/>
              <a:t>Mag-click para i-edit ang Master na estilo ng pamagat</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gk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ilalaman na may Kapsiy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il-PH"/>
              <a:t>Mag-click para i-edit ang Master na estilo ng pamagat</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5" name="Date Placeholder 4"/>
          <p:cNvSpPr>
            <a:spLocks noGrp="1"/>
          </p:cNvSpPr>
          <p:nvPr>
            <p:ph type="dt" sz="half" idx="10"/>
          </p:nvPr>
        </p:nvSpPr>
        <p:spPr/>
        <p:txBody>
          <a:bodyPr/>
          <a:lstStyle/>
          <a:p>
            <a:fld id="{76E86A4C-8E40-4F87-A4F0-01A0687C5742}"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Larawan na may Kapsiy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il-PH"/>
              <a:t>Mag-click para i-edit ang Master na estilo ng pamagat</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il-PH"/>
              <a:t>I-click ang icon para magdagdag ng larawan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l-PH"/>
              <a:t>I-click para i-edit ang mga Master na estilo ng teksto</a:t>
            </a:r>
          </a:p>
        </p:txBody>
      </p:sp>
      <p:sp>
        <p:nvSpPr>
          <p:cNvPr id="5" name="Date Placeholder 4"/>
          <p:cNvSpPr>
            <a:spLocks noGrp="1"/>
          </p:cNvSpPr>
          <p:nvPr>
            <p:ph type="dt" sz="half" idx="10"/>
          </p:nvPr>
        </p:nvSpPr>
        <p:spPr/>
        <p:txBody>
          <a:bodyPr/>
          <a:lstStyle/>
          <a:p>
            <a:fld id="{35E72C73-2D91-4E12-BA25-F0AA0C03599B}" type="datetimeFigureOut">
              <a:rPr lang="en-US" dirty="0"/>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il-PH"/>
              <a:t>Mag-click para i-edit ang Master na estilo ng pamagat</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il-PH"/>
              <a:t>I-click para i-edit ang mga Master na estilo ng teksto</a:t>
            </a:r>
          </a:p>
          <a:p>
            <a:pPr lvl="1"/>
            <a:r>
              <a:rPr lang="fil-PH"/>
              <a:t>Pangalawang antas</a:t>
            </a:r>
          </a:p>
          <a:p>
            <a:pPr lvl="2"/>
            <a:r>
              <a:rPr lang="fil-PH"/>
              <a:t>Pangatlong antas</a:t>
            </a:r>
          </a:p>
          <a:p>
            <a:pPr lvl="3"/>
            <a:r>
              <a:rPr lang="fil-PH"/>
              <a:t>Pang-apat na antas</a:t>
            </a:r>
          </a:p>
          <a:p>
            <a:pPr lvl="4"/>
            <a:r>
              <a:rPr lang="fil-PH"/>
              <a:t>Panlimang antas</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Pamagat 1">
            <a:extLst>
              <a:ext uri="{FF2B5EF4-FFF2-40B4-BE49-F238E27FC236}">
                <a16:creationId xmlns:a16="http://schemas.microsoft.com/office/drawing/2014/main" id="{5DD9A453-95F8-4581-984D-497CBEF0461A}"/>
              </a:ext>
            </a:extLst>
          </p:cNvPr>
          <p:cNvSpPr>
            <a:spLocks noGrp="1"/>
          </p:cNvSpPr>
          <p:nvPr>
            <p:ph type="ctrTitle"/>
          </p:nvPr>
        </p:nvSpPr>
        <p:spPr>
          <a:xfrm>
            <a:off x="1683171" y="1143000"/>
            <a:ext cx="8825658" cy="3389217"/>
          </a:xfrm>
        </p:spPr>
        <p:txBody>
          <a:bodyPr anchor="ctr">
            <a:normAutofit/>
          </a:bodyPr>
          <a:lstStyle/>
          <a:p>
            <a:pPr algn="ctr"/>
            <a:r>
              <a:rPr lang="en-PH" sz="6600">
                <a:solidFill>
                  <a:srgbClr val="FFFFFF"/>
                </a:solidFill>
              </a:rPr>
              <a:t>Inferential Statistical Analysis</a:t>
            </a:r>
          </a:p>
        </p:txBody>
      </p:sp>
      <p:sp>
        <p:nvSpPr>
          <p:cNvPr id="3" name="Subpamagat 2">
            <a:extLst>
              <a:ext uri="{FF2B5EF4-FFF2-40B4-BE49-F238E27FC236}">
                <a16:creationId xmlns:a16="http://schemas.microsoft.com/office/drawing/2014/main" id="{A1BA48D7-F5DA-4975-9804-377619EC1D86}"/>
              </a:ext>
            </a:extLst>
          </p:cNvPr>
          <p:cNvSpPr>
            <a:spLocks noGrp="1"/>
          </p:cNvSpPr>
          <p:nvPr>
            <p:ph type="subTitle" idx="1"/>
          </p:nvPr>
        </p:nvSpPr>
        <p:spPr>
          <a:xfrm>
            <a:off x="1683171" y="5240851"/>
            <a:ext cx="8825658" cy="828932"/>
          </a:xfrm>
        </p:spPr>
        <p:txBody>
          <a:bodyPr>
            <a:normAutofit/>
          </a:bodyPr>
          <a:lstStyle/>
          <a:p>
            <a:pPr algn="ctr"/>
            <a:endParaRPr lang="en-PH" sz="2400">
              <a:solidFill>
                <a:schemeClr val="tx2"/>
              </a:solidFill>
            </a:endParaRPr>
          </a:p>
        </p:txBody>
      </p:sp>
    </p:spTree>
    <p:extLst>
      <p:ext uri="{BB962C8B-B14F-4D97-AF65-F5344CB8AC3E}">
        <p14:creationId xmlns:p14="http://schemas.microsoft.com/office/powerpoint/2010/main" val="3920687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Pamagat 1">
            <a:extLst>
              <a:ext uri="{FF2B5EF4-FFF2-40B4-BE49-F238E27FC236}">
                <a16:creationId xmlns:a16="http://schemas.microsoft.com/office/drawing/2014/main" id="{92EF0D19-F2ED-4521-8E45-2FC3EFDA000A}"/>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Sample</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laceholder ng Nilalaman 6">
            <a:extLst>
              <a:ext uri="{FF2B5EF4-FFF2-40B4-BE49-F238E27FC236}">
                <a16:creationId xmlns:a16="http://schemas.microsoft.com/office/drawing/2014/main" id="{05DB630A-8ADB-4A08-88D9-681AAE88A723}"/>
              </a:ext>
            </a:extLst>
          </p:cNvPr>
          <p:cNvPicPr>
            <a:picLocks noGrp="1" noChangeAspect="1"/>
          </p:cNvPicPr>
          <p:nvPr>
            <p:ph idx="1"/>
          </p:nvPr>
        </p:nvPicPr>
        <p:blipFill>
          <a:blip r:embed="rId3"/>
          <a:stretch>
            <a:fillRect/>
          </a:stretch>
        </p:blipFill>
        <p:spPr>
          <a:xfrm>
            <a:off x="1109763" y="1399398"/>
            <a:ext cx="6443180" cy="4059203"/>
          </a:xfrm>
          <a:prstGeom prst="rect">
            <a:avLst/>
          </a:prstGeom>
        </p:spPr>
      </p:pic>
      <p:sp>
        <p:nvSpPr>
          <p:cNvPr id="8" name="KahongTeksto 7">
            <a:extLst>
              <a:ext uri="{FF2B5EF4-FFF2-40B4-BE49-F238E27FC236}">
                <a16:creationId xmlns:a16="http://schemas.microsoft.com/office/drawing/2014/main" id="{1787CCB7-7315-42D0-B953-7F9D3FEEA871}"/>
              </a:ext>
            </a:extLst>
          </p:cNvPr>
          <p:cNvSpPr txBox="1"/>
          <p:nvPr/>
        </p:nvSpPr>
        <p:spPr>
          <a:xfrm>
            <a:off x="1533525" y="5000625"/>
            <a:ext cx="3209925" cy="369332"/>
          </a:xfrm>
          <a:prstGeom prst="rect">
            <a:avLst/>
          </a:prstGeom>
          <a:noFill/>
        </p:spPr>
        <p:txBody>
          <a:bodyPr wrap="square" rtlCol="0">
            <a:spAutoFit/>
          </a:bodyPr>
          <a:lstStyle/>
          <a:p>
            <a:r>
              <a:rPr lang="en-US" dirty="0"/>
              <a:t>Alpha Level = 5%</a:t>
            </a:r>
            <a:endParaRPr lang="en-PH" dirty="0"/>
          </a:p>
        </p:txBody>
      </p:sp>
    </p:spTree>
    <p:extLst>
      <p:ext uri="{BB962C8B-B14F-4D97-AF65-F5344CB8AC3E}">
        <p14:creationId xmlns:p14="http://schemas.microsoft.com/office/powerpoint/2010/main" val="3457499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Pamagat 1">
            <a:extLst>
              <a:ext uri="{FF2B5EF4-FFF2-40B4-BE49-F238E27FC236}">
                <a16:creationId xmlns:a16="http://schemas.microsoft.com/office/drawing/2014/main" id="{2DBADB7A-C60E-4885-8E95-9AA6E33C1697}"/>
              </a:ext>
            </a:extLst>
          </p:cNvPr>
          <p:cNvSpPr>
            <a:spLocks noGrp="1"/>
          </p:cNvSpPr>
          <p:nvPr>
            <p:ph type="title"/>
          </p:nvPr>
        </p:nvSpPr>
        <p:spPr>
          <a:xfrm>
            <a:off x="836247" y="1085549"/>
            <a:ext cx="3430947" cy="4686903"/>
          </a:xfrm>
        </p:spPr>
        <p:txBody>
          <a:bodyPr anchor="ctr">
            <a:normAutofit/>
          </a:bodyPr>
          <a:lstStyle/>
          <a:p>
            <a:pPr algn="r"/>
            <a:r>
              <a:rPr lang="en-PH">
                <a:solidFill>
                  <a:schemeClr val="tx1"/>
                </a:solidFill>
              </a:rPr>
              <a:t>Sample</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Placeholder ng Nilalaman 2">
            <a:extLst>
              <a:ext uri="{FF2B5EF4-FFF2-40B4-BE49-F238E27FC236}">
                <a16:creationId xmlns:a16="http://schemas.microsoft.com/office/drawing/2014/main" id="{8002A38F-DB36-44D4-A1D7-A27A6E95BB21}"/>
              </a:ext>
            </a:extLst>
          </p:cNvPr>
          <p:cNvSpPr>
            <a:spLocks noGrp="1"/>
          </p:cNvSpPr>
          <p:nvPr>
            <p:ph idx="1"/>
          </p:nvPr>
        </p:nvSpPr>
        <p:spPr>
          <a:xfrm>
            <a:off x="5041399" y="1085549"/>
            <a:ext cx="5579707" cy="4686903"/>
          </a:xfrm>
        </p:spPr>
        <p:txBody>
          <a:bodyPr anchor="ctr">
            <a:normAutofit/>
          </a:bodyPr>
          <a:lstStyle/>
          <a:p>
            <a:pPr marL="0" indent="0">
              <a:buNone/>
            </a:pPr>
            <a:r>
              <a:rPr lang="en-US">
                <a:solidFill>
                  <a:schemeClr val="tx1"/>
                </a:solidFill>
              </a:rPr>
              <a:t>According the U.S. Department of Education, full-time graduate students receive an average salary of $12,800. The dean of graduate studies at a large state university in PA claims that his graduate students earn more than this. He surveys 46 randomly selected students and finds their average salary is $13,445 with a standard deviation of $1800. With alpha = 0.05, is the dean’s claim correct?</a:t>
            </a:r>
            <a:endParaRPr lang="en-PH">
              <a:solidFill>
                <a:schemeClr val="tx1"/>
              </a:solidFill>
            </a:endParaRPr>
          </a:p>
        </p:txBody>
      </p:sp>
    </p:spTree>
    <p:extLst>
      <p:ext uri="{BB962C8B-B14F-4D97-AF65-F5344CB8AC3E}">
        <p14:creationId xmlns:p14="http://schemas.microsoft.com/office/powerpoint/2010/main" val="2980104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Pamagat 1">
            <a:extLst>
              <a:ext uri="{FF2B5EF4-FFF2-40B4-BE49-F238E27FC236}">
                <a16:creationId xmlns:a16="http://schemas.microsoft.com/office/drawing/2014/main" id="{5ACEA87E-96F5-4C41-912D-68E81C21B84F}"/>
              </a:ext>
            </a:extLst>
          </p:cNvPr>
          <p:cNvSpPr>
            <a:spLocks noGrp="1"/>
          </p:cNvSpPr>
          <p:nvPr>
            <p:ph type="title"/>
          </p:nvPr>
        </p:nvSpPr>
        <p:spPr>
          <a:xfrm>
            <a:off x="994087" y="1130603"/>
            <a:ext cx="3342442" cy="4596794"/>
          </a:xfrm>
        </p:spPr>
        <p:txBody>
          <a:bodyPr anchor="ctr">
            <a:normAutofit/>
          </a:bodyPr>
          <a:lstStyle/>
          <a:p>
            <a:r>
              <a:rPr lang="en-PH" sz="3200">
                <a:solidFill>
                  <a:srgbClr val="EBEBEB"/>
                </a:solidFill>
              </a:rPr>
              <a:t>Sample</a:t>
            </a:r>
          </a:p>
        </p:txBody>
      </p:sp>
      <p:sp>
        <p:nvSpPr>
          <p:cNvPr id="3" name="Placeholder ng Nilalaman 2">
            <a:extLst>
              <a:ext uri="{FF2B5EF4-FFF2-40B4-BE49-F238E27FC236}">
                <a16:creationId xmlns:a16="http://schemas.microsoft.com/office/drawing/2014/main" id="{3671275F-168B-4478-80BD-7FFB76F4C1F4}"/>
              </a:ext>
            </a:extLst>
          </p:cNvPr>
          <p:cNvSpPr>
            <a:spLocks noGrp="1"/>
          </p:cNvSpPr>
          <p:nvPr>
            <p:ph idx="1"/>
          </p:nvPr>
        </p:nvSpPr>
        <p:spPr>
          <a:xfrm>
            <a:off x="5290077" y="437513"/>
            <a:ext cx="5502614" cy="5954325"/>
          </a:xfrm>
        </p:spPr>
        <p:txBody>
          <a:bodyPr anchor="ctr">
            <a:normAutofit/>
          </a:bodyPr>
          <a:lstStyle/>
          <a:p>
            <a:pPr marL="0" indent="0">
              <a:buNone/>
            </a:pPr>
            <a:r>
              <a:rPr lang="en-US" sz="2000"/>
              <a:t>A health researcher read that a 200-pound male can burn an average of 524 calories per hour playing tennis. 37 males were randomly selected, and the mean number of calories burned per hour playing squash was 534.8 with a standard deviation of 45.9 calories. Do squash players burn more calories per hour than tennis players? Test with alpha = 0.01.</a:t>
            </a:r>
            <a:endParaRPr lang="en-PH" sz="2000"/>
          </a:p>
        </p:txBody>
      </p:sp>
    </p:spTree>
    <p:extLst>
      <p:ext uri="{BB962C8B-B14F-4D97-AF65-F5344CB8AC3E}">
        <p14:creationId xmlns:p14="http://schemas.microsoft.com/office/powerpoint/2010/main" val="1515962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 name="Rectangle 1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Pamagat 1">
            <a:extLst>
              <a:ext uri="{FF2B5EF4-FFF2-40B4-BE49-F238E27FC236}">
                <a16:creationId xmlns:a16="http://schemas.microsoft.com/office/drawing/2014/main" id="{4CC5F00C-774E-433F-BB07-A6536AF0E462}"/>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5400" b="0" i="0" kern="1200">
                <a:solidFill>
                  <a:srgbClr val="EBEBEB"/>
                </a:solidFill>
                <a:latin typeface="+mj-lt"/>
                <a:ea typeface="+mj-ea"/>
                <a:cs typeface="+mj-cs"/>
              </a:rPr>
              <a:t>Sample</a:t>
            </a:r>
          </a:p>
        </p:txBody>
      </p:sp>
      <p:pic>
        <p:nvPicPr>
          <p:cNvPr id="12" name="Placeholder ng Nilalaman 11">
            <a:extLst>
              <a:ext uri="{FF2B5EF4-FFF2-40B4-BE49-F238E27FC236}">
                <a16:creationId xmlns:a16="http://schemas.microsoft.com/office/drawing/2014/main" id="{8F6D6A23-19A0-4F40-930F-B18C57205B52}"/>
              </a:ext>
            </a:extLst>
          </p:cNvPr>
          <p:cNvPicPr>
            <a:picLocks noGrp="1" noChangeAspect="1"/>
          </p:cNvPicPr>
          <p:nvPr>
            <p:ph idx="1"/>
          </p:nvPr>
        </p:nvPicPr>
        <p:blipFill>
          <a:blip r:embed="rId3"/>
          <a:stretch>
            <a:fillRect/>
          </a:stretch>
        </p:blipFill>
        <p:spPr>
          <a:xfrm>
            <a:off x="734846" y="938720"/>
            <a:ext cx="9369041" cy="3091782"/>
          </a:xfrm>
          <a:prstGeom prst="roundRect">
            <a:avLst>
              <a:gd name="adj" fmla="val 1858"/>
            </a:avLst>
          </a:prstGeom>
          <a:effectLst>
            <a:outerShdw blurRad="50800" dist="50800" dir="5400000" algn="tl" rotWithShape="0">
              <a:srgbClr val="000000">
                <a:alpha val="43000"/>
              </a:srgbClr>
            </a:outerShdw>
          </a:effectLst>
        </p:spPr>
      </p:pic>
      <p:sp>
        <p:nvSpPr>
          <p:cNvPr id="25" name="Rectangle 24">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950589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Pamagat 1">
            <a:extLst>
              <a:ext uri="{FF2B5EF4-FFF2-40B4-BE49-F238E27FC236}">
                <a16:creationId xmlns:a16="http://schemas.microsoft.com/office/drawing/2014/main" id="{CC56F38F-A5D1-4192-8207-19E9AC7CC176}"/>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Review of the Previous Lesson</a:t>
            </a:r>
          </a:p>
        </p:txBody>
      </p:sp>
      <p:sp>
        <p:nvSpPr>
          <p:cNvPr id="4" name="Placeholder ng Teksto 3">
            <a:extLst>
              <a:ext uri="{FF2B5EF4-FFF2-40B4-BE49-F238E27FC236}">
                <a16:creationId xmlns:a16="http://schemas.microsoft.com/office/drawing/2014/main" id="{221BC70B-6864-4892-B1F2-D6CE87590212}"/>
              </a:ext>
            </a:extLst>
          </p:cNvPr>
          <p:cNvSpPr>
            <a:spLocks noGrp="1"/>
          </p:cNvSpPr>
          <p:nvPr>
            <p:ph type="body" idx="1"/>
          </p:nvPr>
        </p:nvSpPr>
        <p:spPr>
          <a:xfrm>
            <a:off x="1683171" y="4293441"/>
            <a:ext cx="8825658" cy="1234148"/>
          </a:xfrm>
        </p:spPr>
        <p:txBody>
          <a:bodyPr vert="horz" lIns="91440" tIns="45720" rIns="91440" bIns="45720" rtlCol="0" anchor="t">
            <a:normAutofit/>
          </a:bodyPr>
          <a:lstStyle/>
          <a:p>
            <a:pPr algn="ctr"/>
            <a:endParaRPr lang="en-US"/>
          </a:p>
        </p:txBody>
      </p:sp>
      <p:cxnSp>
        <p:nvCxnSpPr>
          <p:cNvPr id="19" name="Straight Connector 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577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Pamagat 1">
            <a:extLst>
              <a:ext uri="{FF2B5EF4-FFF2-40B4-BE49-F238E27FC236}">
                <a16:creationId xmlns:a16="http://schemas.microsoft.com/office/drawing/2014/main" id="{243E57DB-E6BA-4554-B7C9-4DF268F33B73}"/>
              </a:ext>
            </a:extLst>
          </p:cNvPr>
          <p:cNvSpPr>
            <a:spLocks noGrp="1"/>
          </p:cNvSpPr>
          <p:nvPr>
            <p:ph type="title"/>
          </p:nvPr>
        </p:nvSpPr>
        <p:spPr>
          <a:xfrm>
            <a:off x="1154955" y="973667"/>
            <a:ext cx="2942210" cy="4833745"/>
          </a:xfrm>
        </p:spPr>
        <p:txBody>
          <a:bodyPr>
            <a:normAutofit/>
          </a:bodyPr>
          <a:lstStyle/>
          <a:p>
            <a:r>
              <a:rPr lang="en-PH">
                <a:solidFill>
                  <a:srgbClr val="EBEBEB"/>
                </a:solidFill>
              </a:rPr>
              <a:t>Z test</a:t>
            </a: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Placeholder ng Nilalaman 2">
            <a:extLst>
              <a:ext uri="{FF2B5EF4-FFF2-40B4-BE49-F238E27FC236}">
                <a16:creationId xmlns:a16="http://schemas.microsoft.com/office/drawing/2014/main" id="{DCD5E1A1-61ED-4CED-AC87-A6ACCB723B38}"/>
              </a:ext>
            </a:extLst>
          </p:cNvPr>
          <p:cNvGraphicFramePr>
            <a:graphicFrameLocks noGrp="1"/>
          </p:cNvGraphicFramePr>
          <p:nvPr>
            <p:ph idx="1"/>
            <p:extLst>
              <p:ext uri="{D42A27DB-BD31-4B8C-83A1-F6EECF244321}">
                <p14:modId xmlns:p14="http://schemas.microsoft.com/office/powerpoint/2010/main" val="5594319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756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Pamagat 1">
            <a:extLst>
              <a:ext uri="{FF2B5EF4-FFF2-40B4-BE49-F238E27FC236}">
                <a16:creationId xmlns:a16="http://schemas.microsoft.com/office/drawing/2014/main" id="{E023F5B7-0021-40BB-B820-1219863629A3}"/>
              </a:ext>
            </a:extLst>
          </p:cNvPr>
          <p:cNvSpPr>
            <a:spLocks noGrp="1"/>
          </p:cNvSpPr>
          <p:nvPr>
            <p:ph type="title"/>
          </p:nvPr>
        </p:nvSpPr>
        <p:spPr>
          <a:xfrm>
            <a:off x="1000372" y="1209957"/>
            <a:ext cx="3034580" cy="4438087"/>
          </a:xfrm>
        </p:spPr>
        <p:txBody>
          <a:bodyPr anchor="ctr">
            <a:normAutofit/>
          </a:bodyPr>
          <a:lstStyle/>
          <a:p>
            <a:pPr algn="r"/>
            <a:r>
              <a:rPr lang="en-PH" sz="3200">
                <a:solidFill>
                  <a:schemeClr val="tx1"/>
                </a:solidFill>
              </a:rPr>
              <a:t>One-sample T-test</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Placeholder ng Nilalaman 2">
            <a:extLst>
              <a:ext uri="{FF2B5EF4-FFF2-40B4-BE49-F238E27FC236}">
                <a16:creationId xmlns:a16="http://schemas.microsoft.com/office/drawing/2014/main" id="{B8F254F7-E817-4562-A790-E95894C92CAD}"/>
              </a:ext>
            </a:extLst>
          </p:cNvPr>
          <p:cNvSpPr>
            <a:spLocks noGrp="1"/>
          </p:cNvSpPr>
          <p:nvPr>
            <p:ph idx="1"/>
          </p:nvPr>
        </p:nvSpPr>
        <p:spPr>
          <a:xfrm>
            <a:off x="4678424" y="1059025"/>
            <a:ext cx="5302189" cy="4739950"/>
          </a:xfrm>
        </p:spPr>
        <p:txBody>
          <a:bodyPr anchor="ctr">
            <a:normAutofit/>
          </a:bodyPr>
          <a:lstStyle/>
          <a:p>
            <a:r>
              <a:rPr lang="en-PH">
                <a:solidFill>
                  <a:schemeClr val="tx1"/>
                </a:solidFill>
              </a:rPr>
              <a:t>Used to test whether a population parameter is significantly different from some hypothesized value.</a:t>
            </a:r>
          </a:p>
        </p:txBody>
      </p:sp>
    </p:spTree>
    <p:extLst>
      <p:ext uri="{BB962C8B-B14F-4D97-AF65-F5344CB8AC3E}">
        <p14:creationId xmlns:p14="http://schemas.microsoft.com/office/powerpoint/2010/main" val="2813620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magat 1">
            <a:extLst>
              <a:ext uri="{FF2B5EF4-FFF2-40B4-BE49-F238E27FC236}">
                <a16:creationId xmlns:a16="http://schemas.microsoft.com/office/drawing/2014/main" id="{8356A564-BC99-40A5-9F44-BA296FE8B393}"/>
              </a:ext>
            </a:extLst>
          </p:cNvPr>
          <p:cNvSpPr>
            <a:spLocks noGrp="1"/>
          </p:cNvSpPr>
          <p:nvPr>
            <p:ph type="title"/>
          </p:nvPr>
        </p:nvSpPr>
        <p:spPr/>
        <p:txBody>
          <a:bodyPr/>
          <a:lstStyle/>
          <a:p>
            <a:r>
              <a:rPr lang="en-PH" dirty="0"/>
              <a:t>Z test one sample</a:t>
            </a:r>
          </a:p>
        </p:txBody>
      </p:sp>
      <p:pic>
        <p:nvPicPr>
          <p:cNvPr id="4" name="Picture 2" descr="onesamp_z1">
            <a:extLst>
              <a:ext uri="{FF2B5EF4-FFF2-40B4-BE49-F238E27FC236}">
                <a16:creationId xmlns:a16="http://schemas.microsoft.com/office/drawing/2014/main" id="{043A528C-452F-430E-967A-D4EA794C4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06" y="2584016"/>
            <a:ext cx="6092890" cy="330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355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Pamagat 1">
            <a:extLst>
              <a:ext uri="{FF2B5EF4-FFF2-40B4-BE49-F238E27FC236}">
                <a16:creationId xmlns:a16="http://schemas.microsoft.com/office/drawing/2014/main" id="{1E38B7B0-C740-4312-B11E-662A83C2C021}"/>
              </a:ext>
            </a:extLst>
          </p:cNvPr>
          <p:cNvSpPr>
            <a:spLocks noGrp="1"/>
          </p:cNvSpPr>
          <p:nvPr>
            <p:ph type="title"/>
          </p:nvPr>
        </p:nvSpPr>
        <p:spPr>
          <a:xfrm>
            <a:off x="994087" y="1130603"/>
            <a:ext cx="3342442" cy="4596794"/>
          </a:xfrm>
        </p:spPr>
        <p:txBody>
          <a:bodyPr anchor="ctr">
            <a:normAutofit/>
          </a:bodyPr>
          <a:lstStyle/>
          <a:p>
            <a:r>
              <a:rPr lang="en-PH" sz="3200">
                <a:solidFill>
                  <a:srgbClr val="EBEBEB"/>
                </a:solidFill>
              </a:rPr>
              <a:t>Two Sample Z test</a:t>
            </a:r>
          </a:p>
        </p:txBody>
      </p:sp>
      <p:sp>
        <p:nvSpPr>
          <p:cNvPr id="3" name="Placeholder ng Nilalaman 2">
            <a:extLst>
              <a:ext uri="{FF2B5EF4-FFF2-40B4-BE49-F238E27FC236}">
                <a16:creationId xmlns:a16="http://schemas.microsoft.com/office/drawing/2014/main" id="{819D075A-2CBC-4986-8D7A-373569BD7D32}"/>
              </a:ext>
            </a:extLst>
          </p:cNvPr>
          <p:cNvSpPr>
            <a:spLocks noGrp="1"/>
          </p:cNvSpPr>
          <p:nvPr>
            <p:ph idx="1"/>
          </p:nvPr>
        </p:nvSpPr>
        <p:spPr>
          <a:xfrm>
            <a:off x="5290077" y="437513"/>
            <a:ext cx="5502614" cy="5954325"/>
          </a:xfrm>
        </p:spPr>
        <p:txBody>
          <a:bodyPr anchor="ctr">
            <a:normAutofit/>
          </a:bodyPr>
          <a:lstStyle/>
          <a:p>
            <a:r>
              <a:rPr lang="en-PH" sz="2000"/>
              <a:t>A hypothesis test that is used to compare two sample groups to determine if they have originated from the sample population.</a:t>
            </a:r>
          </a:p>
        </p:txBody>
      </p:sp>
    </p:spTree>
    <p:extLst>
      <p:ext uri="{BB962C8B-B14F-4D97-AF65-F5344CB8AC3E}">
        <p14:creationId xmlns:p14="http://schemas.microsoft.com/office/powerpoint/2010/main" val="4095101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Pamagat 1">
            <a:extLst>
              <a:ext uri="{FF2B5EF4-FFF2-40B4-BE49-F238E27FC236}">
                <a16:creationId xmlns:a16="http://schemas.microsoft.com/office/drawing/2014/main" id="{CFA0A44E-9388-45C8-A212-815BAB5EA3C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Z test two samples</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Larawan 4">
            <a:extLst>
              <a:ext uri="{FF2B5EF4-FFF2-40B4-BE49-F238E27FC236}">
                <a16:creationId xmlns:a16="http://schemas.microsoft.com/office/drawing/2014/main" id="{ABA43E8B-759F-4603-A404-2082793E7AA8}"/>
              </a:ext>
            </a:extLst>
          </p:cNvPr>
          <p:cNvPicPr>
            <a:picLocks noChangeAspect="1"/>
          </p:cNvPicPr>
          <p:nvPr/>
        </p:nvPicPr>
        <p:blipFill>
          <a:blip r:embed="rId3"/>
          <a:stretch>
            <a:fillRect/>
          </a:stretch>
        </p:blipFill>
        <p:spPr>
          <a:xfrm>
            <a:off x="1109763" y="2390038"/>
            <a:ext cx="6443180" cy="2077924"/>
          </a:xfrm>
          <a:prstGeom prst="rect">
            <a:avLst/>
          </a:prstGeom>
        </p:spPr>
      </p:pic>
    </p:spTree>
    <p:extLst>
      <p:ext uri="{BB962C8B-B14F-4D97-AF65-F5344CB8AC3E}">
        <p14:creationId xmlns:p14="http://schemas.microsoft.com/office/powerpoint/2010/main" val="211697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Pamagat 1">
            <a:extLst>
              <a:ext uri="{FF2B5EF4-FFF2-40B4-BE49-F238E27FC236}">
                <a16:creationId xmlns:a16="http://schemas.microsoft.com/office/drawing/2014/main" id="{7CE16B71-B0FB-4244-B7BC-62C10BFD2B91}"/>
              </a:ext>
            </a:extLst>
          </p:cNvPr>
          <p:cNvSpPr>
            <a:spLocks noGrp="1"/>
          </p:cNvSpPr>
          <p:nvPr>
            <p:ph type="title"/>
          </p:nvPr>
        </p:nvSpPr>
        <p:spPr>
          <a:xfrm>
            <a:off x="1154955" y="973667"/>
            <a:ext cx="2942210" cy="4833745"/>
          </a:xfrm>
        </p:spPr>
        <p:txBody>
          <a:bodyPr>
            <a:normAutofit/>
          </a:bodyPr>
          <a:lstStyle/>
          <a:p>
            <a:r>
              <a:rPr lang="en-PH">
                <a:solidFill>
                  <a:srgbClr val="EBEBEB"/>
                </a:solidFill>
              </a:rPr>
              <a:t>Steps to Follow</a:t>
            </a: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Placeholder ng Nilalaman 2">
            <a:extLst>
              <a:ext uri="{FF2B5EF4-FFF2-40B4-BE49-F238E27FC236}">
                <a16:creationId xmlns:a16="http://schemas.microsoft.com/office/drawing/2014/main" id="{9E01C5C5-2403-4BAB-91D0-27C0CB21507D}"/>
              </a:ext>
            </a:extLst>
          </p:cNvPr>
          <p:cNvGraphicFramePr>
            <a:graphicFrameLocks noGrp="1"/>
          </p:cNvGraphicFramePr>
          <p:nvPr>
            <p:ph idx="1"/>
            <p:extLst>
              <p:ext uri="{D42A27DB-BD31-4B8C-83A1-F6EECF244321}">
                <p14:modId xmlns:p14="http://schemas.microsoft.com/office/powerpoint/2010/main" val="374300823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8999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31" name="Group 30">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32" name="Rectangle 31">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Pamagat 1">
            <a:extLst>
              <a:ext uri="{FF2B5EF4-FFF2-40B4-BE49-F238E27FC236}">
                <a16:creationId xmlns:a16="http://schemas.microsoft.com/office/drawing/2014/main" id="{DC0E93E2-32CD-409B-B674-9F0BE0B94EA8}"/>
              </a:ext>
            </a:extLst>
          </p:cNvPr>
          <p:cNvSpPr>
            <a:spLocks noGrp="1"/>
          </p:cNvSpPr>
          <p:nvPr>
            <p:ph type="title"/>
          </p:nvPr>
        </p:nvSpPr>
        <p:spPr>
          <a:xfrm>
            <a:off x="1000372" y="1209957"/>
            <a:ext cx="3034580" cy="4438087"/>
          </a:xfrm>
        </p:spPr>
        <p:txBody>
          <a:bodyPr anchor="ctr">
            <a:normAutofit/>
          </a:bodyPr>
          <a:lstStyle/>
          <a:p>
            <a:pPr algn="r"/>
            <a:r>
              <a:rPr lang="en-PH" sz="3200">
                <a:solidFill>
                  <a:schemeClr val="tx1"/>
                </a:solidFill>
              </a:rPr>
              <a:t>Sample</a:t>
            </a:r>
          </a:p>
        </p:txBody>
      </p:sp>
      <p:cxnSp>
        <p:nvCxnSpPr>
          <p:cNvPr id="35" name="Straight Connector 34">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44" name="Placeholder ng Nilalaman 2">
            <a:extLst>
              <a:ext uri="{FF2B5EF4-FFF2-40B4-BE49-F238E27FC236}">
                <a16:creationId xmlns:a16="http://schemas.microsoft.com/office/drawing/2014/main" id="{7E3765D2-2BD9-42D7-90B3-0E5F874491E7}"/>
              </a:ext>
            </a:extLst>
          </p:cNvPr>
          <p:cNvSpPr>
            <a:spLocks noGrp="1"/>
          </p:cNvSpPr>
          <p:nvPr>
            <p:ph idx="1"/>
          </p:nvPr>
        </p:nvSpPr>
        <p:spPr>
          <a:xfrm>
            <a:off x="4678424" y="1059025"/>
            <a:ext cx="5302189" cy="4739950"/>
          </a:xfrm>
        </p:spPr>
        <p:txBody>
          <a:bodyPr anchor="ctr">
            <a:normAutofit/>
          </a:bodyPr>
          <a:lstStyle/>
          <a:p>
            <a:pPr marL="0" indent="0">
              <a:buNone/>
            </a:pPr>
            <a:r>
              <a:rPr lang="en-US">
                <a:solidFill>
                  <a:schemeClr val="tx1"/>
                </a:solidFill>
              </a:rPr>
              <a:t>Twenty-five high school students complete a preparation program for taking the SAT test.  The population average for SAT scores is 500 with a population standard deviation of 100. Here are the SAT scores from the 25 students who completed the SAT prep program:</a:t>
            </a:r>
          </a:p>
          <a:p>
            <a:pPr marL="0" indent="0">
              <a:buNone/>
            </a:pPr>
            <a:endParaRPr lang="en-US">
              <a:solidFill>
                <a:schemeClr val="tx1"/>
              </a:solidFill>
            </a:endParaRPr>
          </a:p>
          <a:p>
            <a:pPr marL="0" indent="0">
              <a:buNone/>
            </a:pPr>
            <a:r>
              <a:rPr lang="en-US">
                <a:solidFill>
                  <a:schemeClr val="tx1"/>
                </a:solidFill>
              </a:rPr>
              <a:t>434 694 457 534 720 400 484 478 610 641 425 636 454</a:t>
            </a:r>
          </a:p>
          <a:p>
            <a:pPr marL="0" indent="0">
              <a:buNone/>
            </a:pPr>
            <a:r>
              <a:rPr lang="en-US">
                <a:solidFill>
                  <a:schemeClr val="tx1"/>
                </a:solidFill>
              </a:rPr>
              <a:t>514 563 370 499 640 501 625 612 471 598 509 531</a:t>
            </a:r>
            <a:endParaRPr lang="en-PH">
              <a:solidFill>
                <a:schemeClr val="tx1"/>
              </a:solidFill>
            </a:endParaRPr>
          </a:p>
        </p:txBody>
      </p:sp>
    </p:spTree>
    <p:extLst>
      <p:ext uri="{BB962C8B-B14F-4D97-AF65-F5344CB8AC3E}">
        <p14:creationId xmlns:p14="http://schemas.microsoft.com/office/powerpoint/2010/main" val="276519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Effect transition="in" filter="fade">
                                      <p:cBhvr>
                                        <p:cTn id="32" dur="500"/>
                                        <p:tgtEl>
                                          <p:spTgt spid="4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
                                            <p:txEl>
                                              <p:pRg st="2" end="2"/>
                                            </p:txEl>
                                          </p:spTgt>
                                        </p:tgtEl>
                                        <p:attrNameLst>
                                          <p:attrName>style.visibility</p:attrName>
                                        </p:attrNameLst>
                                      </p:cBhvr>
                                      <p:to>
                                        <p:strVal val="visible"/>
                                      </p:to>
                                    </p:set>
                                    <p:animEffect transition="in" filter="fade">
                                      <p:cBhvr>
                                        <p:cTn id="37" dur="500"/>
                                        <p:tgtEl>
                                          <p:spTgt spid="4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
                                            <p:txEl>
                                              <p:pRg st="3" end="3"/>
                                            </p:txEl>
                                          </p:spTgt>
                                        </p:tgtEl>
                                        <p:attrNameLst>
                                          <p:attrName>style.visibility</p:attrName>
                                        </p:attrNameLst>
                                      </p:cBhvr>
                                      <p:to>
                                        <p:strVal val="visible"/>
                                      </p:to>
                                    </p:set>
                                    <p:animEffect transition="in" filter="fade">
                                      <p:cBhvr>
                                        <p:cTn id="42"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 grpId="0"/>
      <p:bldP spid="4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TotalTime>
  <Words>322</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Mga Ginamit na Font</vt:lpstr>
      </vt:variant>
      <vt:variant>
        <vt:i4>3</vt:i4>
      </vt:variant>
      <vt:variant>
        <vt:lpstr>Tema</vt:lpstr>
      </vt:variant>
      <vt:variant>
        <vt:i4>1</vt:i4>
      </vt:variant>
      <vt:variant>
        <vt:lpstr>Mga Pamagat ng Slide</vt:lpstr>
      </vt:variant>
      <vt:variant>
        <vt:i4>13</vt:i4>
      </vt:variant>
    </vt:vector>
  </HeadingPairs>
  <TitlesOfParts>
    <vt:vector size="17" baseType="lpstr">
      <vt:lpstr>Arial</vt:lpstr>
      <vt:lpstr>Century Gothic</vt:lpstr>
      <vt:lpstr>Wingdings 3</vt:lpstr>
      <vt:lpstr>Ion Boardroom</vt:lpstr>
      <vt:lpstr>Inferential Statistical Analysis</vt:lpstr>
      <vt:lpstr>Review of the Previous Lesson</vt:lpstr>
      <vt:lpstr>Z test</vt:lpstr>
      <vt:lpstr>One-sample T-test</vt:lpstr>
      <vt:lpstr>Z test one sample</vt:lpstr>
      <vt:lpstr>Two Sample Z test</vt:lpstr>
      <vt:lpstr>Z test two samples</vt:lpstr>
      <vt:lpstr>Steps to Follow</vt:lpstr>
      <vt:lpstr>Sample</vt:lpstr>
      <vt:lpstr>Sample</vt:lpstr>
      <vt:lpstr>Sample</vt:lpstr>
      <vt:lpstr>Sample</vt:lpstr>
      <vt:lpstr>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Statistical Analysis</dc:title>
  <dc:creator>Vito Dominic Sese</dc:creator>
  <cp:lastModifiedBy>Vito Dominic Sese</cp:lastModifiedBy>
  <cp:revision>3</cp:revision>
  <dcterms:created xsi:type="dcterms:W3CDTF">2019-09-18T14:17:12Z</dcterms:created>
  <dcterms:modified xsi:type="dcterms:W3CDTF">2019-09-18T14:19:19Z</dcterms:modified>
</cp:coreProperties>
</file>