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7" r:id="rId3"/>
    <p:sldId id="268" r:id="rId4"/>
    <p:sldId id="25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15" autoAdjust="0"/>
    <p:restoredTop sz="62665" autoAdjust="0"/>
  </p:normalViewPr>
  <p:slideViewPr>
    <p:cSldViewPr>
      <p:cViewPr varScale="1">
        <p:scale>
          <a:sx n="78" d="100"/>
          <a:sy n="78" d="100"/>
        </p:scale>
        <p:origin x="-24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notesViewPr>
    <p:cSldViewPr>
      <p:cViewPr varScale="1">
        <p:scale>
          <a:sx n="98" d="100"/>
          <a:sy n="98" d="100"/>
        </p:scale>
        <p:origin x="-35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73A5BA-F116-422A-A2AE-309BDD8DFA00}" type="datetimeFigureOut">
              <a:rPr lang="en-US" smtClean="0"/>
              <a:t>5/7/2012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912581-E960-45F2-91D0-2DB2DC37F5CB}" type="slidenum">
              <a:rPr lang="en-US" smtClean="0"/>
              <a:t>‹#›</a:t>
            </a:fld>
            <a:endParaRPr lang="en-US" dirty="0"/>
          </a:p>
        </p:txBody>
      </p:sp>
    </p:spTree>
    <p:extLst>
      <p:ext uri="{BB962C8B-B14F-4D97-AF65-F5344CB8AC3E}">
        <p14:creationId xmlns:p14="http://schemas.microsoft.com/office/powerpoint/2010/main" val="4162693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DDCAD-63FE-4495-B3EC-13C607C96218}" type="datetimeFigureOut">
              <a:rPr lang="en-US" smtClean="0"/>
              <a:t>5/7/2012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F847E-D455-4350-B3FC-999540CE8882}" type="slidenum">
              <a:rPr lang="en-US" smtClean="0"/>
              <a:t>‹#›</a:t>
            </a:fld>
            <a:endParaRPr lang="en-US" dirty="0"/>
          </a:p>
        </p:txBody>
      </p:sp>
    </p:spTree>
    <p:extLst>
      <p:ext uri="{BB962C8B-B14F-4D97-AF65-F5344CB8AC3E}">
        <p14:creationId xmlns:p14="http://schemas.microsoft.com/office/powerpoint/2010/main" val="406868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Victoria:</a:t>
            </a:r>
          </a:p>
          <a:p>
            <a:pPr marL="171450" indent="-171450">
              <a:buFont typeface="Arial" pitchFamily="34" charset="0"/>
              <a:buChar char="•"/>
            </a:pPr>
            <a:r>
              <a:rPr lang="en-US" dirty="0" smtClean="0"/>
              <a:t>Introduce</a:t>
            </a:r>
            <a:r>
              <a:rPr lang="en-US" baseline="0" dirty="0" smtClean="0"/>
              <a:t> </a:t>
            </a:r>
            <a:r>
              <a:rPr lang="en-US" baseline="0" dirty="0" smtClean="0"/>
              <a:t>each of us on the team. </a:t>
            </a:r>
            <a:endParaRPr lang="en-US" baseline="0" dirty="0" smtClean="0"/>
          </a:p>
          <a:p>
            <a:pPr marL="171450" indent="-171450">
              <a:buFont typeface="Arial" pitchFamily="34" charset="0"/>
              <a:buChar char="•"/>
            </a:pPr>
            <a:r>
              <a:rPr lang="en-US" baseline="0" dirty="0" smtClean="0"/>
              <a:t>Pass </a:t>
            </a:r>
            <a:r>
              <a:rPr lang="en-US" baseline="0" dirty="0" smtClean="0"/>
              <a:t>out the quiz to each person in the class. </a:t>
            </a:r>
            <a:endParaRPr lang="en-US" baseline="0" dirty="0" smtClean="0"/>
          </a:p>
          <a:p>
            <a:pPr marL="171450" indent="-171450">
              <a:buFont typeface="Arial" pitchFamily="34" charset="0"/>
              <a:buChar char="•"/>
            </a:pPr>
            <a:r>
              <a:rPr lang="en-US" baseline="0" dirty="0" smtClean="0"/>
              <a:t>As </a:t>
            </a:r>
            <a:r>
              <a:rPr lang="en-US" baseline="0" dirty="0" smtClean="0"/>
              <a:t>we do introductions, pause for a minute to allow everyone to answer question one on the quiz. Once majority have finished, continue to slide 2. </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1</a:t>
            </a:fld>
            <a:endParaRPr lang="en-US" dirty="0"/>
          </a:p>
        </p:txBody>
      </p:sp>
    </p:spTree>
    <p:extLst>
      <p:ext uri="{BB962C8B-B14F-4D97-AF65-F5344CB8AC3E}">
        <p14:creationId xmlns:p14="http://schemas.microsoft.com/office/powerpoint/2010/main" val="608209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Victoria:</a:t>
            </a:r>
          </a:p>
          <a:p>
            <a:r>
              <a:rPr lang="en-US" sz="1200" kern="1200" dirty="0" smtClean="0">
                <a:solidFill>
                  <a:schemeClr val="tx1"/>
                </a:solidFill>
                <a:effectLst/>
                <a:latin typeface="+mn-lt"/>
                <a:ea typeface="+mn-ea"/>
                <a:cs typeface="+mn-cs"/>
              </a:rPr>
              <a:t>the total number of hours consumed by Angry Birds players world-wide is roughly 200 million minutes a DAY (380 years), which translates into 1.2 billion hours a year.</a:t>
            </a:r>
          </a:p>
          <a:p>
            <a:r>
              <a:rPr lang="en-US" sz="1200" kern="1200" dirty="0" smtClean="0">
                <a:solidFill>
                  <a:schemeClr val="tx1"/>
                </a:solidFill>
                <a:effectLst/>
                <a:latin typeface="+mn-lt"/>
                <a:ea typeface="+mn-ea"/>
                <a:cs typeface="+mn-cs"/>
              </a:rPr>
              <a:t>Angry Birds: A)  Simple yet engaging interaction concept B) Cleverly managed response time (the bird could be flying faster, but it is not. Pigs take a long time to expire) Gives user time to think about their strategy</a:t>
            </a:r>
          </a:p>
          <a:p>
            <a:r>
              <a:rPr lang="en-US" sz="1200" kern="1200" dirty="0" smtClean="0">
                <a:solidFill>
                  <a:schemeClr val="tx1"/>
                </a:solidFill>
                <a:effectLst/>
                <a:latin typeface="+mn-lt"/>
                <a:ea typeface="+mn-ea"/>
                <a:cs typeface="+mn-cs"/>
              </a:rPr>
              <a:t>Words with Friends: Good UI, </a:t>
            </a:r>
            <a:r>
              <a:rPr lang="en-US" sz="1200" kern="1200" dirty="0" err="1" smtClean="0">
                <a:solidFill>
                  <a:schemeClr val="tx1"/>
                </a:solidFill>
                <a:effectLst/>
                <a:latin typeface="+mn-lt"/>
                <a:ea typeface="+mn-ea"/>
                <a:cs typeface="+mn-cs"/>
              </a:rPr>
              <a:t>noneed</a:t>
            </a:r>
            <a:r>
              <a:rPr lang="en-US" sz="1200" kern="1200" dirty="0" smtClean="0">
                <a:solidFill>
                  <a:schemeClr val="tx1"/>
                </a:solidFill>
                <a:effectLst/>
                <a:latin typeface="+mn-lt"/>
                <a:ea typeface="+mn-ea"/>
                <a:cs typeface="+mn-cs"/>
              </a:rPr>
              <a:t> to learn new things to play the game, just start playing </a:t>
            </a:r>
            <a:r>
              <a:rPr lang="en-US" sz="1200" kern="1200" dirty="0" err="1" smtClean="0">
                <a:solidFill>
                  <a:schemeClr val="tx1"/>
                </a:solidFill>
                <a:effectLst/>
                <a:latin typeface="+mn-lt"/>
                <a:ea typeface="+mn-ea"/>
                <a:cs typeface="+mn-cs"/>
              </a:rPr>
              <a:t>scrubble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10</a:t>
            </a:fld>
            <a:endParaRPr lang="en-US" dirty="0"/>
          </a:p>
        </p:txBody>
      </p:sp>
    </p:spTree>
    <p:extLst>
      <p:ext uri="{BB962C8B-B14F-4D97-AF65-F5344CB8AC3E}">
        <p14:creationId xmlns:p14="http://schemas.microsoft.com/office/powerpoint/2010/main" val="3179053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p>
          <a:p>
            <a:pPr marL="171450" indent="-171450">
              <a:buFont typeface="Arial" pitchFamily="34" charset="0"/>
              <a:buChar char="•"/>
            </a:pPr>
            <a:r>
              <a:rPr lang="en-US" dirty="0" smtClean="0"/>
              <a:t>iOS: Submit</a:t>
            </a:r>
            <a:r>
              <a:rPr lang="en-US" baseline="0" dirty="0" smtClean="0"/>
              <a:t> to Apple for approval. Apple spends days combing through the code to make sure no part of the app violates their rules and regulations. Very vague on what Apple is looking for in an app and sometimes apps get in that shouldn’t be such as Baby Shaker app. Or apps that allow user’s to break out of the sandbox and run as root user. Apple has taken a lot of bad press over how slow they approve apps as well as how they judge an app is fit for the App Store.</a:t>
            </a:r>
          </a:p>
          <a:p>
            <a:pPr marL="171450" indent="-171450">
              <a:buFont typeface="Arial" pitchFamily="34" charset="0"/>
              <a:buChar char="•"/>
            </a:pPr>
            <a:r>
              <a:rPr lang="en-US" baseline="0" dirty="0" smtClean="0"/>
              <a:t>Android: Submit to Google for approval. Google has been trying to play catch-up to Apple on the mobile app space in terms of number of apps available for download. Google is quicker to approve apps than Apple and isn't as nit picky as Apple is. However, Google has been criticized for not doing enough to prevent malware and other non-secure apps from entering Android Market. </a:t>
            </a:r>
          </a:p>
          <a:p>
            <a:pPr marL="171450" indent="-171450">
              <a:buFont typeface="Arial" pitchFamily="34" charset="0"/>
              <a:buChar char="•"/>
            </a:pPr>
            <a:r>
              <a:rPr lang="en-US" baseline="0" dirty="0" smtClean="0"/>
              <a:t>Windows Phone: Submit to Microsoft. Youngest player on the mobile app scene. Also has the smallest number of apps available for download. Microsoft has been taking heat for being slower and slower to approve apps as the number of </a:t>
            </a:r>
            <a:r>
              <a:rPr lang="en-US" baseline="0" smtClean="0"/>
              <a:t>apps available </a:t>
            </a:r>
            <a:r>
              <a:rPr lang="en-US" baseline="0" dirty="0" smtClean="0"/>
              <a:t>begins to grow and developers begin to embrace the platform more. </a:t>
            </a:r>
          </a:p>
          <a:p>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11</a:t>
            </a:fld>
            <a:endParaRPr lang="en-US" dirty="0"/>
          </a:p>
        </p:txBody>
      </p:sp>
    </p:spTree>
    <p:extLst>
      <p:ext uri="{BB962C8B-B14F-4D97-AF65-F5344CB8AC3E}">
        <p14:creationId xmlns:p14="http://schemas.microsoft.com/office/powerpoint/2010/main" val="401162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12</a:t>
            </a:fld>
            <a:endParaRPr lang="en-US" dirty="0"/>
          </a:p>
        </p:txBody>
      </p:sp>
    </p:spTree>
    <p:extLst>
      <p:ext uri="{BB962C8B-B14F-4D97-AF65-F5344CB8AC3E}">
        <p14:creationId xmlns:p14="http://schemas.microsoft.com/office/powerpoint/2010/main" val="59174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Victoria:</a:t>
            </a:r>
          </a:p>
          <a:p>
            <a:pPr marL="171450" indent="-171450">
              <a:buFont typeface="Arial" pitchFamily="34" charset="0"/>
              <a:buChar char="•"/>
            </a:pPr>
            <a:r>
              <a:rPr lang="en-US" dirty="0" smtClean="0"/>
              <a:t>iPhone</a:t>
            </a:r>
            <a:r>
              <a:rPr lang="en-US" dirty="0" smtClean="0"/>
              <a:t>: 4 credit</a:t>
            </a:r>
          </a:p>
          <a:p>
            <a:pPr marL="171450" indent="-171450">
              <a:buFont typeface="Arial" pitchFamily="34" charset="0"/>
              <a:buChar char="•"/>
            </a:pPr>
            <a:r>
              <a:rPr lang="en-US" dirty="0" smtClean="0"/>
              <a:t>Android:</a:t>
            </a:r>
            <a:r>
              <a:rPr lang="en-US" baseline="0" dirty="0" smtClean="0"/>
              <a:t> 2 credit</a:t>
            </a:r>
          </a:p>
          <a:p>
            <a:pPr marL="171450" indent="-171450">
              <a:buFont typeface="Arial" pitchFamily="34" charset="0"/>
              <a:buChar char="•"/>
            </a:pPr>
            <a:r>
              <a:rPr lang="en-US" baseline="0" dirty="0" smtClean="0"/>
              <a:t>Both taught by </a:t>
            </a:r>
            <a:r>
              <a:rPr lang="en-US" baseline="0" dirty="0" err="1" smtClean="0"/>
              <a:t>Dr.Fisher</a:t>
            </a:r>
            <a:endParaRPr lang="en-US" baseline="0" dirty="0" smtClean="0"/>
          </a:p>
          <a:p>
            <a:pPr marL="171450" indent="-171450">
              <a:buFont typeface="Arial" pitchFamily="34" charset="0"/>
              <a:buChar char="•"/>
            </a:pPr>
            <a:r>
              <a:rPr lang="en-US" baseline="0" dirty="0" smtClean="0"/>
              <a:t>New Android: 4 credit</a:t>
            </a:r>
          </a:p>
          <a:p>
            <a:pPr marL="171450" indent="-171450">
              <a:buFont typeface="Arial" pitchFamily="34" charset="0"/>
              <a:buChar char="•"/>
            </a:pPr>
            <a:r>
              <a:rPr lang="en-US" baseline="0" dirty="0" smtClean="0"/>
              <a:t>Taught by Matt</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2</a:t>
            </a:fld>
            <a:endParaRPr lang="en-US" dirty="0"/>
          </a:p>
        </p:txBody>
      </p:sp>
    </p:spTree>
    <p:extLst>
      <p:ext uri="{BB962C8B-B14F-4D97-AF65-F5344CB8AC3E}">
        <p14:creationId xmlns:p14="http://schemas.microsoft.com/office/powerpoint/2010/main" val="125825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Victoria:</a:t>
            </a:r>
          </a:p>
          <a:p>
            <a:r>
              <a:rPr lang="en-US" dirty="0" smtClean="0"/>
              <a:t>Watch </a:t>
            </a:r>
            <a:r>
              <a:rPr lang="en-US" dirty="0" smtClean="0"/>
              <a:t>for posts on tech </a:t>
            </a:r>
            <a:r>
              <a:rPr lang="en-US" baseline="0" dirty="0" smtClean="0"/>
              <a:t>blogs, it is good to read some anyways</a:t>
            </a:r>
          </a:p>
          <a:p>
            <a:r>
              <a:rPr lang="en-US" baseline="0" dirty="0" smtClean="0"/>
              <a:t>iTunes U, a lot of info, also good for other things</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3</a:t>
            </a:fld>
            <a:endParaRPr lang="en-US" dirty="0"/>
          </a:p>
        </p:txBody>
      </p:sp>
    </p:spTree>
    <p:extLst>
      <p:ext uri="{BB962C8B-B14F-4D97-AF65-F5344CB8AC3E}">
        <p14:creationId xmlns:p14="http://schemas.microsoft.com/office/powerpoint/2010/main" val="769949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Matt:</a:t>
            </a:r>
          </a:p>
          <a:p>
            <a:pPr marL="228600" indent="-228600">
              <a:buAutoNum type="alphaUcParenR"/>
            </a:pPr>
            <a:r>
              <a:rPr lang="en-US" dirty="0" smtClean="0"/>
              <a:t>Loads</a:t>
            </a:r>
            <a:r>
              <a:rPr lang="en-US" baseline="0" dirty="0" smtClean="0"/>
              <a:t> </a:t>
            </a:r>
            <a:r>
              <a:rPr lang="en-US" baseline="0" dirty="0" smtClean="0"/>
              <a:t>on user’s device and runs reliably. It sounds so simple and trivial but in reality it can be at times a very difficult thing to achieve. We had issues with it in our own project getting our app loaded onto an Android phone. It requires the programmers to achieve a working application as well as working build path so each person can run the application on the similar as well as on a phone. Sometimes when using different machines to develop, programmers will inadvertently change build paths or global settings for the program that made it no longer run in the simulator or on the device itself.</a:t>
            </a:r>
          </a:p>
          <a:p>
            <a:pPr marL="228600" indent="-228600">
              <a:buAutoNum type="alphaUcParenR"/>
            </a:pPr>
            <a:r>
              <a:rPr lang="en-US" baseline="0" dirty="0" smtClean="0"/>
              <a:t>Fast response times. Some of the best apps on the market are quick to respond to user searches, typing, and touches. The most frequently change list item to appear for mobile applications is improvement of application response time. As a mobile app user, I personally am turned off to an application if it takes forever to load information. For example, a year ago the Facebook App for iPhone was extremely fast at loading the news feed after touching the icon on the Springboard. Today, its completely bloated to the point where if I am not on Wi-Fi, I don’t even try to load the application as it completely will take close to 5-6 minutes to load via EDGE or 3G. I stopped using Facebook App for iPhone all together now due to my negative impression I got when the response time was not fast enough.</a:t>
            </a:r>
          </a:p>
          <a:p>
            <a:pPr marL="228600" indent="-228600">
              <a:buAutoNum type="alphaUcParenR"/>
            </a:pPr>
            <a:r>
              <a:rPr lang="en-US" dirty="0" smtClean="0"/>
              <a:t>Interruption Handling.</a:t>
            </a:r>
            <a:r>
              <a:rPr lang="en-US" baseline="0" dirty="0" smtClean="0"/>
              <a:t> One of the more difficult things to test for in terms of Software Quality is by far interruption handling. Mobile phones today are as powerful as a desktop computer was ten years ago and run multiple processes in parallel. An app has to be able to handle a cases when a different process needs to interrupt the app that the user is using. The most common example is for phone calls. The current app the user is using needs to be put into a standby state while the phone application needs to quickly ask the user if they wish to accept or decline the call. If the application doesn’t handle interrupts correctly, in our example, it could lead to disconnected phone calls which could be a big deal if the caller is a boss or parent! </a:t>
            </a:r>
          </a:p>
          <a:p>
            <a:pPr marL="228600" indent="-228600">
              <a:buAutoNum type="alphaUcParenR"/>
            </a:pPr>
            <a:r>
              <a:rPr lang="en-US" baseline="0" dirty="0" smtClean="0"/>
              <a:t>App performs the same on the device as in the simulator. Just because the application behaves perfectly in a simulator, doesn’t mean once its installed on a physical phone it wont find new ways to crash. ALWAYS test to make sure the application behaves the same manner and functions properly on the physical devices as well as the simulator!</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4</a:t>
            </a:fld>
            <a:endParaRPr lang="en-US" dirty="0"/>
          </a:p>
        </p:txBody>
      </p:sp>
    </p:spTree>
    <p:extLst>
      <p:ext uri="{BB962C8B-B14F-4D97-AF65-F5344CB8AC3E}">
        <p14:creationId xmlns:p14="http://schemas.microsoft.com/office/powerpoint/2010/main" val="2631361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Matt:</a:t>
            </a:r>
          </a:p>
          <a:p>
            <a:pPr marL="171450" indent="-171450">
              <a:buFont typeface="Arial" pitchFamily="34" charset="0"/>
              <a:buChar char="•"/>
            </a:pPr>
            <a:r>
              <a:rPr lang="en-US" dirty="0" smtClean="0"/>
              <a:t>Cross </a:t>
            </a:r>
            <a:r>
              <a:rPr lang="en-US" dirty="0" smtClean="0"/>
              <a:t>platform</a:t>
            </a:r>
            <a:r>
              <a:rPr lang="en-US" baseline="0" dirty="0" smtClean="0"/>
              <a:t> compatibility is a big deal when your trying to write an app for Android as well as iOS. There are requirements and standards that vary greatly between the two languages. Developers need to be mindful of both when porting an app from iOS to Android and vice versa. </a:t>
            </a:r>
          </a:p>
          <a:p>
            <a:pPr marL="171450" indent="-171450">
              <a:buFont typeface="Arial" pitchFamily="34" charset="0"/>
              <a:buChar char="•"/>
            </a:pPr>
            <a:r>
              <a:rPr lang="en-US" baseline="0" dirty="0" smtClean="0"/>
              <a:t>Compatible with submission guides. Apple has very strict guidelines on what apps they will take for submission in their App Store. Apple is vague on exactly what they stipulate are the requirements for submission. According to developer.apple.com, it states “</a:t>
            </a:r>
            <a:r>
              <a:rPr lang="en-US" dirty="0" smtClean="0"/>
              <a:t>We review every app on the App Store based on a set of technical, content, and design criteria.” </a:t>
            </a:r>
          </a:p>
          <a:p>
            <a:pPr marL="171450" indent="-171450">
              <a:buFont typeface="Arial" pitchFamily="34" charset="0"/>
              <a:buChar char="•"/>
            </a:pPr>
            <a:r>
              <a:rPr lang="en-US" dirty="0" smtClean="0"/>
              <a:t>Confirm</a:t>
            </a:r>
            <a:r>
              <a:rPr lang="en-US" baseline="0" dirty="0" smtClean="0"/>
              <a:t> app is written in a firmware API that is widely used. Different versions of firmware for Android and iOS contain different features that don’t work on every device. For example, iOS 5.0 is required for apps wanting to take advantage of Apple’s iCloud. iOS 5.0 will only work on the iPhone 3GS, iPhone 4 and iPhone 4S. The iPhone 2g and iPhone 3G do not support iCloud. Therefore any applications utilizing iCloud will not run on the 2g and 3G iPhones and upset owners of these two devices. Be sure to know your target user base.</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5</a:t>
            </a:fld>
            <a:endParaRPr lang="en-US" dirty="0"/>
          </a:p>
        </p:txBody>
      </p:sp>
    </p:spTree>
    <p:extLst>
      <p:ext uri="{BB962C8B-B14F-4D97-AF65-F5344CB8AC3E}">
        <p14:creationId xmlns:p14="http://schemas.microsoft.com/office/powerpoint/2010/main" val="82298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Matt:</a:t>
            </a:r>
          </a:p>
          <a:p>
            <a:pPr marL="171450" indent="-171450">
              <a:buFont typeface="Arial" pitchFamily="34" charset="0"/>
              <a:buChar char="•"/>
            </a:pPr>
            <a:r>
              <a:rPr lang="en-US" dirty="0" smtClean="0"/>
              <a:t>Functional </a:t>
            </a:r>
            <a:r>
              <a:rPr lang="en-US" dirty="0" smtClean="0"/>
              <a:t>Testing: Test the application</a:t>
            </a:r>
            <a:r>
              <a:rPr lang="en-US" baseline="0" dirty="0" smtClean="0"/>
              <a:t> for functional design and behaves as expected.</a:t>
            </a:r>
          </a:p>
          <a:p>
            <a:pPr marL="171450" indent="-171450">
              <a:buFont typeface="Arial" pitchFamily="34" charset="0"/>
              <a:buChar char="•"/>
            </a:pPr>
            <a:r>
              <a:rPr lang="en-US" baseline="0" dirty="0" smtClean="0"/>
              <a:t>Install Testing: App can be downloaded from App store of choice and can installed on each device.</a:t>
            </a:r>
          </a:p>
          <a:p>
            <a:pPr marL="171450" indent="-171450">
              <a:buFont typeface="Arial" pitchFamily="34" charset="0"/>
              <a:buChar char="•"/>
            </a:pPr>
            <a:r>
              <a:rPr lang="en-US" baseline="0" dirty="0" smtClean="0"/>
              <a:t>Mobile Protocol Stack Testing: Be sure the app can communicate via cell towers for data, Wi-Fi and Bluetooth.</a:t>
            </a:r>
          </a:p>
          <a:p>
            <a:pPr marL="171450" indent="-171450">
              <a:buFont typeface="Arial" pitchFamily="34" charset="0"/>
              <a:buChar char="•"/>
            </a:pPr>
            <a:r>
              <a:rPr lang="en-US" dirty="0" smtClean="0"/>
              <a:t>Performance Testing:</a:t>
            </a:r>
            <a:r>
              <a:rPr lang="en-US" baseline="0" dirty="0" smtClean="0"/>
              <a:t> Verify the app can handle the tasks assigned to it. </a:t>
            </a:r>
          </a:p>
          <a:p>
            <a:pPr marL="171450" indent="-171450">
              <a:buFont typeface="Arial" pitchFamily="34" charset="0"/>
              <a:buChar char="•"/>
            </a:pPr>
            <a:r>
              <a:rPr lang="en-US" baseline="0" dirty="0" smtClean="0"/>
              <a:t>Stress Testing: How much can the app do before it breaks or crashes.</a:t>
            </a:r>
          </a:p>
          <a:p>
            <a:pPr marL="171450" indent="-171450">
              <a:buFont typeface="Arial" pitchFamily="34" charset="0"/>
              <a:buChar char="•"/>
            </a:pPr>
            <a:r>
              <a:rPr lang="en-US" baseline="0" dirty="0" smtClean="0"/>
              <a:t>Usability Testing: Is the app user friendly? Can user successful use app?</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6</a:t>
            </a:fld>
            <a:endParaRPr lang="en-US" dirty="0"/>
          </a:p>
        </p:txBody>
      </p:sp>
    </p:spTree>
    <p:extLst>
      <p:ext uri="{BB962C8B-B14F-4D97-AF65-F5344CB8AC3E}">
        <p14:creationId xmlns:p14="http://schemas.microsoft.com/office/powerpoint/2010/main" val="56079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Mike:</a:t>
            </a:r>
          </a:p>
          <a:p>
            <a:pPr marL="171450" indent="-171450">
              <a:buFont typeface="Arial" pitchFamily="34" charset="0"/>
              <a:buChar char="•"/>
            </a:pPr>
            <a:r>
              <a:rPr lang="en-US" dirty="0" smtClean="0"/>
              <a:t>Memory Usage: It is</a:t>
            </a:r>
            <a:r>
              <a:rPr lang="en-US" baseline="0" dirty="0" smtClean="0"/>
              <a:t> important that the app be aware of the amount of memory it consumes. If it eats through too much, the rest of the mobile device will become unstable and crash. If it doesn’t take enough memory, the app’s response time will be so long that the user will become frustrated with the app. </a:t>
            </a:r>
          </a:p>
          <a:p>
            <a:pPr marL="171450" indent="-171450">
              <a:buFont typeface="Arial" pitchFamily="34" charset="0"/>
              <a:buChar char="•"/>
            </a:pPr>
            <a:r>
              <a:rPr lang="en-US" baseline="0" dirty="0" smtClean="0"/>
              <a:t>Network Usage: Gone are the days of unlimited data for most owners of mobile devices. Most people now have to tiered plans and as a result, apps now have to be more mindful of how much data they use. The user expects the app may need to connect to the internet to update a file or two. But it should not download their entire monthly allotment in one use of the app as well. </a:t>
            </a:r>
          </a:p>
          <a:p>
            <a:pPr marL="171450" indent="-171450">
              <a:buFont typeface="Arial" pitchFamily="34" charset="0"/>
              <a:buChar char="•"/>
            </a:pPr>
            <a:r>
              <a:rPr lang="en-US" baseline="0" dirty="0" smtClean="0"/>
              <a:t>Number of test cases executed: It is important that the developer track of the number of test cases that have been executed since the start of the project. By keeping track of the number, the developer will have an idea of how much in depth the testing is for the project and whether or not more test cases are needed.</a:t>
            </a:r>
          </a:p>
          <a:p>
            <a:pPr marL="171450" indent="-171450">
              <a:buFont typeface="Arial" pitchFamily="34" charset="0"/>
              <a:buChar char="•"/>
            </a:pPr>
            <a:r>
              <a:rPr lang="en-US" dirty="0" smtClean="0"/>
              <a:t>Number of defects and classification: As</a:t>
            </a:r>
            <a:r>
              <a:rPr lang="en-US" baseline="0" dirty="0" smtClean="0"/>
              <a:t> the project progresses, it is useful to know where the problem areas are in your code. If the test cases are tracked by classification and the running total of the number of defects is kept up-to-date, the developer will have a better idea of where to spend his time to fix the bugs found during testing.</a:t>
            </a:r>
          </a:p>
          <a:p>
            <a:pPr marL="171450" indent="-171450">
              <a:buFont typeface="Arial" pitchFamily="34" charset="0"/>
              <a:buChar char="•"/>
            </a:pPr>
            <a:r>
              <a:rPr lang="en-US" baseline="0" dirty="0" smtClean="0"/>
              <a:t>Test coverage: By from time to time keeping track of the test coverage, the developer will be have an idea of what testing areas are weak and which ones have too many test cases. </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7</a:t>
            </a:fld>
            <a:endParaRPr lang="en-US" dirty="0"/>
          </a:p>
        </p:txBody>
      </p:sp>
    </p:spTree>
    <p:extLst>
      <p:ext uri="{BB962C8B-B14F-4D97-AF65-F5344CB8AC3E}">
        <p14:creationId xmlns:p14="http://schemas.microsoft.com/office/powerpoint/2010/main" val="355694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8</a:t>
            </a:fld>
            <a:endParaRPr lang="en-US" dirty="0"/>
          </a:p>
        </p:txBody>
      </p:sp>
    </p:spTree>
    <p:extLst>
      <p:ext uri="{BB962C8B-B14F-4D97-AF65-F5344CB8AC3E}">
        <p14:creationId xmlns:p14="http://schemas.microsoft.com/office/powerpoint/2010/main" val="317828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t>9</a:t>
            </a:fld>
            <a:endParaRPr lang="en-US" dirty="0"/>
          </a:p>
        </p:txBody>
      </p:sp>
    </p:spTree>
    <p:extLst>
      <p:ext uri="{BB962C8B-B14F-4D97-AF65-F5344CB8AC3E}">
        <p14:creationId xmlns:p14="http://schemas.microsoft.com/office/powerpoint/2010/main" val="211326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34C1A69E-F9EB-4245-94AF-459236A4D35A}" type="slidenum">
              <a:rPr lang="es-ES"/>
              <a:pPr/>
              <a:t>‹#›</a:t>
            </a:fld>
            <a:endParaRPr lang="es-ES" dirty="0"/>
          </a:p>
        </p:txBody>
      </p:sp>
    </p:spTree>
    <p:extLst>
      <p:ext uri="{BB962C8B-B14F-4D97-AF65-F5344CB8AC3E}">
        <p14:creationId xmlns:p14="http://schemas.microsoft.com/office/powerpoint/2010/main" val="157116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F69458D4-14F4-4E1A-B340-96AE8DF1146B}" type="slidenum">
              <a:rPr lang="es-ES"/>
              <a:pPr/>
              <a:t>‹#›</a:t>
            </a:fld>
            <a:endParaRPr lang="es-ES" dirty="0"/>
          </a:p>
        </p:txBody>
      </p:sp>
    </p:spTree>
    <p:extLst>
      <p:ext uri="{BB962C8B-B14F-4D97-AF65-F5344CB8AC3E}">
        <p14:creationId xmlns:p14="http://schemas.microsoft.com/office/powerpoint/2010/main" val="381617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BD9FBEEF-0E87-424B-9C72-3F5B999B32BA}" type="slidenum">
              <a:rPr lang="es-ES"/>
              <a:pPr/>
              <a:t>‹#›</a:t>
            </a:fld>
            <a:endParaRPr lang="es-ES" dirty="0"/>
          </a:p>
        </p:txBody>
      </p:sp>
    </p:spTree>
    <p:extLst>
      <p:ext uri="{BB962C8B-B14F-4D97-AF65-F5344CB8AC3E}">
        <p14:creationId xmlns:p14="http://schemas.microsoft.com/office/powerpoint/2010/main" val="367817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835696" y="1600200"/>
            <a:ext cx="685110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D48A33AE-C3B0-4702-85F8-ECCA831F39EB}" type="slidenum">
              <a:rPr lang="es-ES"/>
              <a:pPr/>
              <a:t>‹#›</a:t>
            </a:fld>
            <a:endParaRPr lang="es-ES" dirty="0"/>
          </a:p>
        </p:txBody>
      </p:sp>
    </p:spTree>
    <p:extLst>
      <p:ext uri="{BB962C8B-B14F-4D97-AF65-F5344CB8AC3E}">
        <p14:creationId xmlns:p14="http://schemas.microsoft.com/office/powerpoint/2010/main" val="18473292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4EDF9D72-0F9B-469A-B39B-C9BC2B971682}" type="slidenum">
              <a:rPr lang="es-ES"/>
              <a:pPr/>
              <a:t>‹#›</a:t>
            </a:fld>
            <a:endParaRPr lang="es-ES" dirty="0"/>
          </a:p>
        </p:txBody>
      </p:sp>
    </p:spTree>
    <p:extLst>
      <p:ext uri="{BB962C8B-B14F-4D97-AF65-F5344CB8AC3E}">
        <p14:creationId xmlns:p14="http://schemas.microsoft.com/office/powerpoint/2010/main" val="124414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6D805B14-5EEC-4AD1-9814-67B09A937868}" type="slidenum">
              <a:rPr lang="es-ES"/>
              <a:pPr/>
              <a:t>‹#›</a:t>
            </a:fld>
            <a:endParaRPr lang="es-ES" dirty="0"/>
          </a:p>
        </p:txBody>
      </p:sp>
    </p:spTree>
    <p:extLst>
      <p:ext uri="{BB962C8B-B14F-4D97-AF65-F5344CB8AC3E}">
        <p14:creationId xmlns:p14="http://schemas.microsoft.com/office/powerpoint/2010/main" val="352596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dirty="0"/>
          </a:p>
        </p:txBody>
      </p:sp>
      <p:sp>
        <p:nvSpPr>
          <p:cNvPr id="8" name="Footer Placeholder 7"/>
          <p:cNvSpPr>
            <a:spLocks noGrp="1"/>
          </p:cNvSpPr>
          <p:nvPr>
            <p:ph type="ftr" sz="quarter" idx="11"/>
          </p:nvPr>
        </p:nvSpPr>
        <p:spPr/>
        <p:txBody>
          <a:bodyPr/>
          <a:lstStyle>
            <a:lvl1pPr>
              <a:defRPr/>
            </a:lvl1pPr>
          </a:lstStyle>
          <a:p>
            <a:endParaRPr lang="es-ES" dirty="0"/>
          </a:p>
        </p:txBody>
      </p:sp>
      <p:sp>
        <p:nvSpPr>
          <p:cNvPr id="9" name="Slide Number Placeholder 8"/>
          <p:cNvSpPr>
            <a:spLocks noGrp="1"/>
          </p:cNvSpPr>
          <p:nvPr>
            <p:ph type="sldNum" sz="quarter" idx="12"/>
          </p:nvPr>
        </p:nvSpPr>
        <p:spPr/>
        <p:txBody>
          <a:bodyPr/>
          <a:lstStyle>
            <a:lvl1pPr>
              <a:defRPr/>
            </a:lvl1pPr>
          </a:lstStyle>
          <a:p>
            <a:fld id="{C8280737-3A71-4F8B-B67C-8DF2C2B5BDC8}" type="slidenum">
              <a:rPr lang="es-ES"/>
              <a:pPr/>
              <a:t>‹#›</a:t>
            </a:fld>
            <a:endParaRPr lang="es-ES" dirty="0"/>
          </a:p>
        </p:txBody>
      </p:sp>
    </p:spTree>
    <p:extLst>
      <p:ext uri="{BB962C8B-B14F-4D97-AF65-F5344CB8AC3E}">
        <p14:creationId xmlns:p14="http://schemas.microsoft.com/office/powerpoint/2010/main" val="65450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dirty="0"/>
          </a:p>
        </p:txBody>
      </p:sp>
      <p:sp>
        <p:nvSpPr>
          <p:cNvPr id="4" name="Footer Placeholder 3"/>
          <p:cNvSpPr>
            <a:spLocks noGrp="1"/>
          </p:cNvSpPr>
          <p:nvPr>
            <p:ph type="ftr" sz="quarter" idx="11"/>
          </p:nvPr>
        </p:nvSpPr>
        <p:spPr/>
        <p:txBody>
          <a:bodyPr/>
          <a:lstStyle>
            <a:lvl1pPr>
              <a:defRPr/>
            </a:lvl1pPr>
          </a:lstStyle>
          <a:p>
            <a:endParaRPr lang="es-ES" dirty="0"/>
          </a:p>
        </p:txBody>
      </p:sp>
      <p:sp>
        <p:nvSpPr>
          <p:cNvPr id="5" name="Slide Number Placeholder 4"/>
          <p:cNvSpPr>
            <a:spLocks noGrp="1"/>
          </p:cNvSpPr>
          <p:nvPr>
            <p:ph type="sldNum" sz="quarter" idx="12"/>
          </p:nvPr>
        </p:nvSpPr>
        <p:spPr/>
        <p:txBody>
          <a:bodyPr/>
          <a:lstStyle>
            <a:lvl1pPr>
              <a:defRPr/>
            </a:lvl1pPr>
          </a:lstStyle>
          <a:p>
            <a:fld id="{11F96B82-FBDD-4312-AD41-525B62C85E1F}" type="slidenum">
              <a:rPr lang="es-ES"/>
              <a:pPr/>
              <a:t>‹#›</a:t>
            </a:fld>
            <a:endParaRPr lang="es-ES" dirty="0"/>
          </a:p>
        </p:txBody>
      </p:sp>
    </p:spTree>
    <p:extLst>
      <p:ext uri="{BB962C8B-B14F-4D97-AF65-F5344CB8AC3E}">
        <p14:creationId xmlns:p14="http://schemas.microsoft.com/office/powerpoint/2010/main" val="27901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dirty="0"/>
          </a:p>
        </p:txBody>
      </p:sp>
      <p:sp>
        <p:nvSpPr>
          <p:cNvPr id="3" name="Footer Placeholder 2"/>
          <p:cNvSpPr>
            <a:spLocks noGrp="1"/>
          </p:cNvSpPr>
          <p:nvPr>
            <p:ph type="ftr" sz="quarter" idx="11"/>
          </p:nvPr>
        </p:nvSpPr>
        <p:spPr/>
        <p:txBody>
          <a:bodyPr/>
          <a:lstStyle>
            <a:lvl1pPr>
              <a:defRPr/>
            </a:lvl1pPr>
          </a:lstStyle>
          <a:p>
            <a:endParaRPr lang="es-ES" dirty="0"/>
          </a:p>
        </p:txBody>
      </p:sp>
      <p:sp>
        <p:nvSpPr>
          <p:cNvPr id="4" name="Slide Number Placeholder 3"/>
          <p:cNvSpPr>
            <a:spLocks noGrp="1"/>
          </p:cNvSpPr>
          <p:nvPr>
            <p:ph type="sldNum" sz="quarter" idx="12"/>
          </p:nvPr>
        </p:nvSpPr>
        <p:spPr/>
        <p:txBody>
          <a:bodyPr/>
          <a:lstStyle>
            <a:lvl1pPr>
              <a:defRPr/>
            </a:lvl1pPr>
          </a:lstStyle>
          <a:p>
            <a:fld id="{8B7297EE-74E0-4A1C-91ED-F1BA8F3D8443}" type="slidenum">
              <a:rPr lang="es-ES"/>
              <a:pPr/>
              <a:t>‹#›</a:t>
            </a:fld>
            <a:endParaRPr lang="es-ES" dirty="0"/>
          </a:p>
        </p:txBody>
      </p:sp>
    </p:spTree>
    <p:extLst>
      <p:ext uri="{BB962C8B-B14F-4D97-AF65-F5344CB8AC3E}">
        <p14:creationId xmlns:p14="http://schemas.microsoft.com/office/powerpoint/2010/main" val="32836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89C0F241-FBE3-45B0-991E-6B44E600E2BB}" type="slidenum">
              <a:rPr lang="es-ES"/>
              <a:pPr/>
              <a:t>‹#›</a:t>
            </a:fld>
            <a:endParaRPr lang="es-ES" dirty="0"/>
          </a:p>
        </p:txBody>
      </p:sp>
    </p:spTree>
    <p:extLst>
      <p:ext uri="{BB962C8B-B14F-4D97-AF65-F5344CB8AC3E}">
        <p14:creationId xmlns:p14="http://schemas.microsoft.com/office/powerpoint/2010/main" val="214198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B387305D-E9D2-4C36-B0AD-DF435BAC6C7A}" type="slidenum">
              <a:rPr lang="es-ES"/>
              <a:pPr/>
              <a:t>‹#›</a:t>
            </a:fld>
            <a:endParaRPr lang="es-ES" dirty="0"/>
          </a:p>
        </p:txBody>
      </p:sp>
    </p:spTree>
    <p:extLst>
      <p:ext uri="{BB962C8B-B14F-4D97-AF65-F5344CB8AC3E}">
        <p14:creationId xmlns:p14="http://schemas.microsoft.com/office/powerpoint/2010/main" val="193332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BEBA8EAE-BF5A-486C-A8C5-ECC9F3942E4B}">
                <a14:imgProps xmlns:a14="http://schemas.microsoft.com/office/drawing/2010/main">
                  <a14:imgLayer r:embed="rId14">
                    <a14:imgEffect>
                      <a14:brightnessContrast bright="-2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2D9E29E-83E7-49DC-877D-513A2B093CF0}" type="slidenum">
              <a:rPr lang="es-ES"/>
              <a:pPr/>
              <a:t>‹#›</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solidFill>
                  <a:schemeClr val="tx2"/>
                </a:solidFill>
                <a:latin typeface="+mj-lt"/>
                <a:ea typeface="+mj-ea"/>
                <a:cs typeface="+mj-cs"/>
              </a:rPr>
              <a:t>Mobile App Development</a:t>
            </a:r>
            <a:endParaRPr lang="es-ES" dirty="0"/>
          </a:p>
        </p:txBody>
      </p:sp>
      <p:sp>
        <p:nvSpPr>
          <p:cNvPr id="2" name="Subtitle 1"/>
          <p:cNvSpPr>
            <a:spLocks noGrp="1"/>
          </p:cNvSpPr>
          <p:nvPr>
            <p:ph type="subTitle" idx="1"/>
          </p:nvPr>
        </p:nvSpPr>
        <p:spPr/>
        <p:txBody>
          <a:bodyPr/>
          <a:lstStyle/>
          <a:p>
            <a:r>
              <a:rPr lang="en-US" dirty="0">
                <a:solidFill>
                  <a:schemeClr val="tx1"/>
                </a:solidFill>
                <a:latin typeface="+mn-lt"/>
                <a:ea typeface="+mn-ea"/>
                <a:cs typeface="+mn-cs"/>
              </a:rPr>
              <a:t>Matt </a:t>
            </a:r>
            <a:r>
              <a:rPr lang="en-US" dirty="0" smtClean="0">
                <a:solidFill>
                  <a:schemeClr val="tx1"/>
                </a:solidFill>
                <a:latin typeface="+mn-lt"/>
                <a:ea typeface="+mn-ea"/>
                <a:cs typeface="+mn-cs"/>
              </a:rPr>
              <a:t>Iwema, </a:t>
            </a:r>
            <a:r>
              <a:rPr lang="en-US" dirty="0">
                <a:solidFill>
                  <a:schemeClr val="tx1"/>
                </a:solidFill>
                <a:latin typeface="+mn-lt"/>
                <a:ea typeface="+mn-ea"/>
                <a:cs typeface="+mn-cs"/>
              </a:rPr>
              <a:t>Michael </a:t>
            </a:r>
            <a:r>
              <a:rPr lang="en-US" dirty="0" smtClean="0">
                <a:solidFill>
                  <a:schemeClr val="tx1"/>
                </a:solidFill>
                <a:latin typeface="+mn-lt"/>
                <a:ea typeface="+mn-ea"/>
                <a:cs typeface="+mn-cs"/>
              </a:rPr>
              <a:t>Frank, </a:t>
            </a:r>
            <a:r>
              <a:rPr lang="en-US" dirty="0" smtClean="0">
                <a:solidFill>
                  <a:schemeClr val="tx1"/>
                </a:solidFill>
                <a:latin typeface="+mn-lt"/>
                <a:ea typeface="+mn-ea"/>
                <a:cs typeface="+mn-cs"/>
              </a:rPr>
              <a:t>Congnan (Victoria) Zheng</a:t>
            </a:r>
          </a:p>
          <a:p>
            <a:endParaRPr lang="en-US" dirty="0"/>
          </a:p>
          <a:p>
            <a:pPr algn="r"/>
            <a:r>
              <a:rPr lang="en-US" dirty="0" smtClean="0"/>
              <a:t>Q1</a:t>
            </a:r>
            <a:endParaRPr lang="en-US" dirty="0">
              <a:solidFill>
                <a:schemeClr val="tx1"/>
              </a:solidFill>
              <a:latin typeface="+mn-lt"/>
              <a:ea typeface="+mn-ea"/>
              <a:cs typeface="+mn-cs"/>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Successes and </a:t>
            </a:r>
            <a:r>
              <a:rPr lang="en-US" dirty="0" smtClean="0">
                <a:solidFill>
                  <a:schemeClr val="tx2"/>
                </a:solidFill>
                <a:latin typeface="+mj-lt"/>
                <a:ea typeface="+mj-ea"/>
                <a:cs typeface="+mj-cs"/>
              </a:rPr>
              <a:t>Failures</a:t>
            </a:r>
            <a:endParaRPr lang="en-US" dirty="0">
              <a:solidFill>
                <a:schemeClr val="tx2"/>
              </a:solidFill>
              <a:latin typeface="+mj-lt"/>
              <a:ea typeface="+mj-ea"/>
              <a:cs typeface="+mj-cs"/>
            </a:endParaRPr>
          </a:p>
        </p:txBody>
      </p:sp>
      <p:sp>
        <p:nvSpPr>
          <p:cNvPr id="6" name="Content Placeholder 5"/>
          <p:cNvSpPr>
            <a:spLocks noGrp="1"/>
          </p:cNvSpPr>
          <p:nvPr>
            <p:ph sz="quarter" idx="4"/>
          </p:nvPr>
        </p:nvSpPr>
        <p:spPr>
          <a:xfrm>
            <a:off x="4645025" y="1556792"/>
            <a:ext cx="4041775" cy="4569371"/>
          </a:xfrm>
        </p:spPr>
        <p:txBody>
          <a:bodyPr/>
          <a:lstStyle/>
          <a:p>
            <a:r>
              <a:rPr lang="en-US" dirty="0" smtClean="0"/>
              <a:t>Wild Successes: </a:t>
            </a:r>
          </a:p>
          <a:p>
            <a:pPr lvl="1"/>
            <a:r>
              <a:rPr lang="en-US" dirty="0" smtClean="0"/>
              <a:t>Angry Birds</a:t>
            </a:r>
          </a:p>
          <a:p>
            <a:pPr lvl="1"/>
            <a:r>
              <a:rPr lang="en-US" dirty="0" smtClean="0"/>
              <a:t>Words with Friends</a:t>
            </a:r>
          </a:p>
          <a:p>
            <a:pPr lvl="1"/>
            <a:r>
              <a:rPr lang="en-US" dirty="0" smtClean="0"/>
              <a:t>Shazam</a:t>
            </a:r>
            <a:endParaRPr lang="en-US" dirty="0"/>
          </a:p>
          <a:p>
            <a:pPr lvl="1"/>
            <a:endParaRPr lang="en-US" dirty="0" smtClean="0"/>
          </a:p>
          <a:p>
            <a:r>
              <a:rPr lang="en-US" dirty="0" smtClean="0"/>
              <a:t>Flops:</a:t>
            </a:r>
          </a:p>
          <a:p>
            <a:pPr lvl="1"/>
            <a:r>
              <a:rPr lang="en-US" dirty="0" smtClean="0"/>
              <a:t>iFireplace</a:t>
            </a:r>
          </a:p>
          <a:p>
            <a:pPr lvl="1"/>
            <a:r>
              <a:rPr lang="en-US" dirty="0" smtClean="0"/>
              <a:t>Hold on!</a:t>
            </a:r>
          </a:p>
          <a:p>
            <a:pPr lvl="1"/>
            <a:r>
              <a:rPr lang="en-US" dirty="0" smtClean="0"/>
              <a:t>iTan!</a:t>
            </a:r>
          </a:p>
          <a:p>
            <a:pPr lvl="1"/>
            <a:endParaRPr lang="en-US" dirty="0"/>
          </a:p>
          <a:p>
            <a:pPr lvl="1"/>
            <a:endParaRPr lang="en-US" dirty="0" smtClean="0"/>
          </a:p>
          <a:p>
            <a:pPr marL="457200" lvl="1" indent="0" algn="r">
              <a:buNone/>
            </a:pPr>
            <a:r>
              <a:rPr lang="en-US" dirty="0" smtClean="0"/>
              <a:t>Q4</a:t>
            </a:r>
          </a:p>
          <a:p>
            <a:pPr lvl="1"/>
            <a:endParaRPr lang="en-US"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075" y="2338412"/>
            <a:ext cx="6953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604987"/>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2360" y="1604987"/>
            <a:ext cx="10001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3862388"/>
            <a:ext cx="11906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7787" y="3290758"/>
            <a:ext cx="11525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3429000"/>
            <a:ext cx="12382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857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Standards and </a:t>
            </a:r>
            <a:r>
              <a:rPr lang="en-US" dirty="0" smtClean="0">
                <a:solidFill>
                  <a:schemeClr val="tx2"/>
                </a:solidFill>
                <a:latin typeface="+mj-lt"/>
                <a:ea typeface="+mj-ea"/>
                <a:cs typeface="+mj-cs"/>
              </a:rPr>
              <a:t>Regulations</a:t>
            </a:r>
            <a:endParaRPr lang="en-US" dirty="0"/>
          </a:p>
        </p:txBody>
      </p:sp>
      <p:sp>
        <p:nvSpPr>
          <p:cNvPr id="3" name="Content Placeholder 2"/>
          <p:cNvSpPr>
            <a:spLocks noGrp="1"/>
          </p:cNvSpPr>
          <p:nvPr>
            <p:ph idx="1"/>
          </p:nvPr>
        </p:nvSpPr>
        <p:spPr/>
        <p:txBody>
          <a:bodyPr/>
          <a:lstStyle/>
          <a:p>
            <a:pPr lvl="0"/>
            <a:r>
              <a:rPr lang="en-US" dirty="0">
                <a:solidFill>
                  <a:schemeClr val="tx1"/>
                </a:solidFill>
                <a:latin typeface="+mn-lt"/>
                <a:ea typeface="+mn-ea"/>
                <a:cs typeface="+mn-cs"/>
              </a:rPr>
              <a:t>iOS: Apple’s </a:t>
            </a:r>
            <a:r>
              <a:rPr lang="en-US" dirty="0" smtClean="0">
                <a:solidFill>
                  <a:schemeClr val="tx1"/>
                </a:solidFill>
                <a:latin typeface="+mn-lt"/>
                <a:ea typeface="+mn-ea"/>
                <a:cs typeface="+mn-cs"/>
              </a:rPr>
              <a:t>App Store approval </a:t>
            </a:r>
            <a:r>
              <a:rPr lang="en-US" dirty="0">
                <a:solidFill>
                  <a:schemeClr val="tx1"/>
                </a:solidFill>
                <a:latin typeface="+mn-lt"/>
                <a:ea typeface="+mn-ea"/>
                <a:cs typeface="+mn-cs"/>
              </a:rPr>
              <a:t>process</a:t>
            </a:r>
          </a:p>
          <a:p>
            <a:pPr lvl="0"/>
            <a:r>
              <a:rPr lang="en-US" dirty="0">
                <a:solidFill>
                  <a:schemeClr val="tx1"/>
                </a:solidFill>
                <a:latin typeface="+mn-lt"/>
                <a:ea typeface="+mn-ea"/>
                <a:cs typeface="+mn-cs"/>
              </a:rPr>
              <a:t>Android: Google’s Android Market </a:t>
            </a:r>
            <a:r>
              <a:rPr lang="en-US" dirty="0" smtClean="0">
                <a:solidFill>
                  <a:schemeClr val="tx1"/>
                </a:solidFill>
                <a:latin typeface="+mn-lt"/>
                <a:ea typeface="+mn-ea"/>
                <a:cs typeface="+mn-cs"/>
              </a:rPr>
              <a:t>approval process</a:t>
            </a:r>
            <a:endParaRPr lang="en-US" dirty="0">
              <a:solidFill>
                <a:schemeClr val="tx1"/>
              </a:solidFill>
              <a:latin typeface="+mn-lt"/>
              <a:ea typeface="+mn-ea"/>
              <a:cs typeface="+mn-cs"/>
            </a:endParaRPr>
          </a:p>
          <a:p>
            <a:pPr lvl="0"/>
            <a:r>
              <a:rPr lang="en-US" dirty="0" smtClean="0">
                <a:solidFill>
                  <a:schemeClr val="tx1"/>
                </a:solidFill>
                <a:latin typeface="+mn-lt"/>
                <a:ea typeface="+mn-ea"/>
                <a:cs typeface="+mn-cs"/>
              </a:rPr>
              <a:t>Windows </a:t>
            </a:r>
            <a:r>
              <a:rPr lang="en-US" dirty="0">
                <a:solidFill>
                  <a:schemeClr val="tx1"/>
                </a:solidFill>
                <a:latin typeface="+mn-lt"/>
                <a:ea typeface="+mn-ea"/>
                <a:cs typeface="+mn-cs"/>
              </a:rPr>
              <a:t>Phone: Microsoft’s </a:t>
            </a:r>
            <a:r>
              <a:rPr lang="en-US" dirty="0" smtClean="0">
                <a:solidFill>
                  <a:schemeClr val="tx1"/>
                </a:solidFill>
                <a:latin typeface="+mn-lt"/>
                <a:ea typeface="+mn-ea"/>
                <a:cs typeface="+mn-cs"/>
              </a:rPr>
              <a:t>Marketplace approval process</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853629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latin typeface="+mj-lt"/>
                <a:ea typeface="+mj-ea"/>
                <a:cs typeface="+mj-cs"/>
              </a:rPr>
              <a:t>Problems with Mobile App </a:t>
            </a:r>
            <a:r>
              <a:rPr lang="en-US" dirty="0" smtClean="0">
                <a:solidFill>
                  <a:schemeClr val="tx2"/>
                </a:solidFill>
                <a:latin typeface="+mj-lt"/>
                <a:ea typeface="+mj-ea"/>
                <a:cs typeface="+mj-cs"/>
              </a:rPr>
              <a:t>Development</a:t>
            </a:r>
            <a:endParaRPr lang="en-US" dirty="0"/>
          </a:p>
        </p:txBody>
      </p:sp>
      <p:sp>
        <p:nvSpPr>
          <p:cNvPr id="3" name="Content Placeholder 2"/>
          <p:cNvSpPr>
            <a:spLocks noGrp="1"/>
          </p:cNvSpPr>
          <p:nvPr>
            <p:ph idx="1"/>
          </p:nvPr>
        </p:nvSpPr>
        <p:spPr/>
        <p:txBody>
          <a:bodyPr/>
          <a:lstStyle/>
          <a:p>
            <a:pPr lvl="0"/>
            <a:endParaRPr lang="en-US" dirty="0" smtClean="0">
              <a:solidFill>
                <a:schemeClr val="tx1"/>
              </a:solidFill>
              <a:latin typeface="+mn-lt"/>
              <a:ea typeface="+mn-ea"/>
              <a:cs typeface="+mn-cs"/>
            </a:endParaRPr>
          </a:p>
          <a:p>
            <a:pPr lvl="0"/>
            <a:r>
              <a:rPr lang="en-US" dirty="0" smtClean="0">
                <a:solidFill>
                  <a:schemeClr val="tx1"/>
                </a:solidFill>
                <a:latin typeface="+mn-lt"/>
                <a:ea typeface="+mn-ea"/>
                <a:cs typeface="+mn-cs"/>
              </a:rPr>
              <a:t>Hardware </a:t>
            </a:r>
            <a:r>
              <a:rPr lang="en-US" dirty="0">
                <a:solidFill>
                  <a:schemeClr val="tx1"/>
                </a:solidFill>
                <a:latin typeface="+mn-lt"/>
                <a:ea typeface="+mn-ea"/>
                <a:cs typeface="+mn-cs"/>
              </a:rPr>
              <a:t>Fragmentation</a:t>
            </a:r>
          </a:p>
          <a:p>
            <a:pPr lvl="0"/>
            <a:r>
              <a:rPr lang="en-US" dirty="0">
                <a:solidFill>
                  <a:schemeClr val="tx1"/>
                </a:solidFill>
                <a:latin typeface="+mn-lt"/>
                <a:ea typeface="+mn-ea"/>
                <a:cs typeface="+mn-cs"/>
              </a:rPr>
              <a:t>Different versions of firmware</a:t>
            </a:r>
          </a:p>
          <a:p>
            <a:pPr lvl="0"/>
            <a:r>
              <a:rPr lang="en-US" dirty="0">
                <a:solidFill>
                  <a:schemeClr val="tx1"/>
                </a:solidFill>
                <a:latin typeface="+mn-lt"/>
                <a:ea typeface="+mn-ea"/>
                <a:cs typeface="+mn-cs"/>
              </a:rPr>
              <a:t>Limitations of APIs</a:t>
            </a:r>
          </a:p>
          <a:p>
            <a:pPr lvl="0"/>
            <a:r>
              <a:rPr lang="en-US" dirty="0">
                <a:solidFill>
                  <a:schemeClr val="tx1"/>
                </a:solidFill>
                <a:latin typeface="+mn-lt"/>
                <a:ea typeface="+mn-ea"/>
                <a:cs typeface="+mn-cs"/>
              </a:rPr>
              <a:t>Vendor imposed </a:t>
            </a:r>
            <a:r>
              <a:rPr lang="en-US" dirty="0" smtClean="0">
                <a:solidFill>
                  <a:schemeClr val="tx1"/>
                </a:solidFill>
                <a:latin typeface="+mn-lt"/>
                <a:ea typeface="+mn-ea"/>
                <a:cs typeface="+mn-cs"/>
              </a:rPr>
              <a:t>restrictions</a:t>
            </a:r>
          </a:p>
          <a:p>
            <a:pPr lvl="0"/>
            <a:endParaRPr lang="en-US" dirty="0"/>
          </a:p>
          <a:p>
            <a:pPr lvl="0"/>
            <a:endParaRPr lang="en-US" dirty="0" smtClean="0">
              <a:solidFill>
                <a:schemeClr val="tx1"/>
              </a:solidFill>
              <a:latin typeface="+mn-lt"/>
              <a:ea typeface="+mn-ea"/>
              <a:cs typeface="+mn-cs"/>
            </a:endParaRPr>
          </a:p>
          <a:p>
            <a:pPr marL="0" lvl="0" indent="0" algn="r">
              <a:buNone/>
            </a:pPr>
            <a:r>
              <a:rPr lang="en-US" dirty="0" smtClean="0"/>
              <a:t>Q5</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1708931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r">
              <a:buNone/>
            </a:pPr>
            <a:r>
              <a:rPr lang="en-US" dirty="0" smtClean="0"/>
              <a:t>Q6</a:t>
            </a:r>
            <a:endParaRPr lang="en-US" dirty="0"/>
          </a:p>
        </p:txBody>
      </p:sp>
    </p:spTree>
    <p:extLst>
      <p:ext uri="{BB962C8B-B14F-4D97-AF65-F5344CB8AC3E}">
        <p14:creationId xmlns:p14="http://schemas.microsoft.com/office/powerpoint/2010/main" val="327648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Courses At Rose</a:t>
            </a:r>
            <a:endParaRPr lang="en-US" dirty="0"/>
          </a:p>
        </p:txBody>
      </p:sp>
      <p:sp>
        <p:nvSpPr>
          <p:cNvPr id="3" name="Content Placeholder 2"/>
          <p:cNvSpPr>
            <a:spLocks noGrp="1"/>
          </p:cNvSpPr>
          <p:nvPr>
            <p:ph idx="1"/>
          </p:nvPr>
        </p:nvSpPr>
        <p:spPr>
          <a:xfrm>
            <a:off x="1835696" y="1600200"/>
            <a:ext cx="7056784" cy="4525963"/>
          </a:xfrm>
        </p:spPr>
        <p:txBody>
          <a:bodyPr/>
          <a:lstStyle/>
          <a:p>
            <a:r>
              <a:rPr lang="en-US" sz="2600" dirty="0" smtClean="0"/>
              <a:t>Fall 2010-2011:</a:t>
            </a:r>
          </a:p>
          <a:p>
            <a:pPr marL="0" indent="0">
              <a:buNone/>
            </a:pPr>
            <a:r>
              <a:rPr lang="en-US" sz="2600" dirty="0" smtClean="0"/>
              <a:t>	CSSE490-02 iPhone SDK Programming </a:t>
            </a:r>
          </a:p>
          <a:p>
            <a:pPr marL="0" indent="0">
              <a:buNone/>
            </a:pPr>
            <a:endParaRPr lang="en-US" sz="2600" dirty="0" smtClean="0"/>
          </a:p>
          <a:p>
            <a:r>
              <a:rPr lang="en-US" sz="2600" dirty="0" smtClean="0"/>
              <a:t>Winter 2010-2011:</a:t>
            </a:r>
          </a:p>
          <a:p>
            <a:pPr marL="0" indent="0">
              <a:buNone/>
            </a:pPr>
            <a:r>
              <a:rPr lang="en-US" sz="2600" dirty="0"/>
              <a:t>	</a:t>
            </a:r>
            <a:r>
              <a:rPr lang="en-US" sz="2600" dirty="0" smtClean="0"/>
              <a:t>CSSE490-01 Android Development</a:t>
            </a:r>
          </a:p>
          <a:p>
            <a:pPr marL="0" indent="0">
              <a:buNone/>
            </a:pPr>
            <a:endParaRPr lang="en-US" sz="2600" dirty="0"/>
          </a:p>
          <a:p>
            <a:r>
              <a:rPr lang="en-US" sz="2600" dirty="0" smtClean="0"/>
              <a:t>Fall 2012-2013</a:t>
            </a:r>
          </a:p>
          <a:p>
            <a:pPr marL="0" indent="0">
              <a:buNone/>
            </a:pPr>
            <a:r>
              <a:rPr lang="en-US" sz="2600" dirty="0"/>
              <a:t>	</a:t>
            </a:r>
            <a:r>
              <a:rPr lang="en-US" sz="2600" dirty="0" smtClean="0"/>
              <a:t>CSSE490-01 Android App Development</a:t>
            </a:r>
            <a:endParaRPr lang="en-US" sz="2200" dirty="0" smtClean="0"/>
          </a:p>
          <a:p>
            <a:pPr marL="0" indent="0">
              <a:buNone/>
            </a:pPr>
            <a:endParaRPr lang="en-US" sz="2600" dirty="0"/>
          </a:p>
          <a:p>
            <a:pPr marL="0" indent="0">
              <a:buNone/>
            </a:pPr>
            <a:endParaRPr lang="en-US" sz="2600" dirty="0" smtClean="0"/>
          </a:p>
        </p:txBody>
      </p:sp>
    </p:spTree>
    <p:extLst>
      <p:ext uri="{BB962C8B-B14F-4D97-AF65-F5344CB8AC3E}">
        <p14:creationId xmlns:p14="http://schemas.microsoft.com/office/powerpoint/2010/main" val="2653621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Courses at other places</a:t>
            </a:r>
            <a:endParaRPr lang="en-US" dirty="0"/>
          </a:p>
        </p:txBody>
      </p:sp>
      <p:sp>
        <p:nvSpPr>
          <p:cNvPr id="3" name="Content Placeholder 2"/>
          <p:cNvSpPr>
            <a:spLocks noGrp="1"/>
          </p:cNvSpPr>
          <p:nvPr>
            <p:ph idx="1"/>
          </p:nvPr>
        </p:nvSpPr>
        <p:spPr/>
        <p:txBody>
          <a:bodyPr/>
          <a:lstStyle/>
          <a:p>
            <a:r>
              <a:rPr lang="en-US" dirty="0" smtClean="0"/>
              <a:t>Tips on </a:t>
            </a:r>
            <a:r>
              <a:rPr lang="en-US" dirty="0" err="1" smtClean="0"/>
              <a:t>Mashable</a:t>
            </a:r>
            <a:r>
              <a:rPr lang="en-US" dirty="0" smtClean="0"/>
              <a:t>, </a:t>
            </a:r>
            <a:r>
              <a:rPr lang="en-US" dirty="0" err="1" smtClean="0"/>
              <a:t>TechCrunch</a:t>
            </a:r>
            <a:r>
              <a:rPr lang="en-US" dirty="0" smtClean="0"/>
              <a:t>, The Next Web</a:t>
            </a:r>
          </a:p>
          <a:p>
            <a:r>
              <a:rPr lang="en-US" dirty="0" smtClean="0"/>
              <a:t>iTunes U:</a:t>
            </a:r>
          </a:p>
          <a:p>
            <a:pPr lvl="1"/>
            <a:r>
              <a:rPr lang="en-US" dirty="0" smtClean="0"/>
              <a:t>A lot of resource about iOS: Stanford, UC Davis, </a:t>
            </a:r>
            <a:r>
              <a:rPr lang="en-US" dirty="0" err="1" smtClean="0"/>
              <a:t>OpenU</a:t>
            </a:r>
            <a:r>
              <a:rPr lang="en-US" dirty="0" smtClean="0"/>
              <a:t>, and CMU</a:t>
            </a:r>
            <a:endParaRPr lang="en-US" dirty="0" smtClean="0"/>
          </a:p>
          <a:p>
            <a:pPr lvl="1"/>
            <a:r>
              <a:rPr lang="en-US" dirty="0" smtClean="0"/>
              <a:t>Limited resource for Android</a:t>
            </a:r>
          </a:p>
          <a:p>
            <a:pPr lvl="1"/>
            <a:r>
              <a:rPr lang="en-US" dirty="0" smtClean="0"/>
              <a:t>Stanford also used to have a course on </a:t>
            </a:r>
            <a:r>
              <a:rPr lang="en-US" dirty="0" err="1" smtClean="0"/>
              <a:t>WebOS</a:t>
            </a:r>
            <a:endParaRPr lang="en-US" dirty="0" smtClean="0"/>
          </a:p>
        </p:txBody>
      </p:sp>
    </p:spTree>
    <p:extLst>
      <p:ext uri="{BB962C8B-B14F-4D97-AF65-F5344CB8AC3E}">
        <p14:creationId xmlns:p14="http://schemas.microsoft.com/office/powerpoint/2010/main" val="1017208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t>
            </a:r>
            <a:r>
              <a:rPr lang="en-US" dirty="0" smtClean="0">
                <a:solidFill>
                  <a:schemeClr val="tx2"/>
                </a:solidFill>
                <a:latin typeface="+mj-lt"/>
                <a:ea typeface="+mj-ea"/>
                <a:cs typeface="+mj-cs"/>
              </a:rPr>
              <a:t>oftware </a:t>
            </a:r>
            <a:r>
              <a:rPr lang="en-US" dirty="0"/>
              <a:t>Q</a:t>
            </a:r>
            <a:r>
              <a:rPr lang="en-US" dirty="0" smtClean="0">
                <a:solidFill>
                  <a:schemeClr val="tx2"/>
                </a:solidFill>
                <a:latin typeface="+mj-lt"/>
                <a:ea typeface="+mj-ea"/>
                <a:cs typeface="+mj-cs"/>
              </a:rPr>
              <a:t>uality in </a:t>
            </a:r>
            <a:r>
              <a:rPr lang="en-US" dirty="0">
                <a:solidFill>
                  <a:schemeClr val="tx2"/>
                </a:solidFill>
                <a:latin typeface="+mj-lt"/>
                <a:ea typeface="+mj-ea"/>
                <a:cs typeface="+mj-cs"/>
              </a:rPr>
              <a:t>Mobile App Development</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solidFill>
                  <a:schemeClr val="tx1"/>
                </a:solidFill>
                <a:latin typeface="+mn-lt"/>
                <a:ea typeface="+mn-ea"/>
                <a:cs typeface="+mn-cs"/>
              </a:rPr>
              <a:t>Quality: </a:t>
            </a:r>
          </a:p>
          <a:p>
            <a:pPr lvl="1"/>
            <a:r>
              <a:rPr lang="en-US" dirty="0" smtClean="0">
                <a:solidFill>
                  <a:schemeClr val="tx1"/>
                </a:solidFill>
                <a:latin typeface="+mn-lt"/>
                <a:ea typeface="+mn-ea"/>
                <a:cs typeface="+mn-cs"/>
              </a:rPr>
              <a:t>loads </a:t>
            </a:r>
            <a:r>
              <a:rPr lang="en-US" dirty="0">
                <a:solidFill>
                  <a:schemeClr val="tx1"/>
                </a:solidFill>
                <a:latin typeface="+mn-lt"/>
                <a:ea typeface="+mn-ea"/>
                <a:cs typeface="+mn-cs"/>
              </a:rPr>
              <a:t>on the user’s device and </a:t>
            </a:r>
            <a:r>
              <a:rPr lang="en-US" dirty="0" smtClean="0">
                <a:solidFill>
                  <a:schemeClr val="tx1"/>
                </a:solidFill>
                <a:latin typeface="+mn-lt"/>
                <a:ea typeface="+mn-ea"/>
                <a:cs typeface="+mn-cs"/>
              </a:rPr>
              <a:t>runs reliably</a:t>
            </a:r>
          </a:p>
          <a:p>
            <a:pPr lvl="1"/>
            <a:r>
              <a:rPr lang="en-US" dirty="0" smtClean="0">
                <a:solidFill>
                  <a:schemeClr val="tx1"/>
                </a:solidFill>
                <a:latin typeface="+mn-lt"/>
                <a:ea typeface="+mn-ea"/>
                <a:cs typeface="+mn-cs"/>
              </a:rPr>
              <a:t>Fast </a:t>
            </a:r>
            <a:r>
              <a:rPr lang="en-US" dirty="0">
                <a:solidFill>
                  <a:schemeClr val="tx1"/>
                </a:solidFill>
                <a:latin typeface="+mn-lt"/>
                <a:ea typeface="+mn-ea"/>
                <a:cs typeface="+mn-cs"/>
              </a:rPr>
              <a:t>response times, especially if loading </a:t>
            </a:r>
            <a:r>
              <a:rPr lang="en-US" dirty="0" smtClean="0">
                <a:solidFill>
                  <a:schemeClr val="tx1"/>
                </a:solidFill>
                <a:latin typeface="+mn-lt"/>
                <a:ea typeface="+mn-ea"/>
                <a:cs typeface="+mn-cs"/>
              </a:rPr>
              <a:t>content from </a:t>
            </a:r>
            <a:r>
              <a:rPr lang="en-US" dirty="0">
                <a:solidFill>
                  <a:schemeClr val="tx1"/>
                </a:solidFill>
                <a:latin typeface="+mn-lt"/>
                <a:ea typeface="+mn-ea"/>
                <a:cs typeface="+mn-cs"/>
              </a:rPr>
              <a:t>the </a:t>
            </a:r>
            <a:r>
              <a:rPr lang="en-US" dirty="0" smtClean="0">
                <a:solidFill>
                  <a:schemeClr val="tx1"/>
                </a:solidFill>
                <a:latin typeface="+mn-lt"/>
                <a:ea typeface="+mn-ea"/>
                <a:cs typeface="+mn-cs"/>
              </a:rPr>
              <a:t>Internet</a:t>
            </a:r>
            <a:endParaRPr lang="en-US" dirty="0">
              <a:solidFill>
                <a:schemeClr val="tx1"/>
              </a:solidFill>
              <a:latin typeface="+mn-lt"/>
              <a:ea typeface="+mn-ea"/>
              <a:cs typeface="+mn-cs"/>
            </a:endParaRPr>
          </a:p>
          <a:p>
            <a:pPr lvl="1"/>
            <a:r>
              <a:rPr lang="en-US" dirty="0">
                <a:solidFill>
                  <a:schemeClr val="tx1"/>
                </a:solidFill>
                <a:latin typeface="+mn-lt"/>
                <a:ea typeface="+mn-ea"/>
                <a:cs typeface="+mn-cs"/>
              </a:rPr>
              <a:t>Interruption </a:t>
            </a:r>
            <a:r>
              <a:rPr lang="en-US" dirty="0" smtClean="0">
                <a:solidFill>
                  <a:schemeClr val="tx1"/>
                </a:solidFill>
                <a:latin typeface="+mn-lt"/>
                <a:ea typeface="+mn-ea"/>
                <a:cs typeface="+mn-cs"/>
              </a:rPr>
              <a:t>Handling: </a:t>
            </a:r>
            <a:r>
              <a:rPr lang="en-US" dirty="0">
                <a:solidFill>
                  <a:schemeClr val="tx1"/>
                </a:solidFill>
                <a:latin typeface="+mn-lt"/>
                <a:ea typeface="+mn-ea"/>
                <a:cs typeface="+mn-cs"/>
              </a:rPr>
              <a:t>Reponses to Phone call, text message and other forms of I/O while the app is </a:t>
            </a:r>
            <a:r>
              <a:rPr lang="en-US" dirty="0" smtClean="0">
                <a:solidFill>
                  <a:schemeClr val="tx1"/>
                </a:solidFill>
                <a:latin typeface="+mn-lt"/>
                <a:ea typeface="+mn-ea"/>
                <a:cs typeface="+mn-cs"/>
              </a:rPr>
              <a:t>running</a:t>
            </a:r>
          </a:p>
          <a:p>
            <a:pPr lvl="1"/>
            <a:r>
              <a:rPr lang="en-US" dirty="0" smtClean="0">
                <a:solidFill>
                  <a:schemeClr val="tx1"/>
                </a:solidFill>
                <a:latin typeface="+mn-lt"/>
                <a:ea typeface="+mn-ea"/>
                <a:cs typeface="+mn-cs"/>
              </a:rPr>
              <a:t>App </a:t>
            </a:r>
            <a:r>
              <a:rPr lang="en-US" dirty="0">
                <a:solidFill>
                  <a:schemeClr val="tx1"/>
                </a:solidFill>
                <a:latin typeface="+mn-lt"/>
                <a:ea typeface="+mn-ea"/>
                <a:cs typeface="+mn-cs"/>
              </a:rPr>
              <a:t>performs on the device the same way as it did inside the </a:t>
            </a:r>
            <a:r>
              <a:rPr lang="en-US" dirty="0" smtClean="0">
                <a:solidFill>
                  <a:schemeClr val="tx1"/>
                </a:solidFill>
                <a:latin typeface="+mn-lt"/>
                <a:ea typeface="+mn-ea"/>
                <a:cs typeface="+mn-cs"/>
              </a:rPr>
              <a:t>simulator</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3418090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Quality Attributes</a:t>
            </a:r>
            <a:endParaRPr lang="en-US" dirty="0"/>
          </a:p>
        </p:txBody>
      </p:sp>
      <p:sp>
        <p:nvSpPr>
          <p:cNvPr id="3" name="Content Placeholder 2"/>
          <p:cNvSpPr>
            <a:spLocks noGrp="1"/>
          </p:cNvSpPr>
          <p:nvPr>
            <p:ph idx="1"/>
          </p:nvPr>
        </p:nvSpPr>
        <p:spPr/>
        <p:txBody>
          <a:bodyPr>
            <a:normAutofit lnSpcReduction="10000"/>
          </a:bodyPr>
          <a:lstStyle/>
          <a:p>
            <a:pPr lvl="0"/>
            <a:r>
              <a:rPr lang="en-US" dirty="0">
                <a:solidFill>
                  <a:schemeClr val="tx1"/>
                </a:solidFill>
                <a:latin typeface="+mn-lt"/>
                <a:ea typeface="+mn-ea"/>
                <a:cs typeface="+mn-cs"/>
              </a:rPr>
              <a:t>Cross platform </a:t>
            </a:r>
            <a:r>
              <a:rPr lang="en-US" dirty="0" smtClean="0">
                <a:solidFill>
                  <a:schemeClr val="tx1"/>
                </a:solidFill>
                <a:latin typeface="+mn-lt"/>
                <a:ea typeface="+mn-ea"/>
                <a:cs typeface="+mn-cs"/>
              </a:rPr>
              <a:t>compatibility if developing the same app for multiple platforms</a:t>
            </a:r>
            <a:endParaRPr lang="en-US" dirty="0">
              <a:solidFill>
                <a:schemeClr val="tx1"/>
              </a:solidFill>
              <a:latin typeface="+mn-lt"/>
              <a:ea typeface="+mn-ea"/>
              <a:cs typeface="+mn-cs"/>
            </a:endParaRPr>
          </a:p>
          <a:p>
            <a:pPr lvl="0"/>
            <a:r>
              <a:rPr lang="en-US" dirty="0" smtClean="0">
                <a:solidFill>
                  <a:schemeClr val="tx1"/>
                </a:solidFill>
                <a:latin typeface="+mn-lt"/>
                <a:ea typeface="+mn-ea"/>
                <a:cs typeface="+mn-cs"/>
              </a:rPr>
              <a:t>Compatible with </a:t>
            </a:r>
            <a:r>
              <a:rPr lang="en-US" dirty="0">
                <a:solidFill>
                  <a:schemeClr val="tx1"/>
                </a:solidFill>
                <a:latin typeface="+mn-lt"/>
                <a:ea typeface="+mn-ea"/>
                <a:cs typeface="+mn-cs"/>
              </a:rPr>
              <a:t>submission guidelines of the target platform’s app </a:t>
            </a:r>
            <a:r>
              <a:rPr lang="en-US" dirty="0" smtClean="0">
                <a:solidFill>
                  <a:schemeClr val="tx1"/>
                </a:solidFill>
                <a:latin typeface="+mn-lt"/>
                <a:ea typeface="+mn-ea"/>
                <a:cs typeface="+mn-cs"/>
              </a:rPr>
              <a:t>store</a:t>
            </a:r>
            <a:endParaRPr lang="en-US" dirty="0">
              <a:solidFill>
                <a:schemeClr val="tx1"/>
              </a:solidFill>
              <a:latin typeface="+mn-lt"/>
              <a:ea typeface="+mn-ea"/>
              <a:cs typeface="+mn-cs"/>
            </a:endParaRPr>
          </a:p>
          <a:p>
            <a:pPr lvl="0"/>
            <a:r>
              <a:rPr lang="en-US" dirty="0">
                <a:solidFill>
                  <a:schemeClr val="tx1"/>
                </a:solidFill>
                <a:latin typeface="+mn-lt"/>
                <a:ea typeface="+mn-ea"/>
                <a:cs typeface="+mn-cs"/>
              </a:rPr>
              <a:t>Be sure to make sure app is written in a firmware API that is widely </a:t>
            </a:r>
            <a:r>
              <a:rPr lang="en-US" dirty="0" smtClean="0">
                <a:solidFill>
                  <a:schemeClr val="tx1"/>
                </a:solidFill>
                <a:latin typeface="+mn-lt"/>
                <a:ea typeface="+mn-ea"/>
                <a:cs typeface="+mn-cs"/>
              </a:rPr>
              <a:t>used</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4282896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Processes to </a:t>
            </a:r>
            <a:r>
              <a:rPr lang="en-US" dirty="0" smtClean="0">
                <a:solidFill>
                  <a:schemeClr val="tx2"/>
                </a:solidFill>
                <a:latin typeface="+mj-lt"/>
                <a:ea typeface="+mj-ea"/>
                <a:cs typeface="+mj-cs"/>
              </a:rPr>
              <a:t>Guarantee </a:t>
            </a:r>
            <a:r>
              <a:rPr lang="en-US" dirty="0" smtClean="0"/>
              <a:t>Q</a:t>
            </a:r>
            <a:r>
              <a:rPr lang="en-US" dirty="0" smtClean="0">
                <a:solidFill>
                  <a:schemeClr val="tx2"/>
                </a:solidFill>
                <a:latin typeface="+mj-lt"/>
                <a:ea typeface="+mj-ea"/>
                <a:cs typeface="+mj-cs"/>
              </a:rPr>
              <a:t>uality</a:t>
            </a:r>
            <a:endParaRPr lang="en-US" dirty="0"/>
          </a:p>
        </p:txBody>
      </p:sp>
      <p:sp>
        <p:nvSpPr>
          <p:cNvPr id="3" name="Content Placeholder 2"/>
          <p:cNvSpPr>
            <a:spLocks noGrp="1"/>
          </p:cNvSpPr>
          <p:nvPr>
            <p:ph idx="1"/>
          </p:nvPr>
        </p:nvSpPr>
        <p:spPr/>
        <p:txBody>
          <a:bodyPr/>
          <a:lstStyle/>
          <a:p>
            <a:pPr lvl="0"/>
            <a:r>
              <a:rPr lang="en-US" dirty="0">
                <a:solidFill>
                  <a:schemeClr val="tx1"/>
                </a:solidFill>
                <a:latin typeface="+mn-lt"/>
                <a:ea typeface="+mn-ea"/>
                <a:cs typeface="+mn-cs"/>
              </a:rPr>
              <a:t>Functional testing</a:t>
            </a:r>
          </a:p>
          <a:p>
            <a:pPr lvl="0"/>
            <a:r>
              <a:rPr lang="en-US" dirty="0">
                <a:solidFill>
                  <a:schemeClr val="tx1"/>
                </a:solidFill>
                <a:latin typeface="+mn-lt"/>
                <a:ea typeface="+mn-ea"/>
                <a:cs typeface="+mn-cs"/>
              </a:rPr>
              <a:t>Install testing</a:t>
            </a:r>
          </a:p>
          <a:p>
            <a:pPr lvl="0"/>
            <a:r>
              <a:rPr lang="en-US" dirty="0">
                <a:solidFill>
                  <a:schemeClr val="tx1"/>
                </a:solidFill>
                <a:latin typeface="+mn-lt"/>
                <a:ea typeface="+mn-ea"/>
                <a:cs typeface="+mn-cs"/>
              </a:rPr>
              <a:t>Mobile Protocol Stack Testing</a:t>
            </a:r>
          </a:p>
          <a:p>
            <a:pPr lvl="0"/>
            <a:r>
              <a:rPr lang="en-US" dirty="0">
                <a:solidFill>
                  <a:schemeClr val="tx1"/>
                </a:solidFill>
                <a:latin typeface="+mn-lt"/>
                <a:ea typeface="+mn-ea"/>
                <a:cs typeface="+mn-cs"/>
              </a:rPr>
              <a:t>Performance Testing</a:t>
            </a:r>
          </a:p>
          <a:p>
            <a:pPr lvl="0"/>
            <a:r>
              <a:rPr lang="en-US" dirty="0">
                <a:solidFill>
                  <a:schemeClr val="tx1"/>
                </a:solidFill>
                <a:latin typeface="+mn-lt"/>
                <a:ea typeface="+mn-ea"/>
                <a:cs typeface="+mn-cs"/>
              </a:rPr>
              <a:t>Stress Testing</a:t>
            </a:r>
          </a:p>
          <a:p>
            <a:pPr lvl="0"/>
            <a:r>
              <a:rPr lang="en-US" dirty="0">
                <a:solidFill>
                  <a:schemeClr val="tx1"/>
                </a:solidFill>
                <a:latin typeface="+mn-lt"/>
                <a:ea typeface="+mn-ea"/>
                <a:cs typeface="+mn-cs"/>
              </a:rPr>
              <a:t>Usability </a:t>
            </a:r>
            <a:r>
              <a:rPr lang="en-US" dirty="0" smtClean="0">
                <a:solidFill>
                  <a:schemeClr val="tx1"/>
                </a:solidFill>
                <a:latin typeface="+mn-lt"/>
                <a:ea typeface="+mn-ea"/>
                <a:cs typeface="+mn-cs"/>
              </a:rPr>
              <a:t>Testing</a:t>
            </a:r>
          </a:p>
          <a:p>
            <a:pPr lvl="0"/>
            <a:endParaRPr lang="en-US" dirty="0"/>
          </a:p>
          <a:p>
            <a:pPr marL="0" lvl="0" indent="0" algn="r">
              <a:buNone/>
            </a:pPr>
            <a:r>
              <a:rPr lang="en-US" dirty="0" smtClean="0">
                <a:solidFill>
                  <a:schemeClr val="tx1"/>
                </a:solidFill>
                <a:latin typeface="+mn-lt"/>
                <a:ea typeface="+mn-ea"/>
                <a:cs typeface="+mn-cs"/>
              </a:rPr>
              <a:t>Q2</a:t>
            </a:r>
            <a:endParaRPr lang="en-US" dirty="0">
              <a:solidFill>
                <a:schemeClr val="tx1"/>
              </a:solidFill>
              <a:latin typeface="+mn-lt"/>
              <a:ea typeface="+mn-ea"/>
              <a:cs typeface="+mn-cs"/>
            </a:endParaRPr>
          </a:p>
          <a:p>
            <a:endParaRPr lang="en-US" dirty="0"/>
          </a:p>
        </p:txBody>
      </p:sp>
      <p:pic>
        <p:nvPicPr>
          <p:cNvPr id="1026" name="Picture 2" descr="http://pcperformance-test.com/wp-content/uploads/pc-performance-test.png"/>
          <p:cNvPicPr>
            <a:picLocks noChangeAspect="1" noChangeArrowheads="1"/>
          </p:cNvPicPr>
          <p:nvPr/>
        </p:nvPicPr>
        <p:blipFill rotWithShape="1">
          <a:blip r:embed="rId3">
            <a:extLst>
              <a:ext uri="{28A0092B-C50C-407E-A947-70E740481C1C}">
                <a14:useLocalDpi xmlns:a14="http://schemas.microsoft.com/office/drawing/2010/main" val="0"/>
              </a:ext>
            </a:extLst>
          </a:blip>
          <a:srcRect l="11879" t="1" r="24121" b="18649"/>
          <a:stretch/>
        </p:blipFill>
        <p:spPr bwMode="auto">
          <a:xfrm>
            <a:off x="6084168" y="3356992"/>
            <a:ext cx="2743200" cy="240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509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Metrics </a:t>
            </a:r>
            <a:endParaRPr lang="en-US" dirty="0"/>
          </a:p>
        </p:txBody>
      </p:sp>
      <p:sp>
        <p:nvSpPr>
          <p:cNvPr id="3" name="Content Placeholder 2"/>
          <p:cNvSpPr>
            <a:spLocks noGrp="1"/>
          </p:cNvSpPr>
          <p:nvPr>
            <p:ph idx="1"/>
          </p:nvPr>
        </p:nvSpPr>
        <p:spPr>
          <a:xfrm>
            <a:off x="2051720" y="1571090"/>
            <a:ext cx="5904656" cy="4525963"/>
          </a:xfrm>
        </p:spPr>
        <p:txBody>
          <a:bodyPr/>
          <a:lstStyle/>
          <a:p>
            <a:pPr lvl="0"/>
            <a:r>
              <a:rPr lang="en-US" dirty="0">
                <a:solidFill>
                  <a:schemeClr val="tx1"/>
                </a:solidFill>
                <a:latin typeface="+mn-lt"/>
                <a:ea typeface="+mn-ea"/>
                <a:cs typeface="+mn-cs"/>
              </a:rPr>
              <a:t>Memory usage</a:t>
            </a:r>
          </a:p>
          <a:p>
            <a:pPr lvl="0"/>
            <a:r>
              <a:rPr lang="en-US" dirty="0">
                <a:solidFill>
                  <a:schemeClr val="tx1"/>
                </a:solidFill>
                <a:latin typeface="+mn-lt"/>
                <a:ea typeface="+mn-ea"/>
                <a:cs typeface="+mn-cs"/>
              </a:rPr>
              <a:t>Network usage</a:t>
            </a:r>
          </a:p>
          <a:p>
            <a:pPr lvl="0"/>
            <a:r>
              <a:rPr lang="en-US" dirty="0">
                <a:solidFill>
                  <a:schemeClr val="tx1"/>
                </a:solidFill>
                <a:latin typeface="+mn-lt"/>
                <a:ea typeface="+mn-ea"/>
                <a:cs typeface="+mn-cs"/>
              </a:rPr>
              <a:t>Number of test cases executed</a:t>
            </a:r>
          </a:p>
          <a:p>
            <a:pPr lvl="0"/>
            <a:r>
              <a:rPr lang="en-US" dirty="0">
                <a:solidFill>
                  <a:schemeClr val="tx1"/>
                </a:solidFill>
                <a:latin typeface="+mn-lt"/>
                <a:ea typeface="+mn-ea"/>
                <a:cs typeface="+mn-cs"/>
              </a:rPr>
              <a:t>Number of defects and classification</a:t>
            </a:r>
          </a:p>
          <a:p>
            <a:pPr lvl="0"/>
            <a:r>
              <a:rPr lang="en-US" dirty="0">
                <a:solidFill>
                  <a:schemeClr val="tx1"/>
                </a:solidFill>
                <a:latin typeface="+mn-lt"/>
                <a:ea typeface="+mn-ea"/>
                <a:cs typeface="+mn-cs"/>
              </a:rPr>
              <a:t>Test coverage (# of test cases executed/# planned</a:t>
            </a:r>
            <a:r>
              <a:rPr lang="en-US" dirty="0" smtClean="0">
                <a:solidFill>
                  <a:schemeClr val="tx1"/>
                </a:solidFill>
                <a:latin typeface="+mn-lt"/>
                <a:ea typeface="+mn-ea"/>
                <a:cs typeface="+mn-cs"/>
              </a:rPr>
              <a:t>)</a:t>
            </a:r>
          </a:p>
          <a:p>
            <a:pPr marL="0" lvl="0" indent="0" algn="r">
              <a:buNone/>
            </a:pPr>
            <a:r>
              <a:rPr lang="en-US" dirty="0" smtClean="0"/>
              <a:t>Q3</a:t>
            </a:r>
            <a:endParaRPr lang="en-US" dirty="0">
              <a:solidFill>
                <a:schemeClr val="tx1"/>
              </a:solidFill>
              <a:latin typeface="+mn-lt"/>
              <a:ea typeface="+mn-ea"/>
              <a:cs typeface="+mn-cs"/>
            </a:endParaRP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519497"/>
            <a:ext cx="7620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525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mj-lt"/>
                <a:ea typeface="+mj-ea"/>
                <a:cs typeface="+mj-cs"/>
              </a:rPr>
              <a:t>Processes/Mechanisms</a:t>
            </a:r>
            <a:endParaRPr lang="en-US" dirty="0"/>
          </a:p>
        </p:txBody>
      </p:sp>
      <p:sp>
        <p:nvSpPr>
          <p:cNvPr id="3" name="Content Placeholder 2"/>
          <p:cNvSpPr>
            <a:spLocks noGrp="1"/>
          </p:cNvSpPr>
          <p:nvPr>
            <p:ph idx="1"/>
          </p:nvPr>
        </p:nvSpPr>
        <p:spPr/>
        <p:txBody>
          <a:bodyPr/>
          <a:lstStyle/>
          <a:p>
            <a:pPr lvl="0"/>
            <a:r>
              <a:rPr lang="en-US" dirty="0">
                <a:solidFill>
                  <a:schemeClr val="tx1"/>
                </a:solidFill>
                <a:latin typeface="+mn-lt"/>
                <a:ea typeface="+mn-ea"/>
                <a:cs typeface="+mn-cs"/>
              </a:rPr>
              <a:t>Outline a testing plan</a:t>
            </a:r>
          </a:p>
          <a:p>
            <a:pPr lvl="0"/>
            <a:r>
              <a:rPr lang="en-US" dirty="0">
                <a:solidFill>
                  <a:schemeClr val="tx1"/>
                </a:solidFill>
                <a:latin typeface="+mn-lt"/>
                <a:ea typeface="+mn-ea"/>
                <a:cs typeface="+mn-cs"/>
              </a:rPr>
              <a:t>System testing</a:t>
            </a:r>
          </a:p>
          <a:p>
            <a:pPr lvl="0"/>
            <a:r>
              <a:rPr lang="en-US" dirty="0">
                <a:solidFill>
                  <a:schemeClr val="tx1"/>
                </a:solidFill>
                <a:latin typeface="+mn-lt"/>
                <a:ea typeface="+mn-ea"/>
                <a:cs typeface="+mn-cs"/>
              </a:rPr>
              <a:t>User Interface testing</a:t>
            </a:r>
          </a:p>
          <a:p>
            <a:pPr lvl="0"/>
            <a:r>
              <a:rPr lang="en-US" dirty="0">
                <a:solidFill>
                  <a:schemeClr val="tx1"/>
                </a:solidFill>
                <a:latin typeface="+mn-lt"/>
                <a:ea typeface="+mn-ea"/>
                <a:cs typeface="+mn-cs"/>
              </a:rPr>
              <a:t>Security testing</a:t>
            </a:r>
          </a:p>
          <a:p>
            <a:pPr lvl="0"/>
            <a:r>
              <a:rPr lang="en-US" dirty="0">
                <a:solidFill>
                  <a:schemeClr val="tx1"/>
                </a:solidFill>
                <a:latin typeface="+mn-lt"/>
                <a:ea typeface="+mn-ea"/>
                <a:cs typeface="+mn-cs"/>
              </a:rPr>
              <a:t>Follow and track testing metrics</a:t>
            </a:r>
          </a:p>
          <a:p>
            <a:endParaRPr lang="en-US" dirty="0"/>
          </a:p>
        </p:txBody>
      </p:sp>
    </p:spTree>
    <p:extLst>
      <p:ext uri="{BB962C8B-B14F-4D97-AF65-F5344CB8AC3E}">
        <p14:creationId xmlns:p14="http://schemas.microsoft.com/office/powerpoint/2010/main" val="2876353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Suggested Metrics</a:t>
            </a:r>
            <a:endParaRPr lang="en-US" dirty="0"/>
          </a:p>
        </p:txBody>
      </p:sp>
      <p:sp>
        <p:nvSpPr>
          <p:cNvPr id="3" name="Content Placeholder 2"/>
          <p:cNvSpPr>
            <a:spLocks noGrp="1"/>
          </p:cNvSpPr>
          <p:nvPr>
            <p:ph idx="1"/>
          </p:nvPr>
        </p:nvSpPr>
        <p:spPr/>
        <p:txBody>
          <a:bodyPr/>
          <a:lstStyle/>
          <a:p>
            <a:pPr lvl="0"/>
            <a:r>
              <a:rPr lang="en-US" dirty="0" smtClean="0">
                <a:solidFill>
                  <a:schemeClr val="tx1"/>
                </a:solidFill>
                <a:latin typeface="+mn-lt"/>
                <a:ea typeface="+mn-ea"/>
                <a:cs typeface="+mn-cs"/>
              </a:rPr>
              <a:t>Track test </a:t>
            </a:r>
            <a:r>
              <a:rPr lang="en-US" dirty="0">
                <a:solidFill>
                  <a:schemeClr val="tx1"/>
                </a:solidFill>
                <a:latin typeface="+mn-lt"/>
                <a:ea typeface="+mn-ea"/>
                <a:cs typeface="+mn-cs"/>
              </a:rPr>
              <a:t>cases </a:t>
            </a:r>
            <a:r>
              <a:rPr lang="en-US" dirty="0" smtClean="0">
                <a:solidFill>
                  <a:schemeClr val="tx1"/>
                </a:solidFill>
                <a:latin typeface="+mn-lt"/>
                <a:ea typeface="+mn-ea"/>
                <a:cs typeface="+mn-cs"/>
              </a:rPr>
              <a:t>Failed </a:t>
            </a:r>
            <a:r>
              <a:rPr lang="en-US" dirty="0">
                <a:solidFill>
                  <a:schemeClr val="tx1"/>
                </a:solidFill>
                <a:latin typeface="+mn-lt"/>
                <a:ea typeface="+mn-ea"/>
                <a:cs typeface="+mn-cs"/>
              </a:rPr>
              <a:t>vs. Passed</a:t>
            </a:r>
          </a:p>
          <a:p>
            <a:pPr lvl="0"/>
            <a:r>
              <a:rPr lang="en-US" dirty="0">
                <a:solidFill>
                  <a:schemeClr val="tx1"/>
                </a:solidFill>
                <a:latin typeface="+mn-lt"/>
                <a:ea typeface="+mn-ea"/>
                <a:cs typeface="+mn-cs"/>
              </a:rPr>
              <a:t>No Release Blockers test case failures</a:t>
            </a:r>
          </a:p>
          <a:p>
            <a:pPr lvl="0"/>
            <a:r>
              <a:rPr lang="en-US" dirty="0">
                <a:solidFill>
                  <a:schemeClr val="tx1"/>
                </a:solidFill>
                <a:latin typeface="+mn-lt"/>
                <a:ea typeface="+mn-ea"/>
                <a:cs typeface="+mn-cs"/>
              </a:rPr>
              <a:t>Total number of test cases</a:t>
            </a:r>
          </a:p>
          <a:p>
            <a:pPr lvl="0"/>
            <a:r>
              <a:rPr lang="en-US" dirty="0">
                <a:solidFill>
                  <a:schemeClr val="tx1"/>
                </a:solidFill>
                <a:latin typeface="+mn-lt"/>
                <a:ea typeface="+mn-ea"/>
                <a:cs typeface="+mn-cs"/>
              </a:rPr>
              <a:t>Key user scenarios are tested thoroughly</a:t>
            </a:r>
          </a:p>
          <a:p>
            <a:pPr lvl="0"/>
            <a:r>
              <a:rPr lang="en-US" dirty="0">
                <a:solidFill>
                  <a:schemeClr val="tx1"/>
                </a:solidFill>
                <a:latin typeface="+mn-lt"/>
                <a:ea typeface="+mn-ea"/>
                <a:cs typeface="+mn-cs"/>
              </a:rPr>
              <a:t>Sensitive information is secure</a:t>
            </a:r>
          </a:p>
          <a:p>
            <a:endParaRPr lang="en-US" dirty="0"/>
          </a:p>
        </p:txBody>
      </p:sp>
    </p:spTree>
    <p:extLst>
      <p:ext uri="{BB962C8B-B14F-4D97-AF65-F5344CB8AC3E}">
        <p14:creationId xmlns:p14="http://schemas.microsoft.com/office/powerpoint/2010/main" val="1346638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TotalTime>
  <Words>1897</Words>
  <Application>Microsoft Office PowerPoint</Application>
  <PresentationFormat>On-screen Show (4:3)</PresentationFormat>
  <Paragraphs>150</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Diseño predeterminado</vt:lpstr>
      <vt:lpstr>Mobile App Development</vt:lpstr>
      <vt:lpstr>Courses At Rose</vt:lpstr>
      <vt:lpstr>Courses at other places</vt:lpstr>
      <vt:lpstr>Software Quality in Mobile App Development</vt:lpstr>
      <vt:lpstr>Important Quality Attributes</vt:lpstr>
      <vt:lpstr>Processes to Guarantee Quality</vt:lpstr>
      <vt:lpstr>Metrics </vt:lpstr>
      <vt:lpstr>Processes/Mechanisms</vt:lpstr>
      <vt:lpstr>Suggested Metrics</vt:lpstr>
      <vt:lpstr>Successes and Failures</vt:lpstr>
      <vt:lpstr>Standards and Regulations</vt:lpstr>
      <vt:lpstr>Problems with Mobile App Development</vt:lpstr>
      <vt:lpstr>Questions?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Matthew J. Iwema</cp:lastModifiedBy>
  <cp:revision>112</cp:revision>
  <dcterms:created xsi:type="dcterms:W3CDTF">2010-05-23T14:28:12Z</dcterms:created>
  <dcterms:modified xsi:type="dcterms:W3CDTF">2012-05-08T04:32:09Z</dcterms:modified>
</cp:coreProperties>
</file>