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Lor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bold.fntdata"/><Relationship Id="rId25" Type="http://schemas.openxmlformats.org/officeDocument/2006/relationships/font" Target="fonts/Lora-regular.fntdata"/><Relationship Id="rId28" Type="http://schemas.openxmlformats.org/officeDocument/2006/relationships/font" Target="fonts/Lora-boldItalic.fntdata"/><Relationship Id="rId27"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c86f834f8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c86f834f8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c86f834f8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c86f834f8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Tried to </a:t>
            </a:r>
            <a:r>
              <a:rPr lang="en"/>
              <a:t>break down the problem into a classification problem to improve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Predicted Accuracy: 79%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Categorized arrival delays: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sz="1000">
                <a:solidFill>
                  <a:schemeClr val="dk1"/>
                </a:solidFill>
              </a:rPr>
              <a:t>0: 0-5 mins delay </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1: 5-30 mins delay</a:t>
            </a:r>
            <a:endParaRPr b="1"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2: 30-60 mins delay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093b241c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093b241c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a89734e02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a89734e02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093b241c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093b241c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89734e02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89734e0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093b241c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093b241c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093b241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093b241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a093b241c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a093b241c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Month June, July and Aug have the highest number of delays.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Departure delay and late aircraft delays are the main two factors causes.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c86f834f8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c86f834f8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a093b241c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a093b241c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093b241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093b241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c86f834f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c86f834f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general, the top 10 </a:t>
            </a:r>
            <a:r>
              <a:rPr lang="en"/>
              <a:t>busiest airports are for both origin and destination flights. For example, Atlanta, Orlando, Dallas.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093b241c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093b241c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Generally, there is an increase in average monthly arrival delays as </a:t>
            </a:r>
            <a:r>
              <a:rPr lang="en"/>
              <a:t>flight count increases </a:t>
            </a:r>
            <a:r>
              <a:rPr lang="en"/>
              <a:t>per air carrier. However, there is an outlier with Delta Airlines as it has low avg delay but high flight count.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8.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66300" y="659650"/>
            <a:ext cx="3056400" cy="1578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b="1" lang="en" sz="4180">
                <a:latin typeface="Impact"/>
                <a:ea typeface="Impact"/>
                <a:cs typeface="Impact"/>
                <a:sym typeface="Impact"/>
              </a:rPr>
              <a:t>Predicting Flight Delays</a:t>
            </a:r>
            <a:endParaRPr b="1" sz="4180">
              <a:latin typeface="Impact"/>
              <a:ea typeface="Impact"/>
              <a:cs typeface="Impact"/>
              <a:sym typeface="Impact"/>
            </a:endParaRPr>
          </a:p>
        </p:txBody>
      </p:sp>
      <p:sp>
        <p:nvSpPr>
          <p:cNvPr id="55" name="Google Shape;55;p13"/>
          <p:cNvSpPr txBox="1"/>
          <p:nvPr>
            <p:ph idx="1" type="subTitle"/>
          </p:nvPr>
        </p:nvSpPr>
        <p:spPr>
          <a:xfrm>
            <a:off x="3993000" y="4232725"/>
            <a:ext cx="5151000" cy="549300"/>
          </a:xfrm>
          <a:prstGeom prst="rect">
            <a:avLst/>
          </a:prstGeom>
          <a:solidFill>
            <a:srgbClr val="D0E0E3"/>
          </a:solidFill>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b="1" lang="en" sz="1530">
                <a:latin typeface="Lora"/>
                <a:ea typeface="Lora"/>
                <a:cs typeface="Lora"/>
                <a:sym typeface="Lora"/>
              </a:rPr>
              <a:t>LHL- MIDTERM PROJECT</a:t>
            </a:r>
            <a:endParaRPr b="1" sz="1530">
              <a:latin typeface="Lora"/>
              <a:ea typeface="Lora"/>
              <a:cs typeface="Lora"/>
              <a:sym typeface="Lora"/>
            </a:endParaRPr>
          </a:p>
          <a:p>
            <a:pPr indent="0" lvl="0" marL="0" rtl="0" algn="ctr">
              <a:lnSpc>
                <a:spcPct val="80000"/>
              </a:lnSpc>
              <a:spcBef>
                <a:spcPts val="0"/>
              </a:spcBef>
              <a:spcAft>
                <a:spcPts val="0"/>
              </a:spcAft>
              <a:buSzPts val="523"/>
              <a:buNone/>
            </a:pPr>
            <a:r>
              <a:rPr b="1" lang="en" sz="1530">
                <a:latin typeface="Lora"/>
                <a:ea typeface="Lora"/>
                <a:cs typeface="Lora"/>
                <a:sym typeface="Lora"/>
              </a:rPr>
              <a:t>Vivien Ho, Vicki Chen &amp; YuHeng Yang</a:t>
            </a:r>
            <a:endParaRPr b="1" sz="1530">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500"/>
              <a:t>PASSENGERS AND FUEL CONSUMPTION (2015-2019)</a:t>
            </a:r>
            <a:endParaRPr b="1" sz="2500"/>
          </a:p>
        </p:txBody>
      </p:sp>
      <p:pic>
        <p:nvPicPr>
          <p:cNvPr id="118" name="Google Shape;118;p22"/>
          <p:cNvPicPr preferRelativeResize="0"/>
          <p:nvPr/>
        </p:nvPicPr>
        <p:blipFill>
          <a:blip r:embed="rId3">
            <a:alphaModFix/>
          </a:blip>
          <a:stretch>
            <a:fillRect/>
          </a:stretch>
        </p:blipFill>
        <p:spPr>
          <a:xfrm>
            <a:off x="651350" y="748700"/>
            <a:ext cx="4760350" cy="4307347"/>
          </a:xfrm>
          <a:prstGeom prst="rect">
            <a:avLst/>
          </a:prstGeom>
          <a:noFill/>
          <a:ln>
            <a:noFill/>
          </a:ln>
        </p:spPr>
      </p:pic>
      <p:sp>
        <p:nvSpPr>
          <p:cNvPr id="119" name="Google Shape;119;p22"/>
          <p:cNvSpPr txBox="1"/>
          <p:nvPr/>
        </p:nvSpPr>
        <p:spPr>
          <a:xfrm>
            <a:off x="1771100" y="1646175"/>
            <a:ext cx="2738100" cy="1108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rPr>
              <a:t>Airline carriers United Airline (UA), Southwest Airline (WN), American Airline (AA) and Skywest (OO) </a:t>
            </a:r>
            <a:br>
              <a:rPr lang="en" sz="1200">
                <a:solidFill>
                  <a:srgbClr val="FF0000"/>
                </a:solidFill>
              </a:rPr>
            </a:br>
            <a:r>
              <a:rPr lang="en" sz="1200">
                <a:solidFill>
                  <a:srgbClr val="FF0000"/>
                </a:solidFill>
              </a:rPr>
              <a:t>have an average of over 8000 mins of arrival delay per month.</a:t>
            </a:r>
            <a:endParaRPr sz="1200">
              <a:solidFill>
                <a:srgbClr val="FF0000"/>
              </a:solidFill>
            </a:endParaRPr>
          </a:p>
        </p:txBody>
      </p:sp>
      <p:pic>
        <p:nvPicPr>
          <p:cNvPr id="120" name="Google Shape;120;p22"/>
          <p:cNvPicPr preferRelativeResize="0"/>
          <p:nvPr/>
        </p:nvPicPr>
        <p:blipFill>
          <a:blip r:embed="rId4">
            <a:alphaModFix/>
          </a:blip>
          <a:stretch>
            <a:fillRect/>
          </a:stretch>
        </p:blipFill>
        <p:spPr>
          <a:xfrm>
            <a:off x="6078450" y="2841400"/>
            <a:ext cx="2269601" cy="1903101"/>
          </a:xfrm>
          <a:prstGeom prst="rect">
            <a:avLst/>
          </a:prstGeom>
          <a:noFill/>
          <a:ln>
            <a:noFill/>
          </a:ln>
        </p:spPr>
      </p:pic>
      <p:sp>
        <p:nvSpPr>
          <p:cNvPr id="121" name="Google Shape;121;p22"/>
          <p:cNvSpPr txBox="1"/>
          <p:nvPr/>
        </p:nvSpPr>
        <p:spPr>
          <a:xfrm>
            <a:off x="6178275" y="1863150"/>
            <a:ext cx="2269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No correlation seen between average fuel consumption per passenger per km and bigger average delays.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4572000" y="2358575"/>
            <a:ext cx="4507425" cy="2406775"/>
          </a:xfrm>
          <a:prstGeom prst="rect">
            <a:avLst/>
          </a:prstGeom>
          <a:noFill/>
          <a:ln>
            <a:noFill/>
          </a:ln>
        </p:spPr>
      </p:pic>
      <p:sp>
        <p:nvSpPr>
          <p:cNvPr id="127" name="Google Shape;127;p23"/>
          <p:cNvSpPr txBox="1"/>
          <p:nvPr>
            <p:ph type="title"/>
          </p:nvPr>
        </p:nvSpPr>
        <p:spPr>
          <a:xfrm>
            <a:off x="311700" y="206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Modeling XGBoost</a:t>
            </a:r>
            <a:endParaRPr b="1" sz="2820"/>
          </a:p>
        </p:txBody>
      </p:sp>
      <p:pic>
        <p:nvPicPr>
          <p:cNvPr id="128" name="Google Shape;128;p23"/>
          <p:cNvPicPr preferRelativeResize="0"/>
          <p:nvPr/>
        </p:nvPicPr>
        <p:blipFill>
          <a:blip r:embed="rId4">
            <a:alphaModFix/>
          </a:blip>
          <a:stretch>
            <a:fillRect/>
          </a:stretch>
        </p:blipFill>
        <p:spPr>
          <a:xfrm>
            <a:off x="152800" y="1224800"/>
            <a:ext cx="3840624" cy="1307250"/>
          </a:xfrm>
          <a:prstGeom prst="rect">
            <a:avLst/>
          </a:prstGeom>
          <a:noFill/>
          <a:ln>
            <a:noFill/>
          </a:ln>
        </p:spPr>
      </p:pic>
      <p:pic>
        <p:nvPicPr>
          <p:cNvPr id="129" name="Google Shape;129;p23"/>
          <p:cNvPicPr preferRelativeResize="0"/>
          <p:nvPr/>
        </p:nvPicPr>
        <p:blipFill>
          <a:blip r:embed="rId5">
            <a:alphaModFix/>
          </a:blip>
          <a:stretch>
            <a:fillRect/>
          </a:stretch>
        </p:blipFill>
        <p:spPr>
          <a:xfrm>
            <a:off x="184750" y="2917275"/>
            <a:ext cx="3840625" cy="1322791"/>
          </a:xfrm>
          <a:prstGeom prst="rect">
            <a:avLst/>
          </a:prstGeom>
          <a:noFill/>
          <a:ln>
            <a:noFill/>
          </a:ln>
        </p:spPr>
      </p:pic>
      <p:sp>
        <p:nvSpPr>
          <p:cNvPr id="130" name="Google Shape;130;p23"/>
          <p:cNvSpPr txBox="1"/>
          <p:nvPr/>
        </p:nvSpPr>
        <p:spPr>
          <a:xfrm>
            <a:off x="1198325" y="870800"/>
            <a:ext cx="15939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100">
                <a:solidFill>
                  <a:schemeClr val="dk1"/>
                </a:solidFill>
              </a:rPr>
              <a:t>Selected Features</a:t>
            </a:r>
            <a:endParaRPr sz="1100"/>
          </a:p>
        </p:txBody>
      </p:sp>
      <p:sp>
        <p:nvSpPr>
          <p:cNvPr id="131" name="Google Shape;131;p23"/>
          <p:cNvSpPr txBox="1"/>
          <p:nvPr/>
        </p:nvSpPr>
        <p:spPr>
          <a:xfrm>
            <a:off x="936350" y="2563825"/>
            <a:ext cx="24501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100">
                <a:solidFill>
                  <a:schemeClr val="dk1"/>
                </a:solidFill>
              </a:rPr>
              <a:t>Label Encoding and Scaling</a:t>
            </a:r>
            <a:endParaRPr sz="1100"/>
          </a:p>
        </p:txBody>
      </p:sp>
      <p:sp>
        <p:nvSpPr>
          <p:cNvPr id="132" name="Google Shape;132;p23"/>
          <p:cNvSpPr txBox="1"/>
          <p:nvPr/>
        </p:nvSpPr>
        <p:spPr>
          <a:xfrm>
            <a:off x="5466138" y="1925075"/>
            <a:ext cx="24501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100">
                <a:solidFill>
                  <a:schemeClr val="dk1"/>
                </a:solidFill>
              </a:rPr>
              <a:t>Flight Test Data Prediction</a:t>
            </a:r>
            <a:endParaRPr sz="1100"/>
          </a:p>
        </p:txBody>
      </p:sp>
      <p:sp>
        <p:nvSpPr>
          <p:cNvPr id="133" name="Google Shape;133;p23"/>
          <p:cNvSpPr txBox="1"/>
          <p:nvPr/>
        </p:nvSpPr>
        <p:spPr>
          <a:xfrm>
            <a:off x="4714475" y="870788"/>
            <a:ext cx="35607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a:solidFill>
                  <a:schemeClr val="dk1"/>
                </a:solidFill>
              </a:rPr>
              <a:t>XGBoost </a:t>
            </a:r>
            <a:endParaRPr/>
          </a:p>
        </p:txBody>
      </p:sp>
      <p:sp>
        <p:nvSpPr>
          <p:cNvPr id="134" name="Google Shape;134;p23"/>
          <p:cNvSpPr txBox="1"/>
          <p:nvPr/>
        </p:nvSpPr>
        <p:spPr>
          <a:xfrm>
            <a:off x="4934075" y="3384963"/>
            <a:ext cx="10899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100">
                <a:solidFill>
                  <a:schemeClr val="lt1"/>
                </a:solidFill>
              </a:rPr>
              <a:t>199811</a:t>
            </a:r>
            <a:endParaRPr sz="1100">
              <a:solidFill>
                <a:schemeClr val="lt1"/>
              </a:solidFill>
            </a:endParaRPr>
          </a:p>
        </p:txBody>
      </p:sp>
      <p:sp>
        <p:nvSpPr>
          <p:cNvPr id="135" name="Google Shape;135;p23"/>
          <p:cNvSpPr txBox="1"/>
          <p:nvPr/>
        </p:nvSpPr>
        <p:spPr>
          <a:xfrm>
            <a:off x="6360000" y="3902850"/>
            <a:ext cx="10899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100">
                <a:solidFill>
                  <a:schemeClr val="lt1"/>
                </a:solidFill>
              </a:rPr>
              <a:t>188</a:t>
            </a:r>
            <a:endParaRPr sz="1100">
              <a:solidFill>
                <a:schemeClr val="lt1"/>
              </a:solidFill>
            </a:endParaRPr>
          </a:p>
        </p:txBody>
      </p:sp>
      <p:sp>
        <p:nvSpPr>
          <p:cNvPr id="136" name="Google Shape;136;p23"/>
          <p:cNvSpPr txBox="1"/>
          <p:nvPr/>
        </p:nvSpPr>
        <p:spPr>
          <a:xfrm>
            <a:off x="7667125" y="3902850"/>
            <a:ext cx="10899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100">
                <a:solidFill>
                  <a:schemeClr val="dk1"/>
                </a:solidFill>
              </a:rPr>
              <a:t>1</a:t>
            </a:r>
            <a:endParaRPr sz="1100">
              <a:solidFill>
                <a:schemeClr val="dk1"/>
              </a:solidFill>
            </a:endParaRPr>
          </a:p>
        </p:txBody>
      </p:sp>
      <p:sp>
        <p:nvSpPr>
          <p:cNvPr id="137" name="Google Shape;137;p23"/>
          <p:cNvSpPr txBox="1"/>
          <p:nvPr/>
        </p:nvSpPr>
        <p:spPr>
          <a:xfrm>
            <a:off x="404075" y="4256850"/>
            <a:ext cx="31824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1100">
                <a:solidFill>
                  <a:schemeClr val="dk1"/>
                </a:solidFill>
              </a:rPr>
              <a:t>Target Variable: delay_status</a:t>
            </a:r>
            <a:endParaRPr sz="1100"/>
          </a:p>
        </p:txBody>
      </p:sp>
      <p:sp>
        <p:nvSpPr>
          <p:cNvPr id="138" name="Google Shape;138;p23"/>
          <p:cNvSpPr txBox="1"/>
          <p:nvPr/>
        </p:nvSpPr>
        <p:spPr>
          <a:xfrm>
            <a:off x="445875" y="4498200"/>
            <a:ext cx="2122800" cy="646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000">
                <a:solidFill>
                  <a:schemeClr val="dk1"/>
                </a:solidFill>
              </a:rPr>
              <a:t>0: 0-5 mins arr_ delay </a:t>
            </a:r>
            <a:endParaRPr b="1" sz="1000">
              <a:solidFill>
                <a:schemeClr val="dk1"/>
              </a:solidFill>
            </a:endParaRPr>
          </a:p>
          <a:p>
            <a:pPr indent="0" lvl="0" marL="0" rtl="0" algn="l">
              <a:lnSpc>
                <a:spcPct val="100000"/>
              </a:lnSpc>
              <a:spcBef>
                <a:spcPts val="0"/>
              </a:spcBef>
              <a:spcAft>
                <a:spcPts val="0"/>
              </a:spcAft>
              <a:buNone/>
            </a:pPr>
            <a:r>
              <a:rPr b="1" lang="en" sz="1000">
                <a:solidFill>
                  <a:schemeClr val="dk1"/>
                </a:solidFill>
              </a:rPr>
              <a:t>1: 5-30 mins arr_delay</a:t>
            </a:r>
            <a:endParaRPr b="1" sz="1000">
              <a:solidFill>
                <a:schemeClr val="dk1"/>
              </a:solidFill>
            </a:endParaRPr>
          </a:p>
          <a:p>
            <a:pPr indent="0" lvl="0" marL="0" rtl="0" algn="l">
              <a:lnSpc>
                <a:spcPct val="100000"/>
              </a:lnSpc>
              <a:spcBef>
                <a:spcPts val="0"/>
              </a:spcBef>
              <a:spcAft>
                <a:spcPts val="0"/>
              </a:spcAft>
              <a:buNone/>
            </a:pPr>
            <a:r>
              <a:rPr b="1" lang="en" sz="1000">
                <a:solidFill>
                  <a:schemeClr val="dk1"/>
                </a:solidFill>
              </a:rPr>
              <a:t>2: 30-60 mins arr_delay</a:t>
            </a:r>
            <a:endParaRPr b="1" sz="1000">
              <a:solidFill>
                <a:schemeClr val="dk1"/>
              </a:solidFill>
            </a:endParaRPr>
          </a:p>
        </p:txBody>
      </p:sp>
      <p:pic>
        <p:nvPicPr>
          <p:cNvPr id="139" name="Google Shape;139;p23"/>
          <p:cNvPicPr preferRelativeResize="0"/>
          <p:nvPr/>
        </p:nvPicPr>
        <p:blipFill>
          <a:blip r:embed="rId6">
            <a:alphaModFix/>
          </a:blip>
          <a:stretch>
            <a:fillRect/>
          </a:stretch>
        </p:blipFill>
        <p:spPr>
          <a:xfrm>
            <a:off x="5767950" y="1282713"/>
            <a:ext cx="1517655"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206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Feature Engineering</a:t>
            </a:r>
            <a:endParaRPr b="1" sz="2820"/>
          </a:p>
        </p:txBody>
      </p:sp>
      <p:sp>
        <p:nvSpPr>
          <p:cNvPr id="145" name="Google Shape;145;p24"/>
          <p:cNvSpPr txBox="1"/>
          <p:nvPr>
            <p:ph idx="1" type="body"/>
          </p:nvPr>
        </p:nvSpPr>
        <p:spPr>
          <a:xfrm>
            <a:off x="311700" y="2812175"/>
            <a:ext cx="8520600" cy="18021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Clr>
                <a:schemeClr val="dk1"/>
              </a:buClr>
              <a:buSzPct val="100000"/>
              <a:buChar char="●"/>
            </a:pPr>
            <a:r>
              <a:rPr lang="en">
                <a:solidFill>
                  <a:schemeClr val="dk1"/>
                </a:solidFill>
              </a:rPr>
              <a:t>Categorized</a:t>
            </a:r>
            <a:r>
              <a:rPr lang="en">
                <a:solidFill>
                  <a:schemeClr val="dk1"/>
                </a:solidFill>
              </a:rPr>
              <a:t> crs departure time and crs arrival time into time frames of 6 hours each. </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Categorized the flight date into its respective month</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Categorized </a:t>
            </a:r>
            <a:r>
              <a:rPr lang="en">
                <a:solidFill>
                  <a:schemeClr val="dk1"/>
                </a:solidFill>
              </a:rPr>
              <a:t>arrival delay into delay status where </a:t>
            </a:r>
            <a:endParaRPr>
              <a:solidFill>
                <a:schemeClr val="dk1"/>
              </a:solidFill>
            </a:endParaRPr>
          </a:p>
          <a:p>
            <a:pPr indent="-304165" lvl="1" marL="914400" rtl="0" algn="l">
              <a:spcBef>
                <a:spcPts val="0"/>
              </a:spcBef>
              <a:spcAft>
                <a:spcPts val="0"/>
              </a:spcAft>
              <a:buClr>
                <a:schemeClr val="dk1"/>
              </a:buClr>
              <a:buSzPct val="100000"/>
              <a:buChar char="○"/>
            </a:pPr>
            <a:r>
              <a:rPr lang="en">
                <a:solidFill>
                  <a:schemeClr val="dk1"/>
                </a:solidFill>
              </a:rPr>
              <a:t>0 = no delay/early</a:t>
            </a:r>
            <a:endParaRPr>
              <a:solidFill>
                <a:schemeClr val="dk1"/>
              </a:solidFill>
            </a:endParaRPr>
          </a:p>
          <a:p>
            <a:pPr indent="-304165" lvl="1" marL="914400" rtl="0" algn="l">
              <a:spcBef>
                <a:spcPts val="0"/>
              </a:spcBef>
              <a:spcAft>
                <a:spcPts val="0"/>
              </a:spcAft>
              <a:buClr>
                <a:schemeClr val="dk1"/>
              </a:buClr>
              <a:buSzPct val="100000"/>
              <a:buChar char="○"/>
            </a:pPr>
            <a:r>
              <a:rPr lang="en">
                <a:solidFill>
                  <a:schemeClr val="dk1"/>
                </a:solidFill>
              </a:rPr>
              <a:t>1 = slight delay (&lt;5mins)</a:t>
            </a:r>
            <a:endParaRPr>
              <a:solidFill>
                <a:schemeClr val="dk1"/>
              </a:solidFill>
            </a:endParaRPr>
          </a:p>
          <a:p>
            <a:pPr indent="-304165" lvl="1" marL="914400" rtl="0" algn="l">
              <a:spcBef>
                <a:spcPts val="0"/>
              </a:spcBef>
              <a:spcAft>
                <a:spcPts val="0"/>
              </a:spcAft>
              <a:buClr>
                <a:schemeClr val="dk1"/>
              </a:buClr>
              <a:buSzPct val="100000"/>
              <a:buChar char="○"/>
            </a:pPr>
            <a:r>
              <a:rPr lang="en">
                <a:solidFill>
                  <a:schemeClr val="dk1"/>
                </a:solidFill>
              </a:rPr>
              <a:t>2 = medium delay (5-30mins)</a:t>
            </a:r>
            <a:endParaRPr>
              <a:solidFill>
                <a:schemeClr val="dk1"/>
              </a:solidFill>
            </a:endParaRPr>
          </a:p>
          <a:p>
            <a:pPr indent="-304165" lvl="1" marL="914400" rtl="0" algn="l">
              <a:spcBef>
                <a:spcPts val="0"/>
              </a:spcBef>
              <a:spcAft>
                <a:spcPts val="0"/>
              </a:spcAft>
              <a:buClr>
                <a:schemeClr val="dk1"/>
              </a:buClr>
              <a:buSzPct val="100000"/>
              <a:buChar char="○"/>
            </a:pPr>
            <a:r>
              <a:rPr lang="en">
                <a:solidFill>
                  <a:schemeClr val="dk1"/>
                </a:solidFill>
              </a:rPr>
              <a:t>3 = long delay (over 30mins)</a:t>
            </a:r>
            <a:endParaRPr>
              <a:solidFill>
                <a:schemeClr val="dk1"/>
              </a:solidFill>
            </a:endParaRPr>
          </a:p>
        </p:txBody>
      </p:sp>
      <p:pic>
        <p:nvPicPr>
          <p:cNvPr id="146" name="Google Shape;146;p24"/>
          <p:cNvPicPr preferRelativeResize="0"/>
          <p:nvPr/>
        </p:nvPicPr>
        <p:blipFill>
          <a:blip r:embed="rId3">
            <a:alphaModFix/>
          </a:blip>
          <a:stretch>
            <a:fillRect/>
          </a:stretch>
        </p:blipFill>
        <p:spPr>
          <a:xfrm>
            <a:off x="374175" y="952500"/>
            <a:ext cx="8324850" cy="161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Modeling - RandomForestClassifier</a:t>
            </a:r>
            <a:endParaRPr b="1" sz="2820"/>
          </a:p>
        </p:txBody>
      </p:sp>
      <p:sp>
        <p:nvSpPr>
          <p:cNvPr id="152" name="Google Shape;152;p25"/>
          <p:cNvSpPr txBox="1"/>
          <p:nvPr>
            <p:ph idx="1" type="body"/>
          </p:nvPr>
        </p:nvSpPr>
        <p:spPr>
          <a:xfrm>
            <a:off x="4707063" y="1695425"/>
            <a:ext cx="4082100" cy="22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Prediction the type of delay:</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Better accuracy than predicting the exact arrival delay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Still not a reliable prediction</a:t>
            </a:r>
            <a:endParaRPr>
              <a:solidFill>
                <a:schemeClr val="dk1"/>
              </a:solidFill>
            </a:endParaRPr>
          </a:p>
        </p:txBody>
      </p:sp>
      <p:sp>
        <p:nvSpPr>
          <p:cNvPr id="153" name="Google Shape;153;p25"/>
          <p:cNvSpPr txBox="1"/>
          <p:nvPr/>
        </p:nvSpPr>
        <p:spPr>
          <a:xfrm>
            <a:off x="550825" y="1115975"/>
            <a:ext cx="789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Features used</a:t>
            </a:r>
            <a:r>
              <a:rPr lang="en"/>
              <a:t>: carrier name, departure time frame, month of flight</a:t>
            </a:r>
            <a:endParaRPr/>
          </a:p>
        </p:txBody>
      </p:sp>
      <p:sp>
        <p:nvSpPr>
          <p:cNvPr id="154" name="Google Shape;154;p25"/>
          <p:cNvSpPr txBox="1"/>
          <p:nvPr/>
        </p:nvSpPr>
        <p:spPr>
          <a:xfrm>
            <a:off x="586575" y="1695425"/>
            <a:ext cx="4120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Prediction of the exact delay:</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Very low accuracy</a:t>
            </a:r>
            <a:endParaRPr sz="1800"/>
          </a:p>
          <a:p>
            <a:pPr indent="-342900" lvl="0" marL="457200" rtl="0" algn="l">
              <a:spcBef>
                <a:spcPts val="0"/>
              </a:spcBef>
              <a:spcAft>
                <a:spcPts val="0"/>
              </a:spcAft>
              <a:buSzPts val="1800"/>
              <a:buChar char="●"/>
            </a:pPr>
            <a:r>
              <a:rPr lang="en" sz="1800"/>
              <a:t>Very low recall and precision values</a:t>
            </a:r>
            <a:endParaRPr sz="1800"/>
          </a:p>
          <a:p>
            <a:pPr indent="-342900" lvl="0" marL="457200" rtl="0" algn="l">
              <a:spcBef>
                <a:spcPts val="0"/>
              </a:spcBef>
              <a:spcAft>
                <a:spcPts val="0"/>
              </a:spcAft>
              <a:buSzPts val="1800"/>
              <a:buChar char="●"/>
            </a:pPr>
            <a:r>
              <a:rPr lang="en" sz="1800"/>
              <a:t>Questionable reliability</a:t>
            </a:r>
            <a:endParaRPr sz="1800"/>
          </a:p>
        </p:txBody>
      </p:sp>
      <p:pic>
        <p:nvPicPr>
          <p:cNvPr id="155" name="Google Shape;155;p25"/>
          <p:cNvPicPr preferRelativeResize="0"/>
          <p:nvPr/>
        </p:nvPicPr>
        <p:blipFill>
          <a:blip r:embed="rId3">
            <a:alphaModFix/>
          </a:blip>
          <a:stretch>
            <a:fillRect/>
          </a:stretch>
        </p:blipFill>
        <p:spPr>
          <a:xfrm>
            <a:off x="586575" y="3721775"/>
            <a:ext cx="3251225" cy="1049725"/>
          </a:xfrm>
          <a:prstGeom prst="rect">
            <a:avLst/>
          </a:prstGeom>
          <a:noFill/>
          <a:ln>
            <a:noFill/>
          </a:ln>
        </p:spPr>
      </p:pic>
      <p:pic>
        <p:nvPicPr>
          <p:cNvPr id="156" name="Google Shape;156;p25"/>
          <p:cNvPicPr preferRelativeResize="0"/>
          <p:nvPr/>
        </p:nvPicPr>
        <p:blipFill>
          <a:blip r:embed="rId4">
            <a:alphaModFix/>
          </a:blip>
          <a:stretch>
            <a:fillRect/>
          </a:stretch>
        </p:blipFill>
        <p:spPr>
          <a:xfrm>
            <a:off x="5241488" y="3721775"/>
            <a:ext cx="3013275" cy="111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60" name="Shape 160"/>
        <p:cNvGrpSpPr/>
        <p:nvPr/>
      </p:nvGrpSpPr>
      <p:grpSpPr>
        <a:xfrm>
          <a:off x="0" y="0"/>
          <a:ext cx="0" cy="0"/>
          <a:chOff x="0" y="0"/>
          <a:chExt cx="0" cy="0"/>
        </a:xfrm>
      </p:grpSpPr>
      <p:sp>
        <p:nvSpPr>
          <p:cNvPr id="161" name="Google Shape;161;p26"/>
          <p:cNvSpPr txBox="1"/>
          <p:nvPr/>
        </p:nvSpPr>
        <p:spPr>
          <a:xfrm>
            <a:off x="0" y="0"/>
            <a:ext cx="9144000" cy="738900"/>
          </a:xfrm>
          <a:prstGeom prst="rect">
            <a:avLst/>
          </a:prstGeom>
          <a:solidFill>
            <a:srgbClr val="D0E0E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t>CHALLENGES</a:t>
            </a:r>
            <a:r>
              <a:rPr lang="en" sz="2300"/>
              <a:t> </a:t>
            </a:r>
            <a:endParaRPr sz="2300"/>
          </a:p>
        </p:txBody>
      </p:sp>
      <p:sp>
        <p:nvSpPr>
          <p:cNvPr id="162" name="Google Shape;162;p26"/>
          <p:cNvSpPr txBox="1"/>
          <p:nvPr/>
        </p:nvSpPr>
        <p:spPr>
          <a:xfrm>
            <a:off x="268350" y="804775"/>
            <a:ext cx="8152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Weather</a:t>
            </a:r>
            <a:endParaRPr b="1"/>
          </a:p>
          <a:p>
            <a:pPr indent="-317500" lvl="0" marL="457200" rtl="0" algn="l">
              <a:spcBef>
                <a:spcPts val="0"/>
              </a:spcBef>
              <a:spcAft>
                <a:spcPts val="0"/>
              </a:spcAft>
              <a:buSzPts val="1400"/>
              <a:buChar char="●"/>
            </a:pPr>
            <a:r>
              <a:rPr lang="en"/>
              <a:t>Limited calls for free API</a:t>
            </a:r>
            <a:endParaRPr/>
          </a:p>
          <a:p>
            <a:pPr indent="-317500" lvl="0" marL="457200" rtl="0" algn="l">
              <a:spcBef>
                <a:spcPts val="0"/>
              </a:spcBef>
              <a:spcAft>
                <a:spcPts val="0"/>
              </a:spcAft>
              <a:buSzPts val="1400"/>
              <a:buChar char="●"/>
            </a:pPr>
            <a:r>
              <a:rPr lang="en"/>
              <a:t>Weather data was ambiguous (hard to classify </a:t>
            </a:r>
            <a:r>
              <a:rPr lang="en"/>
              <a:t>weather</a:t>
            </a:r>
            <a:r>
              <a:rPr lang="en"/>
              <a:t> condition)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Feature Engineering</a:t>
            </a:r>
            <a:endParaRPr b="1"/>
          </a:p>
          <a:p>
            <a:pPr indent="-317500" lvl="0" marL="457200" rtl="0" algn="l">
              <a:spcBef>
                <a:spcPts val="0"/>
              </a:spcBef>
              <a:spcAft>
                <a:spcPts val="0"/>
              </a:spcAft>
              <a:buSzPts val="1400"/>
              <a:buChar char="●"/>
            </a:pPr>
            <a:r>
              <a:rPr lang="en"/>
              <a:t>Determining which features use for modelling (trial and error)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Modeling </a:t>
            </a:r>
            <a:endParaRPr b="1"/>
          </a:p>
          <a:p>
            <a:pPr indent="-317500" lvl="0" marL="457200" rtl="0" algn="l">
              <a:spcBef>
                <a:spcPts val="0"/>
              </a:spcBef>
              <a:spcAft>
                <a:spcPts val="0"/>
              </a:spcAft>
              <a:buSzPts val="1400"/>
              <a:buChar char="●"/>
            </a:pPr>
            <a:r>
              <a:rPr lang="en"/>
              <a:t>Would require more time to try the different models and modify hyperparameters</a:t>
            </a:r>
            <a:endParaRPr/>
          </a:p>
          <a:p>
            <a:pPr indent="-317500" lvl="0" marL="457200" rtl="0" algn="l">
              <a:spcBef>
                <a:spcPts val="0"/>
              </a:spcBef>
              <a:spcAft>
                <a:spcPts val="0"/>
              </a:spcAft>
              <a:buSzPts val="1400"/>
              <a:buChar char="●"/>
            </a:pPr>
            <a:r>
              <a:rPr lang="en"/>
              <a:t>Difficult to obtain a good prediction due to lack of numerical data</a:t>
            </a:r>
            <a:endParaRPr/>
          </a:p>
          <a:p>
            <a:pPr indent="-317500" lvl="0" marL="457200" rtl="0" algn="l">
              <a:spcBef>
                <a:spcPts val="0"/>
              </a:spcBef>
              <a:spcAft>
                <a:spcPts val="0"/>
              </a:spcAft>
              <a:buSzPts val="1400"/>
              <a:buChar char="●"/>
            </a:pPr>
            <a:r>
              <a:rPr lang="en"/>
              <a:t>Arrival delay have high variance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3" name="Google Shape;163;p26"/>
          <p:cNvPicPr preferRelativeResize="0"/>
          <p:nvPr/>
        </p:nvPicPr>
        <p:blipFill>
          <a:blip r:embed="rId3">
            <a:alphaModFix/>
          </a:blip>
          <a:stretch>
            <a:fillRect/>
          </a:stretch>
        </p:blipFill>
        <p:spPr>
          <a:xfrm>
            <a:off x="6300400" y="1134725"/>
            <a:ext cx="2724125" cy="127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180600"/>
            <a:ext cx="8520600" cy="572700"/>
          </a:xfrm>
          <a:prstGeom prst="rect">
            <a:avLst/>
          </a:prstGeom>
          <a:solidFill>
            <a:srgbClr val="D0E0E3"/>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420">
                <a:latin typeface="Roboto"/>
                <a:ea typeface="Roboto"/>
                <a:cs typeface="Roboto"/>
                <a:sym typeface="Roboto"/>
              </a:rPr>
              <a:t>PREDICTING FLIGHT DELAYS </a:t>
            </a:r>
            <a:endParaRPr b="1" sz="3420">
              <a:latin typeface="Roboto"/>
              <a:ea typeface="Roboto"/>
              <a:cs typeface="Roboto"/>
              <a:sym typeface="Roboto"/>
            </a:endParaRPr>
          </a:p>
        </p:txBody>
      </p:sp>
      <p:sp>
        <p:nvSpPr>
          <p:cNvPr id="61" name="Google Shape;61;p14"/>
          <p:cNvSpPr txBox="1"/>
          <p:nvPr>
            <p:ph idx="1" type="body"/>
          </p:nvPr>
        </p:nvSpPr>
        <p:spPr>
          <a:xfrm>
            <a:off x="382875" y="913425"/>
            <a:ext cx="8361000" cy="3512700"/>
          </a:xfrm>
          <a:prstGeom prst="rect">
            <a:avLst/>
          </a:prstGeom>
          <a:solidFill>
            <a:srgbClr val="D0E0E3"/>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107">
                <a:solidFill>
                  <a:schemeClr val="dk1"/>
                </a:solidFill>
              </a:rPr>
              <a:t>OBJECTIVE:</a:t>
            </a:r>
            <a:endParaRPr b="1" sz="6107">
              <a:solidFill>
                <a:schemeClr val="dk1"/>
              </a:solidFill>
            </a:endParaRPr>
          </a:p>
          <a:p>
            <a:pPr indent="0" lvl="0" marL="0" rtl="0" algn="l">
              <a:lnSpc>
                <a:spcPct val="100000"/>
              </a:lnSpc>
              <a:spcBef>
                <a:spcPts val="1200"/>
              </a:spcBef>
              <a:spcAft>
                <a:spcPts val="0"/>
              </a:spcAft>
              <a:buNone/>
            </a:pPr>
            <a:r>
              <a:rPr lang="en" sz="6107">
                <a:solidFill>
                  <a:schemeClr val="dk1"/>
                </a:solidFill>
              </a:rPr>
              <a:t>Build a model that predicts </a:t>
            </a:r>
            <a:r>
              <a:rPr lang="en" sz="6107">
                <a:solidFill>
                  <a:schemeClr val="dk1"/>
                </a:solidFill>
              </a:rPr>
              <a:t>flight</a:t>
            </a:r>
            <a:r>
              <a:rPr lang="en" sz="6107">
                <a:solidFill>
                  <a:schemeClr val="dk1"/>
                </a:solidFill>
              </a:rPr>
              <a:t> delays in USA before they are announced.</a:t>
            </a:r>
            <a:endParaRPr sz="6107">
              <a:solidFill>
                <a:schemeClr val="dk1"/>
              </a:solidFill>
            </a:endParaRPr>
          </a:p>
          <a:p>
            <a:pPr indent="0" lvl="0" marL="0" rtl="0" algn="l">
              <a:lnSpc>
                <a:spcPct val="100000"/>
              </a:lnSpc>
              <a:spcBef>
                <a:spcPts val="1200"/>
              </a:spcBef>
              <a:spcAft>
                <a:spcPts val="0"/>
              </a:spcAft>
              <a:buNone/>
            </a:pPr>
            <a:r>
              <a:t/>
            </a:r>
            <a:endParaRPr sz="6107">
              <a:solidFill>
                <a:schemeClr val="dk1"/>
              </a:solidFill>
            </a:endParaRPr>
          </a:p>
          <a:p>
            <a:pPr indent="0" lvl="0" marL="0" rtl="0" algn="l">
              <a:lnSpc>
                <a:spcPct val="100000"/>
              </a:lnSpc>
              <a:spcBef>
                <a:spcPts val="1200"/>
              </a:spcBef>
              <a:spcAft>
                <a:spcPts val="0"/>
              </a:spcAft>
              <a:buNone/>
            </a:pPr>
            <a:r>
              <a:t/>
            </a:r>
            <a:endParaRPr b="1" sz="6107">
              <a:solidFill>
                <a:schemeClr val="dk1"/>
              </a:solidFill>
            </a:endParaRPr>
          </a:p>
          <a:p>
            <a:pPr indent="0" lvl="0" marL="0" rtl="0" algn="l">
              <a:lnSpc>
                <a:spcPct val="100000"/>
              </a:lnSpc>
              <a:spcBef>
                <a:spcPts val="1200"/>
              </a:spcBef>
              <a:spcAft>
                <a:spcPts val="0"/>
              </a:spcAft>
              <a:buNone/>
            </a:pPr>
            <a:r>
              <a:rPr b="1" lang="en" sz="6107">
                <a:solidFill>
                  <a:schemeClr val="dk1"/>
                </a:solidFill>
              </a:rPr>
              <a:t>FULL DATASET: </a:t>
            </a:r>
            <a:endParaRPr b="1" sz="6107">
              <a:solidFill>
                <a:schemeClr val="dk1"/>
              </a:solidFill>
            </a:endParaRPr>
          </a:p>
          <a:p>
            <a:pPr indent="-325559" lvl="0" marL="457200" rtl="0" algn="l">
              <a:lnSpc>
                <a:spcPct val="100000"/>
              </a:lnSpc>
              <a:spcBef>
                <a:spcPts val="1200"/>
              </a:spcBef>
              <a:spcAft>
                <a:spcPts val="0"/>
              </a:spcAft>
              <a:buClr>
                <a:schemeClr val="dk1"/>
              </a:buClr>
              <a:buSzPct val="100000"/>
              <a:buChar char="●"/>
            </a:pPr>
            <a:r>
              <a:rPr b="1" lang="en" sz="6107">
                <a:solidFill>
                  <a:schemeClr val="dk1"/>
                </a:solidFill>
              </a:rPr>
              <a:t>Flights:</a:t>
            </a:r>
            <a:r>
              <a:rPr lang="en" sz="6107">
                <a:solidFill>
                  <a:schemeClr val="dk1"/>
                </a:solidFill>
              </a:rPr>
              <a:t> US flights in years 2018 and 2019</a:t>
            </a:r>
            <a:endParaRPr sz="6107">
              <a:solidFill>
                <a:schemeClr val="dk1"/>
              </a:solidFill>
            </a:endParaRPr>
          </a:p>
          <a:p>
            <a:pPr indent="-325559" lvl="0" marL="457200" rtl="0" algn="l">
              <a:lnSpc>
                <a:spcPct val="100000"/>
              </a:lnSpc>
              <a:spcBef>
                <a:spcPts val="0"/>
              </a:spcBef>
              <a:spcAft>
                <a:spcPts val="0"/>
              </a:spcAft>
              <a:buClr>
                <a:schemeClr val="dk1"/>
              </a:buClr>
              <a:buSzPct val="100000"/>
              <a:buChar char="●"/>
            </a:pPr>
            <a:r>
              <a:rPr b="1" lang="en" sz="6107">
                <a:solidFill>
                  <a:schemeClr val="dk1"/>
                </a:solidFill>
              </a:rPr>
              <a:t>Fuel </a:t>
            </a:r>
            <a:r>
              <a:rPr b="1" lang="en" sz="6107">
                <a:solidFill>
                  <a:schemeClr val="dk1"/>
                </a:solidFill>
              </a:rPr>
              <a:t>consumption</a:t>
            </a:r>
            <a:r>
              <a:rPr b="1" lang="en" sz="6107">
                <a:solidFill>
                  <a:schemeClr val="dk1"/>
                </a:solidFill>
              </a:rPr>
              <a:t>:</a:t>
            </a:r>
            <a:r>
              <a:rPr lang="en" sz="6107">
                <a:solidFill>
                  <a:schemeClr val="dk1"/>
                </a:solidFill>
              </a:rPr>
              <a:t> Different airlines from 2015 to 2019 aggregated per month</a:t>
            </a:r>
            <a:endParaRPr sz="6107">
              <a:solidFill>
                <a:schemeClr val="dk1"/>
              </a:solidFill>
            </a:endParaRPr>
          </a:p>
          <a:p>
            <a:pPr indent="-325559" lvl="0" marL="457200" rtl="0" algn="l">
              <a:lnSpc>
                <a:spcPct val="100000"/>
              </a:lnSpc>
              <a:spcBef>
                <a:spcPts val="0"/>
              </a:spcBef>
              <a:spcAft>
                <a:spcPts val="0"/>
              </a:spcAft>
              <a:buClr>
                <a:schemeClr val="dk1"/>
              </a:buClr>
              <a:buSzPct val="100000"/>
              <a:buChar char="●"/>
            </a:pPr>
            <a:r>
              <a:rPr b="1" lang="en" sz="6107">
                <a:solidFill>
                  <a:schemeClr val="dk1"/>
                </a:solidFill>
              </a:rPr>
              <a:t>Passengers:</a:t>
            </a:r>
            <a:r>
              <a:rPr lang="en" sz="6107">
                <a:solidFill>
                  <a:schemeClr val="dk1"/>
                </a:solidFill>
              </a:rPr>
              <a:t> Totals on different routes from years 2015  to 2019 aggregated per month</a:t>
            </a:r>
            <a:endParaRPr sz="6107">
              <a:solidFill>
                <a:schemeClr val="dk1"/>
              </a:solidFill>
            </a:endParaRPr>
          </a:p>
          <a:p>
            <a:pPr indent="-325559" lvl="0" marL="457200" rtl="0" algn="l">
              <a:lnSpc>
                <a:spcPct val="100000"/>
              </a:lnSpc>
              <a:spcBef>
                <a:spcPts val="0"/>
              </a:spcBef>
              <a:spcAft>
                <a:spcPts val="0"/>
              </a:spcAft>
              <a:buClr>
                <a:schemeClr val="dk1"/>
              </a:buClr>
              <a:buSzPct val="100000"/>
              <a:buChar char="●"/>
            </a:pPr>
            <a:r>
              <a:rPr b="1" lang="en" sz="6107">
                <a:solidFill>
                  <a:schemeClr val="dk1"/>
                </a:solidFill>
              </a:rPr>
              <a:t>Flights test: </a:t>
            </a:r>
            <a:r>
              <a:rPr lang="en" sz="6107">
                <a:solidFill>
                  <a:schemeClr val="dk1"/>
                </a:solidFill>
              </a:rPr>
              <a:t>Departure and arrival information about </a:t>
            </a:r>
            <a:r>
              <a:rPr lang="en" sz="6107">
                <a:solidFill>
                  <a:schemeClr val="dk1"/>
                </a:solidFill>
              </a:rPr>
              <a:t>flights</a:t>
            </a:r>
            <a:r>
              <a:rPr lang="en" sz="6107">
                <a:solidFill>
                  <a:schemeClr val="dk1"/>
                </a:solidFill>
              </a:rPr>
              <a:t> in US in Jan 2020 </a:t>
            </a:r>
            <a:endParaRPr sz="6107">
              <a:solidFill>
                <a:schemeClr val="dk1"/>
              </a:solidFill>
            </a:endParaRPr>
          </a:p>
          <a:p>
            <a:pPr indent="0" lvl="0" marL="0" rtl="0" algn="l">
              <a:lnSpc>
                <a:spcPct val="100000"/>
              </a:lnSpc>
              <a:spcBef>
                <a:spcPts val="1200"/>
              </a:spcBef>
              <a:spcAft>
                <a:spcPts val="0"/>
              </a:spcAft>
              <a:buNone/>
            </a:pPr>
            <a:r>
              <a:t/>
            </a:r>
            <a:endParaRPr b="1">
              <a:solidFill>
                <a:schemeClr val="dk1"/>
              </a:solidFill>
            </a:endParaRPr>
          </a:p>
          <a:p>
            <a:pPr indent="0" lvl="0" marL="0" rtl="0" algn="l">
              <a:lnSpc>
                <a:spcPct val="100000"/>
              </a:lnSpc>
              <a:spcBef>
                <a:spcPts val="1200"/>
              </a:spcBef>
              <a:spcAft>
                <a:spcPts val="0"/>
              </a:spcAft>
              <a:buNone/>
            </a:pPr>
            <a:r>
              <a:t/>
            </a:r>
            <a:endParaRPr b="1">
              <a:solidFill>
                <a:schemeClr val="dk1"/>
              </a:solidFill>
            </a:endParaRPr>
          </a:p>
          <a:p>
            <a:pPr indent="0" lvl="0" marL="0" rtl="0" algn="l">
              <a:lnSpc>
                <a:spcPct val="100000"/>
              </a:lnSpc>
              <a:spcBef>
                <a:spcPts val="1200"/>
              </a:spcBef>
              <a:spcAft>
                <a:spcPts val="0"/>
              </a:spcAft>
              <a:buNone/>
            </a:pPr>
            <a:r>
              <a:t/>
            </a:r>
            <a:endParaRPr>
              <a:solidFill>
                <a:schemeClr val="dk1"/>
              </a:solidFill>
            </a:endParaRPr>
          </a:p>
          <a:p>
            <a:pPr indent="0" lvl="0" marL="0" rtl="0" algn="l">
              <a:lnSpc>
                <a:spcPct val="100000"/>
              </a:lnSpc>
              <a:spcBef>
                <a:spcPts val="1200"/>
              </a:spcBef>
              <a:spcAft>
                <a:spcPts val="0"/>
              </a:spcAft>
              <a:buNone/>
            </a:pPr>
            <a:r>
              <a:t/>
            </a:r>
            <a:endParaRPr>
              <a:solidFill>
                <a:schemeClr val="dk1"/>
              </a:solidFill>
            </a:endParaRPr>
          </a:p>
          <a:p>
            <a:pPr indent="0" lvl="0" marL="0" rtl="0" algn="l">
              <a:lnSpc>
                <a:spcPct val="100000"/>
              </a:lnSpc>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7200" y="184750"/>
            <a:ext cx="4512900" cy="721500"/>
          </a:xfrm>
          <a:prstGeom prst="rect">
            <a:avLst/>
          </a:prstGeom>
          <a:solidFill>
            <a:srgbClr val="D0E0E3"/>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3500"/>
              <a:t>ARRIVAL DELAYS</a:t>
            </a:r>
            <a:endParaRPr b="1" sz="3500"/>
          </a:p>
        </p:txBody>
      </p:sp>
      <p:sp>
        <p:nvSpPr>
          <p:cNvPr id="67" name="Google Shape;67;p15"/>
          <p:cNvSpPr txBox="1"/>
          <p:nvPr>
            <p:ph idx="1" type="body"/>
          </p:nvPr>
        </p:nvSpPr>
        <p:spPr>
          <a:xfrm>
            <a:off x="3814200" y="840025"/>
            <a:ext cx="5215800" cy="4303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419615" lvl="0" marL="457200" rtl="0" algn="l">
              <a:spcBef>
                <a:spcPts val="0"/>
              </a:spcBef>
              <a:spcAft>
                <a:spcPts val="0"/>
              </a:spcAft>
              <a:buClr>
                <a:schemeClr val="dk1"/>
              </a:buClr>
              <a:buSzPts val="3008"/>
              <a:buChar char="●"/>
            </a:pPr>
            <a:r>
              <a:rPr b="1" lang="en" sz="3008">
                <a:solidFill>
                  <a:schemeClr val="dk1"/>
                </a:solidFill>
              </a:rPr>
              <a:t>Departure</a:t>
            </a:r>
            <a:r>
              <a:rPr b="1" lang="en" sz="3008">
                <a:solidFill>
                  <a:schemeClr val="dk1"/>
                </a:solidFill>
              </a:rPr>
              <a:t> Delay</a:t>
            </a:r>
            <a:endParaRPr b="1" sz="3008">
              <a:solidFill>
                <a:schemeClr val="dk1"/>
              </a:solidFill>
            </a:endParaRPr>
          </a:p>
          <a:p>
            <a:pPr indent="-419615" lvl="0" marL="457200" rtl="0" algn="l">
              <a:spcBef>
                <a:spcPts val="0"/>
              </a:spcBef>
              <a:spcAft>
                <a:spcPts val="0"/>
              </a:spcAft>
              <a:buClr>
                <a:schemeClr val="dk1"/>
              </a:buClr>
              <a:buSzPts val="3008"/>
              <a:buChar char="●"/>
            </a:pPr>
            <a:r>
              <a:rPr b="1" lang="en" sz="3008">
                <a:solidFill>
                  <a:schemeClr val="dk1"/>
                </a:solidFill>
              </a:rPr>
              <a:t>Carrier Delay</a:t>
            </a:r>
            <a:endParaRPr b="1" sz="3008">
              <a:solidFill>
                <a:schemeClr val="dk1"/>
              </a:solidFill>
            </a:endParaRPr>
          </a:p>
          <a:p>
            <a:pPr indent="-419615" lvl="0" marL="457200" rtl="0" algn="l">
              <a:spcBef>
                <a:spcPts val="0"/>
              </a:spcBef>
              <a:spcAft>
                <a:spcPts val="0"/>
              </a:spcAft>
              <a:buClr>
                <a:schemeClr val="dk1"/>
              </a:buClr>
              <a:buSzPts val="3008"/>
              <a:buChar char="●"/>
            </a:pPr>
            <a:r>
              <a:rPr b="1" lang="en" sz="3008">
                <a:solidFill>
                  <a:schemeClr val="dk1"/>
                </a:solidFill>
              </a:rPr>
              <a:t>Weather Delay</a:t>
            </a:r>
            <a:endParaRPr b="1" sz="3008">
              <a:solidFill>
                <a:schemeClr val="dk1"/>
              </a:solidFill>
            </a:endParaRPr>
          </a:p>
          <a:p>
            <a:pPr indent="-419615" lvl="0" marL="457200" rtl="0" algn="l">
              <a:spcBef>
                <a:spcPts val="0"/>
              </a:spcBef>
              <a:spcAft>
                <a:spcPts val="0"/>
              </a:spcAft>
              <a:buClr>
                <a:schemeClr val="dk1"/>
              </a:buClr>
              <a:buSzPts val="3008"/>
              <a:buChar char="●"/>
            </a:pPr>
            <a:r>
              <a:rPr b="1" lang="en" sz="3008">
                <a:solidFill>
                  <a:schemeClr val="dk1"/>
                </a:solidFill>
              </a:rPr>
              <a:t>National Aviation System (NAS) Delay</a:t>
            </a:r>
            <a:endParaRPr b="1" sz="3008">
              <a:solidFill>
                <a:schemeClr val="dk1"/>
              </a:solidFill>
            </a:endParaRPr>
          </a:p>
          <a:p>
            <a:pPr indent="-419615" lvl="0" marL="457200" rtl="0" algn="l">
              <a:spcBef>
                <a:spcPts val="0"/>
              </a:spcBef>
              <a:spcAft>
                <a:spcPts val="0"/>
              </a:spcAft>
              <a:buClr>
                <a:schemeClr val="dk1"/>
              </a:buClr>
              <a:buSzPts val="3008"/>
              <a:buChar char="●"/>
            </a:pPr>
            <a:r>
              <a:rPr b="1" lang="en" sz="3008">
                <a:solidFill>
                  <a:schemeClr val="dk1"/>
                </a:solidFill>
              </a:rPr>
              <a:t>Security Delay</a:t>
            </a:r>
            <a:endParaRPr b="1" sz="3008">
              <a:solidFill>
                <a:schemeClr val="dk1"/>
              </a:solidFill>
            </a:endParaRPr>
          </a:p>
          <a:p>
            <a:pPr indent="-419615" lvl="0" marL="457200" rtl="0" algn="l">
              <a:spcBef>
                <a:spcPts val="0"/>
              </a:spcBef>
              <a:spcAft>
                <a:spcPts val="0"/>
              </a:spcAft>
              <a:buClr>
                <a:schemeClr val="dk1"/>
              </a:buClr>
              <a:buSzPts val="3008"/>
              <a:buChar char="●"/>
            </a:pPr>
            <a:r>
              <a:rPr b="1" lang="en" sz="3008">
                <a:solidFill>
                  <a:schemeClr val="dk1"/>
                </a:solidFill>
              </a:rPr>
              <a:t>Late aircraft delay</a:t>
            </a:r>
            <a:endParaRPr b="1" sz="3008">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7200" y="840025"/>
            <a:ext cx="3782775" cy="428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1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172325"/>
            <a:ext cx="8520600" cy="8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4520">
                <a:latin typeface="Impact"/>
                <a:ea typeface="Impact"/>
                <a:cs typeface="Impact"/>
                <a:sym typeface="Impact"/>
              </a:rPr>
              <a:t>DELAY TYPE ANALYSIS</a:t>
            </a:r>
            <a:endParaRPr b="1" sz="4520">
              <a:latin typeface="Impact"/>
              <a:ea typeface="Impact"/>
              <a:cs typeface="Impact"/>
              <a:sym typeface="Impact"/>
            </a:endParaRPr>
          </a:p>
        </p:txBody>
      </p:sp>
      <p:pic>
        <p:nvPicPr>
          <p:cNvPr id="74" name="Google Shape;74;p16"/>
          <p:cNvPicPr preferRelativeResize="0"/>
          <p:nvPr/>
        </p:nvPicPr>
        <p:blipFill>
          <a:blip r:embed="rId3">
            <a:alphaModFix/>
          </a:blip>
          <a:stretch>
            <a:fillRect/>
          </a:stretch>
        </p:blipFill>
        <p:spPr>
          <a:xfrm>
            <a:off x="5331200" y="137825"/>
            <a:ext cx="3244634" cy="879900"/>
          </a:xfrm>
          <a:prstGeom prst="rect">
            <a:avLst/>
          </a:prstGeom>
          <a:noFill/>
          <a:ln>
            <a:noFill/>
          </a:ln>
        </p:spPr>
      </p:pic>
      <p:pic>
        <p:nvPicPr>
          <p:cNvPr id="75" name="Google Shape;75;p16"/>
          <p:cNvPicPr preferRelativeResize="0"/>
          <p:nvPr/>
        </p:nvPicPr>
        <p:blipFill>
          <a:blip r:embed="rId4">
            <a:alphaModFix/>
          </a:blip>
          <a:stretch>
            <a:fillRect/>
          </a:stretch>
        </p:blipFill>
        <p:spPr>
          <a:xfrm>
            <a:off x="160025" y="1304488"/>
            <a:ext cx="4046524" cy="3815676"/>
          </a:xfrm>
          <a:prstGeom prst="rect">
            <a:avLst/>
          </a:prstGeom>
          <a:noFill/>
          <a:ln>
            <a:noFill/>
          </a:ln>
        </p:spPr>
      </p:pic>
      <p:pic>
        <p:nvPicPr>
          <p:cNvPr id="76" name="Google Shape;76;p16"/>
          <p:cNvPicPr preferRelativeResize="0"/>
          <p:nvPr/>
        </p:nvPicPr>
        <p:blipFill>
          <a:blip r:embed="rId5">
            <a:alphaModFix/>
          </a:blip>
          <a:stretch>
            <a:fillRect/>
          </a:stretch>
        </p:blipFill>
        <p:spPr>
          <a:xfrm>
            <a:off x="4286350" y="1304488"/>
            <a:ext cx="4798999" cy="386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7173025" y="290800"/>
            <a:ext cx="1324800" cy="9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720">
                <a:solidFill>
                  <a:schemeClr val="lt2"/>
                </a:solidFill>
                <a:latin typeface="Impact"/>
                <a:ea typeface="Impact"/>
                <a:cs typeface="Impact"/>
                <a:sym typeface="Impact"/>
              </a:rPr>
              <a:t>74%</a:t>
            </a:r>
            <a:endParaRPr sz="4720">
              <a:latin typeface="Impact"/>
              <a:ea typeface="Impact"/>
              <a:cs typeface="Impact"/>
              <a:sym typeface="Impact"/>
            </a:endParaRPr>
          </a:p>
        </p:txBody>
      </p:sp>
      <p:sp>
        <p:nvSpPr>
          <p:cNvPr id="82" name="Google Shape;82;p17"/>
          <p:cNvSpPr txBox="1"/>
          <p:nvPr/>
        </p:nvSpPr>
        <p:spPr>
          <a:xfrm>
            <a:off x="6553350" y="1033975"/>
            <a:ext cx="25905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solidFill>
                  <a:schemeClr val="lt1"/>
                </a:solidFill>
              </a:rPr>
              <a:t>Of delays created </a:t>
            </a:r>
            <a:r>
              <a:rPr b="1" lang="en" sz="2600">
                <a:solidFill>
                  <a:schemeClr val="lt1"/>
                </a:solidFill>
              </a:rPr>
              <a:t>before</a:t>
            </a:r>
            <a:r>
              <a:rPr b="1" lang="en" sz="2300">
                <a:solidFill>
                  <a:schemeClr val="lt1"/>
                </a:solidFill>
              </a:rPr>
              <a:t> departure</a:t>
            </a:r>
            <a:endParaRPr b="1" sz="2300">
              <a:solidFill>
                <a:schemeClr val="lt1"/>
              </a:solidFill>
            </a:endParaRPr>
          </a:p>
        </p:txBody>
      </p:sp>
      <p:sp>
        <p:nvSpPr>
          <p:cNvPr id="83" name="Google Shape;83;p17"/>
          <p:cNvSpPr txBox="1"/>
          <p:nvPr/>
        </p:nvSpPr>
        <p:spPr>
          <a:xfrm>
            <a:off x="6363300" y="4234950"/>
            <a:ext cx="313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T test if planes fly faster when there is departure delay: </a:t>
            </a:r>
            <a:endParaRPr b="1">
              <a:solidFill>
                <a:schemeClr val="lt1"/>
              </a:solidFill>
            </a:endParaRPr>
          </a:p>
          <a:p>
            <a:pPr indent="0" lvl="0" marL="0" rtl="0" algn="l">
              <a:spcBef>
                <a:spcPts val="0"/>
              </a:spcBef>
              <a:spcAft>
                <a:spcPts val="0"/>
              </a:spcAft>
              <a:buNone/>
            </a:pPr>
            <a:r>
              <a:rPr b="1" lang="en">
                <a:solidFill>
                  <a:schemeClr val="lt1"/>
                </a:solidFill>
              </a:rPr>
              <a:t>P-Value: 1.4757 &gt; 0.5 , YES! </a:t>
            </a:r>
            <a:endParaRPr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17050" y="816625"/>
            <a:ext cx="4631225" cy="4318425"/>
          </a:xfrm>
          <a:prstGeom prst="rect">
            <a:avLst/>
          </a:prstGeom>
          <a:noFill/>
          <a:ln>
            <a:noFill/>
          </a:ln>
        </p:spPr>
      </p:pic>
      <p:pic>
        <p:nvPicPr>
          <p:cNvPr id="89" name="Google Shape;89;p18"/>
          <p:cNvPicPr preferRelativeResize="0"/>
          <p:nvPr/>
        </p:nvPicPr>
        <p:blipFill>
          <a:blip r:embed="rId4">
            <a:alphaModFix/>
          </a:blip>
          <a:stretch>
            <a:fillRect/>
          </a:stretch>
        </p:blipFill>
        <p:spPr>
          <a:xfrm>
            <a:off x="4614175" y="816625"/>
            <a:ext cx="4512776" cy="4318425"/>
          </a:xfrm>
          <a:prstGeom prst="rect">
            <a:avLst/>
          </a:prstGeom>
          <a:noFill/>
          <a:ln>
            <a:noFill/>
          </a:ln>
        </p:spPr>
      </p:pic>
      <p:pic>
        <p:nvPicPr>
          <p:cNvPr id="90" name="Google Shape;90;p18"/>
          <p:cNvPicPr preferRelativeResize="0"/>
          <p:nvPr/>
        </p:nvPicPr>
        <p:blipFill>
          <a:blip r:embed="rId5">
            <a:alphaModFix/>
          </a:blip>
          <a:stretch>
            <a:fillRect/>
          </a:stretch>
        </p:blipFill>
        <p:spPr>
          <a:xfrm>
            <a:off x="4715825" y="0"/>
            <a:ext cx="4411125" cy="816625"/>
          </a:xfrm>
          <a:prstGeom prst="rect">
            <a:avLst/>
          </a:prstGeom>
          <a:noFill/>
          <a:ln>
            <a:noFill/>
          </a:ln>
        </p:spPr>
      </p:pic>
      <p:pic>
        <p:nvPicPr>
          <p:cNvPr id="91" name="Google Shape;91;p18"/>
          <p:cNvPicPr preferRelativeResize="0"/>
          <p:nvPr/>
        </p:nvPicPr>
        <p:blipFill>
          <a:blip r:embed="rId6">
            <a:alphaModFix/>
          </a:blip>
          <a:stretch>
            <a:fillRect/>
          </a:stretch>
        </p:blipFill>
        <p:spPr>
          <a:xfrm>
            <a:off x="0" y="0"/>
            <a:ext cx="4715825" cy="81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0" y="1376150"/>
            <a:ext cx="9090150" cy="3767350"/>
          </a:xfrm>
          <a:prstGeom prst="rect">
            <a:avLst/>
          </a:prstGeom>
          <a:noFill/>
          <a:ln>
            <a:noFill/>
          </a:ln>
        </p:spPr>
      </p:pic>
      <p:sp>
        <p:nvSpPr>
          <p:cNvPr id="97" name="Google Shape;97;p19"/>
          <p:cNvSpPr txBox="1"/>
          <p:nvPr/>
        </p:nvSpPr>
        <p:spPr>
          <a:xfrm>
            <a:off x="1637100" y="0"/>
            <a:ext cx="6400800" cy="20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                    </a:t>
            </a:r>
            <a:r>
              <a:rPr b="1" lang="en" sz="2400"/>
              <a:t>TAKE OFF TIME</a:t>
            </a:r>
            <a:endParaRPr b="1" sz="2400"/>
          </a:p>
          <a:p>
            <a:pPr indent="-349250" lvl="0" marL="457200" rtl="0" algn="l">
              <a:spcBef>
                <a:spcPts val="0"/>
              </a:spcBef>
              <a:spcAft>
                <a:spcPts val="0"/>
              </a:spcAft>
              <a:buClr>
                <a:schemeClr val="dk1"/>
              </a:buClr>
              <a:buSzPts val="1900"/>
              <a:buChar char="●"/>
            </a:pPr>
            <a:r>
              <a:rPr lang="en" sz="1900">
                <a:solidFill>
                  <a:schemeClr val="dk1"/>
                </a:solidFill>
              </a:rPr>
              <a:t>Short haul - fly time between 30 mins to 3 hours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Medium haul - fly time between 3 hours to 6 hours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Long haul - fly time longer than 6 hours</a:t>
            </a:r>
            <a:endParaRPr sz="19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990"/>
              <a:buNone/>
            </a:pPr>
            <a:r>
              <a:rPr b="1" lang="en" sz="1600"/>
              <a:t>TOP 10 BUSIEST FLIGHTS IN ORIGIN &amp; DESTINATION AIRPORTS (2018 &amp; 2019)</a:t>
            </a:r>
            <a:endParaRPr b="1" sz="1600"/>
          </a:p>
        </p:txBody>
      </p:sp>
      <p:pic>
        <p:nvPicPr>
          <p:cNvPr id="103" name="Google Shape;103;p20"/>
          <p:cNvPicPr preferRelativeResize="0"/>
          <p:nvPr/>
        </p:nvPicPr>
        <p:blipFill>
          <a:blip r:embed="rId3">
            <a:alphaModFix/>
          </a:blip>
          <a:stretch>
            <a:fillRect/>
          </a:stretch>
        </p:blipFill>
        <p:spPr>
          <a:xfrm>
            <a:off x="38325" y="708200"/>
            <a:ext cx="4280924" cy="3329925"/>
          </a:xfrm>
          <a:prstGeom prst="rect">
            <a:avLst/>
          </a:prstGeom>
          <a:noFill/>
          <a:ln>
            <a:noFill/>
          </a:ln>
        </p:spPr>
      </p:pic>
      <p:pic>
        <p:nvPicPr>
          <p:cNvPr id="104" name="Google Shape;104;p20"/>
          <p:cNvPicPr preferRelativeResize="0"/>
          <p:nvPr/>
        </p:nvPicPr>
        <p:blipFill>
          <a:blip r:embed="rId4">
            <a:alphaModFix/>
          </a:blip>
          <a:stretch>
            <a:fillRect/>
          </a:stretch>
        </p:blipFill>
        <p:spPr>
          <a:xfrm>
            <a:off x="4389550" y="708200"/>
            <a:ext cx="4754451" cy="3329925"/>
          </a:xfrm>
          <a:prstGeom prst="rect">
            <a:avLst/>
          </a:prstGeom>
          <a:noFill/>
          <a:ln>
            <a:noFill/>
          </a:ln>
        </p:spPr>
      </p:pic>
      <p:sp>
        <p:nvSpPr>
          <p:cNvPr id="105" name="Google Shape;105;p20"/>
          <p:cNvSpPr txBox="1"/>
          <p:nvPr/>
        </p:nvSpPr>
        <p:spPr>
          <a:xfrm>
            <a:off x="898050" y="4243900"/>
            <a:ext cx="7347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In general, the top 10 busiest airports by the number of passengers account for both origin and destination flights.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For example, Atlanta, Orlando, Dallas.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482825" y="65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500"/>
              <a:t>AVERAGE MONTHLY FLIGHT DELAY BY CARRIER</a:t>
            </a:r>
            <a:endParaRPr b="1" sz="2500"/>
          </a:p>
        </p:txBody>
      </p:sp>
      <p:pic>
        <p:nvPicPr>
          <p:cNvPr id="111" name="Google Shape;111;p21"/>
          <p:cNvPicPr preferRelativeResize="0"/>
          <p:nvPr/>
        </p:nvPicPr>
        <p:blipFill>
          <a:blip r:embed="rId3">
            <a:alphaModFix/>
          </a:blip>
          <a:stretch>
            <a:fillRect/>
          </a:stretch>
        </p:blipFill>
        <p:spPr>
          <a:xfrm>
            <a:off x="804950" y="718575"/>
            <a:ext cx="7534099" cy="3706349"/>
          </a:xfrm>
          <a:prstGeom prst="rect">
            <a:avLst/>
          </a:prstGeom>
          <a:noFill/>
          <a:ln>
            <a:noFill/>
          </a:ln>
        </p:spPr>
      </p:pic>
      <p:sp>
        <p:nvSpPr>
          <p:cNvPr id="112" name="Google Shape;112;p21"/>
          <p:cNvSpPr txBox="1"/>
          <p:nvPr/>
        </p:nvSpPr>
        <p:spPr>
          <a:xfrm>
            <a:off x="971200" y="4505325"/>
            <a:ext cx="701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In general</a:t>
            </a:r>
            <a:r>
              <a:rPr lang="en" sz="1100">
                <a:solidFill>
                  <a:schemeClr val="dk1"/>
                </a:solidFill>
              </a:rPr>
              <a:t>, there is an increase in average monthly arrival delays as flight count increases per air carrier. However, there is an outlier with Delta Airlines as it has low avg delay but high flight count.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