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0" r:id="rId4"/>
    <p:sldId id="282" r:id="rId5"/>
    <p:sldId id="259" r:id="rId6"/>
    <p:sldId id="265" r:id="rId7"/>
    <p:sldId id="283" r:id="rId8"/>
    <p:sldId id="271" r:id="rId9"/>
    <p:sldId id="272" r:id="rId10"/>
    <p:sldId id="273" r:id="rId11"/>
    <p:sldId id="274" r:id="rId12"/>
    <p:sldId id="275" r:id="rId13"/>
    <p:sldId id="276" r:id="rId14"/>
    <p:sldId id="277" r:id="rId15"/>
    <p:sldId id="278" r:id="rId16"/>
    <p:sldId id="279" r:id="rId17"/>
    <p:sldId id="280" r:id="rId18"/>
    <p:sldId id="281" r:id="rId19"/>
    <p:sldId id="264" r:id="rId20"/>
    <p:sldId id="266" r:id="rId21"/>
    <p:sldId id="284" r:id="rId22"/>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5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6837" autoAdjust="0"/>
  </p:normalViewPr>
  <p:slideViewPr>
    <p:cSldViewPr>
      <p:cViewPr varScale="1">
        <p:scale>
          <a:sx n="86" d="100"/>
          <a:sy n="86" d="100"/>
        </p:scale>
        <p:origin x="-4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6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77A81C-E051-4A7A-AE12-9F8359FE2DA9}" type="datetimeFigureOut">
              <a:rPr lang="ro-RO" smtClean="0"/>
              <a:pPr/>
              <a:t>21.06.2012</a:t>
            </a:fld>
            <a:endParaRPr lang="ro-R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4D21-18D7-47D1-8411-AFA982031EF8}" type="slidenum">
              <a:rPr lang="ro-RO" smtClean="0"/>
              <a:pPr/>
              <a:t>‹#›</a:t>
            </a:fld>
            <a:endParaRPr lang="ro-RO"/>
          </a:p>
        </p:txBody>
      </p:sp>
    </p:spTree>
    <p:extLst>
      <p:ext uri="{BB962C8B-B14F-4D97-AF65-F5344CB8AC3E}">
        <p14:creationId xmlns:p14="http://schemas.microsoft.com/office/powerpoint/2010/main" val="1116199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a:p>
        </p:txBody>
      </p:sp>
      <p:sp>
        <p:nvSpPr>
          <p:cNvPr id="4" name="Slide Number Placeholder 3"/>
          <p:cNvSpPr>
            <a:spLocks noGrp="1"/>
          </p:cNvSpPr>
          <p:nvPr>
            <p:ph type="sldNum" sz="quarter" idx="10"/>
          </p:nvPr>
        </p:nvSpPr>
        <p:spPr/>
        <p:txBody>
          <a:bodyPr/>
          <a:lstStyle/>
          <a:p>
            <a:fld id="{47514D21-18D7-47D1-8411-AFA982031EF8}" type="slidenum">
              <a:rPr lang="ro-RO" smtClean="0"/>
              <a:pPr/>
              <a:t>1</a:t>
            </a:fld>
            <a:endParaRPr 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19" name="Footer Placeholder 18"/>
          <p:cNvSpPr>
            <a:spLocks noGrp="1"/>
          </p:cNvSpPr>
          <p:nvPr>
            <p:ph type="ftr" sz="quarter" idx="11"/>
          </p:nvPr>
        </p:nvSpPr>
        <p:spPr/>
        <p:txBody>
          <a:bodyPr/>
          <a:lstStyle/>
          <a:p>
            <a:endParaRPr lang="ro-RO"/>
          </a:p>
        </p:txBody>
      </p:sp>
      <p:sp>
        <p:nvSpPr>
          <p:cNvPr id="27" name="Slide Number Placeholder 26"/>
          <p:cNvSpPr>
            <a:spLocks noGrp="1"/>
          </p:cNvSpPr>
          <p:nvPr>
            <p:ph type="sldNum" sz="quarter" idx="12"/>
          </p:nvPr>
        </p:nvSpPr>
        <p:spPr/>
        <p:txBody>
          <a:bodyPr/>
          <a:lstStyle/>
          <a:p>
            <a:fld id="{A0F270CF-6BD4-4B0A-9D08-1DFACBEBFA93}" type="slidenum">
              <a:rPr lang="ro-RO" smtClean="0"/>
              <a:pPr/>
              <a:t>‹#›</a:t>
            </a:fld>
            <a:endParaRPr lang="ro-RO"/>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0F270CF-6BD4-4B0A-9D08-1DFACBEBFA93}"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0F270CF-6BD4-4B0A-9D08-1DFACBEBFA93}"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0F270CF-6BD4-4B0A-9D08-1DFACBEBFA93}"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A0F270CF-6BD4-4B0A-9D08-1DFACBEBFA93}" type="slidenum">
              <a:rPr lang="ro-RO" smtClean="0"/>
              <a:pPr/>
              <a:t>‹#›</a:t>
            </a:fld>
            <a:endParaRPr lang="ro-R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0F270CF-6BD4-4B0A-9D08-1DFACBEBFA93}"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A0F270CF-6BD4-4B0A-9D08-1DFACBEBFA93}" type="slidenum">
              <a:rPr lang="ro-RO" smtClean="0"/>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A0F270CF-6BD4-4B0A-9D08-1DFACBEBFA93}"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A0F270CF-6BD4-4B0A-9D08-1DFACBEBFA93}"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A0F270CF-6BD4-4B0A-9D08-1DFACBEBFA93}" type="slidenum">
              <a:rPr lang="ro-RO" smtClean="0"/>
              <a:pPr/>
              <a:t>‹#›</a:t>
            </a:fld>
            <a:endParaRPr lang="ro-R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9C10BD-766E-447E-AB03-6D281892F50A}" type="datetimeFigureOut">
              <a:rPr lang="ro-RO" smtClean="0"/>
              <a:pPr/>
              <a:t>21.06.2012</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a:xfrm>
            <a:off x="8077200" y="6356350"/>
            <a:ext cx="609600" cy="365125"/>
          </a:xfrm>
        </p:spPr>
        <p:txBody>
          <a:bodyPr/>
          <a:lstStyle/>
          <a:p>
            <a:fld id="{A0F270CF-6BD4-4B0A-9D08-1DFACBEBFA93}" type="slidenum">
              <a:rPr lang="ro-RO" smtClean="0"/>
              <a:pPr/>
              <a:t>‹#›</a:t>
            </a:fld>
            <a:endParaRPr lang="ro-RO"/>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9999">
              <a:srgbClr val="85C2FF"/>
            </a:gs>
            <a:gs pos="70000">
              <a:srgbClr val="C4D6EB"/>
            </a:gs>
            <a:gs pos="100000">
              <a:srgbClr val="FFEBFA"/>
            </a:gs>
          </a:gsLst>
          <a:lin ang="2700000" scaled="0"/>
          <a:tileRect/>
        </a:gra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9C10BD-766E-447E-AB03-6D281892F50A}" type="datetimeFigureOut">
              <a:rPr lang="ro-RO" smtClean="0"/>
              <a:pPr/>
              <a:t>21.06.2012</a:t>
            </a:fld>
            <a:endParaRPr lang="ro-RO"/>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o-RO"/>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F270CF-6BD4-4B0A-9D08-1DFACBEBFA93}" type="slidenum">
              <a:rPr lang="ro-RO" smtClean="0"/>
              <a:pPr/>
              <a:t>‹#›</a:t>
            </a:fld>
            <a:endParaRPr lang="ro-RO"/>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0133" y="710967"/>
            <a:ext cx="6643734" cy="646331"/>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contourClr>
                <a:schemeClr val="accent1">
                  <a:shade val="75000"/>
                </a:schemeClr>
              </a:contourClr>
            </a:sp3d>
          </a:bodyPr>
          <a:lstStyle/>
          <a:p>
            <a:pPr algn="ctr"/>
            <a:r>
              <a:rPr lang="ro-RO"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Calibri" pitchFamily="34" charset="0"/>
              </a:rPr>
              <a:t>Universitatea Tehnică a Moldovei</a:t>
            </a:r>
          </a:p>
          <a:p>
            <a:pPr algn="ctr"/>
            <a:r>
              <a:rPr lang="ro-RO"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Calibri" pitchFamily="34" charset="0"/>
              </a:rPr>
              <a:t>Catedra Microelectronică şi Dispozitive </a:t>
            </a:r>
            <a:r>
              <a:rPr lang="ro-RO"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Calibri" pitchFamily="34" charset="0"/>
              </a:rPr>
              <a:t>Semiconducto</a:t>
            </a:r>
            <a:r>
              <a:rPr lang="en-US"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latin typeface="Calibri" pitchFamily="34" charset="0"/>
              </a:rPr>
              <a:t>are</a:t>
            </a:r>
            <a:endParaRPr lang="ro-RO"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endParaRPr>
          </a:p>
        </p:txBody>
      </p:sp>
      <p:sp>
        <p:nvSpPr>
          <p:cNvPr id="7" name="TextBox 6"/>
          <p:cNvSpPr txBox="1"/>
          <p:nvPr/>
        </p:nvSpPr>
        <p:spPr>
          <a:xfrm>
            <a:off x="3286116" y="3538839"/>
            <a:ext cx="2607487" cy="461665"/>
          </a:xfrm>
          <a:prstGeom prst="rect">
            <a:avLst/>
          </a:prstGeom>
          <a:noFill/>
        </p:spPr>
        <p:txBody>
          <a:bodyPr wrap="square" rtlCol="0">
            <a:spAutoFit/>
          </a:bodyPr>
          <a:lstStyle/>
          <a:p>
            <a:pPr algn="ctr"/>
            <a:r>
              <a:rPr lang="ro-RO" sz="2400" smtClean="0"/>
              <a:t>Proiect de Licenţă</a:t>
            </a:r>
            <a:endParaRPr lang="ro-RO" sz="2400"/>
          </a:p>
        </p:txBody>
      </p:sp>
      <p:sp>
        <p:nvSpPr>
          <p:cNvPr id="10" name="TextBox 9"/>
          <p:cNvSpPr txBox="1"/>
          <p:nvPr/>
        </p:nvSpPr>
        <p:spPr>
          <a:xfrm>
            <a:off x="428596" y="1923154"/>
            <a:ext cx="8429684" cy="1077218"/>
          </a:xfrm>
          <a:prstGeom prst="rect">
            <a:avLst/>
          </a:prstGeom>
          <a:noFill/>
        </p:spPr>
        <p:txBody>
          <a:bodyPr wrap="square" rtlCol="0">
            <a:spAutoFit/>
          </a:bodyPr>
          <a:lstStyle/>
          <a:p>
            <a:pPr algn="ctr"/>
            <a:r>
              <a:rPr lang="ro-RO" sz="3200" b="1" smtClean="0">
                <a:latin typeface="+mj-lt"/>
                <a:cs typeface="Vrinda" pitchFamily="2" charset="0"/>
              </a:rPr>
              <a:t>Sistem de prelucrare numerică a </a:t>
            </a:r>
            <a:r>
              <a:rPr lang="ro-RO" sz="3200" b="1" err="1" smtClean="0">
                <a:latin typeface="+mj-lt"/>
                <a:cs typeface="Vrinda" pitchFamily="2" charset="0"/>
              </a:rPr>
              <a:t>biosemnalelor</a:t>
            </a:r>
            <a:r>
              <a:rPr lang="en-US" sz="3200" b="1" smtClean="0">
                <a:latin typeface="+mj-lt"/>
                <a:cs typeface="Vrinda" pitchFamily="2" charset="0"/>
              </a:rPr>
              <a:t> </a:t>
            </a:r>
            <a:r>
              <a:rPr lang="ro-RO" sz="3200" b="1" smtClean="0">
                <a:latin typeface="+mj-lt"/>
                <a:cs typeface="Vrinda" pitchFamily="2" charset="0"/>
              </a:rPr>
              <a:t>în domeniul de frecvenţe</a:t>
            </a:r>
            <a:endParaRPr lang="ro-RO" sz="3200" b="1">
              <a:latin typeface="+mj-lt"/>
              <a:cs typeface="Vrinda" pitchFamily="2" charset="0"/>
            </a:endParaRPr>
          </a:p>
        </p:txBody>
      </p:sp>
      <p:sp>
        <p:nvSpPr>
          <p:cNvPr id="11" name="TextBox 10"/>
          <p:cNvSpPr txBox="1"/>
          <p:nvPr/>
        </p:nvSpPr>
        <p:spPr>
          <a:xfrm>
            <a:off x="214282" y="5072074"/>
            <a:ext cx="5500726" cy="646331"/>
          </a:xfrm>
          <a:prstGeom prst="rect">
            <a:avLst/>
          </a:prstGeom>
          <a:noFill/>
        </p:spPr>
        <p:txBody>
          <a:bodyPr wrap="square" rtlCol="0">
            <a:spAutoFit/>
          </a:bodyPr>
          <a:lstStyle/>
          <a:p>
            <a:r>
              <a:rPr lang="ro-RO" smtClean="0">
                <a:latin typeface="Verdana" pitchFamily="34" charset="0"/>
              </a:rPr>
              <a:t>Student:  </a:t>
            </a:r>
            <a:r>
              <a:rPr lang="ro-RO" i="1" err="1" smtClean="0">
                <a:latin typeface="Verdana" pitchFamily="34" charset="0"/>
              </a:rPr>
              <a:t>Eftodii</a:t>
            </a:r>
            <a:r>
              <a:rPr lang="ro-RO" i="1" smtClean="0">
                <a:latin typeface="Verdana" pitchFamily="34" charset="0"/>
              </a:rPr>
              <a:t> Vasile</a:t>
            </a:r>
          </a:p>
          <a:p>
            <a:r>
              <a:rPr lang="ro-RO" smtClean="0">
                <a:latin typeface="Verdana" pitchFamily="34" charset="0"/>
              </a:rPr>
              <a:t>Conducător:  conf. </a:t>
            </a:r>
            <a:r>
              <a:rPr lang="ro-RO">
                <a:latin typeface="Verdana" pitchFamily="34" charset="0"/>
              </a:rPr>
              <a:t>u</a:t>
            </a:r>
            <a:r>
              <a:rPr lang="ro-RO" smtClean="0">
                <a:latin typeface="Verdana" pitchFamily="34" charset="0"/>
              </a:rPr>
              <a:t>niv., dr. </a:t>
            </a:r>
            <a:r>
              <a:rPr lang="ro-RO" i="1" err="1" smtClean="0">
                <a:latin typeface="Verdana" pitchFamily="34" charset="0"/>
              </a:rPr>
              <a:t>Railean</a:t>
            </a:r>
            <a:r>
              <a:rPr lang="ro-RO" i="1" smtClean="0">
                <a:latin typeface="Verdana" pitchFamily="34" charset="0"/>
              </a:rPr>
              <a:t> Serghei</a:t>
            </a:r>
            <a:endParaRPr lang="ro-RO" i="1">
              <a:latin typeface="Verdana" pitchFamily="34" charset="0"/>
            </a:endParaRPr>
          </a:p>
        </p:txBody>
      </p:sp>
      <p:sp>
        <p:nvSpPr>
          <p:cNvPr id="12" name="TextBox 11"/>
          <p:cNvSpPr txBox="1"/>
          <p:nvPr/>
        </p:nvSpPr>
        <p:spPr>
          <a:xfrm>
            <a:off x="3589728" y="6286520"/>
            <a:ext cx="1964545" cy="400110"/>
          </a:xfrm>
          <a:prstGeom prst="rect">
            <a:avLst/>
          </a:prstGeom>
          <a:noFill/>
        </p:spPr>
        <p:txBody>
          <a:bodyPr wrap="square" rtlCol="0">
            <a:spAutoFit/>
          </a:bodyPr>
          <a:lstStyle/>
          <a:p>
            <a:r>
              <a:rPr lang="ro-RO" sz="2000" smtClean="0">
                <a:latin typeface="Arial" pitchFamily="34" charset="0"/>
                <a:cs typeface="Arial" pitchFamily="34" charset="0"/>
              </a:rPr>
              <a:t>Chişinău - 2012</a:t>
            </a:r>
            <a:endParaRPr lang="ro-RO" sz="20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428604"/>
            <a:ext cx="6357982" cy="400110"/>
          </a:xfrm>
          <a:prstGeom prst="rect">
            <a:avLst/>
          </a:prstGeom>
          <a:noFill/>
        </p:spPr>
        <p:txBody>
          <a:bodyPr wrap="square" rtlCol="0">
            <a:spAutoFit/>
          </a:bodyPr>
          <a:lstStyle/>
          <a:p>
            <a:pPr algn="ctr"/>
            <a:r>
              <a:rPr lang="ro-RO" sz="2000" b="1" dirty="0" smtClean="0">
                <a:latin typeface="Franklin Gothic Medium" pitchFamily="34" charset="0"/>
              </a:rPr>
              <a:t>Spectrul de frecvenţe a unui semnal ECG normal</a:t>
            </a:r>
            <a:endParaRPr lang="ro-RO" sz="2000" b="1" u="sng"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678629" y="1043644"/>
            <a:ext cx="7786742" cy="545719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428604"/>
            <a:ext cx="6929486" cy="400110"/>
          </a:xfrm>
          <a:prstGeom prst="rect">
            <a:avLst/>
          </a:prstGeom>
          <a:noFill/>
        </p:spPr>
        <p:txBody>
          <a:bodyPr wrap="square" rtlCol="0">
            <a:spAutoFit/>
          </a:bodyPr>
          <a:lstStyle/>
          <a:p>
            <a:pPr algn="ctr"/>
            <a:r>
              <a:rPr lang="ro-RO" sz="2000" b="1" dirty="0" smtClean="0">
                <a:latin typeface="Franklin Gothic Medium" pitchFamily="34" charset="0"/>
              </a:rPr>
              <a:t>Spectrul de frecvenţe a unui semnal ECG cu fibrilaţie </a:t>
            </a:r>
            <a:r>
              <a:rPr lang="ro-RO" sz="2000" b="1" dirty="0" err="1" smtClean="0">
                <a:latin typeface="Franklin Gothic Medium" pitchFamily="34" charset="0"/>
              </a:rPr>
              <a:t>atrială</a:t>
            </a:r>
            <a:endParaRPr lang="ro-RO" sz="2000" b="1" u="sng"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571472" y="1000108"/>
            <a:ext cx="8001056" cy="560738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428604"/>
            <a:ext cx="7500990" cy="400110"/>
          </a:xfrm>
          <a:prstGeom prst="rect">
            <a:avLst/>
          </a:prstGeom>
          <a:noFill/>
        </p:spPr>
        <p:txBody>
          <a:bodyPr wrap="square" rtlCol="0">
            <a:spAutoFit/>
          </a:bodyPr>
          <a:lstStyle/>
          <a:p>
            <a:pPr algn="ctr"/>
            <a:r>
              <a:rPr lang="ro-RO" sz="2000" b="1" dirty="0" smtClean="0">
                <a:latin typeface="Franklin Gothic Medium" pitchFamily="34" charset="0"/>
              </a:rPr>
              <a:t>Spectrul de frecvenţe a unui semnal ECG în derivaţie precordială</a:t>
            </a:r>
            <a:endParaRPr lang="ro-RO" sz="2000" b="1" u="sng" dirty="0">
              <a:latin typeface="Franklin Gothic Medium" pitchFamily="34" charset="0"/>
            </a:endParaRPr>
          </a:p>
        </p:txBody>
      </p:sp>
      <p:pic>
        <p:nvPicPr>
          <p:cNvPr id="4" name="Picture 3"/>
          <p:cNvPicPr>
            <a:picLocks noChangeAspect="1"/>
          </p:cNvPicPr>
          <p:nvPr/>
        </p:nvPicPr>
        <p:blipFill>
          <a:blip r:embed="rId2"/>
          <a:srcRect/>
          <a:stretch>
            <a:fillRect/>
          </a:stretch>
        </p:blipFill>
        <p:spPr bwMode="auto">
          <a:xfrm>
            <a:off x="607191" y="1000107"/>
            <a:ext cx="7929618" cy="566883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428604"/>
            <a:ext cx="7500990" cy="400110"/>
          </a:xfrm>
          <a:prstGeom prst="rect">
            <a:avLst/>
          </a:prstGeom>
          <a:noFill/>
        </p:spPr>
        <p:txBody>
          <a:bodyPr wrap="square" rtlCol="0">
            <a:spAutoFit/>
          </a:bodyPr>
          <a:lstStyle/>
          <a:p>
            <a:pPr algn="ctr"/>
            <a:r>
              <a:rPr lang="ro-RO" sz="2000" dirty="0" smtClean="0">
                <a:latin typeface="Franklin Gothic Medium" pitchFamily="34" charset="0"/>
              </a:rPr>
              <a:t>Aplicarea FFT pe fiecare segment R-R determinat</a:t>
            </a:r>
            <a:endParaRPr lang="ro-RO" sz="2000" b="1" u="sng" dirty="0">
              <a:latin typeface="Franklin Gothic Medium" pitchFamily="34" charset="0"/>
            </a:endParaRPr>
          </a:p>
        </p:txBody>
      </p:sp>
      <p:pic>
        <p:nvPicPr>
          <p:cNvPr id="4" name="Picture 3"/>
          <p:cNvPicPr>
            <a:picLocks noChangeAspect="1"/>
          </p:cNvPicPr>
          <p:nvPr/>
        </p:nvPicPr>
        <p:blipFill>
          <a:blip r:embed="rId2"/>
          <a:srcRect/>
          <a:stretch>
            <a:fillRect/>
          </a:stretch>
        </p:blipFill>
        <p:spPr bwMode="auto">
          <a:xfrm>
            <a:off x="500034" y="928670"/>
            <a:ext cx="8143932" cy="570752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715436" cy="400110"/>
          </a:xfrm>
          <a:prstGeom prst="rect">
            <a:avLst/>
          </a:prstGeom>
          <a:noFill/>
        </p:spPr>
        <p:txBody>
          <a:bodyPr wrap="square" rtlCol="0">
            <a:spAutoFit/>
          </a:bodyPr>
          <a:lstStyle/>
          <a:p>
            <a:pPr algn="ctr"/>
            <a:r>
              <a:rPr lang="ro-RO" sz="2000" b="1" dirty="0" smtClean="0">
                <a:latin typeface="Franklin Gothic Medium" pitchFamily="34" charset="0"/>
              </a:rPr>
              <a:t>Aplicarea FFT pe fiecare segment R-R determinat (semnal cu fibrilaţie </a:t>
            </a:r>
            <a:r>
              <a:rPr lang="ro-RO" sz="2000" b="1" dirty="0" err="1" smtClean="0">
                <a:latin typeface="Franklin Gothic Medium" pitchFamily="34" charset="0"/>
              </a:rPr>
              <a:t>atrială</a:t>
            </a:r>
            <a:r>
              <a:rPr lang="ro-RO" sz="2000" b="1" dirty="0" smtClean="0">
                <a:latin typeface="Franklin Gothic Medium" pitchFamily="34" charset="0"/>
              </a:rPr>
              <a:t>)</a:t>
            </a:r>
            <a:endParaRPr lang="ro-RO" sz="2000" b="1" u="sng"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607191" y="1000108"/>
            <a:ext cx="7929618" cy="555732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715436" cy="400110"/>
          </a:xfrm>
          <a:prstGeom prst="rect">
            <a:avLst/>
          </a:prstGeom>
          <a:noFill/>
        </p:spPr>
        <p:txBody>
          <a:bodyPr wrap="square" rtlCol="0">
            <a:spAutoFit/>
          </a:bodyPr>
          <a:lstStyle/>
          <a:p>
            <a:pPr algn="ctr"/>
            <a:r>
              <a:rPr lang="ro-RO" sz="2000" b="1" dirty="0" smtClean="0">
                <a:latin typeface="Franklin Gothic Medium" pitchFamily="34" charset="0"/>
              </a:rPr>
              <a:t>Detectarea vârfurilor R pe o electrocardiogramă normală</a:t>
            </a:r>
            <a:endParaRPr lang="ro-RO" sz="2000" b="1" u="sng"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464315" y="857231"/>
            <a:ext cx="8215370" cy="587311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715436" cy="400110"/>
          </a:xfrm>
          <a:prstGeom prst="rect">
            <a:avLst/>
          </a:prstGeom>
          <a:noFill/>
        </p:spPr>
        <p:txBody>
          <a:bodyPr wrap="square" rtlCol="0">
            <a:spAutoFit/>
          </a:bodyPr>
          <a:lstStyle/>
          <a:p>
            <a:pPr algn="ctr"/>
            <a:r>
              <a:rPr lang="ro-RO" sz="2000" b="1" dirty="0" smtClean="0">
                <a:latin typeface="Franklin Gothic Medium" pitchFamily="34" charset="0"/>
              </a:rPr>
              <a:t>Detectarea vârfurilor R pe o electrocardiogramă cu disfuncţie </a:t>
            </a:r>
            <a:r>
              <a:rPr lang="ro-RO" sz="2000" b="1" dirty="0" err="1" smtClean="0">
                <a:latin typeface="Franklin Gothic Medium" pitchFamily="34" charset="0"/>
              </a:rPr>
              <a:t>atrială</a:t>
            </a:r>
            <a:endParaRPr lang="ro-RO" sz="2000" b="1" u="sng"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392877" y="857232"/>
            <a:ext cx="8358246" cy="583456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715436" cy="400110"/>
          </a:xfrm>
          <a:prstGeom prst="rect">
            <a:avLst/>
          </a:prstGeom>
          <a:noFill/>
        </p:spPr>
        <p:txBody>
          <a:bodyPr wrap="square" rtlCol="0">
            <a:spAutoFit/>
          </a:bodyPr>
          <a:lstStyle/>
          <a:p>
            <a:pPr algn="ctr"/>
            <a:r>
              <a:rPr lang="ro-RO" sz="2000" b="1" dirty="0" smtClean="0">
                <a:latin typeface="Franklin Gothic Medium" pitchFamily="34" charset="0"/>
              </a:rPr>
              <a:t>Variaţia duratei segmentelor R-R pentru un semnal ECG normal</a:t>
            </a:r>
            <a:endParaRPr lang="ro-RO" sz="2000" b="1" u="sng"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1500166" y="857232"/>
            <a:ext cx="6143668" cy="58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428604"/>
            <a:ext cx="8715436" cy="400110"/>
          </a:xfrm>
          <a:prstGeom prst="rect">
            <a:avLst/>
          </a:prstGeom>
          <a:noFill/>
        </p:spPr>
        <p:txBody>
          <a:bodyPr wrap="square" rtlCol="0">
            <a:spAutoFit/>
          </a:bodyPr>
          <a:lstStyle/>
          <a:p>
            <a:pPr algn="ctr"/>
            <a:r>
              <a:rPr lang="ro-RO" sz="2000" b="1" dirty="0" smtClean="0">
                <a:latin typeface="Franklin Gothic Medium" pitchFamily="34" charset="0"/>
              </a:rPr>
              <a:t>Variaţia duratei segmentelor R-R pentru un semnal ECG cu fibrilaţie </a:t>
            </a:r>
            <a:r>
              <a:rPr lang="ro-RO" sz="2000" b="1" dirty="0" err="1" smtClean="0">
                <a:latin typeface="Franklin Gothic Medium" pitchFamily="34" charset="0"/>
              </a:rPr>
              <a:t>atrială</a:t>
            </a:r>
            <a:endParaRPr lang="ro-RO" sz="2000" b="1" u="sng"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1500166" y="853571"/>
            <a:ext cx="6143668" cy="58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stconn.bmp"/>
          <p:cNvPicPr>
            <a:picLocks noChangeAspect="1"/>
          </p:cNvPicPr>
          <p:nvPr/>
        </p:nvPicPr>
        <p:blipFill>
          <a:blip r:embed="rId2"/>
          <a:stretch>
            <a:fillRect/>
          </a:stretch>
        </p:blipFill>
        <p:spPr>
          <a:xfrm>
            <a:off x="142844" y="2214554"/>
            <a:ext cx="4000528" cy="3873372"/>
          </a:xfrm>
          <a:prstGeom prst="rect">
            <a:avLst/>
          </a:prstGeom>
        </p:spPr>
      </p:pic>
      <p:sp>
        <p:nvSpPr>
          <p:cNvPr id="3" name="TextBox 2"/>
          <p:cNvSpPr txBox="1"/>
          <p:nvPr/>
        </p:nvSpPr>
        <p:spPr>
          <a:xfrm>
            <a:off x="2357422" y="428604"/>
            <a:ext cx="4429156" cy="400110"/>
          </a:xfrm>
          <a:prstGeom prst="rect">
            <a:avLst/>
          </a:prstGeom>
          <a:noFill/>
        </p:spPr>
        <p:txBody>
          <a:bodyPr wrap="square" rtlCol="0">
            <a:spAutoFit/>
          </a:bodyPr>
          <a:lstStyle/>
          <a:p>
            <a:pPr algn="ctr"/>
            <a:r>
              <a:rPr lang="ro-RO" sz="2000" b="1" u="sng" smtClean="0">
                <a:latin typeface="Franklin Gothic Medium" pitchFamily="34" charset="0"/>
              </a:rPr>
              <a:t>Alte module auxiliare</a:t>
            </a:r>
            <a:endParaRPr lang="ro-RO" sz="2000" b="1" u="sng">
              <a:latin typeface="Franklin Gothic Medium" pitchFamily="34" charset="0"/>
            </a:endParaRPr>
          </a:p>
        </p:txBody>
      </p:sp>
      <p:pic>
        <p:nvPicPr>
          <p:cNvPr id="4" name="Picture 3" descr="addch.bmp"/>
          <p:cNvPicPr>
            <a:picLocks noChangeAspect="1"/>
          </p:cNvPicPr>
          <p:nvPr/>
        </p:nvPicPr>
        <p:blipFill>
          <a:blip r:embed="rId3"/>
          <a:stretch>
            <a:fillRect/>
          </a:stretch>
        </p:blipFill>
        <p:spPr>
          <a:xfrm>
            <a:off x="4514881" y="2214554"/>
            <a:ext cx="4486275" cy="1866900"/>
          </a:xfrm>
          <a:prstGeom prst="rect">
            <a:avLst/>
          </a:prstGeom>
        </p:spPr>
      </p:pic>
      <p:sp>
        <p:nvSpPr>
          <p:cNvPr id="5" name="TextBox 4"/>
          <p:cNvSpPr txBox="1"/>
          <p:nvPr/>
        </p:nvSpPr>
        <p:spPr>
          <a:xfrm>
            <a:off x="214282" y="1363792"/>
            <a:ext cx="3500462" cy="707886"/>
          </a:xfrm>
          <a:prstGeom prst="rect">
            <a:avLst/>
          </a:prstGeom>
          <a:noFill/>
        </p:spPr>
        <p:txBody>
          <a:bodyPr wrap="square" rtlCol="0">
            <a:spAutoFit/>
          </a:bodyPr>
          <a:lstStyle/>
          <a:p>
            <a:r>
              <a:rPr lang="ro-RO" sz="2000" smtClean="0">
                <a:latin typeface="Franklin Gothic Medium" pitchFamily="34" charset="0"/>
              </a:rPr>
              <a:t>Un modul simplu de testare a conexiunii prin porturi seriale</a:t>
            </a:r>
            <a:endParaRPr lang="ro-RO" sz="2000">
              <a:latin typeface="Franklin Gothic Medium" pitchFamily="34" charset="0"/>
            </a:endParaRPr>
          </a:p>
        </p:txBody>
      </p:sp>
      <p:sp>
        <p:nvSpPr>
          <p:cNvPr id="6" name="TextBox 5"/>
          <p:cNvSpPr txBox="1"/>
          <p:nvPr/>
        </p:nvSpPr>
        <p:spPr>
          <a:xfrm>
            <a:off x="5000628" y="1363792"/>
            <a:ext cx="3857652" cy="707886"/>
          </a:xfrm>
          <a:prstGeom prst="rect">
            <a:avLst/>
          </a:prstGeom>
          <a:noFill/>
        </p:spPr>
        <p:txBody>
          <a:bodyPr wrap="square" rtlCol="0">
            <a:spAutoFit/>
          </a:bodyPr>
          <a:lstStyle/>
          <a:p>
            <a:r>
              <a:rPr lang="ro-RO" sz="2000" smtClean="0">
                <a:latin typeface="Franklin Gothic Medium" pitchFamily="34" charset="0"/>
              </a:rPr>
              <a:t>Modulul de </a:t>
            </a:r>
            <a:r>
              <a:rPr lang="ro-RO" sz="2000" err="1" smtClean="0">
                <a:latin typeface="Franklin Gothic Medium" pitchFamily="34" charset="0"/>
              </a:rPr>
              <a:t>adaugare</a:t>
            </a:r>
            <a:r>
              <a:rPr lang="ro-RO" sz="2000" smtClean="0">
                <a:latin typeface="Franklin Gothic Medium" pitchFamily="34" charset="0"/>
              </a:rPr>
              <a:t> / ştergere canale pentru înregistrare</a:t>
            </a:r>
            <a:endParaRPr lang="ro-RO" sz="2000">
              <a:latin typeface="Franklin Gothic Medium" pitchFamily="34" charset="0"/>
            </a:endParaRPr>
          </a:p>
        </p:txBody>
      </p:sp>
      <p:pic>
        <p:nvPicPr>
          <p:cNvPr id="7" name="Picture 6" descr="removech.bmp"/>
          <p:cNvPicPr>
            <a:picLocks noChangeAspect="1"/>
          </p:cNvPicPr>
          <p:nvPr/>
        </p:nvPicPr>
        <p:blipFill>
          <a:blip r:embed="rId4"/>
          <a:stretch>
            <a:fillRect/>
          </a:stretch>
        </p:blipFill>
        <p:spPr>
          <a:xfrm>
            <a:off x="4514881" y="4186256"/>
            <a:ext cx="4486275" cy="18859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9058" y="692696"/>
            <a:ext cx="2071702" cy="646331"/>
          </a:xfrm>
          <a:prstGeom prst="rect">
            <a:avLst/>
          </a:prstGeom>
          <a:noFill/>
        </p:spPr>
        <p:txBody>
          <a:bodyPr wrap="square" rtlCol="0">
            <a:spAutoFit/>
          </a:bodyPr>
          <a:lstStyle/>
          <a:p>
            <a:r>
              <a:rPr lang="ro-RO" sz="3600" b="1" u="sng" dirty="0" smtClean="0">
                <a:latin typeface="+mj-lt"/>
              </a:rPr>
              <a:t>Obiective</a:t>
            </a:r>
            <a:endParaRPr lang="ro-RO" sz="3600" b="1" u="sng" dirty="0">
              <a:latin typeface="+mj-lt"/>
            </a:endParaRPr>
          </a:p>
        </p:txBody>
      </p:sp>
      <p:sp>
        <p:nvSpPr>
          <p:cNvPr id="4" name="TextBox 3"/>
          <p:cNvSpPr txBox="1"/>
          <p:nvPr/>
        </p:nvSpPr>
        <p:spPr>
          <a:xfrm>
            <a:off x="357158" y="1631697"/>
            <a:ext cx="8501122" cy="4893647"/>
          </a:xfrm>
          <a:prstGeom prst="rect">
            <a:avLst/>
          </a:prstGeom>
          <a:noFill/>
        </p:spPr>
        <p:txBody>
          <a:bodyPr wrap="square" rtlCol="0">
            <a:spAutoFit/>
          </a:bodyPr>
          <a:lstStyle/>
          <a:p>
            <a:pPr>
              <a:buClr>
                <a:srgbClr val="FF0000"/>
              </a:buClr>
              <a:buFont typeface="Arial Black" pitchFamily="34" charset="0"/>
              <a:buChar char="»"/>
            </a:pPr>
            <a:r>
              <a:rPr lang="ro-RO" sz="2400" dirty="0" smtClean="0">
                <a:latin typeface="Franklin Gothic Medium" pitchFamily="34" charset="0"/>
              </a:rPr>
              <a:t> Cercetarea metodelor de analiză în frecvenţă;</a:t>
            </a:r>
          </a:p>
          <a:p>
            <a:pPr>
              <a:buClr>
                <a:srgbClr val="FF0000"/>
              </a:buClr>
              <a:buFont typeface="Arial Black" pitchFamily="34" charset="0"/>
              <a:buChar char="»"/>
            </a:pPr>
            <a:endParaRPr lang="ro-RO" sz="2400" dirty="0">
              <a:latin typeface="Franklin Gothic Medium" pitchFamily="34" charset="0"/>
            </a:endParaRPr>
          </a:p>
          <a:p>
            <a:pPr>
              <a:buClr>
                <a:srgbClr val="FF0000"/>
              </a:buClr>
              <a:buFont typeface="Arial Black" pitchFamily="34" charset="0"/>
              <a:buChar char="»"/>
            </a:pPr>
            <a:r>
              <a:rPr lang="ro-RO" sz="2400" dirty="0" smtClean="0">
                <a:latin typeface="Franklin Gothic Medium" pitchFamily="34" charset="0"/>
              </a:rPr>
              <a:t> Crearea unui soft pe calculator pentru determinarea</a:t>
            </a:r>
          </a:p>
          <a:p>
            <a:pPr indent="265113">
              <a:buClr>
                <a:srgbClr val="FF0000"/>
              </a:buClr>
            </a:pPr>
            <a:r>
              <a:rPr lang="ro-RO" sz="2400" dirty="0" smtClean="0">
                <a:latin typeface="Franklin Gothic Medium" pitchFamily="34" charset="0"/>
              </a:rPr>
              <a:t>spectrelor de frecvenţă;</a:t>
            </a:r>
          </a:p>
          <a:p>
            <a:pPr>
              <a:buClr>
                <a:srgbClr val="FF0000"/>
              </a:buClr>
              <a:buFont typeface="Arial Black" pitchFamily="34" charset="0"/>
              <a:buChar char="»"/>
            </a:pPr>
            <a:endParaRPr lang="ro-RO" sz="2400" dirty="0" smtClean="0">
              <a:latin typeface="Franklin Gothic Medium" pitchFamily="34" charset="0"/>
            </a:endParaRPr>
          </a:p>
          <a:p>
            <a:pPr>
              <a:buClr>
                <a:srgbClr val="FF0000"/>
              </a:buClr>
              <a:buFont typeface="Arial Black" pitchFamily="34" charset="0"/>
              <a:buChar char="»"/>
            </a:pPr>
            <a:r>
              <a:rPr lang="ro-RO" sz="2400" dirty="0" smtClean="0">
                <a:latin typeface="Franklin Gothic Medium" pitchFamily="34" charset="0"/>
              </a:rPr>
              <a:t> Afişarea </a:t>
            </a:r>
            <a:r>
              <a:rPr lang="ro-RO" sz="2400" dirty="0">
                <a:latin typeface="Franklin Gothic Medium" pitchFamily="34" charset="0"/>
              </a:rPr>
              <a:t>s</a:t>
            </a:r>
            <a:r>
              <a:rPr lang="en-US" sz="2400" dirty="0" err="1">
                <a:latin typeface="Franklin Gothic Medium" pitchFamily="34" charset="0"/>
              </a:rPr>
              <a:t>pectru</a:t>
            </a:r>
            <a:r>
              <a:rPr lang="ro-RO" sz="2400" dirty="0">
                <a:latin typeface="Franklin Gothic Medium" pitchFamily="34" charset="0"/>
              </a:rPr>
              <a:t>lui </a:t>
            </a:r>
            <a:r>
              <a:rPr lang="en-US" sz="2400" dirty="0">
                <a:latin typeface="Franklin Gothic Medium" pitchFamily="34" charset="0"/>
              </a:rPr>
              <a:t>de </a:t>
            </a:r>
            <a:r>
              <a:rPr lang="ro-RO" sz="2400" dirty="0" err="1">
                <a:latin typeface="Franklin Gothic Medium" pitchFamily="34" charset="0"/>
              </a:rPr>
              <a:t>frecvenţ</a:t>
            </a:r>
            <a:r>
              <a:rPr lang="en-US" sz="2400" dirty="0">
                <a:latin typeface="Franklin Gothic Medium" pitchFamily="34" charset="0"/>
              </a:rPr>
              <a:t>e</a:t>
            </a:r>
            <a:r>
              <a:rPr lang="ro-RO" sz="2400" dirty="0">
                <a:latin typeface="Franklin Gothic Medium" pitchFamily="34" charset="0"/>
              </a:rPr>
              <a:t> utilizând </a:t>
            </a:r>
            <a:r>
              <a:rPr lang="ro-RO" sz="2400" dirty="0" smtClean="0">
                <a:latin typeface="Franklin Gothic Medium" pitchFamily="34" charset="0"/>
              </a:rPr>
              <a:t>algoritmi de trecere</a:t>
            </a:r>
          </a:p>
          <a:p>
            <a:pPr indent="265113">
              <a:buClr>
                <a:srgbClr val="FF0000"/>
              </a:buClr>
            </a:pPr>
            <a:r>
              <a:rPr lang="ro-RO" sz="2400" dirty="0" smtClean="0">
                <a:latin typeface="Franklin Gothic Medium" pitchFamily="34" charset="0"/>
              </a:rPr>
              <a:t>în domeniul de frecvenţe;  </a:t>
            </a:r>
          </a:p>
          <a:p>
            <a:pPr>
              <a:buClr>
                <a:srgbClr val="FF0000"/>
              </a:buClr>
              <a:buFont typeface="Arial Black" pitchFamily="34" charset="0"/>
              <a:buChar char="»"/>
            </a:pPr>
            <a:endParaRPr lang="ro-RO" sz="2400" dirty="0">
              <a:latin typeface="Franklin Gothic Medium" pitchFamily="34" charset="0"/>
            </a:endParaRPr>
          </a:p>
          <a:p>
            <a:pPr>
              <a:buClr>
                <a:srgbClr val="FF0000"/>
              </a:buClr>
              <a:buFont typeface="Arial Black" pitchFamily="34" charset="0"/>
              <a:buChar char="»"/>
            </a:pPr>
            <a:r>
              <a:rPr lang="ro-RO" sz="2400" dirty="0">
                <a:latin typeface="Franklin Gothic Medium" pitchFamily="34" charset="0"/>
              </a:rPr>
              <a:t> Determinarea unor parametri utilizând analiza în frecvenţă</a:t>
            </a:r>
            <a:r>
              <a:rPr lang="ro-RO" sz="2400" dirty="0" smtClean="0">
                <a:latin typeface="Franklin Gothic Medium" pitchFamily="34" charset="0"/>
              </a:rPr>
              <a:t>;</a:t>
            </a:r>
            <a:endParaRPr lang="ro-RO" sz="2400" dirty="0" smtClean="0">
              <a:latin typeface="Franklin Gothic Medium" pitchFamily="34" charset="0"/>
            </a:endParaRPr>
          </a:p>
          <a:p>
            <a:pPr>
              <a:buClr>
                <a:srgbClr val="FF0000"/>
              </a:buClr>
              <a:buFont typeface="Arial Black" pitchFamily="34" charset="0"/>
              <a:buChar char="»"/>
            </a:pPr>
            <a:endParaRPr lang="ro-RO" sz="2400" dirty="0" smtClean="0">
              <a:latin typeface="Franklin Gothic Medium" pitchFamily="34" charset="0"/>
            </a:endParaRPr>
          </a:p>
          <a:p>
            <a:pPr>
              <a:buClr>
                <a:srgbClr val="FF0000"/>
              </a:buClr>
              <a:buFont typeface="Arial Black" pitchFamily="34" charset="0"/>
              <a:buChar char="»"/>
            </a:pPr>
            <a:r>
              <a:rPr lang="ro-RO" sz="2400" dirty="0" smtClean="0">
                <a:latin typeface="Franklin Gothic Medium" pitchFamily="34" charset="0"/>
              </a:rPr>
              <a:t> </a:t>
            </a:r>
            <a:r>
              <a:rPr lang="ro-RO" sz="2400" dirty="0" smtClean="0">
                <a:latin typeface="Franklin Gothic Medium" pitchFamily="34" charset="0"/>
              </a:rPr>
              <a:t>Stocarea şi reprezentarea semnalelor</a:t>
            </a:r>
            <a:r>
              <a:rPr lang="ro-RO" sz="2400" dirty="0" smtClean="0">
                <a:latin typeface="Franklin Gothic Medium" pitchFamily="34" charset="0"/>
              </a:rPr>
              <a:t>; </a:t>
            </a:r>
            <a:endParaRPr lang="ro-RO" sz="2400" dirty="0" smtClean="0">
              <a:latin typeface="Franklin Gothic Medium" pitchFamily="34" charset="0"/>
            </a:endParaRPr>
          </a:p>
          <a:p>
            <a:pPr>
              <a:buClr>
                <a:srgbClr val="FF0000"/>
              </a:buClr>
              <a:buFont typeface="Arial Black" pitchFamily="34" charset="0"/>
              <a:buChar char="»"/>
            </a:pPr>
            <a:endParaRPr lang="ro-RO" sz="2400" dirty="0" smtClean="0">
              <a:latin typeface="Franklin Gothic Medium" pitchFamily="34" charset="0"/>
            </a:endParaRPr>
          </a:p>
          <a:p>
            <a:pPr>
              <a:buClr>
                <a:srgbClr val="FF0000"/>
              </a:buClr>
              <a:buFont typeface="Arial Black" pitchFamily="34" charset="0"/>
              <a:buChar char="»"/>
            </a:pPr>
            <a:r>
              <a:rPr lang="ro-RO" sz="2400" dirty="0" smtClean="0">
                <a:latin typeface="Franklin Gothic Medium" pitchFamily="34" charset="0"/>
              </a:rPr>
              <a:t> </a:t>
            </a:r>
            <a:r>
              <a:rPr lang="ro-RO" sz="2400" dirty="0" smtClean="0">
                <a:latin typeface="Franklin Gothic Medium" pitchFamily="34" charset="0"/>
              </a:rPr>
              <a:t>Reprezentarea </a:t>
            </a:r>
            <a:r>
              <a:rPr lang="ro-RO" sz="2400" dirty="0" smtClean="0">
                <a:latin typeface="Franklin Gothic Medium" pitchFamily="34" charset="0"/>
              </a:rPr>
              <a:t>pe histograme a variabilităţii ritmului cardiac.</a:t>
            </a:r>
            <a:endParaRPr lang="ro-RO" sz="2400" dirty="0">
              <a:latin typeface="Franklin Gothic Medium"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987" y="3826783"/>
            <a:ext cx="8653522" cy="2554545"/>
          </a:xfrm>
          <a:prstGeom prst="rect">
            <a:avLst/>
          </a:prstGeom>
          <a:noFill/>
        </p:spPr>
        <p:txBody>
          <a:bodyPr wrap="square" rtlCol="0">
            <a:spAutoFit/>
          </a:bodyPr>
          <a:lstStyle/>
          <a:p>
            <a:pPr algn="just" defTabSz="540000"/>
            <a:r>
              <a:rPr lang="ro-RO" sz="2000" dirty="0" smtClean="0">
                <a:latin typeface="Franklin Gothic Medium" pitchFamily="34" charset="0"/>
              </a:rPr>
              <a:t>	</a:t>
            </a:r>
            <a:r>
              <a:rPr lang="en-US" sz="2000" dirty="0" err="1" smtClean="0">
                <a:latin typeface="Franklin Gothic Medium" pitchFamily="34" charset="0"/>
              </a:rPr>
              <a:t>Originalitatea</a:t>
            </a:r>
            <a:r>
              <a:rPr lang="en-US" sz="2000" dirty="0" smtClean="0">
                <a:latin typeface="Franklin Gothic Medium" pitchFamily="34" charset="0"/>
              </a:rPr>
              <a:t> </a:t>
            </a:r>
            <a:r>
              <a:rPr lang="en-US" sz="2000" dirty="0" err="1" smtClean="0">
                <a:latin typeface="Franklin Gothic Medium" pitchFamily="34" charset="0"/>
              </a:rPr>
              <a:t>const</a:t>
            </a:r>
            <a:r>
              <a:rPr lang="ro-RO" sz="2000" dirty="0">
                <a:latin typeface="Franklin Gothic Medium" pitchFamily="34" charset="0"/>
              </a:rPr>
              <a:t>ă</a:t>
            </a:r>
            <a:r>
              <a:rPr lang="ro-RO" sz="2000" dirty="0" smtClean="0">
                <a:latin typeface="Franklin Gothic Medium" pitchFamily="34" charset="0"/>
              </a:rPr>
              <a:t> în faptul </a:t>
            </a:r>
            <a:r>
              <a:rPr lang="ro-RO" sz="2000" dirty="0" smtClean="0">
                <a:latin typeface="Franklin Gothic Medium" pitchFamily="34" charset="0"/>
              </a:rPr>
              <a:t>că </a:t>
            </a:r>
            <a:r>
              <a:rPr lang="ro-RO" sz="2000" dirty="0" smtClean="0">
                <a:latin typeface="Franklin Gothic Medium" pitchFamily="34" charset="0"/>
              </a:rPr>
              <a:t>se determină spectrul de frecvenţă a unui </a:t>
            </a:r>
            <a:r>
              <a:rPr lang="ro-RO" sz="2000" dirty="0" smtClean="0">
                <a:latin typeface="Franklin Gothic Medium" pitchFamily="34" charset="0"/>
              </a:rPr>
              <a:t>semnal şi unii </a:t>
            </a:r>
            <a:r>
              <a:rPr lang="ro-RO" sz="2000" dirty="0" smtClean="0">
                <a:latin typeface="Franklin Gothic Medium" pitchFamily="34" charset="0"/>
              </a:rPr>
              <a:t>parametri de pe o </a:t>
            </a:r>
            <a:r>
              <a:rPr lang="ro-RO" sz="2000" dirty="0" smtClean="0">
                <a:latin typeface="Franklin Gothic Medium" pitchFamily="34" charset="0"/>
              </a:rPr>
              <a:t>electrocardiogramă folosind algoritmul FFT, </a:t>
            </a:r>
            <a:r>
              <a:rPr lang="ro-RO" sz="2000" dirty="0" smtClean="0">
                <a:latin typeface="Franklin Gothic Medium" pitchFamily="34" charset="0"/>
              </a:rPr>
              <a:t>se afişează datele în moduri </a:t>
            </a:r>
            <a:r>
              <a:rPr lang="ro-RO" sz="2000" dirty="0" smtClean="0">
                <a:latin typeface="Franklin Gothic Medium" pitchFamily="34" charset="0"/>
              </a:rPr>
              <a:t>diferite, sunt create histograme a variabilităţii ritmului cardiac, are loc comunicarea cu un dispozitiv de achiziţie de </a:t>
            </a:r>
            <a:r>
              <a:rPr lang="ro-RO" sz="2000" dirty="0" err="1" smtClean="0">
                <a:latin typeface="Franklin Gothic Medium" pitchFamily="34" charset="0"/>
              </a:rPr>
              <a:t>biosemnale</a:t>
            </a:r>
            <a:r>
              <a:rPr lang="ro-RO" sz="2000" dirty="0" smtClean="0">
                <a:latin typeface="Franklin Gothic Medium" pitchFamily="34" charset="0"/>
              </a:rPr>
              <a:t>.</a:t>
            </a:r>
            <a:endParaRPr lang="ro-RO" sz="2000" dirty="0" smtClean="0">
              <a:latin typeface="Franklin Gothic Medium" pitchFamily="34" charset="0"/>
            </a:endParaRPr>
          </a:p>
          <a:p>
            <a:pPr algn="just" defTabSz="540000"/>
            <a:r>
              <a:rPr lang="ro-RO" sz="2000" dirty="0" smtClean="0">
                <a:latin typeface="Franklin Gothic Medium" pitchFamily="34" charset="0"/>
              </a:rPr>
              <a:t>	Sistemul dat este în curs de dezvoltare şi necesită în primul rând stabilirea cât mai corectă a arhitecturii sale pentru a putea fi mai </a:t>
            </a:r>
            <a:r>
              <a:rPr lang="ro-RO" sz="2000" dirty="0" smtClean="0">
                <a:latin typeface="Franklin Gothic Medium" pitchFamily="34" charset="0"/>
              </a:rPr>
              <a:t>flexibil. S-au </a:t>
            </a:r>
            <a:r>
              <a:rPr lang="ro-RO" sz="2000" dirty="0" smtClean="0">
                <a:latin typeface="Franklin Gothic Medium" pitchFamily="34" charset="0"/>
              </a:rPr>
              <a:t>definit module </a:t>
            </a:r>
            <a:r>
              <a:rPr lang="ro-RO" sz="2000" dirty="0" smtClean="0">
                <a:latin typeface="Franklin Gothic Medium" pitchFamily="34" charset="0"/>
              </a:rPr>
              <a:t>separate pentru procesare şi afişare.</a:t>
            </a:r>
            <a:endParaRPr lang="ro-RO" sz="2000" dirty="0">
              <a:latin typeface="Franklin Gothic Medium" pitchFamily="34" charset="0"/>
            </a:endParaRPr>
          </a:p>
        </p:txBody>
      </p:sp>
      <p:sp>
        <p:nvSpPr>
          <p:cNvPr id="3" name="TextBox 2"/>
          <p:cNvSpPr txBox="1"/>
          <p:nvPr/>
        </p:nvSpPr>
        <p:spPr>
          <a:xfrm>
            <a:off x="3536149" y="404664"/>
            <a:ext cx="2071702" cy="646331"/>
          </a:xfrm>
          <a:prstGeom prst="rect">
            <a:avLst/>
          </a:prstGeom>
          <a:noFill/>
        </p:spPr>
        <p:txBody>
          <a:bodyPr wrap="square" rtlCol="0">
            <a:spAutoFit/>
          </a:bodyPr>
          <a:lstStyle/>
          <a:p>
            <a:r>
              <a:rPr lang="ro-RO" sz="3600" b="1" u="sng" dirty="0" smtClean="0">
                <a:latin typeface="+mj-lt"/>
              </a:rPr>
              <a:t>Concluzii</a:t>
            </a:r>
            <a:endParaRPr lang="ro-RO" sz="3600" b="1" u="sng" dirty="0">
              <a:latin typeface="+mj-lt"/>
            </a:endParaRPr>
          </a:p>
        </p:txBody>
      </p:sp>
      <p:sp>
        <p:nvSpPr>
          <p:cNvPr id="4" name="TextBox 3"/>
          <p:cNvSpPr txBox="1"/>
          <p:nvPr/>
        </p:nvSpPr>
        <p:spPr>
          <a:xfrm>
            <a:off x="179512" y="1941800"/>
            <a:ext cx="8780997" cy="1631216"/>
          </a:xfrm>
          <a:prstGeom prst="rect">
            <a:avLst/>
          </a:prstGeom>
          <a:noFill/>
        </p:spPr>
        <p:txBody>
          <a:bodyPr wrap="square" rtlCol="0">
            <a:spAutoFit/>
          </a:bodyPr>
          <a:lstStyle/>
          <a:p>
            <a:pPr>
              <a:buClr>
                <a:srgbClr val="FF0000"/>
              </a:buClr>
              <a:buFont typeface="Arial Black" pitchFamily="34" charset="0"/>
              <a:buChar char="»"/>
            </a:pPr>
            <a:r>
              <a:rPr lang="ro-RO" sz="2000" dirty="0">
                <a:latin typeface="Franklin Gothic Medium" pitchFamily="34" charset="0"/>
              </a:rPr>
              <a:t> </a:t>
            </a:r>
            <a:r>
              <a:rPr lang="ro-RO" sz="2000" dirty="0" smtClean="0">
                <a:latin typeface="Franklin Gothic Medium" pitchFamily="34" charset="0"/>
              </a:rPr>
              <a:t> S-au cercetat metodele de trecere din domeniul de timp în cel de frecvenţă</a:t>
            </a:r>
            <a:r>
              <a:rPr lang="ro-RO" sz="2000" dirty="0" smtClean="0">
                <a:latin typeface="Franklin Gothic Medium" pitchFamily="34" charset="0"/>
              </a:rPr>
              <a:t>;</a:t>
            </a:r>
          </a:p>
          <a:p>
            <a:pPr indent="-360000">
              <a:buClr>
                <a:srgbClr val="FF0000"/>
              </a:buClr>
              <a:buFont typeface="Arial Black" pitchFamily="34" charset="0"/>
              <a:buChar char="»"/>
            </a:pPr>
            <a:r>
              <a:rPr lang="ro-RO" sz="2000" dirty="0" smtClean="0">
                <a:latin typeface="Franklin Gothic Medium" pitchFamily="34" charset="0"/>
              </a:rPr>
              <a:t>S-a elaborat algoritmul FFT pentru determinarea spectrului de frecvenţă;</a:t>
            </a:r>
          </a:p>
          <a:p>
            <a:pPr indent="-360000">
              <a:buClr>
                <a:srgbClr val="FF0000"/>
              </a:buClr>
              <a:buFont typeface="Arial Black" pitchFamily="34" charset="0"/>
              <a:buChar char="»"/>
            </a:pPr>
            <a:r>
              <a:rPr lang="ro-RO" sz="2000" dirty="0" smtClean="0">
                <a:latin typeface="Franklin Gothic Medium" pitchFamily="34" charset="0"/>
              </a:rPr>
              <a:t>S-a simulat funcţionalitatea softului;</a:t>
            </a:r>
          </a:p>
          <a:p>
            <a:pPr indent="-360000">
              <a:buClr>
                <a:srgbClr val="FF0000"/>
              </a:buClr>
              <a:buFont typeface="Arial Black" pitchFamily="34" charset="0"/>
              <a:buChar char="»"/>
            </a:pPr>
            <a:r>
              <a:rPr lang="ro-RO" sz="2000" dirty="0" smtClean="0">
                <a:latin typeface="Franklin Gothic Medium" pitchFamily="34" charset="0"/>
              </a:rPr>
              <a:t>S-a reprezentat spectrul de frecvenţe în mai multe moduri;</a:t>
            </a:r>
          </a:p>
          <a:p>
            <a:pPr indent="-360000">
              <a:buClr>
                <a:srgbClr val="FF0000"/>
              </a:buClr>
              <a:buFont typeface="Arial Black" pitchFamily="34" charset="0"/>
              <a:buChar char="»"/>
            </a:pPr>
            <a:r>
              <a:rPr lang="ro-RO" sz="2000" dirty="0" smtClean="0">
                <a:latin typeface="Franklin Gothic Medium" pitchFamily="34" charset="0"/>
              </a:rPr>
              <a:t>S-a determinat variabilitatea ritmului cardiac;</a:t>
            </a:r>
            <a:endParaRPr lang="ro-RO" sz="2000" dirty="0" smtClean="0">
              <a:latin typeface="Franklin Gothic Medium" pitchFamily="34" charset="0"/>
            </a:endParaRPr>
          </a:p>
        </p:txBody>
      </p:sp>
      <p:sp>
        <p:nvSpPr>
          <p:cNvPr id="5" name="TextBox 4"/>
          <p:cNvSpPr txBox="1"/>
          <p:nvPr/>
        </p:nvSpPr>
        <p:spPr>
          <a:xfrm>
            <a:off x="179512" y="1208946"/>
            <a:ext cx="8780997" cy="707886"/>
          </a:xfrm>
          <a:prstGeom prst="rect">
            <a:avLst/>
          </a:prstGeom>
          <a:noFill/>
        </p:spPr>
        <p:txBody>
          <a:bodyPr wrap="square" rtlCol="0">
            <a:spAutoFit/>
          </a:bodyPr>
          <a:lstStyle/>
          <a:p>
            <a:pPr algn="just" defTabSz="540000"/>
            <a:r>
              <a:rPr lang="ro-RO" sz="2000" dirty="0" smtClean="0">
                <a:latin typeface="Franklin Gothic Medium" pitchFamily="34" charset="0"/>
              </a:rPr>
              <a:t>	În proiectul dat a fost elaborat un sistem informaţional de analiză în frecvenţă, în care: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bwMode="auto">
          <a:xfrm>
            <a:off x="457200" y="52388"/>
            <a:ext cx="8229600" cy="1142999"/>
          </a:xfrm>
        </p:spPr>
        <p:txBody>
          <a:bodyPr rtlCol="0"/>
          <a:lstStyle/>
          <a:p>
            <a:pPr marL="0" indent="0" algn="ctr" eaLnBrk="1" fontAlgn="auto" hangingPunct="1">
              <a:spcAft>
                <a:spcPts val="0"/>
              </a:spcAft>
              <a:buClr>
                <a:schemeClr val="accent6">
                  <a:lumMod val="75000"/>
                </a:schemeClr>
              </a:buClr>
              <a:buFont typeface="Georgia" pitchFamily="18" charset="0"/>
              <a:buNone/>
              <a:defRPr/>
            </a:pPr>
            <a:r>
              <a:rPr lang="en-US" dirty="0" err="1" smtClean="0">
                <a:solidFill>
                  <a:srgbClr val="0000CC"/>
                </a:solidFill>
              </a:rPr>
              <a:t>Mul</a:t>
            </a:r>
            <a:r>
              <a:rPr lang="ro-RO" dirty="0" err="1" smtClean="0">
                <a:solidFill>
                  <a:srgbClr val="0000CC"/>
                </a:solidFill>
              </a:rPr>
              <a:t>ţumiri</a:t>
            </a:r>
            <a:endParaRPr lang="ru-RU" dirty="0" smtClean="0">
              <a:solidFill>
                <a:srgbClr val="0000CC"/>
              </a:solidFill>
            </a:endParaRPr>
          </a:p>
        </p:txBody>
      </p:sp>
      <p:sp>
        <p:nvSpPr>
          <p:cNvPr id="25603" name="Rectangle 3"/>
          <p:cNvSpPr>
            <a:spLocks noGrp="1"/>
          </p:cNvSpPr>
          <p:nvPr>
            <p:ph sz="quarter" idx="4294967295"/>
          </p:nvPr>
        </p:nvSpPr>
        <p:spPr>
          <a:xfrm>
            <a:off x="395536" y="1752600"/>
            <a:ext cx="8443664" cy="1964432"/>
          </a:xfrm>
          <a:prstGeom prst="rect">
            <a:avLst/>
          </a:prstGeom>
        </p:spPr>
        <p:txBody>
          <a:bodyPr>
            <a:normAutofit/>
          </a:bodyPr>
          <a:lstStyle/>
          <a:p>
            <a:pPr algn="just" eaLnBrk="1" hangingPunct="1">
              <a:spcAft>
                <a:spcPct val="0"/>
              </a:spcAft>
              <a:buFont typeface="Arial" charset="0"/>
              <a:buNone/>
              <a:defRPr/>
            </a:pPr>
            <a:r>
              <a:rPr lang="ro-RO" sz="2800" dirty="0" smtClean="0">
                <a:solidFill>
                  <a:srgbClr val="FF0000"/>
                </a:solidFill>
              </a:rPr>
              <a:t>         </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S</a:t>
            </a:r>
            <a:r>
              <a:rPr lang="en-US"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incere</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a:t>
            </a:r>
            <a:r>
              <a:rPr lang="en-US"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mulţumiri</a:t>
            </a:r>
            <a:r>
              <a:rPr lang="en-US"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a:t>
            </a:r>
            <a:r>
              <a:rPr lang="en-US"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profesorilor</a:t>
            </a:r>
            <a:r>
              <a:rPr lang="en-US"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a:t>
            </a:r>
            <a:r>
              <a:rPr lang="en-US"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catedrei</a:t>
            </a:r>
            <a:r>
              <a:rPr lang="en-US"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a:r>
            <a:b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br>
            <a:r>
              <a:rPr lang="en-US"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Microelectronica</a:t>
            </a:r>
            <a:r>
              <a:rPr lang="en-US"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şi</a:t>
            </a:r>
            <a:r>
              <a:rPr lang="en-US"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a:t>
            </a:r>
            <a:r>
              <a:rPr lang="en-US"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Dispo</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z</a:t>
            </a:r>
            <a:r>
              <a:rPr lang="en-US"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itive</a:t>
            </a:r>
            <a:r>
              <a:rPr lang="en-US"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a:t>
            </a:r>
            <a:r>
              <a:rPr lang="en-US"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Semiconducto</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a</a:t>
            </a:r>
            <a:r>
              <a:rPr lang="en-US"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r</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e, pentru </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sprijinul acordat pe parcursul realizării proiectului şi a întregii </a:t>
            </a:r>
            <a:r>
              <a:rPr lang="ro-RO" sz="2800" b="1" dirty="0" err="1" smtClean="0">
                <a:solidFill>
                  <a:srgbClr val="FF0000"/>
                </a:solidFill>
                <a:effectLst>
                  <a:outerShdw blurRad="38100" dist="38100" dir="2700000" algn="tl">
                    <a:srgbClr val="C0C0C0"/>
                  </a:outerShdw>
                </a:effectLst>
                <a:latin typeface="Times New Roman" pitchFamily="18" charset="0"/>
                <a:cs typeface="Times New Roman" pitchFamily="18" charset="0"/>
              </a:rPr>
              <a:t>periode</a:t>
            </a:r>
            <a:r>
              <a:rPr lang="ro-RO" sz="2800" b="1" dirty="0" smtClean="0">
                <a:solidFill>
                  <a:srgbClr val="FF0000"/>
                </a:solidFill>
                <a:effectLst>
                  <a:outerShdw blurRad="38100" dist="38100" dir="2700000" algn="tl">
                    <a:srgbClr val="C0C0C0"/>
                  </a:outerShdw>
                </a:effectLst>
                <a:latin typeface="Times New Roman" pitchFamily="18" charset="0"/>
                <a:cs typeface="Times New Roman" pitchFamily="18" charset="0"/>
              </a:rPr>
              <a:t> de studiu universitar.</a:t>
            </a:r>
            <a:endParaRPr lang="ro-RO" sz="28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8317188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700808"/>
            <a:ext cx="8715436" cy="4708981"/>
          </a:xfrm>
          <a:prstGeom prst="rect">
            <a:avLst/>
          </a:prstGeom>
          <a:noFill/>
        </p:spPr>
        <p:txBody>
          <a:bodyPr wrap="square" rtlCol="0">
            <a:spAutoFit/>
          </a:bodyPr>
          <a:lstStyle/>
          <a:p>
            <a:pPr algn="just" defTabSz="540000"/>
            <a:r>
              <a:rPr lang="ro-RO" sz="2000" dirty="0" smtClean="0">
                <a:latin typeface="Franklin Gothic Medium" pitchFamily="34" charset="0"/>
              </a:rPr>
              <a:t>	</a:t>
            </a:r>
            <a:r>
              <a:rPr lang="ro-RO" sz="2000" dirty="0" smtClean="0"/>
              <a:t> </a:t>
            </a:r>
            <a:r>
              <a:rPr lang="ro-RO" sz="2000" dirty="0" smtClean="0">
                <a:latin typeface="Franklin Gothic Medium" pitchFamily="34" charset="0"/>
              </a:rPr>
              <a:t>Transformarea Fourier discretă (Discrete Fourier Transform – DFT) este una dintre cele mai utilizate şi puternice proceduri din domeniul prelucrării numerice a semnalelor. DFT este o procedură matematică folosită pentru determinarea conţinutului în frecvenţă (armonic) al semnalelor. Ea provine din transformarea Fourier continuă.</a:t>
            </a:r>
            <a:endParaRPr lang="en-US" sz="2000" dirty="0" smtClean="0">
              <a:latin typeface="Franklin Gothic Medium" pitchFamily="34" charset="0"/>
            </a:endParaRPr>
          </a:p>
          <a:p>
            <a:pPr algn="just" defTabSz="540000"/>
            <a:r>
              <a:rPr lang="en-US" sz="2000" dirty="0" smtClean="0"/>
              <a:t>	</a:t>
            </a:r>
            <a:r>
              <a:rPr lang="ro-RO" sz="2000" dirty="0" smtClean="0">
                <a:latin typeface="Franklin Gothic Medium" pitchFamily="34" charset="0"/>
              </a:rPr>
              <a:t>Aceste reprezentări în esenţă implică descompunerea semnalelor în termene ca componente sinusoidale (sau exponenţiale complexe).</a:t>
            </a:r>
            <a:r>
              <a:rPr lang="en-US" sz="2000" dirty="0" smtClean="0">
                <a:latin typeface="Franklin Gothic Medium" pitchFamily="34" charset="0"/>
              </a:rPr>
              <a:t> </a:t>
            </a:r>
            <a:r>
              <a:rPr lang="ro-RO" sz="2000" dirty="0" smtClean="0">
                <a:latin typeface="Franklin Gothic Medium" pitchFamily="34" charset="0"/>
              </a:rPr>
              <a:t>Procesul de obţinere a spectrului dintr-un semnal dat folosind uneltele de bază matematice este numit analiza de frecvenţă sau spectrală.</a:t>
            </a:r>
            <a:endParaRPr lang="en-US" sz="2000" dirty="0" smtClean="0">
              <a:latin typeface="Franklin Gothic Medium" pitchFamily="34" charset="0"/>
            </a:endParaRPr>
          </a:p>
          <a:p>
            <a:pPr algn="just" defTabSz="540000"/>
            <a:r>
              <a:rPr lang="en-US" sz="2000" dirty="0" smtClean="0"/>
              <a:t>	</a:t>
            </a:r>
            <a:r>
              <a:rPr lang="ro-RO" sz="2000" dirty="0" smtClean="0">
                <a:latin typeface="Franklin Gothic Medium" pitchFamily="34" charset="0"/>
              </a:rPr>
              <a:t>Pentru realizarea obiectivelor proiectului s-a ales algoritmul </a:t>
            </a:r>
            <a:r>
              <a:rPr lang="ro-RO" sz="2000" dirty="0" err="1" smtClean="0">
                <a:latin typeface="Franklin Gothic Medium" pitchFamily="34" charset="0"/>
              </a:rPr>
              <a:t>Cooley-Tukey</a:t>
            </a:r>
            <a:r>
              <a:rPr lang="ro-RO" sz="2000" dirty="0" smtClean="0">
                <a:latin typeface="Franklin Gothic Medium" pitchFamily="34" charset="0"/>
              </a:rPr>
              <a:t> pentru descrierea transformatei Fourier rapidă.</a:t>
            </a:r>
            <a:r>
              <a:rPr lang="en-US" sz="2000" dirty="0" smtClean="0">
                <a:latin typeface="Franklin Gothic Medium" pitchFamily="34" charset="0"/>
              </a:rPr>
              <a:t> </a:t>
            </a:r>
            <a:r>
              <a:rPr lang="ro-RO" sz="2000" dirty="0" smtClean="0">
                <a:latin typeface="Franklin Gothic Medium" pitchFamily="34" charset="0"/>
              </a:rPr>
              <a:t>Rezultatul este un vector complex, din care se afişează magnitudinea spectrului obţinut. Spectrul este reprezentat în diferite moduri: complet, o semi perioadă (doar frecvenţele pozitive) sau oglindit faţă de </a:t>
            </a:r>
            <a:r>
              <a:rPr lang="en-US" sz="2000" dirty="0" err="1" smtClean="0">
                <a:latin typeface="Franklin Gothic Medium" pitchFamily="34" charset="0"/>
              </a:rPr>
              <a:t>frecven</a:t>
            </a:r>
            <a:r>
              <a:rPr lang="ro-RO" sz="2000" dirty="0" smtClean="0">
                <a:latin typeface="Franklin Gothic Medium" pitchFamily="34" charset="0"/>
              </a:rPr>
              <a:t>ţ</a:t>
            </a:r>
            <a:r>
              <a:rPr lang="en-US" sz="2000" dirty="0" smtClean="0">
                <a:latin typeface="Franklin Gothic Medium" pitchFamily="34" charset="0"/>
              </a:rPr>
              <a:t>a</a:t>
            </a:r>
            <a:r>
              <a:rPr lang="ro-RO" sz="2000" dirty="0" smtClean="0">
                <a:latin typeface="Franklin Gothic Medium" pitchFamily="34" charset="0"/>
              </a:rPr>
              <a:t> zero (frecvenţele mici sunt centrate în spectru).</a:t>
            </a:r>
            <a:endParaRPr lang="ro-RO" sz="2000" dirty="0">
              <a:latin typeface="Franklin Gothic Medium" pitchFamily="34" charset="0"/>
            </a:endParaRPr>
          </a:p>
        </p:txBody>
      </p:sp>
      <p:sp>
        <p:nvSpPr>
          <p:cNvPr id="3" name="TextBox 2"/>
          <p:cNvSpPr txBox="1"/>
          <p:nvPr/>
        </p:nvSpPr>
        <p:spPr>
          <a:xfrm>
            <a:off x="2267744" y="692696"/>
            <a:ext cx="4680520" cy="646331"/>
          </a:xfrm>
          <a:prstGeom prst="rect">
            <a:avLst/>
          </a:prstGeom>
          <a:noFill/>
        </p:spPr>
        <p:txBody>
          <a:bodyPr wrap="square" rtlCol="0">
            <a:spAutoFit/>
          </a:bodyPr>
          <a:lstStyle/>
          <a:p>
            <a:r>
              <a:rPr lang="ro-RO" sz="3600" b="1" u="sng" dirty="0" smtClean="0">
                <a:latin typeface="+mj-lt"/>
              </a:rPr>
              <a:t>Generalităţi despre FFT</a:t>
            </a:r>
            <a:endParaRPr lang="ro-RO" sz="3600" b="1" u="sng"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500042"/>
            <a:ext cx="8715436" cy="1938992"/>
          </a:xfrm>
          <a:prstGeom prst="rect">
            <a:avLst/>
          </a:prstGeom>
          <a:noFill/>
        </p:spPr>
        <p:txBody>
          <a:bodyPr wrap="square" rtlCol="0">
            <a:spAutoFit/>
          </a:bodyPr>
          <a:lstStyle/>
          <a:p>
            <a:pPr algn="just" defTabSz="540000"/>
            <a:r>
              <a:rPr lang="ro-RO" sz="2000" dirty="0" smtClean="0">
                <a:latin typeface="Franklin Gothic Medium" pitchFamily="34" charset="0"/>
              </a:rPr>
              <a:t>	 Transformata Fourier rapidă se bazează pe cea discretă complexă, o versiune mai sofisticată a DFT reale. Aceste transformări sunt numite în funcţie de datele reprezentate, adică utilizând numere complexe sau numere reale. Deoarece FFT este un algoritm pentru calcularea DFT complexă, este important de înţeles cum se transferă datele din DFT reală în forma DFT complexă şi din ea înapoi.</a:t>
            </a:r>
            <a:endParaRPr lang="ro-RO" sz="2000"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285720" y="2561489"/>
            <a:ext cx="8643998" cy="1939081"/>
          </a:xfrm>
          <a:prstGeom prst="rect">
            <a:avLst/>
          </a:prstGeom>
          <a:noFill/>
          <a:ln w="9525">
            <a:noFill/>
            <a:miter lim="800000"/>
            <a:headEnd/>
            <a:tailEnd/>
          </a:ln>
        </p:spPr>
      </p:pic>
      <p:sp>
        <p:nvSpPr>
          <p:cNvPr id="4" name="TextBox 3"/>
          <p:cNvSpPr txBox="1"/>
          <p:nvPr/>
        </p:nvSpPr>
        <p:spPr>
          <a:xfrm>
            <a:off x="214282" y="4704718"/>
            <a:ext cx="8715436" cy="1938992"/>
          </a:xfrm>
          <a:prstGeom prst="rect">
            <a:avLst/>
          </a:prstGeom>
          <a:noFill/>
        </p:spPr>
        <p:txBody>
          <a:bodyPr wrap="square" rtlCol="0">
            <a:spAutoFit/>
          </a:bodyPr>
          <a:lstStyle/>
          <a:p>
            <a:pPr algn="just" defTabSz="540000"/>
            <a:r>
              <a:rPr lang="ro-RO" sz="2000" dirty="0" smtClean="0">
                <a:latin typeface="Franklin Gothic Medium" pitchFamily="34" charset="0"/>
              </a:rPr>
              <a:t>	 Cea reală transformă un semnal de N puncte în domeniul timp în două semnale de N/2+1 puncte în domeniul de frecvenţă. Cele 2 semnale obţinute sunt numite partea reală şi partea imaginară, păstrând amplitudinile undelor sinus şi cosinus respectiv. În comparaţie, DFT complexă transformă două semnale de N puncte în domeniul timp în două semnale de N puncte în domeniul de frecvenţă.</a:t>
            </a:r>
            <a:endParaRPr lang="ro-RO" sz="2000" dirty="0">
              <a:latin typeface="Franklin Gothic Medium"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3174" y="571480"/>
            <a:ext cx="3857652" cy="400110"/>
          </a:xfrm>
          <a:prstGeom prst="rect">
            <a:avLst/>
          </a:prstGeom>
          <a:noFill/>
        </p:spPr>
        <p:txBody>
          <a:bodyPr wrap="square" rtlCol="0">
            <a:spAutoFit/>
          </a:bodyPr>
          <a:lstStyle/>
          <a:p>
            <a:pPr algn="ctr"/>
            <a:r>
              <a:rPr lang="ro-RO" sz="2000" b="1" u="sng" smtClean="0">
                <a:latin typeface="Franklin Gothic Medium" pitchFamily="34" charset="0"/>
              </a:rPr>
              <a:t>Modul de d</a:t>
            </a:r>
            <a:r>
              <a:rPr lang="en-US" sz="2000" b="1" u="sng" err="1" smtClean="0">
                <a:latin typeface="Franklin Gothic Medium" pitchFamily="34" charset="0"/>
              </a:rPr>
              <a:t>etec</a:t>
            </a:r>
            <a:r>
              <a:rPr lang="ro-RO" sz="2000" b="1" u="sng" smtClean="0">
                <a:latin typeface="Franklin Gothic Medium" pitchFamily="34" charset="0"/>
              </a:rPr>
              <a:t>ţie a vârfurilor R </a:t>
            </a:r>
            <a:endParaRPr lang="ro-RO" sz="2000" b="1" u="sng">
              <a:latin typeface="Franklin Gothic Medium" pitchFamily="34" charset="0"/>
            </a:endParaRPr>
          </a:p>
        </p:txBody>
      </p:sp>
      <p:pic>
        <p:nvPicPr>
          <p:cNvPr id="5" name="Picture 4" descr="1.bmp"/>
          <p:cNvPicPr>
            <a:picLocks noChangeAspect="1"/>
          </p:cNvPicPr>
          <p:nvPr/>
        </p:nvPicPr>
        <p:blipFill>
          <a:blip r:embed="rId2"/>
          <a:stretch>
            <a:fillRect/>
          </a:stretch>
        </p:blipFill>
        <p:spPr>
          <a:xfrm>
            <a:off x="1857356" y="1714488"/>
            <a:ext cx="5343525" cy="1343025"/>
          </a:xfrm>
          <a:prstGeom prst="rect">
            <a:avLst/>
          </a:prstGeom>
        </p:spPr>
      </p:pic>
      <p:sp>
        <p:nvSpPr>
          <p:cNvPr id="6" name="TextBox 5"/>
          <p:cNvSpPr txBox="1"/>
          <p:nvPr/>
        </p:nvSpPr>
        <p:spPr>
          <a:xfrm>
            <a:off x="357158" y="1285860"/>
            <a:ext cx="8572560" cy="369332"/>
          </a:xfrm>
          <a:prstGeom prst="rect">
            <a:avLst/>
          </a:prstGeom>
          <a:noFill/>
        </p:spPr>
        <p:txBody>
          <a:bodyPr wrap="square" rtlCol="0">
            <a:spAutoFit/>
          </a:bodyPr>
          <a:lstStyle/>
          <a:p>
            <a:pPr algn="just"/>
            <a:r>
              <a:rPr lang="en-US" smtClean="0"/>
              <a:t>F</a:t>
            </a:r>
            <a:r>
              <a:rPr lang="ro-RO" smtClean="0"/>
              <a:t>ie un semnal ECG digital care constituie datele de intrare:</a:t>
            </a:r>
            <a:endParaRPr lang="ro-RO"/>
          </a:p>
        </p:txBody>
      </p:sp>
      <p:sp>
        <p:nvSpPr>
          <p:cNvPr id="7" name="TextBox 6"/>
          <p:cNvSpPr txBox="1"/>
          <p:nvPr/>
        </p:nvSpPr>
        <p:spPr>
          <a:xfrm>
            <a:off x="3286116" y="3143248"/>
            <a:ext cx="2571768" cy="307777"/>
          </a:xfrm>
          <a:prstGeom prst="rect">
            <a:avLst/>
          </a:prstGeom>
          <a:noFill/>
        </p:spPr>
        <p:txBody>
          <a:bodyPr wrap="square" rtlCol="0">
            <a:spAutoFit/>
          </a:bodyPr>
          <a:lstStyle/>
          <a:p>
            <a:r>
              <a:rPr lang="ro-RO" sz="1400" dirty="0" smtClean="0"/>
              <a:t>Fig. 1  Semnalul original</a:t>
            </a:r>
            <a:endParaRPr lang="ro-RO" sz="1400" b="1" dirty="0"/>
          </a:p>
        </p:txBody>
      </p:sp>
      <p:sp>
        <p:nvSpPr>
          <p:cNvPr id="8" name="TextBox 7"/>
          <p:cNvSpPr txBox="1"/>
          <p:nvPr/>
        </p:nvSpPr>
        <p:spPr>
          <a:xfrm>
            <a:off x="357158" y="3643314"/>
            <a:ext cx="8501122" cy="1200329"/>
          </a:xfrm>
          <a:prstGeom prst="rect">
            <a:avLst/>
          </a:prstGeom>
          <a:noFill/>
        </p:spPr>
        <p:txBody>
          <a:bodyPr wrap="square" rtlCol="0">
            <a:spAutoFit/>
          </a:bodyPr>
          <a:lstStyle/>
          <a:p>
            <a:pPr algn="just"/>
            <a:r>
              <a:rPr lang="ro-RO" dirty="0" smtClean="0"/>
              <a:t>Primul pas este </a:t>
            </a:r>
            <a:r>
              <a:rPr lang="ro-RO" dirty="0" err="1" smtClean="0"/>
              <a:t>filtr</a:t>
            </a:r>
            <a:r>
              <a:rPr lang="en-US" dirty="0" smtClean="0"/>
              <a:t>are</a:t>
            </a:r>
            <a:r>
              <a:rPr lang="ro-RO" dirty="0" smtClean="0"/>
              <a:t>a acest</a:t>
            </a:r>
            <a:r>
              <a:rPr lang="en-US" dirty="0" err="1" smtClean="0"/>
              <a:t>ui</a:t>
            </a:r>
            <a:r>
              <a:rPr lang="ro-RO" dirty="0" smtClean="0"/>
              <a:t> semnal şi înlătur</a:t>
            </a:r>
            <a:r>
              <a:rPr lang="en-US" dirty="0" smtClean="0"/>
              <a:t>area</a:t>
            </a:r>
            <a:r>
              <a:rPr lang="ro-RO" dirty="0" smtClean="0"/>
              <a:t> componentei de frecvenţă joasă. Ideea principală este aplic</a:t>
            </a:r>
            <a:r>
              <a:rPr lang="en-US" dirty="0" smtClean="0"/>
              <a:t>area</a:t>
            </a:r>
            <a:r>
              <a:rPr lang="ro-RO" dirty="0" smtClean="0"/>
              <a:t> transformat</a:t>
            </a:r>
            <a:r>
              <a:rPr lang="en-US" dirty="0" err="1" smtClean="0"/>
              <a:t>ei</a:t>
            </a:r>
            <a:r>
              <a:rPr lang="ro-RO" dirty="0" smtClean="0"/>
              <a:t> Fourier rapidă (FFT), înlătur</a:t>
            </a:r>
            <a:r>
              <a:rPr lang="en-US" dirty="0" smtClean="0"/>
              <a:t>area</a:t>
            </a:r>
            <a:r>
              <a:rPr lang="ro-RO" dirty="0" smtClean="0"/>
              <a:t> frecvenţe</a:t>
            </a:r>
            <a:r>
              <a:rPr lang="en-US" dirty="0" err="1" smtClean="0"/>
              <a:t>lor</a:t>
            </a:r>
            <a:r>
              <a:rPr lang="ro-RO" dirty="0" smtClean="0"/>
              <a:t> joase şi </a:t>
            </a:r>
            <a:r>
              <a:rPr lang="en-US" dirty="0" smtClean="0"/>
              <a:t>r</a:t>
            </a:r>
            <a:r>
              <a:rPr lang="ro-RO" dirty="0" err="1" smtClean="0"/>
              <a:t>estabili</a:t>
            </a:r>
            <a:r>
              <a:rPr lang="en-US" dirty="0" err="1" smtClean="0"/>
              <a:t>rea</a:t>
            </a:r>
            <a:r>
              <a:rPr lang="ro-RO" dirty="0" smtClean="0"/>
              <a:t> semnalul</a:t>
            </a:r>
            <a:r>
              <a:rPr lang="en-US" dirty="0" err="1" smtClean="0"/>
              <a:t>ui</a:t>
            </a:r>
            <a:r>
              <a:rPr lang="ro-RO" dirty="0" smtClean="0"/>
              <a:t> cu ajutorul FFT inverse. Rezultatul procesării utilizând FFT este:</a:t>
            </a:r>
            <a:endParaRPr lang="ro-RO" dirty="0"/>
          </a:p>
        </p:txBody>
      </p:sp>
      <p:pic>
        <p:nvPicPr>
          <p:cNvPr id="9" name="Picture 8" descr="2.bmp"/>
          <p:cNvPicPr>
            <a:picLocks noChangeAspect="1"/>
          </p:cNvPicPr>
          <p:nvPr/>
        </p:nvPicPr>
        <p:blipFill>
          <a:blip r:embed="rId3"/>
          <a:stretch>
            <a:fillRect/>
          </a:stretch>
        </p:blipFill>
        <p:spPr>
          <a:xfrm>
            <a:off x="1857356" y="4929198"/>
            <a:ext cx="5343525" cy="1343025"/>
          </a:xfrm>
          <a:prstGeom prst="rect">
            <a:avLst/>
          </a:prstGeom>
        </p:spPr>
      </p:pic>
      <p:sp>
        <p:nvSpPr>
          <p:cNvPr id="10" name="TextBox 9"/>
          <p:cNvSpPr txBox="1"/>
          <p:nvPr/>
        </p:nvSpPr>
        <p:spPr>
          <a:xfrm>
            <a:off x="2714612" y="6357958"/>
            <a:ext cx="3929090" cy="307777"/>
          </a:xfrm>
          <a:prstGeom prst="rect">
            <a:avLst/>
          </a:prstGeom>
          <a:noFill/>
        </p:spPr>
        <p:txBody>
          <a:bodyPr wrap="square" rtlCol="0">
            <a:spAutoFit/>
          </a:bodyPr>
          <a:lstStyle/>
          <a:p>
            <a:r>
              <a:rPr lang="ro-RO" sz="1400" dirty="0" smtClean="0"/>
              <a:t>Fig. 2  Semnalul ECG filtrat cu ajutorul FFT</a:t>
            </a:r>
            <a:endParaRPr lang="ro-RO" sz="1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076910"/>
            <a:ext cx="8501122" cy="923330"/>
          </a:xfrm>
          <a:prstGeom prst="rect">
            <a:avLst/>
          </a:prstGeom>
          <a:noFill/>
        </p:spPr>
        <p:txBody>
          <a:bodyPr wrap="square" rtlCol="0">
            <a:spAutoFit/>
          </a:bodyPr>
          <a:lstStyle/>
          <a:p>
            <a:pPr algn="just"/>
            <a:r>
              <a:rPr lang="ro-RO" dirty="0" smtClean="0"/>
              <a:t>Următorul pas este găsi</a:t>
            </a:r>
            <a:r>
              <a:rPr lang="en-US" dirty="0" err="1" smtClean="0"/>
              <a:t>rea</a:t>
            </a:r>
            <a:r>
              <a:rPr lang="ro-RO" dirty="0" smtClean="0"/>
              <a:t> </a:t>
            </a:r>
            <a:r>
              <a:rPr lang="ro-RO" dirty="0" err="1" smtClean="0"/>
              <a:t>punctel</a:t>
            </a:r>
            <a:r>
              <a:rPr lang="en-US" dirty="0" smtClean="0"/>
              <a:t>or</a:t>
            </a:r>
            <a:r>
              <a:rPr lang="ro-RO" dirty="0" smtClean="0"/>
              <a:t> de maxim local. Pentru aceasta </a:t>
            </a:r>
            <a:r>
              <a:rPr lang="en-US" dirty="0" smtClean="0"/>
              <a:t>se </a:t>
            </a:r>
            <a:r>
              <a:rPr lang="ro-RO" dirty="0" err="1" smtClean="0"/>
              <a:t>utiliz</a:t>
            </a:r>
            <a:r>
              <a:rPr lang="en-US" dirty="0" smtClean="0"/>
              <a:t>ea</a:t>
            </a:r>
            <a:r>
              <a:rPr lang="ro-RO" dirty="0" err="1" smtClean="0"/>
              <a:t>ză</a:t>
            </a:r>
            <a:r>
              <a:rPr lang="ro-RO" dirty="0" smtClean="0"/>
              <a:t> un filtru tip fereastră care „vede” doar maximul din încadrarea sa şi ignoră toate celelalte valori. Iniţial se foloseşte o fereastră de dimensiuni predefinite  şi se obţine:</a:t>
            </a:r>
            <a:endParaRPr lang="ro-RO" dirty="0"/>
          </a:p>
        </p:txBody>
      </p:sp>
      <p:pic>
        <p:nvPicPr>
          <p:cNvPr id="3" name="Picture 2" descr="3.bmp"/>
          <p:cNvPicPr>
            <a:picLocks noChangeAspect="1"/>
          </p:cNvPicPr>
          <p:nvPr/>
        </p:nvPicPr>
        <p:blipFill>
          <a:blip r:embed="rId2"/>
          <a:stretch>
            <a:fillRect/>
          </a:stretch>
        </p:blipFill>
        <p:spPr>
          <a:xfrm>
            <a:off x="2000232" y="2085975"/>
            <a:ext cx="5343525" cy="1343025"/>
          </a:xfrm>
          <a:prstGeom prst="rect">
            <a:avLst/>
          </a:prstGeom>
        </p:spPr>
      </p:pic>
      <p:sp>
        <p:nvSpPr>
          <p:cNvPr id="4" name="TextBox 3"/>
          <p:cNvSpPr txBox="1"/>
          <p:nvPr/>
        </p:nvSpPr>
        <p:spPr>
          <a:xfrm>
            <a:off x="2643174" y="3500438"/>
            <a:ext cx="4143404" cy="307777"/>
          </a:xfrm>
          <a:prstGeom prst="rect">
            <a:avLst/>
          </a:prstGeom>
          <a:noFill/>
        </p:spPr>
        <p:txBody>
          <a:bodyPr wrap="square" rtlCol="0">
            <a:spAutoFit/>
          </a:bodyPr>
          <a:lstStyle/>
          <a:p>
            <a:r>
              <a:rPr lang="ro-RO" sz="1400" dirty="0" smtClean="0"/>
              <a:t>Fig. 3  Semnalul ECG filtrat – primul </a:t>
            </a:r>
            <a:r>
              <a:rPr lang="en-US" sz="1400" dirty="0" smtClean="0"/>
              <a:t>pas</a:t>
            </a:r>
            <a:endParaRPr lang="ro-RO" sz="1400" b="1" dirty="0"/>
          </a:p>
        </p:txBody>
      </p:sp>
      <p:sp>
        <p:nvSpPr>
          <p:cNvPr id="5" name="TextBox 4"/>
          <p:cNvSpPr txBox="1"/>
          <p:nvPr/>
        </p:nvSpPr>
        <p:spPr>
          <a:xfrm>
            <a:off x="357158" y="4071942"/>
            <a:ext cx="8501122" cy="646331"/>
          </a:xfrm>
          <a:prstGeom prst="rect">
            <a:avLst/>
          </a:prstGeom>
          <a:noFill/>
        </p:spPr>
        <p:txBody>
          <a:bodyPr wrap="square" rtlCol="0">
            <a:spAutoFit/>
          </a:bodyPr>
          <a:lstStyle/>
          <a:p>
            <a:pPr algn="just"/>
            <a:r>
              <a:rPr lang="ro-RO" dirty="0" smtClean="0"/>
              <a:t>Acum trebuiesc înlăturate valorile mici şi păstrate cele semnificative. Aici se utilizează un filtru de  prag (</a:t>
            </a:r>
            <a:r>
              <a:rPr lang="ro-RO" dirty="0" err="1" smtClean="0"/>
              <a:t>threshold</a:t>
            </a:r>
            <a:r>
              <a:rPr lang="ro-RO" dirty="0" smtClean="0"/>
              <a:t> </a:t>
            </a:r>
            <a:r>
              <a:rPr lang="ro-RO" dirty="0" err="1" smtClean="0"/>
              <a:t>filter</a:t>
            </a:r>
            <a:r>
              <a:rPr lang="ro-RO" dirty="0" smtClean="0"/>
              <a:t>).</a:t>
            </a:r>
            <a:endParaRPr lang="ro-RO" dirty="0"/>
          </a:p>
        </p:txBody>
      </p:sp>
      <p:pic>
        <p:nvPicPr>
          <p:cNvPr id="6" name="Picture 5" descr="4.bmp"/>
          <p:cNvPicPr>
            <a:picLocks noChangeAspect="1"/>
          </p:cNvPicPr>
          <p:nvPr/>
        </p:nvPicPr>
        <p:blipFill>
          <a:blip r:embed="rId3"/>
          <a:stretch>
            <a:fillRect/>
          </a:stretch>
        </p:blipFill>
        <p:spPr>
          <a:xfrm>
            <a:off x="1928794" y="4786322"/>
            <a:ext cx="5343525" cy="1343025"/>
          </a:xfrm>
          <a:prstGeom prst="rect">
            <a:avLst/>
          </a:prstGeom>
        </p:spPr>
      </p:pic>
      <p:sp>
        <p:nvSpPr>
          <p:cNvPr id="7" name="TextBox 6"/>
          <p:cNvSpPr txBox="1"/>
          <p:nvPr/>
        </p:nvSpPr>
        <p:spPr>
          <a:xfrm>
            <a:off x="3643306" y="6215082"/>
            <a:ext cx="1857388" cy="307777"/>
          </a:xfrm>
          <a:prstGeom prst="rect">
            <a:avLst/>
          </a:prstGeom>
          <a:noFill/>
        </p:spPr>
        <p:txBody>
          <a:bodyPr wrap="square" rtlCol="0">
            <a:spAutoFit/>
          </a:bodyPr>
          <a:lstStyle/>
          <a:p>
            <a:r>
              <a:rPr lang="ro-RO" sz="1400" dirty="0" smtClean="0"/>
              <a:t>Fig. 4  Vârfurile R</a:t>
            </a:r>
            <a:endParaRPr lang="ro-RO" sz="1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3174" y="214290"/>
            <a:ext cx="3857652" cy="400110"/>
          </a:xfrm>
          <a:prstGeom prst="rect">
            <a:avLst/>
          </a:prstGeom>
          <a:noFill/>
        </p:spPr>
        <p:txBody>
          <a:bodyPr wrap="square" rtlCol="0">
            <a:spAutoFit/>
          </a:bodyPr>
          <a:lstStyle/>
          <a:p>
            <a:pPr algn="ctr"/>
            <a:r>
              <a:rPr lang="en-US" sz="2000" b="1" u="sng" err="1" smtClean="0">
                <a:latin typeface="Franklin Gothic Medium" pitchFamily="34" charset="0"/>
              </a:rPr>
              <a:t>Arhitectura</a:t>
            </a:r>
            <a:r>
              <a:rPr lang="en-US" sz="2000" b="1" u="sng" smtClean="0">
                <a:latin typeface="Franklin Gothic Medium" pitchFamily="34" charset="0"/>
              </a:rPr>
              <a:t> </a:t>
            </a:r>
            <a:r>
              <a:rPr lang="ro-RO" sz="2000" b="1" u="sng" smtClean="0">
                <a:latin typeface="Franklin Gothic Medium" pitchFamily="34" charset="0"/>
              </a:rPr>
              <a:t>generală a </a:t>
            </a:r>
            <a:r>
              <a:rPr lang="en-US" sz="2000" b="1" u="sng" err="1" smtClean="0">
                <a:latin typeface="Franklin Gothic Medium" pitchFamily="34" charset="0"/>
              </a:rPr>
              <a:t>sistemului</a:t>
            </a:r>
            <a:endParaRPr lang="ro-RO" sz="2000" b="1" u="sng">
              <a:latin typeface="Franklin Gothic Medium" pitchFamily="34" charset="0"/>
            </a:endParaRPr>
          </a:p>
        </p:txBody>
      </p:sp>
      <p:grpSp>
        <p:nvGrpSpPr>
          <p:cNvPr id="10" name="Group 50"/>
          <p:cNvGrpSpPr/>
          <p:nvPr/>
        </p:nvGrpSpPr>
        <p:grpSpPr>
          <a:xfrm>
            <a:off x="214282" y="1845222"/>
            <a:ext cx="2643206" cy="3584042"/>
            <a:chOff x="357158" y="1988098"/>
            <a:chExt cx="2357454" cy="3584042"/>
          </a:xfrm>
        </p:grpSpPr>
        <p:sp>
          <p:nvSpPr>
            <p:cNvPr id="49" name="Rounded Rectangle 48"/>
            <p:cNvSpPr/>
            <p:nvPr/>
          </p:nvSpPr>
          <p:spPr>
            <a:xfrm>
              <a:off x="357158" y="2071678"/>
              <a:ext cx="2286016" cy="3500462"/>
            </a:xfrm>
            <a:prstGeom prst="roundRect">
              <a:avLst>
                <a:gd name="adj" fmla="val 10060"/>
              </a:avLst>
            </a:prstGeom>
            <a:solidFill>
              <a:srgbClr val="39B5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3" name="Rectangle 2"/>
            <p:cNvSpPr/>
            <p:nvPr/>
          </p:nvSpPr>
          <p:spPr>
            <a:xfrm>
              <a:off x="597983" y="2714620"/>
              <a:ext cx="1798054" cy="648000"/>
            </a:xfrm>
            <a:prstGeom prst="rect">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smtClean="0">
                  <a:solidFill>
                    <a:schemeClr val="bg1"/>
                  </a:solidFill>
                </a:rPr>
                <a:t>M</a:t>
              </a:r>
              <a:r>
                <a:rPr lang="ro-RO" b="1" err="1" smtClean="0">
                  <a:solidFill>
                    <a:schemeClr val="bg1"/>
                  </a:solidFill>
                </a:rPr>
                <a:t>ain</a:t>
              </a:r>
              <a:r>
                <a:rPr lang="en-US" b="1" smtClean="0">
                  <a:solidFill>
                    <a:schemeClr val="bg1"/>
                  </a:solidFill>
                </a:rPr>
                <a:t>W</a:t>
              </a:r>
              <a:r>
                <a:rPr lang="ro-RO" b="1" err="1" smtClean="0">
                  <a:solidFill>
                    <a:schemeClr val="bg1"/>
                  </a:solidFill>
                </a:rPr>
                <a:t>nd</a:t>
              </a:r>
              <a:endParaRPr lang="en-US" b="1" smtClean="0">
                <a:solidFill>
                  <a:schemeClr val="bg1"/>
                </a:solidFill>
              </a:endParaRPr>
            </a:p>
            <a:p>
              <a:r>
                <a:rPr lang="en-US" smtClean="0">
                  <a:solidFill>
                    <a:srgbClr val="FFFF00"/>
                  </a:solidFill>
                </a:rPr>
                <a:t>class</a:t>
              </a:r>
              <a:endParaRPr lang="ro-RO">
                <a:solidFill>
                  <a:srgbClr val="FFFF00"/>
                </a:solidFill>
              </a:endParaRPr>
            </a:p>
          </p:txBody>
        </p:sp>
        <p:sp>
          <p:nvSpPr>
            <p:cNvPr id="4" name="Rectangle 3"/>
            <p:cNvSpPr/>
            <p:nvPr/>
          </p:nvSpPr>
          <p:spPr>
            <a:xfrm>
              <a:off x="597983" y="3781132"/>
              <a:ext cx="1798054" cy="6480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ro-RO" b="1" err="1" smtClean="0"/>
                <a:t>AddChannel</a:t>
              </a:r>
              <a:endParaRPr lang="en-US" b="1" smtClean="0"/>
            </a:p>
            <a:p>
              <a:r>
                <a:rPr lang="en-US" smtClean="0">
                  <a:solidFill>
                    <a:srgbClr val="FFFF00"/>
                  </a:solidFill>
                </a:rPr>
                <a:t>class</a:t>
              </a:r>
              <a:endParaRPr lang="ro-RO">
                <a:solidFill>
                  <a:srgbClr val="FFFF00"/>
                </a:solidFill>
              </a:endParaRPr>
            </a:p>
          </p:txBody>
        </p:sp>
        <p:sp>
          <p:nvSpPr>
            <p:cNvPr id="5" name="Rectangle 4"/>
            <p:cNvSpPr/>
            <p:nvPr/>
          </p:nvSpPr>
          <p:spPr>
            <a:xfrm>
              <a:off x="597983" y="4638388"/>
              <a:ext cx="1798054" cy="6480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ro-RO" b="1" err="1" smtClean="0"/>
                <a:t>TestConnection</a:t>
              </a:r>
              <a:endParaRPr lang="en-US" b="1" smtClean="0"/>
            </a:p>
            <a:p>
              <a:r>
                <a:rPr lang="en-US" smtClean="0">
                  <a:solidFill>
                    <a:srgbClr val="FFFF00"/>
                  </a:solidFill>
                </a:rPr>
                <a:t>class</a:t>
              </a:r>
              <a:endParaRPr lang="ro-RO">
                <a:solidFill>
                  <a:srgbClr val="FFFF00"/>
                </a:solidFill>
              </a:endParaRPr>
            </a:p>
          </p:txBody>
        </p:sp>
        <p:sp>
          <p:nvSpPr>
            <p:cNvPr id="46" name="TextBox 45"/>
            <p:cNvSpPr txBox="1"/>
            <p:nvPr/>
          </p:nvSpPr>
          <p:spPr>
            <a:xfrm>
              <a:off x="500034" y="1988098"/>
              <a:ext cx="2214578" cy="369332"/>
            </a:xfrm>
            <a:prstGeom prst="rect">
              <a:avLst/>
            </a:prstGeom>
            <a:noFill/>
          </p:spPr>
          <p:txBody>
            <a:bodyPr wrap="square" rtlCol="0">
              <a:spAutoFit/>
            </a:bodyPr>
            <a:lstStyle/>
            <a:p>
              <a:r>
                <a:rPr lang="en-US" err="1" smtClean="0">
                  <a:ln w="18415" cmpd="sng">
                    <a:solidFill>
                      <a:srgbClr val="FFFFFF"/>
                    </a:solidFill>
                    <a:prstDash val="solid"/>
                  </a:ln>
                  <a:solidFill>
                    <a:srgbClr val="FFFFFF"/>
                  </a:solidFill>
                  <a:effectLst>
                    <a:outerShdw blurRad="38100" dist="38100" dir="2700000" algn="tl">
                      <a:srgbClr val="000000">
                        <a:alpha val="43137"/>
                      </a:srgbClr>
                    </a:outerShdw>
                  </a:effectLst>
                  <a:latin typeface="+mj-lt"/>
                </a:rPr>
                <a:t>biosignals</a:t>
              </a:r>
              <a:r>
                <a:rPr lang="en-US" smtClean="0">
                  <a:ln w="18415" cmpd="sng">
                    <a:solidFill>
                      <a:srgbClr val="FFFFFF"/>
                    </a:solidFill>
                    <a:prstDash val="solid"/>
                  </a:ln>
                  <a:solidFill>
                    <a:srgbClr val="FFFFFF"/>
                  </a:solidFill>
                  <a:effectLst>
                    <a:outerShdw blurRad="38100" dist="38100" dir="2700000" algn="tl">
                      <a:srgbClr val="000000">
                        <a:alpha val="43137"/>
                      </a:srgbClr>
                    </a:outerShdw>
                  </a:effectLst>
                  <a:latin typeface="+mj-lt"/>
                </a:rPr>
                <a:t> namespace</a:t>
              </a:r>
              <a:endParaRPr lang="ro-RO">
                <a:solidFill>
                  <a:schemeClr val="bg1"/>
                </a:solidFill>
                <a:effectLst>
                  <a:outerShdw blurRad="38100" dist="38100" dir="2700000" algn="tl">
                    <a:srgbClr val="000000">
                      <a:alpha val="43137"/>
                    </a:srgbClr>
                  </a:outerShdw>
                </a:effectLst>
                <a:latin typeface="+mj-lt"/>
              </a:endParaRPr>
            </a:p>
          </p:txBody>
        </p:sp>
      </p:grpSp>
      <p:cxnSp>
        <p:nvCxnSpPr>
          <p:cNvPr id="55" name="Straight Arrow Connector 54"/>
          <p:cNvCxnSpPr>
            <a:stCxn id="49" idx="3"/>
            <a:endCxn id="52" idx="1"/>
          </p:cNvCxnSpPr>
          <p:nvPr/>
        </p:nvCxnSpPr>
        <p:spPr>
          <a:xfrm flipV="1">
            <a:off x="2777391" y="3643314"/>
            <a:ext cx="508725" cy="0"/>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grpSp>
        <p:nvGrpSpPr>
          <p:cNvPr id="11" name="Group 32"/>
          <p:cNvGrpSpPr/>
          <p:nvPr/>
        </p:nvGrpSpPr>
        <p:grpSpPr>
          <a:xfrm>
            <a:off x="3286116" y="642918"/>
            <a:ext cx="5643602" cy="5929354"/>
            <a:chOff x="3286116" y="642918"/>
            <a:chExt cx="5643602" cy="5929354"/>
          </a:xfrm>
        </p:grpSpPr>
        <p:sp>
          <p:nvSpPr>
            <p:cNvPr id="52" name="Rounded Rectangle 51"/>
            <p:cNvSpPr/>
            <p:nvPr/>
          </p:nvSpPr>
          <p:spPr>
            <a:xfrm>
              <a:off x="3286116" y="714356"/>
              <a:ext cx="5643602" cy="5857916"/>
            </a:xfrm>
            <a:prstGeom prst="roundRect">
              <a:avLst>
                <a:gd name="adj" fmla="val 4690"/>
              </a:avLst>
            </a:prstGeom>
            <a:solidFill>
              <a:srgbClr val="39B5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6" name="Rectangle 5"/>
            <p:cNvSpPr/>
            <p:nvPr/>
          </p:nvSpPr>
          <p:spPr>
            <a:xfrm>
              <a:off x="3428992" y="4786322"/>
              <a:ext cx="2592000" cy="6480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err="1" smtClean="0"/>
                <a:t>GraphContainer</a:t>
              </a:r>
              <a:endParaRPr lang="en-US" b="1" smtClean="0"/>
            </a:p>
            <a:p>
              <a:r>
                <a:rPr lang="en-US" smtClean="0">
                  <a:solidFill>
                    <a:srgbClr val="FFFF00"/>
                  </a:solidFill>
                </a:rPr>
                <a:t>class</a:t>
              </a:r>
              <a:endParaRPr lang="ro-RO">
                <a:solidFill>
                  <a:srgbClr val="FFFF00"/>
                </a:solidFill>
              </a:endParaRPr>
            </a:p>
          </p:txBody>
        </p:sp>
        <p:sp>
          <p:nvSpPr>
            <p:cNvPr id="7" name="Rectangle 6"/>
            <p:cNvSpPr/>
            <p:nvPr/>
          </p:nvSpPr>
          <p:spPr>
            <a:xfrm>
              <a:off x="3428992" y="3852570"/>
              <a:ext cx="2592000" cy="6480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ro-RO" b="1" err="1" smtClean="0"/>
                <a:t>Grap</a:t>
              </a:r>
              <a:r>
                <a:rPr lang="en-US" b="1" err="1" smtClean="0"/>
                <a:t>hPanel</a:t>
              </a:r>
              <a:endParaRPr lang="en-US" b="1" smtClean="0"/>
            </a:p>
            <a:p>
              <a:r>
                <a:rPr lang="en-US" smtClean="0">
                  <a:solidFill>
                    <a:srgbClr val="FFFF00"/>
                  </a:solidFill>
                </a:rPr>
                <a:t>class</a:t>
              </a:r>
              <a:endParaRPr lang="ro-RO">
                <a:solidFill>
                  <a:srgbClr val="FFFF00"/>
                </a:solidFill>
              </a:endParaRPr>
            </a:p>
          </p:txBody>
        </p:sp>
        <p:sp>
          <p:nvSpPr>
            <p:cNvPr id="8" name="Rectangle 7"/>
            <p:cNvSpPr/>
            <p:nvPr/>
          </p:nvSpPr>
          <p:spPr>
            <a:xfrm>
              <a:off x="3428992" y="2928934"/>
              <a:ext cx="2592000" cy="6480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err="1" smtClean="0"/>
                <a:t>FastFourierTransform</a:t>
              </a:r>
              <a:endParaRPr lang="en-US" b="1" smtClean="0"/>
            </a:p>
            <a:p>
              <a:r>
                <a:rPr lang="en-US" smtClean="0">
                  <a:solidFill>
                    <a:srgbClr val="FFFF00"/>
                  </a:solidFill>
                </a:rPr>
                <a:t>class</a:t>
              </a:r>
              <a:endParaRPr lang="ro-RO">
                <a:solidFill>
                  <a:srgbClr val="FFFF00"/>
                </a:solidFill>
              </a:endParaRPr>
            </a:p>
          </p:txBody>
        </p:sp>
        <p:sp>
          <p:nvSpPr>
            <p:cNvPr id="9" name="Rectangle 8"/>
            <p:cNvSpPr/>
            <p:nvPr/>
          </p:nvSpPr>
          <p:spPr>
            <a:xfrm>
              <a:off x="3428992" y="2071678"/>
              <a:ext cx="2592000" cy="6480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err="1" smtClean="0"/>
                <a:t>ECG_Processing</a:t>
              </a:r>
              <a:endParaRPr lang="en-US" b="1" smtClean="0"/>
            </a:p>
            <a:p>
              <a:r>
                <a:rPr lang="en-US" smtClean="0">
                  <a:solidFill>
                    <a:srgbClr val="FFFF00"/>
                  </a:solidFill>
                </a:rPr>
                <a:t>class</a:t>
              </a:r>
              <a:endParaRPr lang="ro-RO">
                <a:solidFill>
                  <a:srgbClr val="FFFF00"/>
                </a:solidFill>
              </a:endParaRPr>
            </a:p>
          </p:txBody>
        </p:sp>
        <p:sp>
          <p:nvSpPr>
            <p:cNvPr id="34" name="Rectangle 33"/>
            <p:cNvSpPr/>
            <p:nvPr/>
          </p:nvSpPr>
          <p:spPr>
            <a:xfrm>
              <a:off x="3428992" y="1137926"/>
              <a:ext cx="2592000" cy="648000"/>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err="1" smtClean="0"/>
                <a:t>DataSource</a:t>
              </a:r>
              <a:endParaRPr lang="en-US" b="1" smtClean="0"/>
            </a:p>
            <a:p>
              <a:r>
                <a:rPr lang="en-US" smtClean="0">
                  <a:solidFill>
                    <a:srgbClr val="FFFF00"/>
                  </a:solidFill>
                </a:rPr>
                <a:t>class</a:t>
              </a:r>
              <a:endParaRPr lang="ro-RO">
                <a:solidFill>
                  <a:srgbClr val="FFFF00"/>
                </a:solidFill>
              </a:endParaRPr>
            </a:p>
          </p:txBody>
        </p:sp>
        <p:sp>
          <p:nvSpPr>
            <p:cNvPr id="37" name="Rectangle 36"/>
            <p:cNvSpPr/>
            <p:nvPr/>
          </p:nvSpPr>
          <p:spPr>
            <a:xfrm>
              <a:off x="6643702" y="2067182"/>
              <a:ext cx="2160000" cy="576000"/>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err="1" smtClean="0">
                  <a:solidFill>
                    <a:schemeClr val="bg1"/>
                  </a:solidFill>
                </a:rPr>
                <a:t>DoublePoint</a:t>
              </a:r>
              <a:endParaRPr lang="en-US" sz="1600" b="1" smtClean="0">
                <a:solidFill>
                  <a:schemeClr val="bg1"/>
                </a:solidFill>
              </a:endParaRPr>
            </a:p>
            <a:p>
              <a:r>
                <a:rPr lang="en-US" sz="1600" err="1" smtClean="0">
                  <a:solidFill>
                    <a:srgbClr val="FFFF00"/>
                  </a:solidFill>
                </a:rPr>
                <a:t>struct</a:t>
              </a:r>
              <a:endParaRPr lang="ro-RO" sz="1600">
                <a:solidFill>
                  <a:srgbClr val="FFFF00"/>
                </a:solidFill>
              </a:endParaRPr>
            </a:p>
          </p:txBody>
        </p:sp>
        <p:sp>
          <p:nvSpPr>
            <p:cNvPr id="38" name="Rectangle 37"/>
            <p:cNvSpPr/>
            <p:nvPr/>
          </p:nvSpPr>
          <p:spPr>
            <a:xfrm>
              <a:off x="6643702" y="2786058"/>
              <a:ext cx="2160000" cy="576000"/>
            </a:xfrm>
            <a:prstGeom prst="rect">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err="1" smtClean="0">
                  <a:solidFill>
                    <a:schemeClr val="bg1"/>
                  </a:solidFill>
                </a:rPr>
                <a:t>LineProperties</a:t>
              </a:r>
              <a:endParaRPr lang="en-US" sz="1600" b="1" smtClean="0">
                <a:solidFill>
                  <a:schemeClr val="bg1"/>
                </a:solidFill>
              </a:endParaRPr>
            </a:p>
            <a:p>
              <a:r>
                <a:rPr lang="en-US" sz="1600" err="1" smtClean="0">
                  <a:solidFill>
                    <a:srgbClr val="FFFF00"/>
                  </a:solidFill>
                </a:rPr>
                <a:t>struct</a:t>
              </a:r>
              <a:endParaRPr lang="ro-RO" sz="1600">
                <a:solidFill>
                  <a:srgbClr val="FFFF00"/>
                </a:solidFill>
              </a:endParaRPr>
            </a:p>
          </p:txBody>
        </p:sp>
        <p:sp>
          <p:nvSpPr>
            <p:cNvPr id="40" name="Rectangle 39"/>
            <p:cNvSpPr/>
            <p:nvPr/>
          </p:nvSpPr>
          <p:spPr>
            <a:xfrm>
              <a:off x="6643702" y="3495942"/>
              <a:ext cx="2160000" cy="576000"/>
            </a:xfrm>
            <a:prstGeom prst="rect">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err="1" smtClean="0">
                  <a:solidFill>
                    <a:schemeClr val="bg1"/>
                  </a:solidFill>
                </a:rPr>
                <a:t>GraphTypes</a:t>
              </a:r>
              <a:endParaRPr lang="en-US" sz="1600" b="1" smtClean="0">
                <a:solidFill>
                  <a:schemeClr val="bg1"/>
                </a:solidFill>
              </a:endParaRPr>
            </a:p>
            <a:p>
              <a:r>
                <a:rPr lang="en-US" sz="1600" err="1" smtClean="0">
                  <a:solidFill>
                    <a:srgbClr val="FFFF00"/>
                  </a:solidFill>
                </a:rPr>
                <a:t>enum</a:t>
              </a:r>
              <a:endParaRPr lang="ro-RO" sz="1600">
                <a:solidFill>
                  <a:srgbClr val="FFFF00"/>
                </a:solidFill>
              </a:endParaRPr>
            </a:p>
          </p:txBody>
        </p:sp>
        <p:sp>
          <p:nvSpPr>
            <p:cNvPr id="41" name="Rectangle 40"/>
            <p:cNvSpPr/>
            <p:nvPr/>
          </p:nvSpPr>
          <p:spPr>
            <a:xfrm>
              <a:off x="6643702" y="4214818"/>
              <a:ext cx="2160000" cy="576000"/>
            </a:xfrm>
            <a:prstGeom prst="rect">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err="1" smtClean="0">
                  <a:solidFill>
                    <a:schemeClr val="bg1"/>
                  </a:solidFill>
                </a:rPr>
                <a:t>GridTypes</a:t>
              </a:r>
              <a:endParaRPr lang="en-US" sz="1600" b="1" smtClean="0">
                <a:solidFill>
                  <a:schemeClr val="bg1"/>
                </a:solidFill>
              </a:endParaRPr>
            </a:p>
            <a:p>
              <a:r>
                <a:rPr lang="en-US" sz="1600" err="1" smtClean="0">
                  <a:solidFill>
                    <a:srgbClr val="FFFF00"/>
                  </a:solidFill>
                </a:rPr>
                <a:t>enum</a:t>
              </a:r>
              <a:endParaRPr lang="ro-RO" sz="1600">
                <a:solidFill>
                  <a:srgbClr val="FFFF00"/>
                </a:solidFill>
              </a:endParaRPr>
            </a:p>
          </p:txBody>
        </p:sp>
        <p:sp>
          <p:nvSpPr>
            <p:cNvPr id="42" name="Rectangle 41"/>
            <p:cNvSpPr/>
            <p:nvPr/>
          </p:nvSpPr>
          <p:spPr>
            <a:xfrm>
              <a:off x="6643702" y="5067578"/>
              <a:ext cx="2160000" cy="576000"/>
            </a:xfrm>
            <a:prstGeom prst="rect">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err="1" smtClean="0">
                  <a:solidFill>
                    <a:schemeClr val="bg1"/>
                  </a:solidFill>
                </a:rPr>
                <a:t>GraphLine</a:t>
              </a:r>
              <a:endParaRPr lang="en-US" sz="1600" b="1" smtClean="0">
                <a:solidFill>
                  <a:schemeClr val="bg1"/>
                </a:solidFill>
              </a:endParaRPr>
            </a:p>
            <a:p>
              <a:r>
                <a:rPr lang="en-US" sz="1600" smtClean="0">
                  <a:solidFill>
                    <a:srgbClr val="FFFF00"/>
                  </a:solidFill>
                </a:rPr>
                <a:t>class</a:t>
              </a:r>
              <a:endParaRPr lang="ro-RO" sz="1600">
                <a:solidFill>
                  <a:srgbClr val="FFFF00"/>
                </a:solidFill>
              </a:endParaRPr>
            </a:p>
          </p:txBody>
        </p:sp>
        <p:sp>
          <p:nvSpPr>
            <p:cNvPr id="43" name="Rectangle 42"/>
            <p:cNvSpPr/>
            <p:nvPr/>
          </p:nvSpPr>
          <p:spPr>
            <a:xfrm>
              <a:off x="6643702" y="5786454"/>
              <a:ext cx="2160000" cy="576000"/>
            </a:xfrm>
            <a:prstGeom prst="rect">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b="1" err="1" smtClean="0">
                  <a:solidFill>
                    <a:schemeClr val="bg1"/>
                  </a:solidFill>
                </a:rPr>
                <a:t>GraphObject</a:t>
              </a:r>
              <a:endParaRPr lang="en-US" sz="1600" b="1" smtClean="0">
                <a:solidFill>
                  <a:schemeClr val="bg1"/>
                </a:solidFill>
              </a:endParaRPr>
            </a:p>
            <a:p>
              <a:r>
                <a:rPr lang="en-US" sz="1600" smtClean="0">
                  <a:solidFill>
                    <a:srgbClr val="FFFF00"/>
                  </a:solidFill>
                </a:rPr>
                <a:t>class</a:t>
              </a:r>
              <a:endParaRPr lang="ro-RO" sz="1600" b="1">
                <a:solidFill>
                  <a:srgbClr val="FFFF00"/>
                </a:solidFill>
              </a:endParaRPr>
            </a:p>
          </p:txBody>
        </p:sp>
        <p:sp>
          <p:nvSpPr>
            <p:cNvPr id="44" name="Rectangle 43"/>
            <p:cNvSpPr/>
            <p:nvPr/>
          </p:nvSpPr>
          <p:spPr>
            <a:xfrm>
              <a:off x="6643702" y="1170000"/>
              <a:ext cx="2160000" cy="576000"/>
            </a:xfrm>
            <a:prstGeom prst="rect">
              <a:avLst/>
            </a:prstGeom>
            <a:solidFill>
              <a:srgbClr val="0070C0"/>
            </a:solidFill>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t" anchorCtr="0"/>
            <a:lstStyle/>
            <a:p>
              <a:r>
                <a:rPr lang="en-US" sz="1600" b="1" err="1" smtClean="0"/>
                <a:t>ConnectionSettings</a:t>
              </a:r>
              <a:endParaRPr lang="en-US" sz="1600" b="1" smtClean="0"/>
            </a:p>
            <a:p>
              <a:r>
                <a:rPr lang="en-US" sz="1600" err="1" smtClean="0">
                  <a:solidFill>
                    <a:srgbClr val="FFFF00"/>
                  </a:solidFill>
                </a:rPr>
                <a:t>struct</a:t>
              </a:r>
              <a:endParaRPr lang="ro-RO" sz="1600">
                <a:solidFill>
                  <a:srgbClr val="FFFF00"/>
                </a:solidFill>
              </a:endParaRPr>
            </a:p>
          </p:txBody>
        </p:sp>
        <p:sp>
          <p:nvSpPr>
            <p:cNvPr id="48" name="TextBox 47"/>
            <p:cNvSpPr txBox="1"/>
            <p:nvPr/>
          </p:nvSpPr>
          <p:spPr>
            <a:xfrm>
              <a:off x="3428992" y="642918"/>
              <a:ext cx="2857520" cy="369332"/>
            </a:xfrm>
            <a:prstGeom prst="rect">
              <a:avLst/>
            </a:prstGeom>
            <a:noFill/>
          </p:spPr>
          <p:txBody>
            <a:bodyPr wrap="square" rtlCol="0">
              <a:spAutoFit/>
            </a:bodyPr>
            <a:lstStyle/>
            <a:p>
              <a:r>
                <a:rPr lang="en-US"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GraphDisplayLib</a:t>
              </a:r>
              <a:r>
                <a:rPr lang="en-US"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 namespace</a:t>
              </a:r>
              <a:endParaRPr lang="ro-RO">
                <a:solidFill>
                  <a:schemeClr val="bg1"/>
                </a:solidFill>
                <a:effectLst>
                  <a:outerShdw blurRad="38100" dist="38100" dir="2700000" algn="tl">
                    <a:srgbClr val="000000">
                      <a:alpha val="43137"/>
                    </a:srgbClr>
                  </a:outerShdw>
                </a:effectLst>
                <a:latin typeface="+mj-lt"/>
              </a:endParaRPr>
            </a:p>
          </p:txBody>
        </p:sp>
        <p:cxnSp>
          <p:nvCxnSpPr>
            <p:cNvPr id="54" name="Straight Arrow Connector 53"/>
            <p:cNvCxnSpPr>
              <a:stCxn id="34" idx="3"/>
              <a:endCxn id="44" idx="1"/>
            </p:cNvCxnSpPr>
            <p:nvPr/>
          </p:nvCxnSpPr>
          <p:spPr>
            <a:xfrm flipV="1">
              <a:off x="6020992" y="1458000"/>
              <a:ext cx="622710" cy="3926"/>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rot="5400000">
              <a:off x="4571205" y="4214024"/>
              <a:ext cx="3714776" cy="1588"/>
            </a:xfrm>
            <a:prstGeom prst="straightConnector1">
              <a:avLst/>
            </a:prstGeom>
            <a:ln>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37" idx="1"/>
            </p:cNvCxnSpPr>
            <p:nvPr/>
          </p:nvCxnSpPr>
          <p:spPr>
            <a:xfrm flipV="1">
              <a:off x="6429388" y="2355182"/>
              <a:ext cx="214314" cy="0"/>
            </a:xfrm>
            <a:prstGeom prst="straightConnector1">
              <a:avLst/>
            </a:prstGeom>
            <a:ln>
              <a:tailEnd type="none" w="med" len="med"/>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7" idx="3"/>
            </p:cNvCxnSpPr>
            <p:nvPr/>
          </p:nvCxnSpPr>
          <p:spPr>
            <a:xfrm>
              <a:off x="6020992" y="4176570"/>
              <a:ext cx="408396" cy="1588"/>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cxnSp>
          <p:nvCxnSpPr>
            <p:cNvPr id="77" name="Straight Arrow Connector 76"/>
            <p:cNvCxnSpPr>
              <a:endCxn id="43" idx="1"/>
            </p:cNvCxnSpPr>
            <p:nvPr/>
          </p:nvCxnSpPr>
          <p:spPr>
            <a:xfrm>
              <a:off x="6429388" y="6072206"/>
              <a:ext cx="214314" cy="0"/>
            </a:xfrm>
            <a:prstGeom prst="straightConnector1">
              <a:avLst/>
            </a:prstGeom>
            <a:ln>
              <a:tailEnd type="none" w="med" len="med"/>
            </a:ln>
          </p:spPr>
          <p:style>
            <a:lnRef idx="3">
              <a:schemeClr val="dk1"/>
            </a:lnRef>
            <a:fillRef idx="0">
              <a:schemeClr val="dk1"/>
            </a:fillRef>
            <a:effectRef idx="2">
              <a:schemeClr val="dk1"/>
            </a:effectRef>
            <a:fontRef idx="minor">
              <a:schemeClr val="tx1"/>
            </a:fontRef>
          </p:style>
        </p:cxnSp>
        <p:cxnSp>
          <p:nvCxnSpPr>
            <p:cNvPr id="89" name="Straight Arrow Connector 88"/>
            <p:cNvCxnSpPr>
              <a:endCxn id="38" idx="1"/>
            </p:cNvCxnSpPr>
            <p:nvPr/>
          </p:nvCxnSpPr>
          <p:spPr>
            <a:xfrm>
              <a:off x="6429388" y="3071810"/>
              <a:ext cx="214314" cy="0"/>
            </a:xfrm>
            <a:prstGeom prst="straightConnector1">
              <a:avLst/>
            </a:prstGeom>
            <a:ln>
              <a:tailEnd type="none" w="med" len="med"/>
            </a:ln>
          </p:spPr>
          <p:style>
            <a:lnRef idx="3">
              <a:schemeClr val="dk1"/>
            </a:lnRef>
            <a:fillRef idx="0">
              <a:schemeClr val="dk1"/>
            </a:fillRef>
            <a:effectRef idx="2">
              <a:schemeClr val="dk1"/>
            </a:effectRef>
            <a:fontRef idx="minor">
              <a:schemeClr val="tx1"/>
            </a:fontRef>
          </p:style>
        </p:cxnSp>
        <p:cxnSp>
          <p:nvCxnSpPr>
            <p:cNvPr id="92" name="Straight Arrow Connector 91"/>
            <p:cNvCxnSpPr>
              <a:endCxn id="40" idx="1"/>
            </p:cNvCxnSpPr>
            <p:nvPr/>
          </p:nvCxnSpPr>
          <p:spPr>
            <a:xfrm flipV="1">
              <a:off x="6429388" y="3783942"/>
              <a:ext cx="214314" cy="0"/>
            </a:xfrm>
            <a:prstGeom prst="straightConnector1">
              <a:avLst/>
            </a:prstGeom>
            <a:ln>
              <a:tailEnd type="none" w="med" len="med"/>
            </a:ln>
          </p:spPr>
          <p:style>
            <a:lnRef idx="3">
              <a:schemeClr val="dk1"/>
            </a:lnRef>
            <a:fillRef idx="0">
              <a:schemeClr val="dk1"/>
            </a:fillRef>
            <a:effectRef idx="2">
              <a:schemeClr val="dk1"/>
            </a:effectRef>
            <a:fontRef idx="minor">
              <a:schemeClr val="tx1"/>
            </a:fontRef>
          </p:style>
        </p:cxnSp>
        <p:cxnSp>
          <p:nvCxnSpPr>
            <p:cNvPr id="97" name="Straight Arrow Connector 96"/>
            <p:cNvCxnSpPr>
              <a:endCxn id="41" idx="1"/>
            </p:cNvCxnSpPr>
            <p:nvPr/>
          </p:nvCxnSpPr>
          <p:spPr>
            <a:xfrm>
              <a:off x="6429388" y="4500570"/>
              <a:ext cx="214314" cy="0"/>
            </a:xfrm>
            <a:prstGeom prst="straightConnector1">
              <a:avLst/>
            </a:prstGeom>
            <a:ln>
              <a:tailEnd type="none" w="med" len="med"/>
            </a:ln>
          </p:spPr>
          <p:style>
            <a:lnRef idx="3">
              <a:schemeClr val="dk1"/>
            </a:lnRef>
            <a:fillRef idx="0">
              <a:schemeClr val="dk1"/>
            </a:fillRef>
            <a:effectRef idx="2">
              <a:schemeClr val="dk1"/>
            </a:effectRef>
            <a:fontRef idx="minor">
              <a:schemeClr val="tx1"/>
            </a:fontRef>
          </p:style>
        </p:cxnSp>
        <p:cxnSp>
          <p:nvCxnSpPr>
            <p:cNvPr id="99" name="Straight Arrow Connector 98"/>
            <p:cNvCxnSpPr>
              <a:endCxn id="42" idx="1"/>
            </p:cNvCxnSpPr>
            <p:nvPr/>
          </p:nvCxnSpPr>
          <p:spPr>
            <a:xfrm flipV="1">
              <a:off x="6429388" y="5355578"/>
              <a:ext cx="214314" cy="0"/>
            </a:xfrm>
            <a:prstGeom prst="straightConnector1">
              <a:avLst/>
            </a:prstGeom>
            <a:ln>
              <a:tailEnd type="none" w="med" len="med"/>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428604"/>
            <a:ext cx="6357982" cy="400110"/>
          </a:xfrm>
          <a:prstGeom prst="rect">
            <a:avLst/>
          </a:prstGeom>
          <a:noFill/>
        </p:spPr>
        <p:txBody>
          <a:bodyPr wrap="square" rtlCol="0">
            <a:spAutoFit/>
          </a:bodyPr>
          <a:lstStyle/>
          <a:p>
            <a:pPr algn="ctr"/>
            <a:r>
              <a:rPr lang="ro-RO" sz="2000" b="1" dirty="0" smtClean="0">
                <a:latin typeface="Franklin Gothic Medium" pitchFamily="34" charset="0"/>
              </a:rPr>
              <a:t>Spectrul de frecvenţe obţinut de algoritmul FFT</a:t>
            </a:r>
            <a:endParaRPr lang="ro-RO" sz="2000" b="1" u="sng" dirty="0">
              <a:latin typeface="Franklin Gothic Medium" pitchFamily="34" charset="0"/>
            </a:endParaRPr>
          </a:p>
        </p:txBody>
      </p:sp>
      <p:pic>
        <p:nvPicPr>
          <p:cNvPr id="4" name="Picture 3"/>
          <p:cNvPicPr>
            <a:picLocks noChangeAspect="1"/>
          </p:cNvPicPr>
          <p:nvPr/>
        </p:nvPicPr>
        <p:blipFill>
          <a:blip r:embed="rId2"/>
          <a:srcRect/>
          <a:stretch>
            <a:fillRect/>
          </a:stretch>
        </p:blipFill>
        <p:spPr bwMode="auto">
          <a:xfrm>
            <a:off x="631398" y="977442"/>
            <a:ext cx="7881204" cy="5523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428604"/>
            <a:ext cx="6357982" cy="400110"/>
          </a:xfrm>
          <a:prstGeom prst="rect">
            <a:avLst/>
          </a:prstGeom>
          <a:noFill/>
        </p:spPr>
        <p:txBody>
          <a:bodyPr wrap="square" rtlCol="0">
            <a:spAutoFit/>
          </a:bodyPr>
          <a:lstStyle/>
          <a:p>
            <a:pPr algn="ctr"/>
            <a:r>
              <a:rPr lang="ro-RO" sz="2000" b="1" dirty="0" smtClean="0">
                <a:latin typeface="Franklin Gothic Medium" pitchFamily="34" charset="0"/>
              </a:rPr>
              <a:t>Eliminarea periodicităţii din spectrul de frecvenţe</a:t>
            </a:r>
            <a:endParaRPr lang="ro-RO" sz="2000" b="1" u="sng" dirty="0">
              <a:latin typeface="Franklin Gothic Medium" pitchFamily="34" charset="0"/>
            </a:endParaRPr>
          </a:p>
        </p:txBody>
      </p:sp>
      <p:pic>
        <p:nvPicPr>
          <p:cNvPr id="3" name="Picture 2"/>
          <p:cNvPicPr>
            <a:picLocks noChangeAspect="1"/>
          </p:cNvPicPr>
          <p:nvPr/>
        </p:nvPicPr>
        <p:blipFill>
          <a:blip r:embed="rId2"/>
          <a:srcRect/>
          <a:stretch>
            <a:fillRect/>
          </a:stretch>
        </p:blipFill>
        <p:spPr bwMode="auto">
          <a:xfrm>
            <a:off x="642910" y="1071546"/>
            <a:ext cx="7858180" cy="5507257"/>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2354</TotalTime>
  <Words>489</Words>
  <Application>Microsoft Office PowerPoint</Application>
  <PresentationFormat>Экран (4:3)</PresentationFormat>
  <Paragraphs>95</Paragraphs>
  <Slides>21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Flow</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Mulţumiri</vt:lpstr>
    </vt:vector>
  </TitlesOfParts>
  <Company>Nuclear Factory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Oblivion</dc:creator>
  <cp:lastModifiedBy>Admin</cp:lastModifiedBy>
  <cp:revision>695</cp:revision>
  <dcterms:created xsi:type="dcterms:W3CDTF">2012-05-23T17:51:05Z</dcterms:created>
  <dcterms:modified xsi:type="dcterms:W3CDTF">2012-06-21T06:32:49Z</dcterms:modified>
</cp:coreProperties>
</file>