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2" r:id="rId7"/>
    <p:sldId id="263" r:id="rId8"/>
    <p:sldId id="264" r:id="rId9"/>
    <p:sldId id="265" r:id="rId10"/>
    <p:sldId id="266" r:id="rId11"/>
    <p:sldId id="261" r:id="rId12"/>
    <p:sldId id="26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23E1D8-C5BC-4B48-B1D4-261FC05C3430}" type="datetimeFigureOut">
              <a:rPr lang="es-ES" smtClean="0"/>
              <a:t>11/12/2019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85881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383326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27654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598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23678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423E1D8-C5BC-4B48-B1D4-261FC05C3430}" type="datetimeFigureOut">
              <a:rPr lang="es-ES" smtClean="0"/>
              <a:t>11/12/2019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453387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423E1D8-C5BC-4B48-B1D4-261FC05C3430}" type="datetimeFigureOut">
              <a:rPr lang="es-ES" smtClean="0"/>
              <a:t>11/12/2019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01514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23E1D8-C5BC-4B48-B1D4-261FC05C3430}" type="datetimeFigureOut">
              <a:rPr lang="es-ES" smtClean="0"/>
              <a:t>11/12/2019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3854614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23E1D8-C5BC-4B48-B1D4-261FC05C3430}" type="datetimeFigureOut">
              <a:rPr lang="es-ES" smtClean="0"/>
              <a:t>11/12/2019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95187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23E1D8-C5BC-4B48-B1D4-261FC05C3430}" type="datetimeFigureOut">
              <a:rPr lang="es-ES" smtClean="0"/>
              <a:t>11/12/2019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351401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423E1D8-C5BC-4B48-B1D4-261FC05C3430}" type="datetimeFigureOut">
              <a:rPr lang="es-ES" smtClean="0"/>
              <a:t>11/12/2019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98993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96440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423E1D8-C5BC-4B48-B1D4-261FC05C3430}" type="datetimeFigureOut">
              <a:rPr lang="es-ES" smtClean="0"/>
              <a:t>11/12/2019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11827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423E1D8-C5BC-4B48-B1D4-261FC05C3430}" type="datetimeFigureOut">
              <a:rPr lang="es-ES" smtClean="0"/>
              <a:t>11/12/2019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89668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3E1D8-C5BC-4B48-B1D4-261FC05C3430}" type="datetimeFigureOut">
              <a:rPr lang="es-ES" smtClean="0"/>
              <a:t>11/12/2019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410179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214711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23E1D8-C5BC-4B48-B1D4-261FC05C3430}" type="datetimeFigureOut">
              <a:rPr lang="es-ES" smtClean="0"/>
              <a:t>11/12/2019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CC453F-C018-4055-9396-BAA8C3DF4E59}" type="slidenum">
              <a:rPr lang="es-ES" smtClean="0"/>
              <a:t>‹Nº›</a:t>
            </a:fld>
            <a:endParaRPr lang="es-ES"/>
          </a:p>
        </p:txBody>
      </p:sp>
    </p:spTree>
    <p:extLst>
      <p:ext uri="{BB962C8B-B14F-4D97-AF65-F5344CB8AC3E}">
        <p14:creationId xmlns:p14="http://schemas.microsoft.com/office/powerpoint/2010/main" val="101329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23E1D8-C5BC-4B48-B1D4-261FC05C3430}" type="datetimeFigureOut">
              <a:rPr lang="es-ES" smtClean="0"/>
              <a:t>11/12/2019</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CCC453F-C018-4055-9396-BAA8C3DF4E59}" type="slidenum">
              <a:rPr lang="es-ES" smtClean="0"/>
              <a:t>‹Nº›</a:t>
            </a:fld>
            <a:endParaRPr lang="es-ES"/>
          </a:p>
        </p:txBody>
      </p:sp>
    </p:spTree>
    <p:extLst>
      <p:ext uri="{BB962C8B-B14F-4D97-AF65-F5344CB8AC3E}">
        <p14:creationId xmlns:p14="http://schemas.microsoft.com/office/powerpoint/2010/main" val="297747686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bBX9E3pAD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60952-D5A8-4DB6-83A2-DE7E21453FC0}"/>
              </a:ext>
            </a:extLst>
          </p:cNvPr>
          <p:cNvSpPr>
            <a:spLocks noGrp="1"/>
          </p:cNvSpPr>
          <p:nvPr>
            <p:ph type="ctrTitle"/>
          </p:nvPr>
        </p:nvSpPr>
        <p:spPr/>
        <p:txBody>
          <a:bodyPr/>
          <a:lstStyle/>
          <a:p>
            <a:r>
              <a:rPr lang="es-ES" dirty="0"/>
              <a:t>Kanban</a:t>
            </a:r>
          </a:p>
        </p:txBody>
      </p:sp>
      <p:sp>
        <p:nvSpPr>
          <p:cNvPr id="3" name="Subtítulo 2">
            <a:extLst>
              <a:ext uri="{FF2B5EF4-FFF2-40B4-BE49-F238E27FC236}">
                <a16:creationId xmlns:a16="http://schemas.microsoft.com/office/drawing/2014/main" id="{A98BD097-223D-4C48-9B9E-C6A0A1058370}"/>
              </a:ext>
            </a:extLst>
          </p:cNvPr>
          <p:cNvSpPr>
            <a:spLocks noGrp="1"/>
          </p:cNvSpPr>
          <p:nvPr>
            <p:ph type="subTitle" idx="1"/>
          </p:nvPr>
        </p:nvSpPr>
        <p:spPr/>
        <p:txBody>
          <a:bodyPr/>
          <a:lstStyle/>
          <a:p>
            <a:r>
              <a:rPr lang="es-ES" dirty="0"/>
              <a:t>2020/2021</a:t>
            </a:r>
          </a:p>
        </p:txBody>
      </p:sp>
    </p:spTree>
    <p:extLst>
      <p:ext uri="{BB962C8B-B14F-4D97-AF65-F5344CB8AC3E}">
        <p14:creationId xmlns:p14="http://schemas.microsoft.com/office/powerpoint/2010/main" val="102466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0B74C-DDC4-4A92-919C-5A06AD74138A}"/>
              </a:ext>
            </a:extLst>
          </p:cNvPr>
          <p:cNvSpPr>
            <a:spLocks noGrp="1"/>
          </p:cNvSpPr>
          <p:nvPr>
            <p:ph type="title"/>
          </p:nvPr>
        </p:nvSpPr>
        <p:spPr/>
        <p:txBody>
          <a:bodyPr/>
          <a:lstStyle/>
          <a:p>
            <a:r>
              <a:rPr lang="es-BO" dirty="0"/>
              <a:t>CREAR CAMPAÑA</a:t>
            </a:r>
            <a:endParaRPr lang="es-ES" dirty="0"/>
          </a:p>
        </p:txBody>
      </p:sp>
      <p:sp>
        <p:nvSpPr>
          <p:cNvPr id="3" name="Marcador de contenido 2">
            <a:extLst>
              <a:ext uri="{FF2B5EF4-FFF2-40B4-BE49-F238E27FC236}">
                <a16:creationId xmlns:a16="http://schemas.microsoft.com/office/drawing/2014/main" id="{11840F9E-258A-4025-8880-8FB77C27639F}"/>
              </a:ext>
            </a:extLst>
          </p:cNvPr>
          <p:cNvSpPr>
            <a:spLocks noGrp="1"/>
          </p:cNvSpPr>
          <p:nvPr>
            <p:ph idx="1"/>
          </p:nvPr>
        </p:nvSpPr>
        <p:spPr/>
        <p:txBody>
          <a:bodyPr/>
          <a:lstStyle/>
          <a:p>
            <a:r>
              <a:rPr lang="es-BO" dirty="0"/>
              <a:t>Contenido</a:t>
            </a:r>
          </a:p>
          <a:p>
            <a:r>
              <a:rPr lang="es-BO" dirty="0"/>
              <a:t>Número para contacto </a:t>
            </a:r>
            <a:r>
              <a:rPr lang="es-BO" dirty="0" err="1"/>
              <a:t>whats</a:t>
            </a:r>
            <a:r>
              <a:rPr lang="es-BO" dirty="0"/>
              <a:t> app – llamadas</a:t>
            </a:r>
          </a:p>
          <a:p>
            <a:r>
              <a:rPr lang="es-BO" dirty="0" err="1"/>
              <a:t>Imágen</a:t>
            </a:r>
            <a:r>
              <a:rPr lang="es-BO" dirty="0"/>
              <a:t> </a:t>
            </a:r>
          </a:p>
        </p:txBody>
      </p:sp>
      <p:pic>
        <p:nvPicPr>
          <p:cNvPr id="5" name="Imagen 4" descr="Imagen que contiene texto, mapa&#10;&#10;Descripción generada automáticamente">
            <a:extLst>
              <a:ext uri="{FF2B5EF4-FFF2-40B4-BE49-F238E27FC236}">
                <a16:creationId xmlns:a16="http://schemas.microsoft.com/office/drawing/2014/main" id="{CCCDB5A2-DF3E-4CF6-ABD0-C71EF7772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578" y="3781733"/>
            <a:ext cx="2514286" cy="2466667"/>
          </a:xfrm>
          <a:prstGeom prst="rect">
            <a:avLst/>
          </a:prstGeom>
        </p:spPr>
      </p:pic>
    </p:spTree>
    <p:extLst>
      <p:ext uri="{BB962C8B-B14F-4D97-AF65-F5344CB8AC3E}">
        <p14:creationId xmlns:p14="http://schemas.microsoft.com/office/powerpoint/2010/main" val="295506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4B8DD-E248-403B-A215-88E8C95A2B5C}"/>
              </a:ext>
            </a:extLst>
          </p:cNvPr>
          <p:cNvSpPr>
            <a:spLocks noGrp="1"/>
          </p:cNvSpPr>
          <p:nvPr>
            <p:ph type="title"/>
          </p:nvPr>
        </p:nvSpPr>
        <p:spPr>
          <a:xfrm>
            <a:off x="984221" y="-118369"/>
            <a:ext cx="10353761" cy="1326321"/>
          </a:xfrm>
        </p:spPr>
        <p:txBody>
          <a:bodyPr/>
          <a:lstStyle/>
          <a:p>
            <a:r>
              <a:rPr lang="es-ES" dirty="0"/>
              <a:t>Marketing Para después</a:t>
            </a:r>
          </a:p>
        </p:txBody>
      </p:sp>
      <p:sp>
        <p:nvSpPr>
          <p:cNvPr id="3" name="Marcador de contenido 2">
            <a:extLst>
              <a:ext uri="{FF2B5EF4-FFF2-40B4-BE49-F238E27FC236}">
                <a16:creationId xmlns:a16="http://schemas.microsoft.com/office/drawing/2014/main" id="{A9D3B6BA-C539-40C6-9BC8-885C52E8DB6A}"/>
              </a:ext>
            </a:extLst>
          </p:cNvPr>
          <p:cNvSpPr>
            <a:spLocks noGrp="1"/>
          </p:cNvSpPr>
          <p:nvPr>
            <p:ph idx="1"/>
          </p:nvPr>
        </p:nvSpPr>
        <p:spPr>
          <a:xfrm>
            <a:off x="204186" y="941033"/>
            <a:ext cx="11913833" cy="5916968"/>
          </a:xfrm>
        </p:spPr>
        <p:txBody>
          <a:bodyPr>
            <a:normAutofit fontScale="55000" lnSpcReduction="20000"/>
          </a:bodyPr>
          <a:lstStyle/>
          <a:p>
            <a:r>
              <a:rPr lang="es-ES" sz="2800" b="1" dirty="0"/>
              <a:t>Email Marketing</a:t>
            </a:r>
            <a:r>
              <a:rPr lang="es-ES" sz="2800" dirty="0"/>
              <a:t>: </a:t>
            </a:r>
            <a:r>
              <a:rPr lang="es-ES" sz="2800" dirty="0">
                <a:effectLst/>
              </a:rPr>
              <a:t>Consiste en utilizar el correo electrónico (de forma individual o colectiva) para presentar productos, servicios o descuentos especiales a los consumidores.</a:t>
            </a:r>
            <a:endParaRPr lang="es-ES" sz="2800" dirty="0"/>
          </a:p>
          <a:p>
            <a:r>
              <a:rPr lang="es-ES" sz="2800" b="1" dirty="0"/>
              <a:t>Pop-ups, banners y anuncios en páginas web</a:t>
            </a:r>
            <a:r>
              <a:rPr lang="es-ES" sz="2800" dirty="0"/>
              <a:t> </a:t>
            </a:r>
          </a:p>
          <a:p>
            <a:r>
              <a:rPr lang="es-ES" sz="2800" b="1" dirty="0"/>
              <a:t>Posicionamiento en Buscadores</a:t>
            </a:r>
            <a:r>
              <a:rPr lang="es-ES" sz="2800" dirty="0"/>
              <a:t> </a:t>
            </a:r>
          </a:p>
          <a:p>
            <a:r>
              <a:rPr lang="es-ES" sz="2800" b="1" dirty="0" err="1"/>
              <a:t>VideoMarketing</a:t>
            </a:r>
            <a:endParaRPr lang="es-ES" sz="2800" b="1" dirty="0"/>
          </a:p>
          <a:p>
            <a:r>
              <a:rPr lang="es-ES" sz="2800" b="1" dirty="0" err="1"/>
              <a:t>Merchandising</a:t>
            </a:r>
            <a:r>
              <a:rPr lang="es-ES" sz="2800" b="1" dirty="0"/>
              <a:t>: </a:t>
            </a:r>
            <a:r>
              <a:rPr lang="es-ES" sz="2800" dirty="0">
                <a:effectLst/>
              </a:rPr>
              <a:t>Bolis, mecheros, calendarios, llaveros o camisetas con el logo de una marca.</a:t>
            </a:r>
            <a:endParaRPr lang="es-ES" sz="2800" b="1" dirty="0"/>
          </a:p>
          <a:p>
            <a:r>
              <a:rPr lang="es-ES" sz="2800" b="1" dirty="0" err="1"/>
              <a:t>Conección</a:t>
            </a:r>
            <a:r>
              <a:rPr lang="es-ES" sz="2800" b="1" dirty="0"/>
              <a:t> online-offline: </a:t>
            </a:r>
            <a:r>
              <a:rPr lang="es-ES" sz="2800" dirty="0">
                <a:effectLst/>
              </a:rPr>
              <a:t>Es una forma de hacer marketing que fomenta el vínculo entre el mundo «real» y el universo online.</a:t>
            </a:r>
            <a:endParaRPr lang="es-ES" sz="2800" b="1" dirty="0"/>
          </a:p>
          <a:p>
            <a:r>
              <a:rPr lang="es-ES" sz="2800" b="1" dirty="0"/>
              <a:t>Marketing de contenidos o Content Marketing:</a:t>
            </a:r>
            <a:r>
              <a:rPr lang="es-ES" sz="2800" dirty="0"/>
              <a:t> </a:t>
            </a:r>
            <a:r>
              <a:rPr lang="es-ES" sz="2800" dirty="0">
                <a:effectLst/>
              </a:rPr>
              <a:t>Es la base del </a:t>
            </a:r>
            <a:r>
              <a:rPr lang="es-ES" sz="2800" b="1" dirty="0">
                <a:effectLst/>
              </a:rPr>
              <a:t>Marketing Online</a:t>
            </a:r>
            <a:r>
              <a:rPr lang="es-ES" sz="2800" dirty="0">
                <a:effectLst/>
              </a:rPr>
              <a:t> y consiste en ofrecer información no publicitaria de interés para el usuario. La empresa proporciona contenido útil y relevante relacionado con su sector para captar la atención de posibles consumidores que, más adelante, se pueden convertir en clientes. La idea es lograr que extraños se transformen en amigos, amigos en clientes y clientes en embajadores de la marca. Está demostrado que actualmente esta fórmula es de las que mejor funcionan. El usuario ya no quiere que las empresas le bombardeen con publicidad directa.</a:t>
            </a:r>
            <a:endParaRPr lang="es-ES" sz="2800" dirty="0"/>
          </a:p>
          <a:p>
            <a:r>
              <a:rPr lang="es-ES" sz="2800" b="1" dirty="0"/>
              <a:t>Marketing de participación</a:t>
            </a:r>
            <a:r>
              <a:rPr lang="es-ES" sz="2800" dirty="0"/>
              <a:t>: </a:t>
            </a:r>
            <a:r>
              <a:rPr lang="es-ES" sz="2800" dirty="0">
                <a:effectLst/>
              </a:rPr>
              <a:t>Consiste en intervenir en redes sociales, foros y debates de Internet sin un ánimo comercial directo, simplemente para que te conozcan. En las redes sociales una de las acciones que mejor funciona es mostrarse activo. ¿Esto qué significa? Salir del muro de tu marca y participar en otros perfiles. O sea, hacer «</a:t>
            </a:r>
            <a:r>
              <a:rPr lang="es-ES" sz="2800" dirty="0" err="1">
                <a:effectLst/>
              </a:rPr>
              <a:t>like</a:t>
            </a:r>
            <a:r>
              <a:rPr lang="es-ES" sz="2800" dirty="0">
                <a:effectLst/>
              </a:rPr>
              <a:t>», comentar y compartir lo que otros publican. En definitiva, ser sociable.</a:t>
            </a:r>
            <a:endParaRPr lang="es-ES" sz="2800" dirty="0"/>
          </a:p>
          <a:p>
            <a:r>
              <a:rPr lang="es-ES" sz="2800" b="1" dirty="0"/>
              <a:t>Patrocinios</a:t>
            </a:r>
            <a:r>
              <a:rPr lang="es-ES" sz="2800" dirty="0"/>
              <a:t>: </a:t>
            </a:r>
            <a:r>
              <a:rPr lang="es-ES" sz="2800" dirty="0">
                <a:effectLst/>
              </a:rPr>
              <a:t>Consiste en patrocinar eventos (deportivos, musicales, culturales…), contenidos (artículos de un blog, por ejemplo), vídeos, talleres, conferencias o, incluso, espacios. La finalidad del patrocinio suele ser doble: por un lado, hay un objetivo comercial y, por otro, sirve para potenciar la </a:t>
            </a:r>
            <a:r>
              <a:rPr lang="es-ES" sz="2800" b="1" dirty="0">
                <a:effectLst/>
              </a:rPr>
              <a:t>imagen de marca</a:t>
            </a:r>
            <a:r>
              <a:rPr lang="es-ES" sz="2800" dirty="0">
                <a:effectLst/>
              </a:rPr>
              <a:t>. El hecho de que una empresa aparezca vinculada a determinados acontecimientos y esté detrás de ellos ayuda a crear y fortalecer su </a:t>
            </a:r>
            <a:r>
              <a:rPr lang="es-ES" sz="2800" i="1" dirty="0">
                <a:effectLst/>
              </a:rPr>
              <a:t>branding</a:t>
            </a:r>
            <a:r>
              <a:rPr lang="es-ES" sz="2800" dirty="0">
                <a:effectLst/>
              </a:rPr>
              <a:t>. Las redes sociales en este caso se utilizan, sobre todo, para difundir y dar a conocer esos </a:t>
            </a:r>
            <a:r>
              <a:rPr lang="es-ES" sz="2800" b="1" dirty="0">
                <a:effectLst/>
              </a:rPr>
              <a:t>Patrocinios</a:t>
            </a:r>
            <a:r>
              <a:rPr lang="es-ES" sz="2800" dirty="0">
                <a:effectLst/>
              </a:rPr>
              <a:t>.</a:t>
            </a:r>
            <a:endParaRPr lang="es-ES" sz="2800" dirty="0"/>
          </a:p>
          <a:p>
            <a:endParaRPr lang="es-ES" dirty="0"/>
          </a:p>
          <a:p>
            <a:endParaRPr lang="es-ES" dirty="0"/>
          </a:p>
          <a:p>
            <a:pPr marL="0" indent="0">
              <a:buNone/>
            </a:pPr>
            <a:endParaRPr lang="es-ES" dirty="0"/>
          </a:p>
        </p:txBody>
      </p:sp>
    </p:spTree>
    <p:extLst>
      <p:ext uri="{BB962C8B-B14F-4D97-AF65-F5344CB8AC3E}">
        <p14:creationId xmlns:p14="http://schemas.microsoft.com/office/powerpoint/2010/main" val="380269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B133-7FE4-406D-A831-8814C724A636}"/>
              </a:ext>
            </a:extLst>
          </p:cNvPr>
          <p:cNvSpPr>
            <a:spLocks noGrp="1"/>
          </p:cNvSpPr>
          <p:nvPr>
            <p:ph type="title"/>
          </p:nvPr>
        </p:nvSpPr>
        <p:spPr/>
        <p:txBody>
          <a:bodyPr/>
          <a:lstStyle/>
          <a:p>
            <a:r>
              <a:rPr lang="es-ES" dirty="0"/>
              <a:t>CRM</a:t>
            </a:r>
          </a:p>
        </p:txBody>
      </p:sp>
      <p:sp>
        <p:nvSpPr>
          <p:cNvPr id="3" name="Marcador de contenido 2">
            <a:extLst>
              <a:ext uri="{FF2B5EF4-FFF2-40B4-BE49-F238E27FC236}">
                <a16:creationId xmlns:a16="http://schemas.microsoft.com/office/drawing/2014/main" id="{84D0DCE5-B742-4F02-B1FA-5F9B89796149}"/>
              </a:ext>
            </a:extLst>
          </p:cNvPr>
          <p:cNvSpPr>
            <a:spLocks noGrp="1"/>
          </p:cNvSpPr>
          <p:nvPr>
            <p:ph idx="1"/>
          </p:nvPr>
        </p:nvSpPr>
        <p:spPr/>
        <p:txBody>
          <a:bodyPr/>
          <a:lstStyle/>
          <a:p>
            <a:r>
              <a:rPr lang="es-ES" dirty="0">
                <a:effectLst/>
              </a:rPr>
              <a:t>La definición de CRM (en inglés </a:t>
            </a:r>
            <a:r>
              <a:rPr lang="es-ES" dirty="0" err="1">
                <a:effectLst/>
              </a:rPr>
              <a:t>Customer</a:t>
            </a:r>
            <a:r>
              <a:rPr lang="es-ES" dirty="0">
                <a:effectLst/>
              </a:rPr>
              <a:t> </a:t>
            </a:r>
            <a:r>
              <a:rPr lang="es-ES" dirty="0" err="1">
                <a:effectLst/>
              </a:rPr>
              <a:t>Relationship</a:t>
            </a:r>
            <a:r>
              <a:rPr lang="es-ES" dirty="0">
                <a:effectLst/>
              </a:rPr>
              <a:t> Management, o Gestión de las relaciones con clientes) es una aplicación que permite centralizar en una única Base de Datos todas las interacciones entre una empresa y sus clientes.</a:t>
            </a:r>
          </a:p>
          <a:p>
            <a:r>
              <a:rPr lang="es-ES" dirty="0">
                <a:effectLst/>
              </a:rPr>
              <a:t>Un CRM es una solución de gestión de las relaciones con clientes, orientada normalmente a gestionar tres áreas básicas: la gestión comercial, el marketing y el servicio postventa o de atención al cliente.</a:t>
            </a:r>
          </a:p>
          <a:p>
            <a:endParaRPr lang="es-ES" dirty="0"/>
          </a:p>
        </p:txBody>
      </p:sp>
    </p:spTree>
    <p:extLst>
      <p:ext uri="{BB962C8B-B14F-4D97-AF65-F5344CB8AC3E}">
        <p14:creationId xmlns:p14="http://schemas.microsoft.com/office/powerpoint/2010/main" val="114248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CC8C3-77C0-4FE7-9C2B-5994A420157C}"/>
              </a:ext>
            </a:extLst>
          </p:cNvPr>
          <p:cNvSpPr>
            <a:spLocks noGrp="1"/>
          </p:cNvSpPr>
          <p:nvPr>
            <p:ph type="title"/>
          </p:nvPr>
        </p:nvSpPr>
        <p:spPr/>
        <p:txBody>
          <a:bodyPr/>
          <a:lstStyle/>
          <a:p>
            <a:r>
              <a:rPr lang="es-ES" dirty="0"/>
              <a:t>FIN</a:t>
            </a:r>
          </a:p>
        </p:txBody>
      </p:sp>
      <p:sp>
        <p:nvSpPr>
          <p:cNvPr id="3" name="Marcador de contenido 2">
            <a:extLst>
              <a:ext uri="{FF2B5EF4-FFF2-40B4-BE49-F238E27FC236}">
                <a16:creationId xmlns:a16="http://schemas.microsoft.com/office/drawing/2014/main" id="{7EAB161C-5449-4AD2-B5CA-4651552B51B6}"/>
              </a:ext>
            </a:extLst>
          </p:cNvPr>
          <p:cNvSpPr>
            <a:spLocks noGrp="1"/>
          </p:cNvSpPr>
          <p:nvPr>
            <p:ph idx="1"/>
          </p:nvPr>
        </p:nvSpPr>
        <p:spPr/>
        <p:txBody>
          <a:bodyPr/>
          <a:lstStyle/>
          <a:p>
            <a:endParaRPr lang="es-ES" dirty="0"/>
          </a:p>
        </p:txBody>
      </p:sp>
    </p:spTree>
    <p:extLst>
      <p:ext uri="{BB962C8B-B14F-4D97-AF65-F5344CB8AC3E}">
        <p14:creationId xmlns:p14="http://schemas.microsoft.com/office/powerpoint/2010/main" val="232240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9031B-7830-44C5-8FE5-5A8B9DA71F3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E323BD3-4A1B-4870-BB0B-E7839CD65085}"/>
              </a:ext>
            </a:extLst>
          </p:cNvPr>
          <p:cNvSpPr>
            <a:spLocks noGrp="1"/>
          </p:cNvSpPr>
          <p:nvPr>
            <p:ph idx="1"/>
          </p:nvPr>
        </p:nvSpPr>
        <p:spPr/>
        <p:txBody>
          <a:bodyPr/>
          <a:lstStyle/>
          <a:p>
            <a:r>
              <a:rPr lang="es-ES" dirty="0">
                <a:hlinkClick r:id="rId2"/>
              </a:rPr>
              <a:t>https://www.youtube.com/watch?v=-bBX9E3pADI</a:t>
            </a:r>
            <a:endParaRPr lang="es-ES" dirty="0"/>
          </a:p>
          <a:p>
            <a:endParaRPr lang="es-ES" dirty="0"/>
          </a:p>
        </p:txBody>
      </p:sp>
    </p:spTree>
    <p:extLst>
      <p:ext uri="{BB962C8B-B14F-4D97-AF65-F5344CB8AC3E}">
        <p14:creationId xmlns:p14="http://schemas.microsoft.com/office/powerpoint/2010/main" val="212366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8DA4B-4BB1-4777-8F91-F6290E91729F}"/>
              </a:ext>
            </a:extLst>
          </p:cNvPr>
          <p:cNvSpPr>
            <a:spLocks noGrp="1"/>
          </p:cNvSpPr>
          <p:nvPr>
            <p:ph type="title"/>
          </p:nvPr>
        </p:nvSpPr>
        <p:spPr/>
        <p:txBody>
          <a:bodyPr/>
          <a:lstStyle/>
          <a:p>
            <a:endParaRPr lang="es-ES" dirty="0"/>
          </a:p>
        </p:txBody>
      </p:sp>
      <p:graphicFrame>
        <p:nvGraphicFramePr>
          <p:cNvPr id="4" name="Tabla 4">
            <a:extLst>
              <a:ext uri="{FF2B5EF4-FFF2-40B4-BE49-F238E27FC236}">
                <a16:creationId xmlns:a16="http://schemas.microsoft.com/office/drawing/2014/main" id="{B4C71B32-119E-4819-8989-678C5838B805}"/>
              </a:ext>
            </a:extLst>
          </p:cNvPr>
          <p:cNvGraphicFramePr>
            <a:graphicFrameLocks noGrp="1"/>
          </p:cNvGraphicFramePr>
          <p:nvPr>
            <p:ph idx="1"/>
            <p:extLst>
              <p:ext uri="{D42A27DB-BD31-4B8C-83A1-F6EECF244321}">
                <p14:modId xmlns:p14="http://schemas.microsoft.com/office/powerpoint/2010/main" val="3543758996"/>
              </p:ext>
            </p:extLst>
          </p:nvPr>
        </p:nvGraphicFramePr>
        <p:xfrm>
          <a:off x="844545" y="320040"/>
          <a:ext cx="10253709" cy="5577840"/>
        </p:xfrm>
        <a:graphic>
          <a:graphicData uri="http://schemas.openxmlformats.org/drawingml/2006/table">
            <a:tbl>
              <a:tblPr firstRow="1" bandRow="1">
                <a:tableStyleId>{F5AB1C69-6EDB-4FF4-983F-18BD219EF322}</a:tableStyleId>
              </a:tblPr>
              <a:tblGrid>
                <a:gridCol w="5131247">
                  <a:extLst>
                    <a:ext uri="{9D8B030D-6E8A-4147-A177-3AD203B41FA5}">
                      <a16:colId xmlns:a16="http://schemas.microsoft.com/office/drawing/2014/main" val="299534013"/>
                    </a:ext>
                  </a:extLst>
                </a:gridCol>
                <a:gridCol w="5122462">
                  <a:extLst>
                    <a:ext uri="{9D8B030D-6E8A-4147-A177-3AD203B41FA5}">
                      <a16:colId xmlns:a16="http://schemas.microsoft.com/office/drawing/2014/main" val="3444731802"/>
                    </a:ext>
                  </a:extLst>
                </a:gridCol>
              </a:tblGrid>
              <a:tr h="277910">
                <a:tc>
                  <a:txBody>
                    <a:bodyPr/>
                    <a:lstStyle/>
                    <a:p>
                      <a:r>
                        <a:rPr lang="es-ES" dirty="0"/>
                        <a:t>Objetivos</a:t>
                      </a:r>
                    </a:p>
                  </a:txBody>
                  <a:tcPr/>
                </a:tc>
                <a:tc>
                  <a:txBody>
                    <a:bodyPr/>
                    <a:lstStyle/>
                    <a:p>
                      <a:r>
                        <a:rPr lang="es-ES" dirty="0"/>
                        <a:t>Objetivos Específicos</a:t>
                      </a:r>
                    </a:p>
                  </a:txBody>
                  <a:tcPr/>
                </a:tc>
                <a:extLst>
                  <a:ext uri="{0D108BD9-81ED-4DB2-BD59-A6C34878D82A}">
                    <a16:rowId xmlns:a16="http://schemas.microsoft.com/office/drawing/2014/main" val="2446545371"/>
                  </a:ext>
                </a:extLst>
              </a:tr>
              <a:tr h="1301988">
                <a:tc>
                  <a:txBody>
                    <a:bodyPr/>
                    <a:lstStyle/>
                    <a:p>
                      <a:r>
                        <a:rPr lang="es-ES" dirty="0">
                          <a:highlight>
                            <a:srgbClr val="00FF00"/>
                          </a:highlight>
                        </a:rPr>
                        <a:t>Garantizar sostenibilidad de la empresa</a:t>
                      </a:r>
                    </a:p>
                  </a:txBody>
                  <a:tcPr/>
                </a:tc>
                <a:tc>
                  <a:txBody>
                    <a:bodyPr/>
                    <a:lstStyle/>
                    <a:p>
                      <a:pPr marL="285750" indent="-285750">
                        <a:buFontTx/>
                        <a:buChar char="-"/>
                      </a:pPr>
                      <a:r>
                        <a:rPr lang="es-ES" dirty="0">
                          <a:highlight>
                            <a:srgbClr val="00FF00"/>
                          </a:highlight>
                        </a:rPr>
                        <a:t>Establecer una metodología de trabajo.</a:t>
                      </a:r>
                    </a:p>
                    <a:p>
                      <a:pPr marL="285750" indent="-285750">
                        <a:buFontTx/>
                        <a:buChar char="-"/>
                      </a:pPr>
                      <a:r>
                        <a:rPr lang="es-ES" dirty="0">
                          <a:highlight>
                            <a:srgbClr val="00FF00"/>
                          </a:highlight>
                        </a:rPr>
                        <a:t>Optimizar procesos.</a:t>
                      </a:r>
                    </a:p>
                    <a:p>
                      <a:pPr marL="285750" indent="-285750">
                        <a:buFontTx/>
                        <a:buChar char="-"/>
                      </a:pPr>
                      <a:r>
                        <a:rPr lang="es-ES" dirty="0">
                          <a:highlight>
                            <a:srgbClr val="00FF00"/>
                          </a:highlight>
                        </a:rPr>
                        <a:t>Sistematizar trabajos.</a:t>
                      </a:r>
                    </a:p>
                    <a:p>
                      <a:pPr marL="285750" indent="-285750">
                        <a:buFontTx/>
                        <a:buChar char="-"/>
                      </a:pPr>
                      <a:r>
                        <a:rPr lang="es-ES" dirty="0">
                          <a:highlight>
                            <a:srgbClr val="00FF00"/>
                          </a:highlight>
                        </a:rPr>
                        <a:t>Fijar las reglas del juego y velar por su cumplimiento: Valores, Políticas y Procedimientos.</a:t>
                      </a:r>
                    </a:p>
                    <a:p>
                      <a:pPr marL="285750" indent="-285750">
                        <a:buFontTx/>
                        <a:buChar char="-"/>
                      </a:pPr>
                      <a:r>
                        <a:rPr lang="es-ES" dirty="0">
                          <a:highlight>
                            <a:srgbClr val="FFFF00"/>
                          </a:highlight>
                        </a:rPr>
                        <a:t>Reducir costes fijos.</a:t>
                      </a:r>
                    </a:p>
                  </a:txBody>
                  <a:tcPr/>
                </a:tc>
                <a:extLst>
                  <a:ext uri="{0D108BD9-81ED-4DB2-BD59-A6C34878D82A}">
                    <a16:rowId xmlns:a16="http://schemas.microsoft.com/office/drawing/2014/main" val="1030056580"/>
                  </a:ext>
                </a:extLst>
              </a:tr>
              <a:tr h="1096411">
                <a:tc>
                  <a:txBody>
                    <a:bodyPr/>
                    <a:lstStyle/>
                    <a:p>
                      <a:r>
                        <a:rPr lang="es-ES" dirty="0"/>
                        <a:t>Impulsar la marca de la empresa</a:t>
                      </a:r>
                    </a:p>
                  </a:txBody>
                  <a:tcPr/>
                </a:tc>
                <a:tc>
                  <a:txBody>
                    <a:bodyPr/>
                    <a:lstStyle/>
                    <a:p>
                      <a:pPr marL="285750" indent="-285750">
                        <a:buFontTx/>
                        <a:buChar char="-"/>
                      </a:pPr>
                      <a:r>
                        <a:rPr lang="es-ES" dirty="0"/>
                        <a:t>Creación de un sitio WEB para tener presencia en el internet.</a:t>
                      </a:r>
                    </a:p>
                    <a:p>
                      <a:pPr marL="285750" indent="-285750">
                        <a:buFontTx/>
                        <a:buChar char="-"/>
                      </a:pPr>
                      <a:r>
                        <a:rPr lang="es-ES" dirty="0"/>
                        <a:t>Aplicar estrategias de marketing digital (SEO Y SEM).</a:t>
                      </a:r>
                    </a:p>
                    <a:p>
                      <a:pPr marL="285750" indent="-285750">
                        <a:buFontTx/>
                        <a:buChar char="-"/>
                      </a:pPr>
                      <a:r>
                        <a:rPr lang="es-ES" dirty="0"/>
                        <a:t>Estudio de la competencia.</a:t>
                      </a:r>
                    </a:p>
                    <a:p>
                      <a:pPr marL="285750" indent="-285750">
                        <a:buFontTx/>
                        <a:buChar char="-"/>
                      </a:pPr>
                      <a:r>
                        <a:rPr lang="es-ES" dirty="0"/>
                        <a:t>Posicionamiento.</a:t>
                      </a:r>
                    </a:p>
                    <a:p>
                      <a:pPr marL="285750" indent="-285750">
                        <a:buFontTx/>
                        <a:buChar char="-"/>
                      </a:pPr>
                      <a:r>
                        <a:rPr lang="es-ES" dirty="0"/>
                        <a:t>Publicidad segmentada.</a:t>
                      </a:r>
                    </a:p>
                    <a:p>
                      <a:pPr marL="285750" indent="-285750">
                        <a:buFontTx/>
                        <a:buChar char="-"/>
                      </a:pPr>
                      <a:r>
                        <a:rPr lang="es-ES" dirty="0"/>
                        <a:t>Captación de clientes</a:t>
                      </a:r>
                    </a:p>
                  </a:txBody>
                  <a:tcPr/>
                </a:tc>
                <a:extLst>
                  <a:ext uri="{0D108BD9-81ED-4DB2-BD59-A6C34878D82A}">
                    <a16:rowId xmlns:a16="http://schemas.microsoft.com/office/drawing/2014/main" val="2099565882"/>
                  </a:ext>
                </a:extLst>
              </a:tr>
              <a:tr h="277910">
                <a:tc>
                  <a:txBody>
                    <a:bodyPr/>
                    <a:lstStyle/>
                    <a:p>
                      <a:r>
                        <a:rPr lang="es-ES" dirty="0"/>
                        <a:t>Potenciar los servicios de la empresa</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s-ES" dirty="0"/>
                        <a:t>Mejorar calidad de los servicios actuales.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s-ES" dirty="0"/>
                        <a:t>Diversificar portafolio de servicios.</a:t>
                      </a:r>
                    </a:p>
                    <a:p>
                      <a:pPr marL="285750" indent="-285750">
                        <a:buFontTx/>
                        <a:buChar char="-"/>
                      </a:pPr>
                      <a:endParaRPr lang="es-ES" dirty="0"/>
                    </a:p>
                  </a:txBody>
                  <a:tcPr/>
                </a:tc>
                <a:extLst>
                  <a:ext uri="{0D108BD9-81ED-4DB2-BD59-A6C34878D82A}">
                    <a16:rowId xmlns:a16="http://schemas.microsoft.com/office/drawing/2014/main" val="1403061308"/>
                  </a:ext>
                </a:extLst>
              </a:tr>
            </a:tbl>
          </a:graphicData>
        </a:graphic>
      </p:graphicFrame>
    </p:spTree>
    <p:extLst>
      <p:ext uri="{BB962C8B-B14F-4D97-AF65-F5344CB8AC3E}">
        <p14:creationId xmlns:p14="http://schemas.microsoft.com/office/powerpoint/2010/main" val="219805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D1580-8910-4C1A-826A-7D85FA259C91}"/>
              </a:ext>
            </a:extLst>
          </p:cNvPr>
          <p:cNvSpPr>
            <a:spLocks noGrp="1"/>
          </p:cNvSpPr>
          <p:nvPr>
            <p:ph type="title"/>
          </p:nvPr>
        </p:nvSpPr>
        <p:spPr/>
        <p:txBody>
          <a:bodyPr/>
          <a:lstStyle/>
          <a:p>
            <a:r>
              <a:rPr lang="es-ES" dirty="0"/>
              <a:t>IMPULSAR LA MARCA DE LA EMPRESA</a:t>
            </a:r>
          </a:p>
        </p:txBody>
      </p:sp>
      <p:sp>
        <p:nvSpPr>
          <p:cNvPr id="3" name="Marcador de contenido 2">
            <a:extLst>
              <a:ext uri="{FF2B5EF4-FFF2-40B4-BE49-F238E27FC236}">
                <a16:creationId xmlns:a16="http://schemas.microsoft.com/office/drawing/2014/main" id="{2EF9E161-D4B0-4EE3-A852-CD6E330365D8}"/>
              </a:ext>
            </a:extLst>
          </p:cNvPr>
          <p:cNvSpPr>
            <a:spLocks noGrp="1"/>
          </p:cNvSpPr>
          <p:nvPr>
            <p:ph idx="1"/>
          </p:nvPr>
        </p:nvSpPr>
        <p:spPr/>
        <p:txBody>
          <a:bodyPr/>
          <a:lstStyle/>
          <a:p>
            <a:r>
              <a:rPr lang="es-ES" dirty="0"/>
              <a:t>Transportadora </a:t>
            </a:r>
            <a:r>
              <a:rPr lang="es-ES" dirty="0" err="1"/>
              <a:t>Haruhiko</a:t>
            </a:r>
            <a:r>
              <a:rPr lang="es-ES" dirty="0"/>
              <a:t> – Nosotros Podemos.</a:t>
            </a:r>
          </a:p>
          <a:p>
            <a:r>
              <a:rPr lang="es-ES" dirty="0"/>
              <a:t>Transportadora </a:t>
            </a:r>
            <a:r>
              <a:rPr lang="es-ES" dirty="0" err="1"/>
              <a:t>Haruhiko</a:t>
            </a:r>
            <a:r>
              <a:rPr lang="es-ES" dirty="0"/>
              <a:t> – Creamos caminos. Acortamos distancias.</a:t>
            </a:r>
          </a:p>
          <a:p>
            <a:r>
              <a:rPr lang="es-ES" dirty="0"/>
              <a:t>Transportadora </a:t>
            </a:r>
            <a:r>
              <a:rPr lang="es-ES" dirty="0" err="1"/>
              <a:t>Haruhiko</a:t>
            </a:r>
            <a:r>
              <a:rPr lang="es-ES" dirty="0"/>
              <a:t> – Tú elijes, nosotros hacemos el resto.</a:t>
            </a:r>
          </a:p>
          <a:p>
            <a:r>
              <a:rPr lang="es-ES" dirty="0"/>
              <a:t>Transportadora </a:t>
            </a:r>
            <a:r>
              <a:rPr lang="es-ES" dirty="0" err="1"/>
              <a:t>Haruhiko</a:t>
            </a:r>
            <a:r>
              <a:rPr lang="es-ES" dirty="0"/>
              <a:t> – Dando soluciones.</a:t>
            </a:r>
          </a:p>
          <a:p>
            <a:r>
              <a:rPr lang="es-ES" dirty="0"/>
              <a:t>Transportadora </a:t>
            </a:r>
            <a:r>
              <a:rPr lang="es-ES" dirty="0" err="1"/>
              <a:t>Haruhiko</a:t>
            </a:r>
            <a:r>
              <a:rPr lang="es-ES" dirty="0"/>
              <a:t> – Juntos abriendo caminos.</a:t>
            </a:r>
          </a:p>
          <a:p>
            <a:r>
              <a:rPr lang="es-ES" dirty="0"/>
              <a:t>Transportadora </a:t>
            </a:r>
            <a:r>
              <a:rPr lang="es-ES" dirty="0" err="1"/>
              <a:t>Haruhiko</a:t>
            </a:r>
            <a:r>
              <a:rPr lang="es-ES" dirty="0"/>
              <a:t> – El mundo a tus manos.</a:t>
            </a:r>
          </a:p>
        </p:txBody>
      </p:sp>
      <p:pic>
        <p:nvPicPr>
          <p:cNvPr id="5" name="Imagen 4" descr="Imagen que contiene camioneta, coche, cama, camión&#10;&#10;Descripción generada automáticamente">
            <a:extLst>
              <a:ext uri="{FF2B5EF4-FFF2-40B4-BE49-F238E27FC236}">
                <a16:creationId xmlns:a16="http://schemas.microsoft.com/office/drawing/2014/main" id="{DC04EE5B-9DA2-443C-A334-F8021AA0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51" y="5098855"/>
            <a:ext cx="2686050" cy="1704975"/>
          </a:xfrm>
          <a:prstGeom prst="rect">
            <a:avLst/>
          </a:prstGeom>
        </p:spPr>
      </p:pic>
      <p:pic>
        <p:nvPicPr>
          <p:cNvPr id="7" name="Imagen 6" descr="Imagen que contiene avión, grande, azul, blanco&#10;&#10;Descripción generada automáticamente">
            <a:extLst>
              <a:ext uri="{FF2B5EF4-FFF2-40B4-BE49-F238E27FC236}">
                <a16:creationId xmlns:a16="http://schemas.microsoft.com/office/drawing/2014/main" id="{9E120572-2D64-41D4-9D1E-475691929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710" y="3191069"/>
            <a:ext cx="2921690" cy="3478244"/>
          </a:xfrm>
          <a:prstGeom prst="rect">
            <a:avLst/>
          </a:prstGeom>
        </p:spPr>
      </p:pic>
      <p:pic>
        <p:nvPicPr>
          <p:cNvPr id="9" name="Imagen 8" descr="Imagen que contiene camioneta, camino, hombre, camión&#10;&#10;Descripción generada automáticamente">
            <a:extLst>
              <a:ext uri="{FF2B5EF4-FFF2-40B4-BE49-F238E27FC236}">
                <a16:creationId xmlns:a16="http://schemas.microsoft.com/office/drawing/2014/main" id="{240551A1-22E1-4BB5-A436-F1E7D9336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387" y="5098854"/>
            <a:ext cx="3197668" cy="1704976"/>
          </a:xfrm>
          <a:prstGeom prst="rect">
            <a:avLst/>
          </a:prstGeom>
        </p:spPr>
      </p:pic>
    </p:spTree>
    <p:extLst>
      <p:ext uri="{BB962C8B-B14F-4D97-AF65-F5344CB8AC3E}">
        <p14:creationId xmlns:p14="http://schemas.microsoft.com/office/powerpoint/2010/main" val="153821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7C768-5410-4C99-AF08-F52C0A4674EC}"/>
              </a:ext>
            </a:extLst>
          </p:cNvPr>
          <p:cNvSpPr>
            <a:spLocks noGrp="1"/>
          </p:cNvSpPr>
          <p:nvPr>
            <p:ph type="title"/>
          </p:nvPr>
        </p:nvSpPr>
        <p:spPr/>
        <p:txBody>
          <a:bodyPr/>
          <a:lstStyle/>
          <a:p>
            <a:r>
              <a:rPr lang="es-ES" dirty="0" err="1"/>
              <a:t>MArKETING</a:t>
            </a:r>
            <a:r>
              <a:rPr lang="es-ES" dirty="0"/>
              <a:t> Actual</a:t>
            </a:r>
          </a:p>
        </p:txBody>
      </p:sp>
      <p:sp>
        <p:nvSpPr>
          <p:cNvPr id="7" name="Marcador de contenido 6">
            <a:extLst>
              <a:ext uri="{FF2B5EF4-FFF2-40B4-BE49-F238E27FC236}">
                <a16:creationId xmlns:a16="http://schemas.microsoft.com/office/drawing/2014/main" id="{E38838BB-BFBB-424B-A125-7478A747C9AA}"/>
              </a:ext>
            </a:extLst>
          </p:cNvPr>
          <p:cNvSpPr>
            <a:spLocks noGrp="1"/>
          </p:cNvSpPr>
          <p:nvPr>
            <p:ph idx="1"/>
          </p:nvPr>
        </p:nvSpPr>
        <p:spPr/>
        <p:txBody>
          <a:bodyPr/>
          <a:lstStyle/>
          <a:p>
            <a:r>
              <a:rPr lang="es-ES" dirty="0"/>
              <a:t>Marketing de Recomendación</a:t>
            </a:r>
          </a:p>
          <a:p>
            <a:endParaRPr lang="es-ES" dirty="0"/>
          </a:p>
          <a:p>
            <a:pPr marL="0" indent="0">
              <a:buNone/>
            </a:pPr>
            <a:endParaRPr lang="es-ES" dirty="0"/>
          </a:p>
        </p:txBody>
      </p:sp>
      <p:pic>
        <p:nvPicPr>
          <p:cNvPr id="9" name="Imagen 8" descr="Imagen que contiene dibujo&#10;&#10;Descripción generada automáticamente">
            <a:extLst>
              <a:ext uri="{FF2B5EF4-FFF2-40B4-BE49-F238E27FC236}">
                <a16:creationId xmlns:a16="http://schemas.microsoft.com/office/drawing/2014/main" id="{CFB50644-8F66-4F51-A99F-1462595F1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302" y="3079297"/>
            <a:ext cx="4302765" cy="1725968"/>
          </a:xfrm>
          <a:prstGeom prst="rect">
            <a:avLst/>
          </a:prstGeom>
        </p:spPr>
      </p:pic>
    </p:spTree>
    <p:extLst>
      <p:ext uri="{BB962C8B-B14F-4D97-AF65-F5344CB8AC3E}">
        <p14:creationId xmlns:p14="http://schemas.microsoft.com/office/powerpoint/2010/main" val="68615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C29DC-8DAA-44B8-9B6A-BCE2A6451CA0}"/>
              </a:ext>
            </a:extLst>
          </p:cNvPr>
          <p:cNvSpPr>
            <a:spLocks noGrp="1"/>
          </p:cNvSpPr>
          <p:nvPr>
            <p:ph type="title"/>
          </p:nvPr>
        </p:nvSpPr>
        <p:spPr/>
        <p:txBody>
          <a:bodyPr/>
          <a:lstStyle/>
          <a:p>
            <a:r>
              <a:rPr lang="es-ES" dirty="0"/>
              <a:t>Marketing Como propuesta</a:t>
            </a:r>
          </a:p>
        </p:txBody>
      </p:sp>
      <p:sp>
        <p:nvSpPr>
          <p:cNvPr id="3" name="Marcador de contenido 2">
            <a:extLst>
              <a:ext uri="{FF2B5EF4-FFF2-40B4-BE49-F238E27FC236}">
                <a16:creationId xmlns:a16="http://schemas.microsoft.com/office/drawing/2014/main" id="{F480E0AA-415F-416E-8905-6E7056D968B9}"/>
              </a:ext>
            </a:extLst>
          </p:cNvPr>
          <p:cNvSpPr>
            <a:spLocks noGrp="1"/>
          </p:cNvSpPr>
          <p:nvPr>
            <p:ph idx="1"/>
          </p:nvPr>
        </p:nvSpPr>
        <p:spPr/>
        <p:txBody>
          <a:bodyPr/>
          <a:lstStyle/>
          <a:p>
            <a:r>
              <a:rPr lang="es-ES" dirty="0"/>
              <a:t>Publicidad Impresa.</a:t>
            </a:r>
          </a:p>
          <a:p>
            <a:r>
              <a:rPr lang="es-ES" dirty="0"/>
              <a:t>Publicidad Exterior.</a:t>
            </a:r>
          </a:p>
          <a:p>
            <a:r>
              <a:rPr lang="es-ES" dirty="0"/>
              <a:t>Publicidad en Redes Sociales.</a:t>
            </a:r>
          </a:p>
        </p:txBody>
      </p:sp>
    </p:spTree>
    <p:extLst>
      <p:ext uri="{BB962C8B-B14F-4D97-AF65-F5344CB8AC3E}">
        <p14:creationId xmlns:p14="http://schemas.microsoft.com/office/powerpoint/2010/main" val="284693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0FA4D-030A-4E65-933C-93C290076FB3}"/>
              </a:ext>
            </a:extLst>
          </p:cNvPr>
          <p:cNvSpPr>
            <a:spLocks noGrp="1"/>
          </p:cNvSpPr>
          <p:nvPr>
            <p:ph type="title"/>
          </p:nvPr>
        </p:nvSpPr>
        <p:spPr>
          <a:xfrm>
            <a:off x="919119" y="0"/>
            <a:ext cx="10353761" cy="1326321"/>
          </a:xfrm>
        </p:spPr>
        <p:txBody>
          <a:bodyPr/>
          <a:lstStyle/>
          <a:p>
            <a:r>
              <a:rPr lang="es-ES" dirty="0"/>
              <a:t>Marketing: Publicidad impresa</a:t>
            </a:r>
          </a:p>
        </p:txBody>
      </p:sp>
      <p:sp>
        <p:nvSpPr>
          <p:cNvPr id="3" name="Marcador de contenido 2">
            <a:extLst>
              <a:ext uri="{FF2B5EF4-FFF2-40B4-BE49-F238E27FC236}">
                <a16:creationId xmlns:a16="http://schemas.microsoft.com/office/drawing/2014/main" id="{EB441626-4ECC-49CC-ACE7-E5BCD34746E5}"/>
              </a:ext>
            </a:extLst>
          </p:cNvPr>
          <p:cNvSpPr>
            <a:spLocks noGrp="1"/>
          </p:cNvSpPr>
          <p:nvPr>
            <p:ph idx="1"/>
          </p:nvPr>
        </p:nvSpPr>
        <p:spPr>
          <a:xfrm>
            <a:off x="755750" y="1204242"/>
            <a:ext cx="10353762" cy="3695136"/>
          </a:xfrm>
        </p:spPr>
        <p:txBody>
          <a:bodyPr/>
          <a:lstStyle/>
          <a:p>
            <a:r>
              <a:rPr lang="es-ES" dirty="0">
                <a:effectLst/>
              </a:rPr>
              <a:t>Son los </a:t>
            </a:r>
            <a:r>
              <a:rPr lang="es-ES" b="1" dirty="0">
                <a:effectLst/>
              </a:rPr>
              <a:t>anuncios</a:t>
            </a:r>
            <a:r>
              <a:rPr lang="es-ES" dirty="0">
                <a:effectLst/>
              </a:rPr>
              <a:t> que vemos en </a:t>
            </a:r>
            <a:r>
              <a:rPr lang="es-ES" b="1" dirty="0">
                <a:effectLst/>
              </a:rPr>
              <a:t>periódicos y revistas</a:t>
            </a:r>
            <a:r>
              <a:rPr lang="es-ES" dirty="0">
                <a:effectLst/>
              </a:rPr>
              <a:t>. </a:t>
            </a:r>
          </a:p>
          <a:p>
            <a:pPr marL="0" indent="0">
              <a:buNone/>
            </a:pPr>
            <a:endParaRPr lang="es-ES" dirty="0">
              <a:effectLst/>
            </a:endParaRPr>
          </a:p>
          <a:p>
            <a:pPr marL="0" indent="0">
              <a:buNone/>
            </a:pPr>
            <a:endParaRPr lang="es-ES" dirty="0">
              <a:effectLst/>
            </a:endParaRPr>
          </a:p>
          <a:p>
            <a:pPr marL="0" indent="0">
              <a:buNone/>
            </a:pPr>
            <a:endParaRPr lang="es-ES" dirty="0"/>
          </a:p>
        </p:txBody>
      </p:sp>
      <p:pic>
        <p:nvPicPr>
          <p:cNvPr id="5" name="Imagen 4">
            <a:extLst>
              <a:ext uri="{FF2B5EF4-FFF2-40B4-BE49-F238E27FC236}">
                <a16:creationId xmlns:a16="http://schemas.microsoft.com/office/drawing/2014/main" id="{4FFF6E12-4413-4236-83E8-B1F69DE2D1EA}"/>
              </a:ext>
            </a:extLst>
          </p:cNvPr>
          <p:cNvPicPr>
            <a:picLocks noChangeAspect="1"/>
          </p:cNvPicPr>
          <p:nvPr/>
        </p:nvPicPr>
        <p:blipFill>
          <a:blip r:embed="rId2"/>
          <a:stretch>
            <a:fillRect/>
          </a:stretch>
        </p:blipFill>
        <p:spPr>
          <a:xfrm>
            <a:off x="1700174" y="1693333"/>
            <a:ext cx="7275064" cy="5029200"/>
          </a:xfrm>
          <a:prstGeom prst="rect">
            <a:avLst/>
          </a:prstGeom>
        </p:spPr>
      </p:pic>
    </p:spTree>
    <p:extLst>
      <p:ext uri="{BB962C8B-B14F-4D97-AF65-F5344CB8AC3E}">
        <p14:creationId xmlns:p14="http://schemas.microsoft.com/office/powerpoint/2010/main" val="310085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C0CD1-C4E6-40BE-B50B-ED41E0929F64}"/>
              </a:ext>
            </a:extLst>
          </p:cNvPr>
          <p:cNvSpPr>
            <a:spLocks noGrp="1"/>
          </p:cNvSpPr>
          <p:nvPr>
            <p:ph type="title"/>
          </p:nvPr>
        </p:nvSpPr>
        <p:spPr/>
        <p:txBody>
          <a:bodyPr/>
          <a:lstStyle/>
          <a:p>
            <a:r>
              <a:rPr lang="es-BO" dirty="0"/>
              <a:t>Marketing: publicidad exterior</a:t>
            </a:r>
            <a:endParaRPr lang="es-ES" dirty="0"/>
          </a:p>
        </p:txBody>
      </p:sp>
      <p:sp>
        <p:nvSpPr>
          <p:cNvPr id="3" name="Marcador de contenido 2">
            <a:extLst>
              <a:ext uri="{FF2B5EF4-FFF2-40B4-BE49-F238E27FC236}">
                <a16:creationId xmlns:a16="http://schemas.microsoft.com/office/drawing/2014/main" id="{582FF80D-F332-4276-A5A1-324A9BB63005}"/>
              </a:ext>
            </a:extLst>
          </p:cNvPr>
          <p:cNvSpPr>
            <a:spLocks noGrp="1"/>
          </p:cNvSpPr>
          <p:nvPr>
            <p:ph idx="1"/>
          </p:nvPr>
        </p:nvSpPr>
        <p:spPr/>
        <p:txBody>
          <a:bodyPr>
            <a:normAutofit/>
          </a:bodyPr>
          <a:lstStyle/>
          <a:p>
            <a:r>
              <a:rPr lang="es-BO" dirty="0">
                <a:effectLst/>
              </a:rPr>
              <a:t>Son los mensajes publicitarios que hay en los lugares públicos: vallas, fachadas de edificios, autobuses… Algunos son realmente llamativos y consiguen captar nuestra atención. Pero, en general, estamos tan acostumbrados a este bombardeo de carteles por todas partes que en muchos casos ni nos percatamos.</a:t>
            </a:r>
          </a:p>
          <a:p>
            <a:r>
              <a:rPr lang="es-BO" dirty="0">
                <a:effectLst/>
              </a:rPr>
              <a:t>También vamos a incluir en este grupo los </a:t>
            </a:r>
            <a:r>
              <a:rPr lang="es-BO" i="1" dirty="0" err="1">
                <a:effectLst/>
              </a:rPr>
              <a:t>flyers</a:t>
            </a:r>
            <a:r>
              <a:rPr lang="es-BO" dirty="0">
                <a:effectLst/>
              </a:rPr>
              <a:t> que se reparten por la calle. Una forma poco efectiva de anunciarse porque se ofrece de forma indiscriminada a todos los viandantes, independientemente de si encajan con el público objetivo de la marca o empresa. De hecho, ¿qué es lo primero que buscas cuando te dan un folleto por la calle? ¡Una papelera para deshacerte de él sin ni siquiera haberlo leído!</a:t>
            </a:r>
            <a:endParaRPr lang="es-ES" dirty="0"/>
          </a:p>
        </p:txBody>
      </p:sp>
      <p:pic>
        <p:nvPicPr>
          <p:cNvPr id="4" name="Imagen 3">
            <a:extLst>
              <a:ext uri="{FF2B5EF4-FFF2-40B4-BE49-F238E27FC236}">
                <a16:creationId xmlns:a16="http://schemas.microsoft.com/office/drawing/2014/main" id="{537BF409-7C37-49DA-8CAD-D9E514705A68}"/>
              </a:ext>
            </a:extLst>
          </p:cNvPr>
          <p:cNvPicPr>
            <a:picLocks noChangeAspect="1"/>
          </p:cNvPicPr>
          <p:nvPr/>
        </p:nvPicPr>
        <p:blipFill>
          <a:blip r:embed="rId2"/>
          <a:stretch>
            <a:fillRect/>
          </a:stretch>
        </p:blipFill>
        <p:spPr>
          <a:xfrm>
            <a:off x="312623" y="524824"/>
            <a:ext cx="1303454" cy="1326322"/>
          </a:xfrm>
          <a:prstGeom prst="rect">
            <a:avLst/>
          </a:prstGeom>
        </p:spPr>
      </p:pic>
    </p:spTree>
    <p:extLst>
      <p:ext uri="{BB962C8B-B14F-4D97-AF65-F5344CB8AC3E}">
        <p14:creationId xmlns:p14="http://schemas.microsoft.com/office/powerpoint/2010/main" val="119190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29E30-59A4-4EA1-835D-E3D4D24B28AA}"/>
              </a:ext>
            </a:extLst>
          </p:cNvPr>
          <p:cNvSpPr>
            <a:spLocks noGrp="1"/>
          </p:cNvSpPr>
          <p:nvPr>
            <p:ph type="title"/>
          </p:nvPr>
        </p:nvSpPr>
        <p:spPr/>
        <p:txBody>
          <a:bodyPr>
            <a:normAutofit fontScale="90000"/>
          </a:bodyPr>
          <a:lstStyle/>
          <a:p>
            <a:r>
              <a:rPr lang="es-BO" dirty="0"/>
              <a:t>Marketing: </a:t>
            </a:r>
            <a:r>
              <a:rPr lang="es-ES" dirty="0"/>
              <a:t>Publicidad en Redes Sociales</a:t>
            </a:r>
            <a:br>
              <a:rPr lang="es-ES" dirty="0"/>
            </a:br>
            <a:endParaRPr lang="es-ES" dirty="0"/>
          </a:p>
        </p:txBody>
      </p:sp>
      <p:sp>
        <p:nvSpPr>
          <p:cNvPr id="3" name="Marcador de contenido 2">
            <a:extLst>
              <a:ext uri="{FF2B5EF4-FFF2-40B4-BE49-F238E27FC236}">
                <a16:creationId xmlns:a16="http://schemas.microsoft.com/office/drawing/2014/main" id="{B1DA7DC6-5552-402F-BB13-16FD1D38832D}"/>
              </a:ext>
            </a:extLst>
          </p:cNvPr>
          <p:cNvSpPr>
            <a:spLocks noGrp="1"/>
          </p:cNvSpPr>
          <p:nvPr>
            <p:ph idx="1"/>
          </p:nvPr>
        </p:nvSpPr>
        <p:spPr/>
        <p:txBody>
          <a:bodyPr>
            <a:normAutofit fontScale="85000" lnSpcReduction="10000"/>
          </a:bodyPr>
          <a:lstStyle/>
          <a:p>
            <a:pPr marL="0" indent="0">
              <a:buNone/>
            </a:pPr>
            <a:r>
              <a:rPr lang="es-BO" b="1" dirty="0"/>
              <a:t>Facebook - Instagram</a:t>
            </a:r>
          </a:p>
          <a:p>
            <a:r>
              <a:rPr lang="es-BO" b="1" dirty="0"/>
              <a:t>Objetivo</a:t>
            </a:r>
            <a:r>
              <a:rPr lang="es-BO" dirty="0"/>
              <a:t>: Hacernos conocer y vender.</a:t>
            </a:r>
          </a:p>
          <a:p>
            <a:r>
              <a:rPr lang="es-BO" b="1" dirty="0"/>
              <a:t>¿Qué haremos?: </a:t>
            </a:r>
            <a:r>
              <a:rPr lang="es-BO" dirty="0"/>
              <a:t>Publicar texto e imagen.</a:t>
            </a:r>
          </a:p>
          <a:p>
            <a:r>
              <a:rPr lang="es-BO" b="1" dirty="0"/>
              <a:t>Contenido a Usar</a:t>
            </a:r>
            <a:r>
              <a:rPr lang="es-BO" dirty="0"/>
              <a:t>: Por definir – Tiene que ser creativo.</a:t>
            </a:r>
          </a:p>
          <a:p>
            <a:pPr marL="0" indent="0">
              <a:buNone/>
            </a:pPr>
            <a:r>
              <a:rPr lang="es-ES" b="1" dirty="0"/>
              <a:t>Target</a:t>
            </a:r>
          </a:p>
          <a:p>
            <a:r>
              <a:rPr lang="es-ES" dirty="0"/>
              <a:t>¿A quién nos dirigimos? Clientes prospectos, mayoristas, minoristas</a:t>
            </a:r>
          </a:p>
          <a:p>
            <a:r>
              <a:rPr lang="es-ES" dirty="0"/>
              <a:t>¿Rango de edad de nuestro target?</a:t>
            </a:r>
          </a:p>
          <a:p>
            <a:r>
              <a:rPr lang="es-ES" dirty="0"/>
              <a:t>¿Hombres o Mujeres?</a:t>
            </a:r>
          </a:p>
          <a:p>
            <a:r>
              <a:rPr lang="es-ES" dirty="0"/>
              <a:t>¿Dónde se encuentra nuestra audiencia?</a:t>
            </a:r>
          </a:p>
        </p:txBody>
      </p:sp>
    </p:spTree>
    <p:extLst>
      <p:ext uri="{BB962C8B-B14F-4D97-AF65-F5344CB8AC3E}">
        <p14:creationId xmlns:p14="http://schemas.microsoft.com/office/powerpoint/2010/main" val="36490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E45F4-04A9-4051-BB8F-C8B0B0762C0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55C4C94-6F9F-497D-B39A-929AA95DE18C}"/>
              </a:ext>
            </a:extLst>
          </p:cNvPr>
          <p:cNvSpPr>
            <a:spLocks noGrp="1"/>
          </p:cNvSpPr>
          <p:nvPr>
            <p:ph idx="1"/>
          </p:nvPr>
        </p:nvSpPr>
        <p:spPr/>
        <p:txBody>
          <a:bodyPr/>
          <a:lstStyle/>
          <a:p>
            <a:pPr marL="0" indent="0">
              <a:buNone/>
            </a:pPr>
            <a:r>
              <a:rPr lang="es-BO" dirty="0"/>
              <a:t>Viralización</a:t>
            </a:r>
            <a:endParaRPr lang="es-ES" dirty="0"/>
          </a:p>
          <a:p>
            <a:r>
              <a:rPr lang="es-ES" dirty="0"/>
              <a:t>Buscar eventos puntuales y llevarlos a nuestro terreno (Paro)</a:t>
            </a:r>
          </a:p>
          <a:p>
            <a:r>
              <a:rPr lang="es-ES" dirty="0"/>
              <a:t>Buscar más el </a:t>
            </a:r>
            <a:r>
              <a:rPr lang="es-ES" dirty="0" err="1"/>
              <a:t>engage</a:t>
            </a:r>
            <a:r>
              <a:rPr lang="es-ES" dirty="0"/>
              <a:t> del usuario que la conversión: </a:t>
            </a:r>
            <a:r>
              <a:rPr lang="es-ES" dirty="0" err="1"/>
              <a:t>likes</a:t>
            </a:r>
            <a:r>
              <a:rPr lang="es-ES" dirty="0"/>
              <a:t>, compartir, comentarios, etc.</a:t>
            </a:r>
          </a:p>
          <a:p>
            <a:pPr marL="0" indent="0">
              <a:buNone/>
            </a:pPr>
            <a:r>
              <a:rPr lang="es-ES" dirty="0"/>
              <a:t>Métrica</a:t>
            </a:r>
          </a:p>
          <a:p>
            <a:r>
              <a:rPr lang="es-ES" dirty="0"/>
              <a:t>Analizar resultados (En promedio las primeras dos semanas es subida y las siguientes bajadas)</a:t>
            </a:r>
          </a:p>
          <a:p>
            <a:endParaRPr lang="es-BO" dirty="0"/>
          </a:p>
        </p:txBody>
      </p:sp>
    </p:spTree>
    <p:extLst>
      <p:ext uri="{BB962C8B-B14F-4D97-AF65-F5344CB8AC3E}">
        <p14:creationId xmlns:p14="http://schemas.microsoft.com/office/powerpoint/2010/main" val="4248263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867</TotalTime>
  <Words>925</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Bookman Old Style</vt:lpstr>
      <vt:lpstr>Rockwell</vt:lpstr>
      <vt:lpstr>Damask</vt:lpstr>
      <vt:lpstr>Kanban</vt:lpstr>
      <vt:lpstr>Presentación de PowerPoint</vt:lpstr>
      <vt:lpstr>IMPULSAR LA MARCA DE LA EMPRESA</vt:lpstr>
      <vt:lpstr>MArKETING Actual</vt:lpstr>
      <vt:lpstr>Marketing Como propuesta</vt:lpstr>
      <vt:lpstr>Marketing: Publicidad impresa</vt:lpstr>
      <vt:lpstr>Marketing: publicidad exterior</vt:lpstr>
      <vt:lpstr>Marketing: Publicidad en Redes Sociales </vt:lpstr>
      <vt:lpstr>Presentación de PowerPoint</vt:lpstr>
      <vt:lpstr>CREAR CAMPAÑA</vt:lpstr>
      <vt:lpstr>Marketing Para después</vt:lpstr>
      <vt:lpstr>CRM</vt:lpstr>
      <vt:lpstr>FIN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Kanban</dc:title>
  <dc:creator>Douglas Vega</dc:creator>
  <cp:lastModifiedBy>Douglas Vega</cp:lastModifiedBy>
  <cp:revision>35</cp:revision>
  <dcterms:created xsi:type="dcterms:W3CDTF">2019-10-08T17:30:42Z</dcterms:created>
  <dcterms:modified xsi:type="dcterms:W3CDTF">2019-12-11T21:54:20Z</dcterms:modified>
</cp:coreProperties>
</file>