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37"/>
  </p:notesMasterIdLst>
  <p:sldIdLst>
    <p:sldId id="256" r:id="rId2"/>
    <p:sldId id="290" r:id="rId3"/>
    <p:sldId id="276" r:id="rId4"/>
    <p:sldId id="275" r:id="rId5"/>
    <p:sldId id="274" r:id="rId6"/>
    <p:sldId id="257" r:id="rId7"/>
    <p:sldId id="258" r:id="rId8"/>
    <p:sldId id="277" r:id="rId9"/>
    <p:sldId id="259" r:id="rId10"/>
    <p:sldId id="278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87" r:id="rId26"/>
    <p:sldId id="280" r:id="rId27"/>
    <p:sldId id="279" r:id="rId28"/>
    <p:sldId id="281" r:id="rId29"/>
    <p:sldId id="282" r:id="rId30"/>
    <p:sldId id="283" r:id="rId31"/>
    <p:sldId id="284" r:id="rId32"/>
    <p:sldId id="285" r:id="rId33"/>
    <p:sldId id="286" r:id="rId34"/>
    <p:sldId id="288" r:id="rId35"/>
    <p:sldId id="289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34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0E04AC-2A98-49A9-BADC-8F260B476ABC}" type="datetimeFigureOut">
              <a:rPr lang="es-ES" smtClean="0"/>
              <a:t>11/10/2019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80FA8C-E64F-4086-A409-813598DE570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4431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80FA8C-E64F-4086-A409-813598DE5707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4397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241B9-7418-4D04-8513-BBDBFD6F2182}" type="datetimeFigureOut">
              <a:rPr lang="es-ES" smtClean="0"/>
              <a:t>11/10/2019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A2606-E80B-471B-BFE2-107992762E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3316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241B9-7418-4D04-8513-BBDBFD6F2182}" type="datetimeFigureOut">
              <a:rPr lang="es-ES" smtClean="0"/>
              <a:t>11/10/2019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A2606-E80B-471B-BFE2-107992762E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5709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241B9-7418-4D04-8513-BBDBFD6F2182}" type="datetimeFigureOut">
              <a:rPr lang="es-ES" smtClean="0"/>
              <a:t>11/10/2019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A2606-E80B-471B-BFE2-107992762E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14641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241B9-7418-4D04-8513-BBDBFD6F2182}" type="datetimeFigureOut">
              <a:rPr lang="es-ES" smtClean="0"/>
              <a:t>11/10/2019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A2606-E80B-471B-BFE2-107992762EA9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966301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241B9-7418-4D04-8513-BBDBFD6F2182}" type="datetimeFigureOut">
              <a:rPr lang="es-ES" smtClean="0"/>
              <a:t>11/10/2019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A2606-E80B-471B-BFE2-107992762E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71003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241B9-7418-4D04-8513-BBDBFD6F2182}" type="datetimeFigureOut">
              <a:rPr lang="es-ES" smtClean="0"/>
              <a:t>11/10/2019</a:t>
            </a:fld>
            <a:endParaRPr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A2606-E80B-471B-BFE2-107992762E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81476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241B9-7418-4D04-8513-BBDBFD6F2182}" type="datetimeFigureOut">
              <a:rPr lang="es-ES" smtClean="0"/>
              <a:t>11/10/2019</a:t>
            </a:fld>
            <a:endParaRPr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A2606-E80B-471B-BFE2-107992762E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4013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241B9-7418-4D04-8513-BBDBFD6F2182}" type="datetimeFigureOut">
              <a:rPr lang="es-ES" smtClean="0"/>
              <a:t>11/10/2019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A2606-E80B-471B-BFE2-107992762E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71311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241B9-7418-4D04-8513-BBDBFD6F2182}" type="datetimeFigureOut">
              <a:rPr lang="es-ES" smtClean="0"/>
              <a:t>11/10/2019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A2606-E80B-471B-BFE2-107992762E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198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241B9-7418-4D04-8513-BBDBFD6F2182}" type="datetimeFigureOut">
              <a:rPr lang="es-ES" smtClean="0"/>
              <a:t>11/10/2019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A2606-E80B-471B-BFE2-107992762E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7765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241B9-7418-4D04-8513-BBDBFD6F2182}" type="datetimeFigureOut">
              <a:rPr lang="es-ES" smtClean="0"/>
              <a:t>11/10/2019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A2606-E80B-471B-BFE2-107992762E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8472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241B9-7418-4D04-8513-BBDBFD6F2182}" type="datetimeFigureOut">
              <a:rPr lang="es-ES" smtClean="0"/>
              <a:t>11/10/2019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A2606-E80B-471B-BFE2-107992762E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9603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241B9-7418-4D04-8513-BBDBFD6F2182}" type="datetimeFigureOut">
              <a:rPr lang="es-ES" smtClean="0"/>
              <a:t>11/10/2019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A2606-E80B-471B-BFE2-107992762E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050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241B9-7418-4D04-8513-BBDBFD6F2182}" type="datetimeFigureOut">
              <a:rPr lang="es-ES" smtClean="0"/>
              <a:t>11/10/2019</a:t>
            </a:fld>
            <a:endParaRPr lang="es-E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A2606-E80B-471B-BFE2-107992762E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077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241B9-7418-4D04-8513-BBDBFD6F2182}" type="datetimeFigureOut">
              <a:rPr lang="es-ES" smtClean="0"/>
              <a:t>11/10/2019</a:t>
            </a:fld>
            <a:endParaRPr lang="es-E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A2606-E80B-471B-BFE2-107992762E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111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241B9-7418-4D04-8513-BBDBFD6F2182}" type="datetimeFigureOut">
              <a:rPr lang="es-ES" smtClean="0"/>
              <a:t>11/10/2019</a:t>
            </a:fld>
            <a:endParaRPr lang="es-E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A2606-E80B-471B-BFE2-107992762E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837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241B9-7418-4D04-8513-BBDBFD6F2182}" type="datetimeFigureOut">
              <a:rPr lang="es-ES" smtClean="0"/>
              <a:t>11/10/2019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A2606-E80B-471B-BFE2-107992762E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1623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D3241B9-7418-4D04-8513-BBDBFD6F2182}" type="datetimeFigureOut">
              <a:rPr lang="es-ES" smtClean="0"/>
              <a:t>11/10/2019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A2606-E80B-471B-BFE2-107992762E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14404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ECD2A2-A3C2-47AF-B0F2-482FF59A0F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9563" y="108799"/>
            <a:ext cx="10454260" cy="3320201"/>
          </a:xfrm>
        </p:spPr>
        <p:txBody>
          <a:bodyPr/>
          <a:lstStyle/>
          <a:p>
            <a:pPr algn="ctr"/>
            <a:r>
              <a:rPr lang="es-BO"/>
              <a:t>TRANS HARUHIKU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608466E-CC99-4E8E-A10E-BE79D03824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3864" y="4285527"/>
            <a:ext cx="8825658" cy="861420"/>
          </a:xfrm>
        </p:spPr>
        <p:txBody>
          <a:bodyPr/>
          <a:lstStyle/>
          <a:p>
            <a:pPr algn="ctr"/>
            <a:r>
              <a:rPr lang="es-BO" dirty="0">
                <a:solidFill>
                  <a:schemeClr val="tx1"/>
                </a:solidFill>
              </a:rPr>
              <a:t>PROJECT MANAGEMENT PROFESSIONAL</a:t>
            </a:r>
            <a:br>
              <a:rPr lang="es-BO" dirty="0">
                <a:solidFill>
                  <a:schemeClr val="tx1"/>
                </a:solidFill>
              </a:rPr>
            </a:br>
            <a:r>
              <a:rPr lang="es-BO" dirty="0">
                <a:solidFill>
                  <a:schemeClr val="tx1"/>
                </a:solidFill>
              </a:rPr>
              <a:t>Ing. Douglas </a:t>
            </a:r>
            <a:r>
              <a:rPr lang="es-BO" dirty="0" err="1">
                <a:solidFill>
                  <a:schemeClr val="tx1"/>
                </a:solidFill>
              </a:rPr>
              <a:t>VEga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33651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62500A0E-289F-4500-9718-861B9CDBB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400" y="2529873"/>
            <a:ext cx="10563756" cy="2809771"/>
          </a:xfrm>
        </p:spPr>
        <p:txBody>
          <a:bodyPr/>
          <a:lstStyle/>
          <a:p>
            <a:pPr algn="ctr"/>
            <a:r>
              <a:rPr lang="es-ES" sz="7200" dirty="0"/>
              <a:t>Sistematizar Trabajos</a:t>
            </a:r>
          </a:p>
        </p:txBody>
      </p:sp>
    </p:spTree>
    <p:extLst>
      <p:ext uri="{BB962C8B-B14F-4D97-AF65-F5344CB8AC3E}">
        <p14:creationId xmlns:p14="http://schemas.microsoft.com/office/powerpoint/2010/main" val="2893000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389302-8402-4574-A0CE-64F9FCC81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Herramientas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2A7353-0632-4AAA-AD6A-12E503840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BO" dirty="0"/>
          </a:p>
          <a:p>
            <a:r>
              <a:rPr lang="es-ES" dirty="0"/>
              <a:t>Kanban: Existen varias herramientas para que facilitan el uso correcto de Kanban. Está </a:t>
            </a:r>
            <a:r>
              <a:rPr lang="es-ES" dirty="0" err="1"/>
              <a:t>KanbanTool</a:t>
            </a:r>
            <a:r>
              <a:rPr lang="es-ES" dirty="0"/>
              <a:t>, JIRA, </a:t>
            </a:r>
            <a:r>
              <a:rPr lang="es-ES" dirty="0" err="1"/>
              <a:t>TargetProcess</a:t>
            </a:r>
            <a:r>
              <a:rPr lang="es-ES" dirty="0"/>
              <a:t> y otras. </a:t>
            </a:r>
          </a:p>
          <a:p>
            <a:r>
              <a:rPr lang="es-ES" dirty="0"/>
              <a:t>Documentación: Toda la documentación, guías y manuales de procesos tienen que estar en un solo lugar. Crearemos un </a:t>
            </a:r>
            <a:r>
              <a:rPr lang="es-ES" dirty="0" err="1"/>
              <a:t>sharepoint</a:t>
            </a:r>
            <a:r>
              <a:rPr lang="es-ES" dirty="0"/>
              <a:t> para la empresa.</a:t>
            </a:r>
          </a:p>
          <a:p>
            <a:r>
              <a:rPr lang="es-ES" dirty="0"/>
              <a:t>Sistema Trans </a:t>
            </a:r>
            <a:r>
              <a:rPr lang="es-ES" dirty="0" err="1"/>
              <a:t>Haruhiko</a:t>
            </a:r>
            <a:r>
              <a:rPr lang="es-ES" dirty="0"/>
              <a:t>: Crearemos un sistema acorde a las necesidades de la empresa.</a:t>
            </a:r>
          </a:p>
        </p:txBody>
      </p:sp>
    </p:spTree>
    <p:extLst>
      <p:ext uri="{BB962C8B-B14F-4D97-AF65-F5344CB8AC3E}">
        <p14:creationId xmlns:p14="http://schemas.microsoft.com/office/powerpoint/2010/main" val="3171929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043A93-82CF-43FF-B537-3A45F3746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3238"/>
          </a:xfrm>
        </p:spPr>
        <p:txBody>
          <a:bodyPr/>
          <a:lstStyle/>
          <a:p>
            <a:r>
              <a:rPr lang="es-BO" dirty="0"/>
              <a:t>Trello - </a:t>
            </a:r>
            <a:r>
              <a:rPr lang="es-BO" dirty="0" err="1"/>
              <a:t>Chronos</a:t>
            </a:r>
            <a:r>
              <a:rPr lang="es-BO" dirty="0"/>
              <a:t> Time </a:t>
            </a:r>
            <a:r>
              <a:rPr lang="es-BO" dirty="0" err="1"/>
              <a:t>Tracker</a:t>
            </a:r>
            <a:r>
              <a:rPr lang="es-BO" dirty="0"/>
              <a:t>. </a:t>
            </a:r>
            <a:endParaRPr lang="es-ES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80109913-586B-4968-8DBD-F15B1DBAA5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63281" y="1174044"/>
            <a:ext cx="5757096" cy="668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4938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0FE200-360B-4C4B-8610-AA390C758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2260"/>
          </a:xfrm>
        </p:spPr>
        <p:txBody>
          <a:bodyPr/>
          <a:lstStyle/>
          <a:p>
            <a:r>
              <a:rPr lang="es-BO" dirty="0"/>
              <a:t>Trello - </a:t>
            </a:r>
            <a:r>
              <a:rPr lang="es-BO" dirty="0" err="1"/>
              <a:t>Chronos</a:t>
            </a:r>
            <a:r>
              <a:rPr lang="es-BO" dirty="0"/>
              <a:t> Time </a:t>
            </a:r>
            <a:r>
              <a:rPr lang="es-BO" dirty="0" err="1"/>
              <a:t>Tracker</a:t>
            </a:r>
            <a:r>
              <a:rPr lang="es-BO" dirty="0"/>
              <a:t>. </a:t>
            </a:r>
            <a:endParaRPr lang="es-ES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32BE4740-F28B-4F80-B388-1A7D89ABD8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1111" y="2052638"/>
            <a:ext cx="4311553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7100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384BEA-631F-42EE-9C44-4879D9E6E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Trello - </a:t>
            </a:r>
            <a:r>
              <a:rPr lang="es-BO" dirty="0" err="1"/>
              <a:t>Chronos</a:t>
            </a:r>
            <a:r>
              <a:rPr lang="es-BO" dirty="0"/>
              <a:t> Time </a:t>
            </a:r>
            <a:r>
              <a:rPr lang="es-BO" dirty="0" err="1"/>
              <a:t>Tracker</a:t>
            </a:r>
            <a:r>
              <a:rPr lang="es-BO" dirty="0"/>
              <a:t>. </a:t>
            </a:r>
            <a:endParaRPr lang="es-ES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7FB46F08-7BD9-46B2-9CD7-A4BB462467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0648" y="1152983"/>
            <a:ext cx="5043174" cy="6175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6982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AA4F77-1204-44DF-A008-9815C971A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Trello - </a:t>
            </a:r>
            <a:r>
              <a:rPr lang="es-BO" dirty="0" err="1"/>
              <a:t>Corello</a:t>
            </a:r>
            <a:endParaRPr lang="es-ES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35FC31D0-70E1-46D6-B46A-0FC008F920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3" y="2174028"/>
            <a:ext cx="8947150" cy="3952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967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068917-6CE7-4869-B706-E3B8D06E4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Trello - </a:t>
            </a:r>
            <a:r>
              <a:rPr lang="es-BO" dirty="0" err="1"/>
              <a:t>Corello</a:t>
            </a:r>
            <a:endParaRPr lang="es-ES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8E359C1B-BB7C-4CBE-ACD4-C23F59FA06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3" y="2129910"/>
            <a:ext cx="8947150" cy="404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4063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4BF7C5-31FA-4565-BD01-0853EFE2A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Trello - </a:t>
            </a:r>
            <a:r>
              <a:rPr lang="es-BO" dirty="0" err="1"/>
              <a:t>Corello</a:t>
            </a:r>
            <a:endParaRPr lang="es-ES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E43C2CEA-56F1-40A0-8AAF-7A06ED8A60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1444" y="2052638"/>
            <a:ext cx="8290887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5985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86CA98-7CB3-4FDE-BD1A-F67E75DF4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Trello - </a:t>
            </a:r>
            <a:r>
              <a:rPr lang="es-BO" dirty="0" err="1"/>
              <a:t>Corello</a:t>
            </a:r>
            <a:endParaRPr lang="es-ES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8EFEA296-E10D-466F-B9C1-025C3C929B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2712" y="2052638"/>
            <a:ext cx="7068351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3276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25828B-71DD-4F12-ACE9-52F28894C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Trello - </a:t>
            </a:r>
            <a:r>
              <a:rPr lang="es-BO" dirty="0" err="1"/>
              <a:t>Corello</a:t>
            </a:r>
            <a:endParaRPr lang="es-ES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9D1A703B-A66E-4D13-9258-1DBEBDFECC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8294" y="2052638"/>
            <a:ext cx="6657187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835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1BFD0D6-3C69-4C61-9711-DF2CCDDA46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247" y="1090905"/>
            <a:ext cx="8761905" cy="46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0852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8C810F-4BAC-4485-884B-5D26049D3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Trello - </a:t>
            </a:r>
            <a:r>
              <a:rPr lang="es-BO" dirty="0" err="1"/>
              <a:t>Corello</a:t>
            </a:r>
            <a:endParaRPr lang="es-E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DB803C81-21D0-466D-B02F-78E58E44D7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2892" y="2052638"/>
            <a:ext cx="7927992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6207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173B0D-894E-4D40-9928-FED5C168F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Trello - </a:t>
            </a:r>
            <a:r>
              <a:rPr lang="es-BO" dirty="0" err="1"/>
              <a:t>Corello</a:t>
            </a:r>
            <a:endParaRPr lang="es-ES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9F5FA658-DAA0-4C7D-A0D4-8B83C58719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9067" y="2052638"/>
            <a:ext cx="7595642" cy="419576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A309DB6-BFF2-40F5-8E68-D9A63EF75C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9947" y="762467"/>
            <a:ext cx="4809524" cy="11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8291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7D93AD-E72B-496A-B305-D5F4C6744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Trello - </a:t>
            </a:r>
            <a:r>
              <a:rPr lang="es-BO" dirty="0" err="1"/>
              <a:t>Corello</a:t>
            </a:r>
            <a:endParaRPr lang="es-ES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6C0A6B84-8BA4-4115-BDDD-5EB75EFB9B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3" y="2378633"/>
            <a:ext cx="8947150" cy="3543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2785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395D1F-0F1C-432E-8F10-E761956FC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err="1"/>
              <a:t>Sharepoint</a:t>
            </a:r>
            <a:r>
              <a:rPr lang="es-BO" dirty="0"/>
              <a:t>	</a:t>
            </a:r>
            <a:endParaRPr lang="es-ES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1F310455-E36A-4F89-AB58-02DFAF0260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7383" y="2167467"/>
            <a:ext cx="7760454" cy="349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2058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E671CE-D04B-409C-B3E2-C73DA74BC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Sistema – Trans </a:t>
            </a:r>
            <a:r>
              <a:rPr lang="es-BO" dirty="0" err="1"/>
              <a:t>Haruhiko</a:t>
            </a:r>
            <a:endParaRPr lang="es-ES" dirty="0"/>
          </a:p>
        </p:txBody>
      </p:sp>
      <p:graphicFrame>
        <p:nvGraphicFramePr>
          <p:cNvPr id="8" name="Marcador de contenido 7">
            <a:extLst>
              <a:ext uri="{FF2B5EF4-FFF2-40B4-BE49-F238E27FC236}">
                <a16:creationId xmlns:a16="http://schemas.microsoft.com/office/drawing/2014/main" id="{F4CC32A8-4043-440A-99D7-09BFD5CC6B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134176"/>
              </p:ext>
            </p:extLst>
          </p:nvPr>
        </p:nvGraphicFramePr>
        <p:xfrm>
          <a:off x="2039566" y="1375960"/>
          <a:ext cx="7909668" cy="5253163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663190">
                  <a:extLst>
                    <a:ext uri="{9D8B030D-6E8A-4147-A177-3AD203B41FA5}">
                      <a16:colId xmlns:a16="http://schemas.microsoft.com/office/drawing/2014/main" val="4063811783"/>
                    </a:ext>
                  </a:extLst>
                </a:gridCol>
                <a:gridCol w="2346058">
                  <a:extLst>
                    <a:ext uri="{9D8B030D-6E8A-4147-A177-3AD203B41FA5}">
                      <a16:colId xmlns:a16="http://schemas.microsoft.com/office/drawing/2014/main" val="2463077201"/>
                    </a:ext>
                  </a:extLst>
                </a:gridCol>
                <a:gridCol w="1950210">
                  <a:extLst>
                    <a:ext uri="{9D8B030D-6E8A-4147-A177-3AD203B41FA5}">
                      <a16:colId xmlns:a16="http://schemas.microsoft.com/office/drawing/2014/main" val="179657822"/>
                    </a:ext>
                  </a:extLst>
                </a:gridCol>
                <a:gridCol w="1950210">
                  <a:extLst>
                    <a:ext uri="{9D8B030D-6E8A-4147-A177-3AD203B41FA5}">
                      <a16:colId xmlns:a16="http://schemas.microsoft.com/office/drawing/2014/main" val="2894600702"/>
                    </a:ext>
                  </a:extLst>
                </a:gridCol>
              </a:tblGrid>
              <a:tr h="35123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BO" sz="1100" dirty="0">
                          <a:effectLst/>
                        </a:rPr>
                        <a:t>Estado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BO" sz="1100">
                          <a:effectLst/>
                        </a:rPr>
                        <a:t>Condiciones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BO" sz="1100">
                          <a:effectLst/>
                        </a:rPr>
                        <a:t>Nuevo Estado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BO" sz="1100">
                          <a:effectLst/>
                        </a:rPr>
                        <a:t>Observaciones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57155502"/>
                  </a:ext>
                </a:extLst>
              </a:tr>
              <a:tr h="174853"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BO" sz="1100" dirty="0">
                          <a:effectLst/>
                        </a:rPr>
                        <a:t>Inicio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BO" sz="1100" dirty="0">
                          <a:effectLst/>
                        </a:rPr>
                        <a:t>Documento BL</a:t>
                      </a:r>
                      <a:br>
                        <a:rPr lang="es-BO" sz="1100" dirty="0">
                          <a:effectLst/>
                        </a:rPr>
                      </a:b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BO" sz="1100">
                          <a:effectLst/>
                        </a:rPr>
                        <a:t>En Proceso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BO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27598824"/>
                  </a:ext>
                </a:extLst>
              </a:tr>
              <a:tr h="727796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BO" sz="1100" dirty="0">
                          <a:effectLst/>
                        </a:rPr>
                        <a:t>Cancelar solicitud desde el listado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BO" sz="1100">
                          <a:effectLst/>
                        </a:rPr>
                        <a:t>Cancelado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BO" sz="1100">
                          <a:effectLst/>
                        </a:rPr>
                        <a:t>Solo se podrá cancelar un pedido en estado “Inicio”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47542262"/>
                  </a:ext>
                </a:extLst>
              </a:tr>
              <a:tr h="23866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BO" sz="1100">
                          <a:effectLst/>
                        </a:rPr>
                        <a:t>En Proceso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BO" sz="1100">
                          <a:effectLst/>
                        </a:rPr>
                        <a:t>Importadora</a:t>
                      </a:r>
                      <a:br>
                        <a:rPr lang="es-BO" sz="1100">
                          <a:effectLst/>
                        </a:rPr>
                      </a:br>
                      <a:r>
                        <a:rPr lang="es-BO" sz="1100">
                          <a:effectLst/>
                        </a:rPr>
                        <a:t>- Lista de Empaquete</a:t>
                      </a:r>
                      <a:br>
                        <a:rPr lang="es-BO" sz="1100">
                          <a:effectLst/>
                        </a:rPr>
                      </a:br>
                      <a:r>
                        <a:rPr lang="es-BO" sz="1100">
                          <a:effectLst/>
                        </a:rPr>
                        <a:t>- Factura Comercial</a:t>
                      </a:r>
                      <a:br>
                        <a:rPr lang="es-BO" sz="1100">
                          <a:effectLst/>
                        </a:rPr>
                      </a:br>
                      <a:r>
                        <a:rPr lang="es-BO" sz="1100">
                          <a:effectLst/>
                        </a:rPr>
                        <a:t>Agencia Despachante</a:t>
                      </a:r>
                      <a:br>
                        <a:rPr lang="es-BO" sz="1100">
                          <a:effectLst/>
                        </a:rPr>
                      </a:br>
                      <a:r>
                        <a:rPr lang="es-BO" sz="1100">
                          <a:effectLst/>
                        </a:rPr>
                        <a:t>- Cicoin</a:t>
                      </a:r>
                      <a:br>
                        <a:rPr lang="es-BO" sz="1100">
                          <a:effectLst/>
                        </a:rPr>
                      </a:br>
                      <a:r>
                        <a:rPr lang="es-BO" sz="1100">
                          <a:effectLst/>
                        </a:rPr>
                        <a:t>- DAM</a:t>
                      </a:r>
                      <a:br>
                        <a:rPr lang="es-BO" sz="1100">
                          <a:effectLst/>
                        </a:rPr>
                      </a:br>
                      <a:r>
                        <a:rPr lang="es-BO" sz="1100">
                          <a:effectLst/>
                        </a:rPr>
                        <a:t>Transportadora</a:t>
                      </a:r>
                      <a:br>
                        <a:rPr lang="es-BO" sz="1100">
                          <a:effectLst/>
                        </a:rPr>
                      </a:br>
                      <a:r>
                        <a:rPr lang="es-BO" sz="1100">
                          <a:effectLst/>
                        </a:rPr>
                        <a:t>- MIC</a:t>
                      </a:r>
                      <a:br>
                        <a:rPr lang="es-BO" sz="1100">
                          <a:effectLst/>
                        </a:rPr>
                      </a:br>
                      <a:r>
                        <a:rPr lang="es-BO" sz="1100">
                          <a:effectLst/>
                        </a:rPr>
                        <a:t>- CRT</a:t>
                      </a:r>
                      <a:br>
                        <a:rPr lang="es-BO" sz="1100">
                          <a:effectLst/>
                        </a:rPr>
                      </a:br>
                      <a:r>
                        <a:rPr lang="es-BO" sz="1100">
                          <a:effectLst/>
                        </a:rPr>
                        <a:t>- GEOSE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BO" sz="1100">
                          <a:effectLst/>
                        </a:rPr>
                        <a:t>Desaduanización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BO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9520326"/>
                  </a:ext>
                </a:extLst>
              </a:tr>
              <a:tr h="3591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BO" sz="1100">
                          <a:effectLst/>
                        </a:rPr>
                        <a:t>Desaduanización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BO" sz="1100">
                          <a:effectLst/>
                        </a:rPr>
                        <a:t>DUI</a:t>
                      </a:r>
                      <a:br>
                        <a:rPr lang="es-BO" sz="1100">
                          <a:effectLst/>
                        </a:rPr>
                      </a:br>
                      <a:r>
                        <a:rPr lang="es-BO" sz="1100">
                          <a:effectLst/>
                        </a:rPr>
                        <a:t>DAV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BO" sz="1100">
                          <a:effectLst/>
                        </a:rPr>
                        <a:t>Transportadora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BO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2981487"/>
                  </a:ext>
                </a:extLst>
              </a:tr>
              <a:tr h="3591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BO" sz="1100">
                          <a:effectLst/>
                        </a:rPr>
                        <a:t>Transportadora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BO" sz="1100">
                          <a:effectLst/>
                        </a:rPr>
                        <a:t>Llevar el producto al cliente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BO" sz="1100">
                          <a:effectLst/>
                        </a:rPr>
                        <a:t>Finalizado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BO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29041256"/>
                  </a:ext>
                </a:extLst>
              </a:tr>
              <a:tr h="1748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BO" sz="1100">
                          <a:effectLst/>
                        </a:rPr>
                        <a:t>Finalizado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BO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BO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BO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33472675"/>
                  </a:ext>
                </a:extLst>
              </a:tr>
              <a:tr h="54348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BO" sz="1100">
                          <a:effectLst/>
                        </a:rPr>
                        <a:t>Cancelado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BO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BO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BO" sz="1100" dirty="0">
                          <a:effectLst/>
                        </a:rPr>
                        <a:t>Se cancela el pedido por X motivo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391624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42665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E671CE-D04B-409C-B3E2-C73DA74BC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Sistema – Trans </a:t>
            </a:r>
            <a:r>
              <a:rPr lang="es-BO" dirty="0" err="1"/>
              <a:t>Haruhiko</a:t>
            </a:r>
            <a:endParaRPr lang="es-E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6B26E8D-5660-4D0A-875E-03707D49F8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686" y="2955131"/>
            <a:ext cx="7439025" cy="1781175"/>
          </a:xfrm>
        </p:spPr>
      </p:pic>
    </p:spTree>
    <p:extLst>
      <p:ext uri="{BB962C8B-B14F-4D97-AF65-F5344CB8AC3E}">
        <p14:creationId xmlns:p14="http://schemas.microsoft.com/office/powerpoint/2010/main" val="3516644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E671CE-D04B-409C-B3E2-C73DA74BC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Sistema – Trans </a:t>
            </a:r>
            <a:r>
              <a:rPr lang="es-BO" dirty="0" err="1"/>
              <a:t>Haruhiko</a:t>
            </a:r>
            <a:endParaRPr lang="es-ES" dirty="0"/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149F5420-35DA-4D85-AA4F-67B18224AD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896" y="1853248"/>
            <a:ext cx="10233691" cy="4254041"/>
          </a:xfrm>
        </p:spPr>
      </p:pic>
    </p:spTree>
    <p:extLst>
      <p:ext uri="{BB962C8B-B14F-4D97-AF65-F5344CB8AC3E}">
        <p14:creationId xmlns:p14="http://schemas.microsoft.com/office/powerpoint/2010/main" val="26768366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E671CE-D04B-409C-B3E2-C73DA74BC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Sistema – Trans </a:t>
            </a:r>
            <a:r>
              <a:rPr lang="es-BO" dirty="0" err="1"/>
              <a:t>Haruhiko</a:t>
            </a:r>
            <a:endParaRPr lang="es-ES" dirty="0"/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6C48A5B1-22F3-4E09-B13A-5C1FC8329A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202" y="1563134"/>
            <a:ext cx="8644442" cy="4842148"/>
          </a:xfrm>
        </p:spPr>
      </p:pic>
    </p:spTree>
    <p:extLst>
      <p:ext uri="{BB962C8B-B14F-4D97-AF65-F5344CB8AC3E}">
        <p14:creationId xmlns:p14="http://schemas.microsoft.com/office/powerpoint/2010/main" val="26831734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E671CE-D04B-409C-B3E2-C73DA74BC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Sistema – Trans </a:t>
            </a:r>
            <a:r>
              <a:rPr lang="es-BO" dirty="0" err="1"/>
              <a:t>Haruhiko</a:t>
            </a:r>
            <a:endParaRPr lang="es-ES" dirty="0"/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15843FE3-CEC5-46E1-8EBA-502590397F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914" y="1420461"/>
            <a:ext cx="8587998" cy="4810532"/>
          </a:xfrm>
        </p:spPr>
      </p:pic>
    </p:spTree>
    <p:extLst>
      <p:ext uri="{BB962C8B-B14F-4D97-AF65-F5344CB8AC3E}">
        <p14:creationId xmlns:p14="http://schemas.microsoft.com/office/powerpoint/2010/main" val="11105316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E671CE-D04B-409C-B3E2-C73DA74BC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Sistema – Trans </a:t>
            </a:r>
            <a:r>
              <a:rPr lang="es-BO" dirty="0" err="1"/>
              <a:t>Haruhiko</a:t>
            </a:r>
            <a:endParaRPr lang="es-ES" dirty="0"/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A73705FD-5787-4E62-94FA-ECF57212A0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869" y="1488194"/>
            <a:ext cx="8723464" cy="4886412"/>
          </a:xfrm>
        </p:spPr>
      </p:pic>
    </p:spTree>
    <p:extLst>
      <p:ext uri="{BB962C8B-B14F-4D97-AF65-F5344CB8AC3E}">
        <p14:creationId xmlns:p14="http://schemas.microsoft.com/office/powerpoint/2010/main" val="3660341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ECD2A2-A3C2-47AF-B0F2-482FF59A0F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526" y="946353"/>
            <a:ext cx="10870948" cy="2063065"/>
          </a:xfrm>
        </p:spPr>
        <p:txBody>
          <a:bodyPr/>
          <a:lstStyle/>
          <a:p>
            <a:pPr algn="ctr"/>
            <a:r>
              <a:rPr lang="es-BO" dirty="0"/>
              <a:t>KANBAN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608466E-CC99-4E8E-A10E-BE79D03824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0854" y="3591494"/>
            <a:ext cx="11050620" cy="861420"/>
          </a:xfrm>
        </p:spPr>
        <p:txBody>
          <a:bodyPr/>
          <a:lstStyle/>
          <a:p>
            <a:pPr algn="ctr"/>
            <a:r>
              <a:rPr lang="es-BO" dirty="0"/>
              <a:t>2020/2021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729100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E671CE-D04B-409C-B3E2-C73DA74BC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Sistema – Trans </a:t>
            </a:r>
            <a:r>
              <a:rPr lang="es-BO" dirty="0" err="1"/>
              <a:t>Haruhiko</a:t>
            </a:r>
            <a:endParaRPr lang="es-ES" dirty="0"/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2DE41116-DF15-4704-8F71-AEB1E310F0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447" y="1465616"/>
            <a:ext cx="8497687" cy="4759944"/>
          </a:xfrm>
        </p:spPr>
      </p:pic>
    </p:spTree>
    <p:extLst>
      <p:ext uri="{BB962C8B-B14F-4D97-AF65-F5344CB8AC3E}">
        <p14:creationId xmlns:p14="http://schemas.microsoft.com/office/powerpoint/2010/main" val="13860198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E671CE-D04B-409C-B3E2-C73DA74BC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Sistema – Trans </a:t>
            </a:r>
            <a:r>
              <a:rPr lang="es-BO" dirty="0" err="1"/>
              <a:t>Haruhiko</a:t>
            </a:r>
            <a:endParaRPr lang="es-ES" dirty="0"/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CD09A9D4-FAFA-4679-87B3-186762BCD7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920" y="1651390"/>
            <a:ext cx="8324369" cy="4753892"/>
          </a:xfr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E4AE42A2-FD4E-463A-8431-075DAE4C68DA}"/>
              </a:ext>
            </a:extLst>
          </p:cNvPr>
          <p:cNvSpPr txBox="1"/>
          <p:nvPr/>
        </p:nvSpPr>
        <p:spPr>
          <a:xfrm>
            <a:off x="4289778" y="4028336"/>
            <a:ext cx="14449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sz="1200" b="1" u="sng" dirty="0">
                <a:solidFill>
                  <a:schemeClr val="bg2"/>
                </a:solidFill>
              </a:rPr>
              <a:t>Validado</a:t>
            </a:r>
            <a:endParaRPr lang="es-ES" sz="1200" b="1" u="sng" dirty="0">
              <a:solidFill>
                <a:schemeClr val="bg2"/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1B6A984-AFF4-46AD-A487-1573D5F7C602}"/>
              </a:ext>
            </a:extLst>
          </p:cNvPr>
          <p:cNvSpPr txBox="1"/>
          <p:nvPr/>
        </p:nvSpPr>
        <p:spPr>
          <a:xfrm>
            <a:off x="4289778" y="4727754"/>
            <a:ext cx="14449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sz="1200" b="1" u="sng" dirty="0">
                <a:solidFill>
                  <a:schemeClr val="bg2"/>
                </a:solidFill>
              </a:rPr>
              <a:t>Con Errores</a:t>
            </a:r>
            <a:endParaRPr lang="es-ES" sz="1200" b="1" u="sng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02042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E671CE-D04B-409C-B3E2-C73DA74BC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Sistema – Trans </a:t>
            </a:r>
            <a:r>
              <a:rPr lang="es-BO" dirty="0" err="1"/>
              <a:t>Haruhiko</a:t>
            </a:r>
            <a:endParaRPr lang="es-ES" dirty="0"/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06E1EC13-BB98-435D-8A25-5CEE60B23E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387" y="1465615"/>
            <a:ext cx="8606591" cy="4915064"/>
          </a:xfrm>
        </p:spPr>
      </p:pic>
    </p:spTree>
    <p:extLst>
      <p:ext uri="{BB962C8B-B14F-4D97-AF65-F5344CB8AC3E}">
        <p14:creationId xmlns:p14="http://schemas.microsoft.com/office/powerpoint/2010/main" val="36684607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E671CE-D04B-409C-B3E2-C73DA74BC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Sistema – Trans </a:t>
            </a:r>
            <a:r>
              <a:rPr lang="es-BO" dirty="0" err="1"/>
              <a:t>Haruhiko</a:t>
            </a:r>
            <a:endParaRPr lang="es-ES" dirty="0"/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110ABB6A-51A2-44B9-BE3C-51EE36591C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291" y="1589793"/>
            <a:ext cx="8350931" cy="4677740"/>
          </a:xfrm>
        </p:spPr>
      </p:pic>
    </p:spTree>
    <p:extLst>
      <p:ext uri="{BB962C8B-B14F-4D97-AF65-F5344CB8AC3E}">
        <p14:creationId xmlns:p14="http://schemas.microsoft.com/office/powerpoint/2010/main" val="18446952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689EE7-F1FD-476B-9A6E-5CD6D0355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Precios - Herramientas</a:t>
            </a:r>
            <a:endParaRPr lang="es-ES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43D8B484-33DF-44CB-ACEA-1BFEEB90C4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0697122"/>
              </p:ext>
            </p:extLst>
          </p:nvPr>
        </p:nvGraphicFramePr>
        <p:xfrm>
          <a:off x="2020782" y="2412383"/>
          <a:ext cx="7484463" cy="1583884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342201">
                  <a:extLst>
                    <a:ext uri="{9D8B030D-6E8A-4147-A177-3AD203B41FA5}">
                      <a16:colId xmlns:a16="http://schemas.microsoft.com/office/drawing/2014/main" val="2238541119"/>
                    </a:ext>
                  </a:extLst>
                </a:gridCol>
                <a:gridCol w="1281117">
                  <a:extLst>
                    <a:ext uri="{9D8B030D-6E8A-4147-A177-3AD203B41FA5}">
                      <a16:colId xmlns:a16="http://schemas.microsoft.com/office/drawing/2014/main" val="510836521"/>
                    </a:ext>
                  </a:extLst>
                </a:gridCol>
                <a:gridCol w="1175458">
                  <a:extLst>
                    <a:ext uri="{9D8B030D-6E8A-4147-A177-3AD203B41FA5}">
                      <a16:colId xmlns:a16="http://schemas.microsoft.com/office/drawing/2014/main" val="468810979"/>
                    </a:ext>
                  </a:extLst>
                </a:gridCol>
                <a:gridCol w="1284419">
                  <a:extLst>
                    <a:ext uri="{9D8B030D-6E8A-4147-A177-3AD203B41FA5}">
                      <a16:colId xmlns:a16="http://schemas.microsoft.com/office/drawing/2014/main" val="1658238639"/>
                    </a:ext>
                  </a:extLst>
                </a:gridCol>
                <a:gridCol w="964139">
                  <a:extLst>
                    <a:ext uri="{9D8B030D-6E8A-4147-A177-3AD203B41FA5}">
                      <a16:colId xmlns:a16="http://schemas.microsoft.com/office/drawing/2014/main" val="71075905"/>
                    </a:ext>
                  </a:extLst>
                </a:gridCol>
                <a:gridCol w="1437129">
                  <a:extLst>
                    <a:ext uri="{9D8B030D-6E8A-4147-A177-3AD203B41FA5}">
                      <a16:colId xmlns:a16="http://schemas.microsoft.com/office/drawing/2014/main" val="3073681690"/>
                    </a:ext>
                  </a:extLst>
                </a:gridCol>
              </a:tblGrid>
              <a:tr h="31658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BO" sz="1100">
                          <a:effectLst/>
                        </a:rPr>
                        <a:t>Aplicación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BO" sz="1100">
                          <a:effectLst/>
                        </a:rPr>
                        <a:t>Mensual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BO" sz="1100">
                          <a:effectLst/>
                        </a:rPr>
                        <a:t>Anual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BO" sz="1100">
                          <a:effectLst/>
                        </a:rPr>
                        <a:t>Usuarios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BO" sz="1100">
                          <a:effectLst/>
                        </a:rPr>
                        <a:t>Total M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BO" sz="1100">
                          <a:effectLst/>
                        </a:rPr>
                        <a:t>Total A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21580028"/>
                  </a:ext>
                </a:extLst>
              </a:tr>
              <a:tr h="3168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BO" sz="1100">
                          <a:effectLst/>
                        </a:rPr>
                        <a:t>Trello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BO" sz="1100">
                          <a:effectLst/>
                        </a:rPr>
                        <a:t>12.5$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BO" sz="1100">
                          <a:effectLst/>
                        </a:rPr>
                        <a:t>10$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BO" sz="1100">
                          <a:effectLst/>
                        </a:rPr>
                        <a:t>4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BO" sz="1100">
                          <a:effectLst/>
                        </a:rPr>
                        <a:t>50$ / 40$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BO" sz="1100">
                          <a:effectLst/>
                        </a:rPr>
                        <a:t>600$ / 480$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6484970"/>
                  </a:ext>
                </a:extLst>
              </a:tr>
              <a:tr h="3168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BO" sz="1100">
                          <a:effectLst/>
                        </a:rPr>
                        <a:t>Corello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BO" sz="1100">
                          <a:effectLst/>
                        </a:rPr>
                        <a:t>5$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BO" sz="1100">
                          <a:effectLst/>
                        </a:rPr>
                        <a:t>4$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BO" sz="1100">
                          <a:effectLst/>
                        </a:rPr>
                        <a:t>4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BO" sz="1100">
                          <a:effectLst/>
                        </a:rPr>
                        <a:t>20$ / 16$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BO" sz="1100">
                          <a:effectLst/>
                        </a:rPr>
                        <a:t>60$ / 48$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57302298"/>
                  </a:ext>
                </a:extLst>
              </a:tr>
              <a:tr h="3168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BO" sz="1100" dirty="0">
                          <a:effectLst/>
                        </a:rPr>
                        <a:t> 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BO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BO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BO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BO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BO" sz="1100" dirty="0">
                          <a:effectLst/>
                        </a:rPr>
                        <a:t> 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39067500"/>
                  </a:ext>
                </a:extLst>
              </a:tr>
              <a:tr h="3168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BO" sz="1100">
                          <a:effectLst/>
                        </a:rPr>
                        <a:t>Total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BO" sz="1100">
                          <a:effectLst/>
                        </a:rPr>
                        <a:t>17.5$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BO" sz="1100">
                          <a:effectLst/>
                        </a:rPr>
                        <a:t>14$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BO" sz="1100">
                          <a:effectLst/>
                        </a:rPr>
                        <a:t>4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BO" sz="1100">
                          <a:effectLst/>
                        </a:rPr>
                        <a:t>70$ / 56$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BO" sz="1100" dirty="0">
                          <a:effectLst/>
                        </a:rPr>
                        <a:t>660$ / 528$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384522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51714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37A432-6CBB-460C-A0C4-0AE4DC70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Pagos - Honorarios</a:t>
            </a:r>
            <a:endParaRPr lang="es-ES" dirty="0"/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0BCD6169-4FE5-48C5-8D0D-6757DA9402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5123072"/>
              </p:ext>
            </p:extLst>
          </p:nvPr>
        </p:nvGraphicFramePr>
        <p:xfrm>
          <a:off x="1362957" y="1578504"/>
          <a:ext cx="8947149" cy="4942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982383">
                  <a:extLst>
                    <a:ext uri="{9D8B030D-6E8A-4147-A177-3AD203B41FA5}">
                      <a16:colId xmlns:a16="http://schemas.microsoft.com/office/drawing/2014/main" val="2813627766"/>
                    </a:ext>
                  </a:extLst>
                </a:gridCol>
                <a:gridCol w="2982383">
                  <a:extLst>
                    <a:ext uri="{9D8B030D-6E8A-4147-A177-3AD203B41FA5}">
                      <a16:colId xmlns:a16="http://schemas.microsoft.com/office/drawing/2014/main" val="200513258"/>
                    </a:ext>
                  </a:extLst>
                </a:gridCol>
                <a:gridCol w="2982383">
                  <a:extLst>
                    <a:ext uri="{9D8B030D-6E8A-4147-A177-3AD203B41FA5}">
                      <a16:colId xmlns:a16="http://schemas.microsoft.com/office/drawing/2014/main" val="15892367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BO" dirty="0"/>
                        <a:t>Servicio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BO" dirty="0"/>
                        <a:t>Descripción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3471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BO" dirty="0"/>
                        <a:t>Consultoría PMP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s-BO" dirty="0"/>
                        <a:t>Metodologías ágiles (JIT).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BO" dirty="0"/>
                        <a:t>Procesos y mejoras en el modelo de negocio.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BO" dirty="0"/>
                        <a:t>Herramientas.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BO" dirty="0"/>
                        <a:t>Planificación.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BO" dirty="0"/>
                        <a:t>Contenido.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BO" dirty="0"/>
                        <a:t>Formación.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BO" dirty="0"/>
                        <a:t>Reuniones.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s-BO" dirty="0"/>
                        <a:t>Conocimientos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BO" dirty="0"/>
                        <a:t>Habilidades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BO" dirty="0"/>
                        <a:t>Herramientas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BO"/>
                        <a:t>Técnicas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9842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BO" dirty="0"/>
                        <a:t>Desarrollo de Software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s-BO" dirty="0"/>
                        <a:t>Desarrollo de sistema a medida.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BO" dirty="0"/>
                        <a:t>Instalación del sistema.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BO" dirty="0"/>
                        <a:t>Capacitación sobre la herramienta.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08666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734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438AEAF4-2857-420B-B642-7EEFF5D2C70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4541642"/>
              </p:ext>
            </p:extLst>
          </p:nvPr>
        </p:nvGraphicFramePr>
        <p:xfrm>
          <a:off x="844545" y="320040"/>
          <a:ext cx="10253709" cy="64922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131247">
                  <a:extLst>
                    <a:ext uri="{9D8B030D-6E8A-4147-A177-3AD203B41FA5}">
                      <a16:colId xmlns:a16="http://schemas.microsoft.com/office/drawing/2014/main" val="299534013"/>
                    </a:ext>
                  </a:extLst>
                </a:gridCol>
                <a:gridCol w="5122462">
                  <a:extLst>
                    <a:ext uri="{9D8B030D-6E8A-4147-A177-3AD203B41FA5}">
                      <a16:colId xmlns:a16="http://schemas.microsoft.com/office/drawing/2014/main" val="3444731802"/>
                    </a:ext>
                  </a:extLst>
                </a:gridCol>
              </a:tblGrid>
              <a:tr h="277910">
                <a:tc>
                  <a:txBody>
                    <a:bodyPr/>
                    <a:lstStyle/>
                    <a:p>
                      <a:r>
                        <a:rPr lang="es-ES" dirty="0"/>
                        <a:t>Objetivos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Objetivos Específicos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545371"/>
                  </a:ext>
                </a:extLst>
              </a:tr>
              <a:tr h="1301988">
                <a:tc>
                  <a:txBody>
                    <a:bodyPr/>
                    <a:lstStyle/>
                    <a:p>
                      <a:r>
                        <a:rPr lang="es-ES" dirty="0"/>
                        <a:t>Garantizar sustentabilidad de la empresa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s-ES" dirty="0"/>
                        <a:t>Establecer una metodología de trabajo.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ES" dirty="0"/>
                        <a:t>Optimizar procesos.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ES" dirty="0"/>
                        <a:t>Sistematizar trabajos.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ES" dirty="0"/>
                        <a:t>Fijar las reglas del juego y velar por su cumplimiento: Valores, Políticas y Procedimientos.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ES" dirty="0"/>
                        <a:t>Reducir costes fijos.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056580"/>
                  </a:ext>
                </a:extLst>
              </a:tr>
              <a:tr h="68525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Consolidar RRHH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s-ES" dirty="0"/>
                        <a:t>Control de personal.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ES" dirty="0"/>
                        <a:t>Contratación, Bajas, Vacaciones.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ES" dirty="0"/>
                        <a:t>Incrementos Salariales y Descuentos.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412439"/>
                  </a:ext>
                </a:extLst>
              </a:tr>
              <a:tr h="1096411">
                <a:tc>
                  <a:txBody>
                    <a:bodyPr/>
                    <a:lstStyle/>
                    <a:p>
                      <a:r>
                        <a:rPr lang="es-ES" dirty="0"/>
                        <a:t>Impulsar la marca de la empresa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s-ES" dirty="0"/>
                        <a:t>Creación de un sitio WEB para tener presencia en el internet.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ES" dirty="0"/>
                        <a:t>Aplicar estrategias de marketing digital (SEO Y SEM).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ES" dirty="0"/>
                        <a:t>Estudio de la competencia.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ES" dirty="0"/>
                        <a:t>Posicionamiento.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ES" dirty="0"/>
                        <a:t>Publicidad segmentada.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ES" dirty="0"/>
                        <a:t>Captación de clientes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565882"/>
                  </a:ext>
                </a:extLst>
              </a:tr>
              <a:tr h="277910">
                <a:tc>
                  <a:txBody>
                    <a:bodyPr/>
                    <a:lstStyle/>
                    <a:p>
                      <a:r>
                        <a:rPr lang="es-ES" dirty="0"/>
                        <a:t>Potenciar los servicios de la empresa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s-ES" dirty="0"/>
                        <a:t>Mejorar calidad de los servicios actuales.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s-ES" dirty="0"/>
                        <a:t>Diversificar portafolio de servicios.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0613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1608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ECD2A2-A3C2-47AF-B0F2-482FF59A0F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s-BO" dirty="0"/>
              <a:t>Establecer una metodología de trabajo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608466E-CC99-4E8E-A10E-BE79D03824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85725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CE99AD-DC30-4EA7-A23E-A55653A01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KANBAN	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CFC9C1-E211-4C5D-A57C-9838B0036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BO" dirty="0"/>
              <a:t>Es una metodología ágil que busca la eficiencia en los procesos con énfasis en la entrega justo a tiempo, mientras no se sobrecarguen los miembros del equipo.</a:t>
            </a:r>
          </a:p>
          <a:p>
            <a:r>
              <a:rPr lang="es-BO" dirty="0"/>
              <a:t>Kan  = Visual</a:t>
            </a:r>
          </a:p>
          <a:p>
            <a:r>
              <a:rPr lang="es-BO" dirty="0" err="1"/>
              <a:t>Ban</a:t>
            </a:r>
            <a:r>
              <a:rPr lang="es-BO" dirty="0"/>
              <a:t> = Tarjetas o tableros</a:t>
            </a:r>
          </a:p>
          <a:p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3F0250B-A773-4D58-8DAC-B30185B59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9703" y="4094986"/>
            <a:ext cx="4241319" cy="251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605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DAB13A-06AA-40DF-B3AC-A16E476BD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Principios de KANBAN	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DABC37F-0AF6-41B3-B68D-372916E6E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BO" dirty="0"/>
              <a:t>Kanban es una metodología que te ayudará a tomar decisiones sobre tu trabajo. (Qué cosas cambiar o no para optimizar tus procesos)</a:t>
            </a:r>
          </a:p>
          <a:p>
            <a:r>
              <a:rPr lang="es-BO" dirty="0"/>
              <a:t>Mejora continua. (Si algo no funciona, cámbialo. Si puede mejorar, mejóralo)</a:t>
            </a:r>
          </a:p>
          <a:p>
            <a:r>
              <a:rPr lang="es-BO" dirty="0"/>
              <a:t>Roles establecidos y bien definidos. (Para que el trabajo fluya de la mejor forma posible, cada integrante debe saber </a:t>
            </a:r>
            <a:r>
              <a:rPr lang="es-BO" b="1" dirty="0"/>
              <a:t>qué hacer y en qué momento</a:t>
            </a:r>
            <a:r>
              <a:rPr lang="es-BO" dirty="0"/>
              <a:t>. No se logra nada si todos se dedican a lo mismo o pierden tiempo buscando que hacer.)</a:t>
            </a:r>
          </a:p>
          <a:p>
            <a:r>
              <a:rPr lang="es-BO" dirty="0"/>
              <a:t>Gestión en todos los niveles del proceso. (Asegurarse de que cara integrante conozca su función y la ejecute eficientemente.)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02494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655C8A-B372-4D65-8EFC-F934D6BAC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400" y="2529873"/>
            <a:ext cx="10563756" cy="2809771"/>
          </a:xfrm>
        </p:spPr>
        <p:txBody>
          <a:bodyPr/>
          <a:lstStyle/>
          <a:p>
            <a:pPr algn="ctr"/>
            <a:r>
              <a:rPr lang="es-ES" sz="7200" dirty="0"/>
              <a:t>Optimizar procesos</a:t>
            </a:r>
          </a:p>
        </p:txBody>
      </p:sp>
    </p:spTree>
    <p:extLst>
      <p:ext uri="{BB962C8B-B14F-4D97-AF65-F5344CB8AC3E}">
        <p14:creationId xmlns:p14="http://schemas.microsoft.com/office/powerpoint/2010/main" val="1062287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C3CF81-8B64-48AD-B1ED-2861AB2A0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Procesos y mejoras en el trabajo	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9E97EA-08A0-40D6-87C3-E26C41BBA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BO" dirty="0"/>
              <a:t>Visualizar flujo de trabajo. Plantearemos pasos a cumplir para obtener el resultado final, entrega puerta a puerta. Se armará el equipo de Kanban, se tomará en cuenta cada rol, encargado de quien tomará cada tarea.</a:t>
            </a:r>
          </a:p>
          <a:p>
            <a:r>
              <a:rPr lang="es-BO" dirty="0"/>
              <a:t>Establecer los límites del trabajo en curso. Evaluaremos los límites que tiene el equipo al realizar las tareas. De nada sirve hacer varias cosas y dejarlas a la mitad. </a:t>
            </a:r>
            <a:r>
              <a:rPr lang="es-BO" b="1" dirty="0"/>
              <a:t>Lo que se empiece se tiene que terminar antes de realizar otra tarea</a:t>
            </a:r>
            <a:r>
              <a:rPr lang="es-BO" dirty="0"/>
              <a:t>.</a:t>
            </a:r>
          </a:p>
          <a:p>
            <a:r>
              <a:rPr lang="es-BO" dirty="0"/>
              <a:t>Gestión de flujo. No basta con establecer un flujo de trabajo, hay que revisar constantemente su funcionamiento, ver lo que está funcionando y ver las fallas para solucionarlas.</a:t>
            </a:r>
          </a:p>
          <a:p>
            <a:r>
              <a:rPr lang="es-BO" dirty="0"/>
              <a:t>Las reglas del juego. Estableceremos reglas para realizar el trabajo, estas las acordaremos con el equipo de trabajo y la cabeza. Todos y cada uno tienen que conocer las reglas y entenderlas. (Limites por tareas, tiempo deseado de entrega, programar reuniones </a:t>
            </a:r>
            <a:r>
              <a:rPr lang="es-BO" dirty="0" err="1"/>
              <a:t>restrospectives</a:t>
            </a:r>
            <a:r>
              <a:rPr lang="es-BO" dirty="0"/>
              <a:t>, reuniones para establecer tiempos de entregas).</a:t>
            </a:r>
          </a:p>
          <a:p>
            <a:r>
              <a:rPr lang="es-BO" dirty="0"/>
              <a:t>Mejoras. La mejora continua debe ser constante para saber qué podemos mejorar. Detectar cuellos de botellas, fallos y limitaciones. (Los integrantes del equipo pueden ofrecer resistencia a cambios).</a:t>
            </a:r>
          </a:p>
          <a:p>
            <a:r>
              <a:rPr lang="es-BO" dirty="0"/>
              <a:t>Documentación. Tener guías, manuales de los trabajos que se desarrollan o de las aplicaciones/herramientas que se usan. Esto facilita el trabajo para los nuevos miembros del equipo y refuerza los conocimientos de los actuales.</a:t>
            </a:r>
          </a:p>
          <a:p>
            <a:r>
              <a:rPr lang="es-BO" dirty="0"/>
              <a:t>¿Cómo resolveremos los problemas que se den a lo largo en la empresa? - </a:t>
            </a:r>
            <a:r>
              <a:rPr lang="es-BO" dirty="0" err="1"/>
              <a:t>Retrospectives</a:t>
            </a:r>
            <a:endParaRPr lang="es-BO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347717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425</TotalTime>
  <Words>872</Words>
  <Application>Microsoft Office PowerPoint</Application>
  <PresentationFormat>Panorámica</PresentationFormat>
  <Paragraphs>157</Paragraphs>
  <Slides>35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35</vt:i4>
      </vt:variant>
    </vt:vector>
  </HeadingPairs>
  <TitlesOfParts>
    <vt:vector size="40" baseType="lpstr">
      <vt:lpstr>Arial</vt:lpstr>
      <vt:lpstr>Calibri</vt:lpstr>
      <vt:lpstr>Century Gothic</vt:lpstr>
      <vt:lpstr>Wingdings 3</vt:lpstr>
      <vt:lpstr>Ion</vt:lpstr>
      <vt:lpstr>TRANS HARUHIKU</vt:lpstr>
      <vt:lpstr>Presentación de PowerPoint</vt:lpstr>
      <vt:lpstr>KANBAN</vt:lpstr>
      <vt:lpstr>Presentación de PowerPoint</vt:lpstr>
      <vt:lpstr>Establecer una metodología de trabajo</vt:lpstr>
      <vt:lpstr>KANBAN </vt:lpstr>
      <vt:lpstr>Principios de KANBAN </vt:lpstr>
      <vt:lpstr>Optimizar procesos</vt:lpstr>
      <vt:lpstr>Procesos y mejoras en el trabajo </vt:lpstr>
      <vt:lpstr>Sistematizar Trabajos</vt:lpstr>
      <vt:lpstr>Herramientas</vt:lpstr>
      <vt:lpstr>Trello - Chronos Time Tracker. </vt:lpstr>
      <vt:lpstr>Trello - Chronos Time Tracker. </vt:lpstr>
      <vt:lpstr>Trello - Chronos Time Tracker. </vt:lpstr>
      <vt:lpstr>Trello - Corello</vt:lpstr>
      <vt:lpstr>Trello - Corello</vt:lpstr>
      <vt:lpstr>Trello - Corello</vt:lpstr>
      <vt:lpstr>Trello - Corello</vt:lpstr>
      <vt:lpstr>Trello - Corello</vt:lpstr>
      <vt:lpstr>Trello - Corello</vt:lpstr>
      <vt:lpstr>Trello - Corello</vt:lpstr>
      <vt:lpstr>Trello - Corello</vt:lpstr>
      <vt:lpstr>Sharepoint </vt:lpstr>
      <vt:lpstr>Sistema – Trans Haruhiko</vt:lpstr>
      <vt:lpstr>Sistema – Trans Haruhiko</vt:lpstr>
      <vt:lpstr>Sistema – Trans Haruhiko</vt:lpstr>
      <vt:lpstr>Sistema – Trans Haruhiko</vt:lpstr>
      <vt:lpstr>Sistema – Trans Haruhiko</vt:lpstr>
      <vt:lpstr>Sistema – Trans Haruhiko</vt:lpstr>
      <vt:lpstr>Sistema – Trans Haruhiko</vt:lpstr>
      <vt:lpstr>Sistema – Trans Haruhiko</vt:lpstr>
      <vt:lpstr>Sistema – Trans Haruhiko</vt:lpstr>
      <vt:lpstr>Sistema – Trans Haruhiko</vt:lpstr>
      <vt:lpstr>Precios - Herramientas</vt:lpstr>
      <vt:lpstr>Pagos - Honorarios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Metodologías, Procesos y Herramientas</dc:title>
  <dc:creator>usuario</dc:creator>
  <cp:lastModifiedBy>usuario</cp:lastModifiedBy>
  <cp:revision>24</cp:revision>
  <dcterms:created xsi:type="dcterms:W3CDTF">2019-10-06T16:44:41Z</dcterms:created>
  <dcterms:modified xsi:type="dcterms:W3CDTF">2019-10-11T18:00:16Z</dcterms:modified>
</cp:coreProperties>
</file>